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767" r:id="rId2"/>
    <p:sldId id="768" r:id="rId3"/>
    <p:sldId id="769" r:id="rId4"/>
    <p:sldId id="770" r:id="rId5"/>
    <p:sldId id="771" r:id="rId6"/>
    <p:sldId id="772" r:id="rId7"/>
    <p:sldId id="773" r:id="rId8"/>
    <p:sldId id="807" r:id="rId9"/>
    <p:sldId id="809" r:id="rId10"/>
    <p:sldId id="808" r:id="rId11"/>
    <p:sldId id="774" r:id="rId12"/>
    <p:sldId id="775" r:id="rId13"/>
    <p:sldId id="776" r:id="rId14"/>
    <p:sldId id="777" r:id="rId15"/>
    <p:sldId id="778" r:id="rId16"/>
    <p:sldId id="779" r:id="rId17"/>
    <p:sldId id="780" r:id="rId18"/>
    <p:sldId id="781" r:id="rId19"/>
    <p:sldId id="782" r:id="rId20"/>
    <p:sldId id="783" r:id="rId21"/>
    <p:sldId id="784" r:id="rId22"/>
    <p:sldId id="785" r:id="rId23"/>
    <p:sldId id="740" r:id="rId24"/>
    <p:sldId id="741" r:id="rId25"/>
    <p:sldId id="641" r:id="rId26"/>
    <p:sldId id="642" r:id="rId27"/>
    <p:sldId id="643" r:id="rId28"/>
    <p:sldId id="745" r:id="rId29"/>
    <p:sldId id="744" r:id="rId30"/>
    <p:sldId id="594" r:id="rId31"/>
    <p:sldId id="600" r:id="rId32"/>
    <p:sldId id="613" r:id="rId33"/>
    <p:sldId id="647" r:id="rId34"/>
    <p:sldId id="802" r:id="rId35"/>
    <p:sldId id="651" r:id="rId36"/>
    <p:sldId id="612" r:id="rId37"/>
    <p:sldId id="604" r:id="rId38"/>
    <p:sldId id="597" r:id="rId39"/>
    <p:sldId id="598" r:id="rId40"/>
    <p:sldId id="601" r:id="rId41"/>
    <p:sldId id="794" r:id="rId42"/>
    <p:sldId id="793" r:id="rId43"/>
    <p:sldId id="602" r:id="rId44"/>
    <p:sldId id="595" r:id="rId45"/>
    <p:sldId id="795" r:id="rId46"/>
    <p:sldId id="796" r:id="rId47"/>
    <p:sldId id="797" r:id="rId48"/>
    <p:sldId id="798" r:id="rId49"/>
    <p:sldId id="799" r:id="rId50"/>
    <p:sldId id="596" r:id="rId51"/>
    <p:sldId id="800" r:id="rId52"/>
    <p:sldId id="801" r:id="rId53"/>
    <p:sldId id="803" r:id="rId54"/>
    <p:sldId id="804" r:id="rId55"/>
    <p:sldId id="805" r:id="rId56"/>
    <p:sldId id="806" r:id="rId57"/>
    <p:sldId id="719" r:id="rId58"/>
    <p:sldId id="592" r:id="rId59"/>
    <p:sldId id="590" r:id="rId60"/>
    <p:sldId id="588" r:id="rId61"/>
    <p:sldId id="589" r:id="rId62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00FF"/>
    <a:srgbClr val="00CC00"/>
    <a:srgbClr val="FFFFFF"/>
    <a:srgbClr val="1D4402"/>
    <a:srgbClr val="CDFFCD"/>
    <a:srgbClr val="66FFCC"/>
    <a:srgbClr val="008000"/>
    <a:srgbClr val="66CC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7" autoAdjust="0"/>
    <p:restoredTop sz="99643" autoAdjust="0"/>
  </p:normalViewPr>
  <p:slideViewPr>
    <p:cSldViewPr>
      <p:cViewPr varScale="1">
        <p:scale>
          <a:sx n="173" d="100"/>
          <a:sy n="173" d="100"/>
        </p:scale>
        <p:origin x="156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43" y="2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4562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43" y="6454562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352" y="2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01.07.2020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58" y="3227822"/>
            <a:ext cx="7943287" cy="3057309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483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352" y="6453483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2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406" y="188640"/>
            <a:ext cx="4237057" cy="646331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3600" dirty="0" err="1" smtClean="0">
                <a:solidFill>
                  <a:srgbClr val="3333FF"/>
                </a:solidFill>
              </a:rPr>
              <a:t>Silicate</a:t>
            </a:r>
            <a:r>
              <a:rPr lang="nb-NO" sz="3600" dirty="0" smtClean="0">
                <a:solidFill>
                  <a:srgbClr val="3333FF"/>
                </a:solidFill>
              </a:rPr>
              <a:t> melt </a:t>
            </a:r>
            <a:r>
              <a:rPr lang="nb-NO" sz="3600" dirty="0" err="1" smtClean="0">
                <a:solidFill>
                  <a:srgbClr val="3333FF"/>
                </a:solidFill>
              </a:rPr>
              <a:t>structure</a:t>
            </a:r>
            <a:endParaRPr lang="nb-NO" sz="3600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96752"/>
            <a:ext cx="8784976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nb-NO" sz="3200" dirty="0" smtClean="0">
                <a:solidFill>
                  <a:srgbClr val="3333FF"/>
                </a:solidFill>
              </a:rPr>
              <a:t>Melt </a:t>
            </a:r>
            <a:r>
              <a:rPr lang="nb-NO" sz="3200" dirty="0" err="1" smtClean="0">
                <a:solidFill>
                  <a:srgbClr val="3333FF"/>
                </a:solidFill>
              </a:rPr>
              <a:t>structural</a:t>
            </a:r>
            <a:r>
              <a:rPr lang="nb-NO" sz="3200" dirty="0" smtClean="0">
                <a:solidFill>
                  <a:srgbClr val="3333FF"/>
                </a:solidFill>
              </a:rPr>
              <a:t> elements</a:t>
            </a:r>
          </a:p>
          <a:p>
            <a:pPr>
              <a:lnSpc>
                <a:spcPts val="4000"/>
              </a:lnSpc>
            </a:pPr>
            <a:r>
              <a:rPr lang="nb-NO" sz="2400" dirty="0" smtClean="0"/>
              <a:t> - same as </a:t>
            </a:r>
            <a:r>
              <a:rPr lang="nb-NO" sz="2400" dirty="0" err="1" smtClean="0"/>
              <a:t>as</a:t>
            </a:r>
            <a:r>
              <a:rPr lang="nb-NO" sz="2400" dirty="0" smtClean="0"/>
              <a:t> for </a:t>
            </a:r>
            <a:r>
              <a:rPr lang="nb-NO" sz="2400" dirty="0" err="1" smtClean="0"/>
              <a:t>silicate</a:t>
            </a:r>
            <a:r>
              <a:rPr lang="nb-NO" sz="2400" dirty="0" smtClean="0"/>
              <a:t> minerals</a:t>
            </a:r>
          </a:p>
          <a:p>
            <a:pPr>
              <a:lnSpc>
                <a:spcPts val="4000"/>
              </a:lnSpc>
            </a:pPr>
            <a:r>
              <a:rPr lang="nb-NO" sz="2400" dirty="0" smtClean="0"/>
              <a:t> - </a:t>
            </a:r>
            <a:r>
              <a:rPr lang="nb-NO" sz="2400" dirty="0" err="1" smtClean="0"/>
              <a:t>degree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polymerization</a:t>
            </a:r>
            <a:r>
              <a:rPr lang="nb-NO" sz="2400" dirty="0" smtClean="0"/>
              <a:t> </a:t>
            </a:r>
            <a:r>
              <a:rPr lang="nb-NO" sz="2400" dirty="0" err="1" smtClean="0"/>
              <a:t>expressed</a:t>
            </a:r>
            <a:r>
              <a:rPr lang="nb-NO" sz="2400" dirty="0" smtClean="0"/>
              <a:t> as </a:t>
            </a:r>
            <a:r>
              <a:rPr lang="nb-NO" sz="2400" dirty="0" err="1" smtClean="0"/>
              <a:t>NBO/T</a:t>
            </a:r>
            <a:r>
              <a:rPr lang="nb-NO" sz="2400" dirty="0" smtClean="0"/>
              <a:t> </a:t>
            </a:r>
          </a:p>
          <a:p>
            <a:pPr>
              <a:lnSpc>
                <a:spcPts val="2100"/>
              </a:lnSpc>
            </a:pPr>
            <a:r>
              <a:rPr lang="nb-NO" sz="2000" dirty="0" smtClean="0"/>
              <a:t>      (</a:t>
            </a:r>
            <a:r>
              <a:rPr lang="nb-NO" sz="2000" dirty="0" err="1" smtClean="0"/>
              <a:t>Non-Bridging</a:t>
            </a:r>
            <a:r>
              <a:rPr lang="nb-NO" sz="2000" dirty="0" smtClean="0"/>
              <a:t> </a:t>
            </a:r>
            <a:r>
              <a:rPr lang="nb-NO" sz="2000" dirty="0" err="1" smtClean="0"/>
              <a:t>Oxygens</a:t>
            </a:r>
            <a:r>
              <a:rPr lang="nb-NO" sz="2000" dirty="0" smtClean="0"/>
              <a:t> per </a:t>
            </a:r>
            <a:r>
              <a:rPr lang="nb-NO" sz="2000" dirty="0" err="1" smtClean="0"/>
              <a:t>Tetrahedral</a:t>
            </a:r>
            <a:r>
              <a:rPr lang="nb-NO" sz="2000" dirty="0" smtClean="0"/>
              <a:t> </a:t>
            </a:r>
            <a:r>
              <a:rPr lang="nb-NO" sz="2000" dirty="0" err="1" smtClean="0"/>
              <a:t>cation</a:t>
            </a:r>
            <a:r>
              <a:rPr lang="nb-NO" sz="2000" dirty="0" smtClean="0"/>
              <a:t>)</a:t>
            </a:r>
          </a:p>
          <a:p>
            <a:pPr>
              <a:lnSpc>
                <a:spcPts val="4000"/>
              </a:lnSpc>
            </a:pPr>
            <a:r>
              <a:rPr lang="nb-NO" sz="2000" dirty="0" smtClean="0"/>
              <a:t> </a:t>
            </a:r>
            <a:r>
              <a:rPr lang="nb-NO" sz="2400" dirty="0" smtClean="0"/>
              <a:t>- </a:t>
            </a:r>
            <a:r>
              <a:rPr lang="nb-NO" sz="2400" dirty="0" err="1" smtClean="0"/>
              <a:t>irregular</a:t>
            </a:r>
            <a:r>
              <a:rPr lang="nb-NO" sz="2400" dirty="0" smtClean="0"/>
              <a:t> (</a:t>
            </a:r>
            <a:r>
              <a:rPr lang="nb-NO" sz="2400" dirty="0" err="1" smtClean="0"/>
              <a:t>continuously</a:t>
            </a:r>
            <a:r>
              <a:rPr lang="nb-NO" sz="2400" dirty="0" smtClean="0"/>
              <a:t> </a:t>
            </a:r>
            <a:r>
              <a:rPr lang="nb-NO" sz="2400" dirty="0" err="1" smtClean="0"/>
              <a:t>varying</a:t>
            </a:r>
            <a:r>
              <a:rPr lang="nb-NO" sz="2400" dirty="0" smtClean="0"/>
              <a:t>) combinations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structural</a:t>
            </a:r>
            <a:r>
              <a:rPr lang="nb-NO" sz="2400" dirty="0" smtClean="0"/>
              <a:t> elements</a:t>
            </a:r>
            <a:endParaRPr lang="nb-NO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7825" y="4278573"/>
            <a:ext cx="885666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nb-NO" sz="2800" dirty="0" smtClean="0">
                <a:solidFill>
                  <a:srgbClr val="3333FF"/>
                </a:solidFill>
              </a:rPr>
              <a:t>Melt </a:t>
            </a:r>
            <a:r>
              <a:rPr lang="nb-NO" sz="2800" dirty="0" err="1" smtClean="0">
                <a:solidFill>
                  <a:srgbClr val="3333FF"/>
                </a:solidFill>
              </a:rPr>
              <a:t>structural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variations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govern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liquidus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phase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relations</a:t>
            </a:r>
            <a:endParaRPr lang="nb-NO" sz="2800" dirty="0" smtClean="0">
              <a:solidFill>
                <a:srgbClr val="3333FF"/>
              </a:solidFill>
            </a:endParaRPr>
          </a:p>
          <a:p>
            <a:pPr>
              <a:lnSpc>
                <a:spcPts val="4000"/>
              </a:lnSpc>
            </a:pPr>
            <a:r>
              <a:rPr lang="nb-NO" sz="2100" dirty="0" smtClean="0"/>
              <a:t>- </a:t>
            </a:r>
            <a:r>
              <a:rPr lang="nb-NO" sz="2100" dirty="0" err="1" smtClean="0"/>
              <a:t>weakly</a:t>
            </a:r>
            <a:r>
              <a:rPr lang="nb-NO" sz="2100" dirty="0" smtClean="0"/>
              <a:t> </a:t>
            </a:r>
            <a:r>
              <a:rPr lang="nb-NO" sz="2100" dirty="0" err="1" smtClean="0"/>
              <a:t>polarized</a:t>
            </a:r>
            <a:r>
              <a:rPr lang="nb-NO" sz="2100" dirty="0" smtClean="0"/>
              <a:t> melts </a:t>
            </a:r>
            <a:r>
              <a:rPr lang="nb-NO" sz="2100" dirty="0" err="1" smtClean="0"/>
              <a:t>favour</a:t>
            </a:r>
            <a:r>
              <a:rPr lang="nb-NO" sz="2100" dirty="0" smtClean="0"/>
              <a:t> </a:t>
            </a:r>
            <a:r>
              <a:rPr lang="nb-NO" sz="2100" dirty="0" err="1" smtClean="0"/>
              <a:t>weakly</a:t>
            </a:r>
            <a:r>
              <a:rPr lang="nb-NO" sz="2100" dirty="0" smtClean="0"/>
              <a:t> </a:t>
            </a:r>
            <a:r>
              <a:rPr lang="nb-NO" sz="2100" dirty="0" err="1" smtClean="0"/>
              <a:t>polarized</a:t>
            </a:r>
            <a:r>
              <a:rPr lang="nb-NO" sz="2100" dirty="0" smtClean="0"/>
              <a:t> </a:t>
            </a:r>
            <a:r>
              <a:rPr lang="nb-NO" sz="2100" dirty="0" err="1" smtClean="0"/>
              <a:t>liquidus</a:t>
            </a:r>
            <a:r>
              <a:rPr lang="nb-NO" sz="2100" dirty="0" smtClean="0"/>
              <a:t> minerals </a:t>
            </a:r>
            <a:r>
              <a:rPr lang="nb-NO" sz="1800" dirty="0" smtClean="0"/>
              <a:t>(</a:t>
            </a:r>
            <a:r>
              <a:rPr lang="nb-NO" sz="1800" dirty="0" err="1" smtClean="0"/>
              <a:t>e.g</a:t>
            </a:r>
            <a:r>
              <a:rPr lang="nb-NO" sz="1800" dirty="0" smtClean="0"/>
              <a:t>. </a:t>
            </a:r>
            <a:r>
              <a:rPr lang="nb-NO" sz="1800" dirty="0" err="1" smtClean="0"/>
              <a:t>olivine</a:t>
            </a:r>
            <a:r>
              <a:rPr lang="nb-NO" sz="1800" dirty="0" smtClean="0"/>
              <a:t>)</a:t>
            </a:r>
          </a:p>
          <a:p>
            <a:pPr>
              <a:lnSpc>
                <a:spcPts val="4000"/>
              </a:lnSpc>
              <a:buFontTx/>
              <a:buChar char="-"/>
            </a:pPr>
            <a:r>
              <a:rPr lang="nb-NO" sz="2100" dirty="0" smtClean="0"/>
              <a:t> more </a:t>
            </a:r>
            <a:r>
              <a:rPr lang="nb-NO" sz="2100" dirty="0" err="1" smtClean="0"/>
              <a:t>strongly</a:t>
            </a:r>
            <a:r>
              <a:rPr lang="nb-NO" sz="2100" dirty="0" smtClean="0"/>
              <a:t> </a:t>
            </a:r>
            <a:r>
              <a:rPr lang="nb-NO" sz="2100" dirty="0" err="1" smtClean="0"/>
              <a:t>polarized</a:t>
            </a:r>
            <a:r>
              <a:rPr lang="nb-NO" sz="2100" dirty="0" smtClean="0"/>
              <a:t> melts </a:t>
            </a:r>
            <a:r>
              <a:rPr lang="nb-NO" sz="2100" dirty="0" err="1" smtClean="0"/>
              <a:t>favour</a:t>
            </a:r>
            <a:r>
              <a:rPr lang="nb-NO" sz="2100" dirty="0" smtClean="0"/>
              <a:t> more </a:t>
            </a:r>
            <a:r>
              <a:rPr lang="nb-NO" sz="2100" dirty="0" err="1" smtClean="0"/>
              <a:t>strongly</a:t>
            </a:r>
            <a:r>
              <a:rPr lang="nb-NO" sz="2100" dirty="0" smtClean="0"/>
              <a:t> </a:t>
            </a:r>
            <a:r>
              <a:rPr lang="nb-NO" sz="2100" dirty="0" err="1" smtClean="0"/>
              <a:t>polarized</a:t>
            </a:r>
            <a:r>
              <a:rPr lang="nb-NO" sz="2100" dirty="0" smtClean="0"/>
              <a:t> </a:t>
            </a:r>
            <a:r>
              <a:rPr lang="nb-NO" sz="2100" dirty="0" err="1" smtClean="0"/>
              <a:t>liquidus</a:t>
            </a:r>
            <a:r>
              <a:rPr lang="nb-NO" sz="2100" dirty="0" smtClean="0"/>
              <a:t> minerals</a:t>
            </a:r>
          </a:p>
          <a:p>
            <a:pPr>
              <a:lnSpc>
                <a:spcPts val="2000"/>
              </a:lnSpc>
            </a:pPr>
            <a:r>
              <a:rPr lang="nb-NO" sz="1800" dirty="0" smtClean="0"/>
              <a:t>   (</a:t>
            </a:r>
            <a:r>
              <a:rPr lang="nb-NO" sz="1800" dirty="0" err="1" smtClean="0"/>
              <a:t>e.g</a:t>
            </a:r>
            <a:r>
              <a:rPr lang="nb-NO" sz="1800" dirty="0" smtClean="0"/>
              <a:t>. </a:t>
            </a:r>
            <a:r>
              <a:rPr lang="nb-NO" sz="1800" dirty="0" err="1" smtClean="0"/>
              <a:t>pyroxene</a:t>
            </a:r>
            <a:r>
              <a:rPr lang="nb-NO" sz="1800" dirty="0" smtClean="0"/>
              <a:t>, </a:t>
            </a:r>
            <a:r>
              <a:rPr lang="nb-NO" sz="1800" dirty="0" err="1" smtClean="0"/>
              <a:t>feldspar</a:t>
            </a:r>
            <a:r>
              <a:rPr lang="nb-NO" sz="1800" dirty="0" smtClean="0"/>
              <a:t>)</a:t>
            </a:r>
          </a:p>
          <a:p>
            <a:pPr>
              <a:lnSpc>
                <a:spcPts val="4000"/>
              </a:lnSpc>
            </a:pPr>
            <a:r>
              <a:rPr lang="nb-NO" sz="2100" dirty="0" smtClean="0"/>
              <a:t>- melt </a:t>
            </a:r>
            <a:r>
              <a:rPr lang="nb-NO" sz="2100" dirty="0" err="1" smtClean="0"/>
              <a:t>structural</a:t>
            </a:r>
            <a:r>
              <a:rPr lang="nb-NO" sz="2100" dirty="0" smtClean="0"/>
              <a:t> </a:t>
            </a:r>
            <a:r>
              <a:rPr lang="nb-NO" sz="2100" dirty="0" err="1" smtClean="0"/>
              <a:t>variations</a:t>
            </a:r>
            <a:r>
              <a:rPr lang="nb-NO" sz="2100" dirty="0" smtClean="0"/>
              <a:t> </a:t>
            </a:r>
            <a:r>
              <a:rPr lang="nb-NO" sz="2100" dirty="0" err="1" smtClean="0"/>
              <a:t>are</a:t>
            </a:r>
            <a:r>
              <a:rPr lang="nb-NO" sz="2100" dirty="0" smtClean="0"/>
              <a:t> </a:t>
            </a:r>
            <a:r>
              <a:rPr lang="nb-NO" sz="2100" dirty="0" err="1" smtClean="0"/>
              <a:t>strongly</a:t>
            </a:r>
            <a:r>
              <a:rPr lang="nb-NO" sz="2100" dirty="0" smtClean="0"/>
              <a:t> </a:t>
            </a:r>
            <a:r>
              <a:rPr lang="nb-NO" sz="2100" dirty="0" err="1" smtClean="0"/>
              <a:t>affected</a:t>
            </a:r>
            <a:r>
              <a:rPr lang="nb-NO" sz="2100" dirty="0" smtClean="0"/>
              <a:t> by volatiles </a:t>
            </a:r>
            <a:r>
              <a:rPr lang="nb-NO" sz="1800" dirty="0" smtClean="0"/>
              <a:t>(e.g. </a:t>
            </a:r>
            <a:r>
              <a:rPr lang="nb-NO" sz="1800" b="1" dirty="0" err="1" smtClean="0"/>
              <a:t>H</a:t>
            </a:r>
            <a:r>
              <a:rPr lang="nb-NO" sz="1800" b="1" baseline="-25000" dirty="0" err="1" smtClean="0"/>
              <a:t>2</a:t>
            </a:r>
            <a:r>
              <a:rPr lang="nb-NO" sz="1800" b="1" dirty="0" err="1" smtClean="0"/>
              <a:t>O</a:t>
            </a:r>
            <a:r>
              <a:rPr lang="nb-NO" sz="1800" b="1" dirty="0" smtClean="0"/>
              <a:t>, HF, </a:t>
            </a:r>
            <a:r>
              <a:rPr lang="nb-NO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nb-NO" sz="18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nb-NO" sz="180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2160" y="220688"/>
            <a:ext cx="2474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 bit in:</a:t>
            </a:r>
          </a:p>
          <a:p>
            <a:r>
              <a:rPr lang="nb-NO" dirty="0" smtClean="0"/>
              <a:t>Chapter  3-4, Winter (2013)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86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" y="870384"/>
            <a:ext cx="8945236" cy="5596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" y="1262912"/>
            <a:ext cx="8484868" cy="4074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6" y="2401618"/>
            <a:ext cx="8345343" cy="3594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" y="4523600"/>
            <a:ext cx="1771535" cy="1858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52" y="1973062"/>
            <a:ext cx="1088339" cy="45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3" y="4725447"/>
            <a:ext cx="667912" cy="28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36" y="98516"/>
            <a:ext cx="3785011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entire</a:t>
            </a:r>
            <a:r>
              <a:rPr lang="nb-NO" sz="2000" dirty="0" smtClean="0">
                <a:solidFill>
                  <a:srgbClr val="3333FF"/>
                </a:solidFill>
              </a:rPr>
              <a:t> mantle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2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124744"/>
            <a:ext cx="507780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2880320" cy="26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2880320" cy="26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27984" y="548680"/>
            <a:ext cx="4201791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Shifts</a:t>
            </a:r>
            <a:r>
              <a:rPr lang="nb-NO" sz="2000" dirty="0" smtClean="0">
                <a:solidFill>
                  <a:srgbClr val="3333FF"/>
                </a:solidFill>
              </a:rPr>
              <a:t> in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forsterite-enstatite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cotectic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4092310" cy="369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62" y="1071786"/>
            <a:ext cx="4008228" cy="369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11760" y="260648"/>
            <a:ext cx="4201791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Shifts</a:t>
            </a:r>
            <a:r>
              <a:rPr lang="nb-NO" sz="2000" dirty="0" smtClean="0">
                <a:solidFill>
                  <a:srgbClr val="3333FF"/>
                </a:solidFill>
              </a:rPr>
              <a:t> in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forsterite-enstatite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cotectic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28092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3333FF"/>
                </a:solidFill>
              </a:rPr>
              <a:t>The </a:t>
            </a:r>
            <a:r>
              <a:rPr lang="nb-NO" sz="3200" dirty="0" err="1" smtClean="0">
                <a:solidFill>
                  <a:srgbClr val="3333FF"/>
                </a:solidFill>
              </a:rPr>
              <a:t>effect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of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CO</a:t>
            </a:r>
            <a:r>
              <a:rPr lang="nb-NO" sz="32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3200" dirty="0" smtClean="0">
                <a:solidFill>
                  <a:srgbClr val="3333FF"/>
                </a:solidFill>
              </a:rPr>
              <a:t> versus </a:t>
            </a:r>
            <a:r>
              <a:rPr lang="nb-NO" sz="3200" dirty="0" err="1" smtClean="0">
                <a:solidFill>
                  <a:srgbClr val="3333FF"/>
                </a:solidFill>
              </a:rPr>
              <a:t>H</a:t>
            </a:r>
            <a:r>
              <a:rPr lang="nb-NO" sz="32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3200" dirty="0" err="1" smtClean="0">
                <a:solidFill>
                  <a:srgbClr val="3333FF"/>
                </a:solidFill>
              </a:rPr>
              <a:t>O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on</a:t>
            </a:r>
            <a:r>
              <a:rPr lang="nb-NO" sz="3200" dirty="0" smtClean="0">
                <a:solidFill>
                  <a:srgbClr val="3333FF"/>
                </a:solidFill>
              </a:rPr>
              <a:t> melt </a:t>
            </a:r>
            <a:r>
              <a:rPr lang="nb-NO" sz="3200" dirty="0" err="1" smtClean="0">
                <a:solidFill>
                  <a:srgbClr val="3333FF"/>
                </a:solidFill>
              </a:rPr>
              <a:t>structure</a:t>
            </a:r>
            <a:endParaRPr lang="nb-NO" sz="3200" dirty="0" smtClean="0">
              <a:solidFill>
                <a:srgbClr val="3333FF"/>
              </a:solidFill>
            </a:endParaRPr>
          </a:p>
          <a:p>
            <a:r>
              <a:rPr lang="nb-NO" sz="2800" dirty="0" smtClean="0">
                <a:solidFill>
                  <a:srgbClr val="FF0000"/>
                </a:solidFill>
              </a:rPr>
              <a:t>  </a:t>
            </a:r>
            <a:r>
              <a:rPr lang="nb-NO" sz="2800" dirty="0" err="1" smtClean="0">
                <a:solidFill>
                  <a:srgbClr val="FF0000"/>
                </a:solidFill>
              </a:rPr>
              <a:t>Explain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the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shift</a:t>
            </a:r>
            <a:r>
              <a:rPr lang="nb-NO" sz="2800" dirty="0" smtClean="0">
                <a:solidFill>
                  <a:srgbClr val="FF0000"/>
                </a:solidFill>
              </a:rPr>
              <a:t> in </a:t>
            </a:r>
            <a:r>
              <a:rPr lang="nb-NO" sz="2800" dirty="0" err="1" smtClean="0">
                <a:solidFill>
                  <a:srgbClr val="FF0000"/>
                </a:solidFill>
              </a:rPr>
              <a:t>liquidus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phase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boundary</a:t>
            </a:r>
            <a:r>
              <a:rPr lang="nb-NO" sz="2800" dirty="0" smtClean="0">
                <a:solidFill>
                  <a:srgbClr val="FF0000"/>
                </a:solidFill>
              </a:rPr>
              <a:t> location</a:t>
            </a:r>
            <a:endParaRPr lang="nb-NO" sz="2800" dirty="0">
              <a:solidFill>
                <a:srgbClr val="FF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16832"/>
            <a:ext cx="515592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99003" y="2234242"/>
            <a:ext cx="4201791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Shifts</a:t>
            </a:r>
            <a:r>
              <a:rPr lang="nb-NO" sz="2000" dirty="0" smtClean="0">
                <a:solidFill>
                  <a:srgbClr val="3333FF"/>
                </a:solidFill>
              </a:rPr>
              <a:t> in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forsterite-enstatite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cotectic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9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61" y="1181486"/>
            <a:ext cx="5010790" cy="371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5874" y="68239"/>
            <a:ext cx="8508574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Relative </a:t>
            </a:r>
            <a:r>
              <a:rPr lang="nb-NO" sz="2800" dirty="0" err="1" smtClean="0">
                <a:solidFill>
                  <a:srgbClr val="3333FF"/>
                </a:solidFill>
              </a:rPr>
              <a:t>effect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of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H</a:t>
            </a:r>
            <a:r>
              <a:rPr lang="nb-NO" sz="28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800" dirty="0" err="1" smtClean="0">
                <a:solidFill>
                  <a:srgbClr val="3333FF"/>
                </a:solidFill>
              </a:rPr>
              <a:t>O</a:t>
            </a:r>
            <a:r>
              <a:rPr lang="nb-NO" sz="2800" dirty="0" smtClean="0">
                <a:solidFill>
                  <a:srgbClr val="3333FF"/>
                </a:solidFill>
              </a:rPr>
              <a:t> and </a:t>
            </a:r>
            <a:r>
              <a:rPr lang="nb-NO" sz="2800" dirty="0" err="1" smtClean="0">
                <a:solidFill>
                  <a:srgbClr val="3333FF"/>
                </a:solidFill>
              </a:rPr>
              <a:t>CO</a:t>
            </a:r>
            <a:r>
              <a:rPr lang="nb-NO" sz="28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on</a:t>
            </a:r>
            <a:r>
              <a:rPr lang="nb-NO" sz="2800" dirty="0" smtClean="0">
                <a:solidFill>
                  <a:srgbClr val="3333FF"/>
                </a:solidFill>
              </a:rPr>
              <a:t> melt </a:t>
            </a:r>
            <a:r>
              <a:rPr lang="nb-NO" sz="2800" dirty="0" err="1" smtClean="0">
                <a:solidFill>
                  <a:srgbClr val="3333FF"/>
                </a:solidFill>
              </a:rPr>
              <a:t>structure</a:t>
            </a:r>
            <a:endParaRPr lang="nb-NO" sz="2800" dirty="0" smtClean="0">
              <a:solidFill>
                <a:srgbClr val="3333FF"/>
              </a:solidFill>
            </a:endParaRPr>
          </a:p>
          <a:p>
            <a:r>
              <a:rPr lang="nb-NO" sz="2400" dirty="0" err="1" smtClean="0">
                <a:solidFill>
                  <a:srgbClr val="FF0000"/>
                </a:solidFill>
              </a:rPr>
              <a:t>Insights</a:t>
            </a:r>
            <a:r>
              <a:rPr lang="nb-NO" sz="2400" dirty="0" smtClean="0">
                <a:solidFill>
                  <a:srgbClr val="FF0000"/>
                </a:solidFill>
              </a:rPr>
              <a:t> from </a:t>
            </a:r>
            <a:r>
              <a:rPr lang="nb-NO" sz="2400" dirty="0" err="1" smtClean="0">
                <a:solidFill>
                  <a:srgbClr val="FF0000"/>
                </a:solidFill>
              </a:rPr>
              <a:t>measured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solubility</a:t>
            </a:r>
            <a:endParaRPr lang="nb-NO" sz="2400" dirty="0">
              <a:solidFill>
                <a:srgbClr val="FF0000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0443" y="2354660"/>
            <a:ext cx="2792842" cy="232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02397" y="2422478"/>
            <a:ext cx="7938888" cy="195797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16657" y="2433304"/>
            <a:ext cx="9433" cy="18179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00345" y="2420859"/>
            <a:ext cx="9433" cy="18179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720585" y="2428754"/>
            <a:ext cx="9433" cy="1817974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316006" y="2434638"/>
            <a:ext cx="9433" cy="1817974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95330" y="444818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FF0000"/>
                </a:solidFill>
              </a:rPr>
              <a:t>0.3%</a:t>
            </a:r>
            <a:endParaRPr lang="nb-NO" sz="1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2889" y="5233916"/>
            <a:ext cx="7906332" cy="1062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nb-NO" sz="2400" dirty="0" err="1" smtClean="0">
                <a:solidFill>
                  <a:srgbClr val="3333FF"/>
                </a:solidFill>
              </a:rPr>
              <a:t>Why</a:t>
            </a:r>
            <a:r>
              <a:rPr lang="nb-NO" sz="2400" dirty="0" smtClean="0">
                <a:solidFill>
                  <a:srgbClr val="3333FF"/>
                </a:solidFill>
              </a:rPr>
              <a:t> is </a:t>
            </a:r>
            <a:r>
              <a:rPr lang="nb-NO" sz="2400" dirty="0" err="1" smtClean="0">
                <a:solidFill>
                  <a:srgbClr val="3333FF"/>
                </a:solidFill>
              </a:rPr>
              <a:t>the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solubility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H</a:t>
            </a:r>
            <a:r>
              <a:rPr lang="nb-NO" sz="24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400" dirty="0" err="1" smtClean="0">
                <a:solidFill>
                  <a:srgbClr val="3333FF"/>
                </a:solidFill>
              </a:rPr>
              <a:t>O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higher</a:t>
            </a:r>
            <a:r>
              <a:rPr lang="nb-NO" sz="2400" dirty="0" smtClean="0">
                <a:solidFill>
                  <a:srgbClr val="3333FF"/>
                </a:solidFill>
              </a:rPr>
              <a:t> in </a:t>
            </a:r>
            <a:r>
              <a:rPr lang="nb-NO" sz="2400" b="1" dirty="0" err="1" smtClean="0">
                <a:solidFill>
                  <a:srgbClr val="FF0000"/>
                </a:solidFill>
              </a:rPr>
              <a:t>granite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than</a:t>
            </a:r>
            <a:r>
              <a:rPr lang="nb-NO" sz="2400" dirty="0" smtClean="0">
                <a:solidFill>
                  <a:srgbClr val="3333FF"/>
                </a:solidFill>
              </a:rPr>
              <a:t> in </a:t>
            </a:r>
            <a:r>
              <a:rPr lang="nb-NO" sz="2400" b="1" dirty="0" smtClean="0">
                <a:solidFill>
                  <a:srgbClr val="008000"/>
                </a:solidFill>
              </a:rPr>
              <a:t>basalt</a:t>
            </a:r>
            <a:r>
              <a:rPr lang="nb-NO" sz="2400" dirty="0" smtClean="0">
                <a:solidFill>
                  <a:srgbClr val="3333FF"/>
                </a:solidFill>
              </a:rPr>
              <a:t> ?</a:t>
            </a:r>
          </a:p>
          <a:p>
            <a:pPr>
              <a:lnSpc>
                <a:spcPts val="4000"/>
              </a:lnSpc>
            </a:pPr>
            <a:r>
              <a:rPr lang="nb-NO" sz="2400" dirty="0" err="1" smtClean="0">
                <a:solidFill>
                  <a:srgbClr val="3333FF"/>
                </a:solidFill>
              </a:rPr>
              <a:t>Why</a:t>
            </a:r>
            <a:r>
              <a:rPr lang="nb-NO" sz="2400" dirty="0" smtClean="0">
                <a:solidFill>
                  <a:srgbClr val="3333FF"/>
                </a:solidFill>
              </a:rPr>
              <a:t> is </a:t>
            </a:r>
            <a:r>
              <a:rPr lang="nb-NO" sz="2400" dirty="0" err="1" smtClean="0">
                <a:solidFill>
                  <a:srgbClr val="3333FF"/>
                </a:solidFill>
              </a:rPr>
              <a:t>the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solubility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CO</a:t>
            </a:r>
            <a:r>
              <a:rPr lang="nb-NO" sz="24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higher</a:t>
            </a:r>
            <a:r>
              <a:rPr lang="nb-NO" sz="2400" dirty="0" smtClean="0">
                <a:solidFill>
                  <a:srgbClr val="3333FF"/>
                </a:solidFill>
              </a:rPr>
              <a:t> in </a:t>
            </a:r>
            <a:r>
              <a:rPr lang="nb-NO" sz="2400" b="1" dirty="0" smtClean="0">
                <a:solidFill>
                  <a:srgbClr val="008000"/>
                </a:solidFill>
              </a:rPr>
              <a:t>basalt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than</a:t>
            </a:r>
            <a:r>
              <a:rPr lang="nb-NO" sz="2400" dirty="0" smtClean="0">
                <a:solidFill>
                  <a:srgbClr val="3333FF"/>
                </a:solidFill>
              </a:rPr>
              <a:t> in </a:t>
            </a:r>
            <a:r>
              <a:rPr lang="nb-NO" sz="2400" b="1" dirty="0" err="1" smtClean="0">
                <a:solidFill>
                  <a:srgbClr val="FF0000"/>
                </a:solidFill>
              </a:rPr>
              <a:t>granite</a:t>
            </a:r>
            <a:r>
              <a:rPr lang="nb-NO" sz="2400" dirty="0" smtClean="0">
                <a:solidFill>
                  <a:srgbClr val="3333FF"/>
                </a:solidFill>
              </a:rPr>
              <a:t> ?</a:t>
            </a:r>
            <a:endParaRPr lang="nb-NO" sz="2400" dirty="0">
              <a:solidFill>
                <a:srgbClr val="3333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07904" y="2434638"/>
            <a:ext cx="9433" cy="18179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3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5662" y="1454388"/>
            <a:ext cx="3164759" cy="37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215" y="1484784"/>
            <a:ext cx="3752854" cy="375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692" y="94532"/>
            <a:ext cx="5842460" cy="52322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Melt </a:t>
            </a:r>
            <a:r>
              <a:rPr lang="nb-NO" sz="2800" dirty="0" err="1" smtClean="0">
                <a:solidFill>
                  <a:srgbClr val="3333FF"/>
                </a:solidFill>
              </a:rPr>
              <a:t>structure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determines</a:t>
            </a:r>
            <a:r>
              <a:rPr lang="nb-NO" sz="2800" dirty="0" smtClean="0">
                <a:solidFill>
                  <a:srgbClr val="3333FF"/>
                </a:solidFill>
              </a:rPr>
              <a:t> melt </a:t>
            </a:r>
            <a:r>
              <a:rPr lang="nb-NO" sz="2800" dirty="0" err="1" smtClean="0">
                <a:solidFill>
                  <a:srgbClr val="3333FF"/>
                </a:solidFill>
              </a:rPr>
              <a:t>vicosity</a:t>
            </a:r>
            <a:endParaRPr lang="nb-NO" sz="2800" dirty="0" smtClean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11234" y="2855650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/>
              <a:t>1 poise = 0.1 Pa s</a:t>
            </a:r>
            <a:endParaRPr lang="nb-NO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044887" y="836711"/>
            <a:ext cx="288572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Melt </a:t>
            </a:r>
            <a:r>
              <a:rPr lang="nb-NO" sz="2000" dirty="0" err="1" smtClean="0">
                <a:solidFill>
                  <a:srgbClr val="3333FF"/>
                </a:solidFill>
              </a:rPr>
              <a:t>composition</a:t>
            </a:r>
            <a:r>
              <a:rPr lang="nb-NO" sz="2000" dirty="0" smtClean="0">
                <a:solidFill>
                  <a:srgbClr val="3333FF"/>
                </a:solidFill>
              </a:rPr>
              <a:t> –</a:t>
            </a:r>
          </a:p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  </a:t>
            </a:r>
            <a:r>
              <a:rPr lang="nb-NO" sz="2000" dirty="0" err="1" smtClean="0">
                <a:solidFill>
                  <a:srgbClr val="3333FF"/>
                </a:solidFill>
              </a:rPr>
              <a:t>degree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polymerization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879490"/>
            <a:ext cx="307988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The </a:t>
            </a:r>
            <a:r>
              <a:rPr lang="nb-NO" sz="2000" dirty="0" err="1" smtClean="0">
                <a:solidFill>
                  <a:srgbClr val="3333FF"/>
                </a:solidFill>
              </a:rPr>
              <a:t>depolymerization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effect</a:t>
            </a:r>
            <a:endParaRPr lang="nb-NO" sz="2000" dirty="0" smtClean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 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H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O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5661248"/>
            <a:ext cx="838922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200"/>
              </a:lnSpc>
            </a:pPr>
            <a:r>
              <a:rPr lang="nb-NO" sz="2600" dirty="0" smtClean="0"/>
              <a:t>- Magma </a:t>
            </a:r>
            <a:r>
              <a:rPr lang="nb-NO" sz="2600" dirty="0" err="1" smtClean="0"/>
              <a:t>viscosity</a:t>
            </a:r>
            <a:r>
              <a:rPr lang="nb-NO" sz="2600" dirty="0" smtClean="0"/>
              <a:t> </a:t>
            </a:r>
            <a:r>
              <a:rPr lang="nb-NO" sz="2600" dirty="0" err="1" smtClean="0"/>
              <a:t>governs</a:t>
            </a:r>
            <a:r>
              <a:rPr lang="nb-NO" sz="2600" dirty="0" smtClean="0"/>
              <a:t> </a:t>
            </a:r>
            <a:r>
              <a:rPr lang="nb-NO" sz="2600" dirty="0" err="1" smtClean="0"/>
              <a:t>rheology</a:t>
            </a:r>
            <a:r>
              <a:rPr lang="nb-NO" sz="2600" dirty="0" smtClean="0"/>
              <a:t> and </a:t>
            </a:r>
            <a:r>
              <a:rPr lang="nb-NO" sz="2600" dirty="0" err="1" smtClean="0"/>
              <a:t>chemical</a:t>
            </a:r>
            <a:r>
              <a:rPr lang="nb-NO" sz="2600" dirty="0" smtClean="0"/>
              <a:t> </a:t>
            </a:r>
            <a:r>
              <a:rPr lang="nb-NO" sz="2600" dirty="0" err="1" smtClean="0"/>
              <a:t>diffusivity</a:t>
            </a:r>
            <a:endParaRPr lang="nb-NO" sz="2600" dirty="0" smtClean="0"/>
          </a:p>
          <a:p>
            <a:pPr>
              <a:lnSpc>
                <a:spcPts val="4200"/>
              </a:lnSpc>
            </a:pPr>
            <a:r>
              <a:rPr lang="nb-NO" sz="2600" dirty="0" smtClean="0"/>
              <a:t>- Chemical </a:t>
            </a:r>
            <a:r>
              <a:rPr lang="nb-NO" sz="2600" dirty="0" err="1" smtClean="0"/>
              <a:t>diffusivity</a:t>
            </a:r>
            <a:r>
              <a:rPr lang="nb-NO" sz="2600" dirty="0" smtClean="0"/>
              <a:t> </a:t>
            </a:r>
            <a:r>
              <a:rPr lang="nb-NO" sz="2600" dirty="0" err="1" smtClean="0"/>
              <a:t>influences</a:t>
            </a:r>
            <a:r>
              <a:rPr lang="nb-NO" sz="2600" dirty="0" smtClean="0"/>
              <a:t> </a:t>
            </a:r>
            <a:r>
              <a:rPr lang="nb-NO" sz="2600" dirty="0" err="1" smtClean="0"/>
              <a:t>crystal</a:t>
            </a:r>
            <a:r>
              <a:rPr lang="nb-NO" sz="2600" dirty="0" smtClean="0"/>
              <a:t> </a:t>
            </a:r>
            <a:r>
              <a:rPr lang="nb-NO" sz="2600" dirty="0" err="1" smtClean="0"/>
              <a:t>growth</a:t>
            </a:r>
            <a:r>
              <a:rPr lang="nb-NO" sz="2600" dirty="0" smtClean="0"/>
              <a:t>  </a:t>
            </a:r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19364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3094" y="1429544"/>
            <a:ext cx="5066875" cy="287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" y="1118344"/>
            <a:ext cx="3419872" cy="26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9956" y="109020"/>
            <a:ext cx="8889846" cy="507831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700" dirty="0" err="1" smtClean="0">
                <a:solidFill>
                  <a:srgbClr val="3333FF"/>
                </a:solidFill>
              </a:rPr>
              <a:t>Concentration</a:t>
            </a:r>
            <a:r>
              <a:rPr lang="nb-NO" sz="2700" dirty="0" smtClean="0">
                <a:solidFill>
                  <a:srgbClr val="3333FF"/>
                </a:solidFill>
              </a:rPr>
              <a:t> and </a:t>
            </a:r>
            <a:r>
              <a:rPr lang="nb-NO" sz="2700" dirty="0" err="1" smtClean="0">
                <a:solidFill>
                  <a:srgbClr val="3333FF"/>
                </a:solidFill>
              </a:rPr>
              <a:t>temperature</a:t>
            </a:r>
            <a:r>
              <a:rPr lang="nb-NO" sz="2700" dirty="0" smtClean="0">
                <a:solidFill>
                  <a:srgbClr val="3333FF"/>
                </a:solidFill>
              </a:rPr>
              <a:t> gradients </a:t>
            </a:r>
            <a:r>
              <a:rPr lang="nb-NO" sz="2700" dirty="0" err="1" smtClean="0">
                <a:solidFill>
                  <a:srgbClr val="3333FF"/>
                </a:solidFill>
              </a:rPr>
              <a:t>near</a:t>
            </a:r>
            <a:r>
              <a:rPr lang="nb-NO" sz="2700" dirty="0" smtClean="0">
                <a:solidFill>
                  <a:srgbClr val="3333FF"/>
                </a:solidFill>
              </a:rPr>
              <a:t> </a:t>
            </a:r>
            <a:r>
              <a:rPr lang="nb-NO" sz="2700" dirty="0" err="1" smtClean="0">
                <a:solidFill>
                  <a:srgbClr val="3333FF"/>
                </a:solidFill>
              </a:rPr>
              <a:t>growing</a:t>
            </a:r>
            <a:r>
              <a:rPr lang="nb-NO" sz="2700" dirty="0" smtClean="0">
                <a:solidFill>
                  <a:srgbClr val="3333FF"/>
                </a:solidFill>
              </a:rPr>
              <a:t> </a:t>
            </a:r>
            <a:r>
              <a:rPr lang="nb-NO" sz="2700" dirty="0" err="1" smtClean="0">
                <a:solidFill>
                  <a:srgbClr val="3333FF"/>
                </a:solidFill>
              </a:rPr>
              <a:t>crystals</a:t>
            </a:r>
            <a:endParaRPr lang="nb-NO" sz="2700" dirty="0" smtClean="0">
              <a:solidFill>
                <a:srgbClr val="3333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1978" y="1691754"/>
            <a:ext cx="3746" cy="1753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75850" y="1677392"/>
            <a:ext cx="475608" cy="10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80112" y="5012128"/>
            <a:ext cx="53298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Growing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olivine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crystals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expels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liquid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with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elevated</a:t>
            </a:r>
            <a:r>
              <a:rPr lang="nb-NO" sz="1500" dirty="0" smtClean="0">
                <a:solidFill>
                  <a:srgbClr val="008000"/>
                </a:solidFill>
              </a:rPr>
              <a:t> Fe/Mg-ratio</a:t>
            </a:r>
          </a:p>
          <a:p>
            <a:pPr>
              <a:buFontTx/>
              <a:buChar char="-"/>
            </a:pPr>
            <a:endParaRPr lang="nb-NO" sz="800" dirty="0" smtClean="0">
              <a:solidFill>
                <a:srgbClr val="008000"/>
              </a:solidFill>
            </a:endParaRPr>
          </a:p>
          <a:p>
            <a:r>
              <a:rPr lang="nb-NO" sz="1500" dirty="0" smtClean="0">
                <a:solidFill>
                  <a:srgbClr val="008000"/>
                </a:solidFill>
              </a:rPr>
              <a:t>- </a:t>
            </a:r>
            <a:r>
              <a:rPr lang="nb-NO" sz="1500" dirty="0" err="1" smtClean="0">
                <a:solidFill>
                  <a:srgbClr val="008000"/>
                </a:solidFill>
              </a:rPr>
              <a:t>Liquidus</a:t>
            </a:r>
            <a:r>
              <a:rPr lang="nb-NO" sz="1500" dirty="0" smtClean="0">
                <a:solidFill>
                  <a:srgbClr val="008000"/>
                </a:solidFill>
              </a:rPr>
              <a:t> T is </a:t>
            </a:r>
            <a:r>
              <a:rPr lang="nb-NO" sz="1500" dirty="0" err="1" smtClean="0">
                <a:solidFill>
                  <a:srgbClr val="008000"/>
                </a:solidFill>
              </a:rPr>
              <a:t>reduced</a:t>
            </a:r>
            <a:r>
              <a:rPr lang="nb-NO" sz="1500" dirty="0" smtClean="0">
                <a:solidFill>
                  <a:srgbClr val="008000"/>
                </a:solidFill>
              </a:rPr>
              <a:t> in melt </a:t>
            </a:r>
            <a:r>
              <a:rPr lang="nb-NO" sz="1500" dirty="0" err="1" smtClean="0">
                <a:solidFill>
                  <a:srgbClr val="008000"/>
                </a:solidFill>
              </a:rPr>
              <a:t>with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higher</a:t>
            </a:r>
            <a:r>
              <a:rPr lang="nb-NO" sz="1500" dirty="0" smtClean="0">
                <a:solidFill>
                  <a:srgbClr val="008000"/>
                </a:solidFill>
              </a:rPr>
              <a:t> Fe/Mg </a:t>
            </a:r>
            <a:r>
              <a:rPr lang="nb-NO" sz="1500" dirty="0" err="1" smtClean="0">
                <a:solidFill>
                  <a:srgbClr val="008000"/>
                </a:solidFill>
              </a:rPr>
              <a:t>near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the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crystal</a:t>
            </a:r>
            <a:endParaRPr lang="nb-NO" sz="1500" dirty="0" smtClean="0">
              <a:solidFill>
                <a:srgbClr val="008000"/>
              </a:solidFill>
            </a:endParaRPr>
          </a:p>
          <a:p>
            <a:endParaRPr lang="nb-NO" sz="800" dirty="0" smtClean="0">
              <a:solidFill>
                <a:srgbClr val="008000"/>
              </a:solidFill>
            </a:endParaRPr>
          </a:p>
          <a:p>
            <a:pPr>
              <a:buFontTx/>
              <a:buChar char="-"/>
            </a:pP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Some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undercooling</a:t>
            </a:r>
            <a:r>
              <a:rPr lang="nb-NO" sz="1500" dirty="0" smtClean="0">
                <a:solidFill>
                  <a:srgbClr val="008000"/>
                </a:solidFill>
              </a:rPr>
              <a:t> is </a:t>
            </a:r>
            <a:r>
              <a:rPr lang="nb-NO" sz="1500" dirty="0" err="1" smtClean="0">
                <a:solidFill>
                  <a:srgbClr val="008000"/>
                </a:solidFill>
              </a:rPr>
              <a:t>required</a:t>
            </a:r>
            <a:r>
              <a:rPr lang="nb-NO" sz="1500" dirty="0" smtClean="0">
                <a:solidFill>
                  <a:srgbClr val="008000"/>
                </a:solidFill>
              </a:rPr>
              <a:t> for </a:t>
            </a:r>
            <a:r>
              <a:rPr lang="nb-NO" sz="1500" dirty="0" err="1" smtClean="0">
                <a:solidFill>
                  <a:srgbClr val="008000"/>
                </a:solidFill>
              </a:rPr>
              <a:t>crystal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growth</a:t>
            </a:r>
            <a:endParaRPr lang="nb-NO" sz="1500" dirty="0" smtClean="0">
              <a:solidFill>
                <a:srgbClr val="008000"/>
              </a:solidFill>
            </a:endParaRPr>
          </a:p>
          <a:p>
            <a:endParaRPr lang="nb-NO" sz="800" dirty="0" smtClean="0">
              <a:solidFill>
                <a:srgbClr val="008000"/>
              </a:solidFill>
            </a:endParaRPr>
          </a:p>
          <a:p>
            <a:r>
              <a:rPr lang="nb-NO" sz="1500" dirty="0" smtClean="0">
                <a:solidFill>
                  <a:srgbClr val="008000"/>
                </a:solidFill>
              </a:rPr>
              <a:t>- Heat </a:t>
            </a:r>
            <a:r>
              <a:rPr lang="nb-NO" sz="1500" dirty="0" err="1" smtClean="0">
                <a:solidFill>
                  <a:srgbClr val="008000"/>
                </a:solidFill>
              </a:rPr>
              <a:t>of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fusion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elevates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the</a:t>
            </a:r>
            <a:r>
              <a:rPr lang="nb-NO" sz="1500" dirty="0" smtClean="0">
                <a:solidFill>
                  <a:srgbClr val="008000"/>
                </a:solidFill>
              </a:rPr>
              <a:t> real T </a:t>
            </a:r>
            <a:r>
              <a:rPr lang="nb-NO" sz="1500" dirty="0" err="1" smtClean="0">
                <a:solidFill>
                  <a:srgbClr val="008000"/>
                </a:solidFill>
              </a:rPr>
              <a:t>near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the</a:t>
            </a:r>
            <a:r>
              <a:rPr lang="nb-NO" sz="1500" dirty="0" smtClean="0">
                <a:solidFill>
                  <a:srgbClr val="008000"/>
                </a:solidFill>
              </a:rPr>
              <a:t> </a:t>
            </a:r>
            <a:r>
              <a:rPr lang="nb-NO" sz="1500" dirty="0" err="1" smtClean="0">
                <a:solidFill>
                  <a:srgbClr val="008000"/>
                </a:solidFill>
              </a:rPr>
              <a:t>crystal</a:t>
            </a:r>
            <a:r>
              <a:rPr lang="nb-NO" sz="1500" dirty="0" smtClean="0">
                <a:solidFill>
                  <a:srgbClr val="008000"/>
                </a:solidFill>
              </a:rPr>
              <a:t> 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5992" y="4345310"/>
            <a:ext cx="4933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Why</a:t>
            </a:r>
            <a:r>
              <a:rPr lang="nb-NO" dirty="0" smtClean="0">
                <a:solidFill>
                  <a:srgbClr val="FF0000"/>
                </a:solidFill>
              </a:rPr>
              <a:t> do </a:t>
            </a:r>
            <a:r>
              <a:rPr lang="nb-NO" dirty="0" err="1" smtClean="0">
                <a:solidFill>
                  <a:srgbClr val="FF0000"/>
                </a:solidFill>
              </a:rPr>
              <a:t>we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see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such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X-T-</a:t>
            </a:r>
            <a:r>
              <a:rPr lang="nb-NO" b="1" dirty="0" err="1" smtClean="0">
                <a:solidFill>
                  <a:srgbClr val="FF0000"/>
                </a:solidFill>
              </a:rPr>
              <a:t>gradients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near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the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crystal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face</a:t>
            </a:r>
            <a:r>
              <a:rPr lang="nb-NO" dirty="0" smtClean="0">
                <a:solidFill>
                  <a:srgbClr val="FF0000"/>
                </a:solidFill>
              </a:rPr>
              <a:t>?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482" y="725810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An </a:t>
            </a:r>
            <a:r>
              <a:rPr lang="nb-NO" dirty="0" err="1" smtClean="0"/>
              <a:t>olivine-melt</a:t>
            </a:r>
            <a:r>
              <a:rPr lang="nb-NO" dirty="0" smtClean="0"/>
              <a:t> </a:t>
            </a:r>
            <a:r>
              <a:rPr lang="nb-NO" dirty="0" err="1" smtClean="0"/>
              <a:t>example</a:t>
            </a:r>
            <a:r>
              <a:rPr lang="nb-NO" dirty="0" smtClean="0"/>
              <a:t> (</a:t>
            </a:r>
            <a:r>
              <a:rPr lang="nb-NO" dirty="0" err="1" smtClean="0"/>
              <a:t>principles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valid for all </a:t>
            </a:r>
            <a:r>
              <a:rPr lang="nb-NO" dirty="0" err="1" smtClean="0"/>
              <a:t>other</a:t>
            </a:r>
            <a:r>
              <a:rPr lang="nb-NO" dirty="0" smtClean="0"/>
              <a:t> systems)</a:t>
            </a:r>
          </a:p>
        </p:txBody>
      </p:sp>
    </p:spTree>
    <p:extLst>
      <p:ext uri="{BB962C8B-B14F-4D97-AF65-F5344CB8AC3E}">
        <p14:creationId xmlns:p14="http://schemas.microsoft.com/office/powerpoint/2010/main" val="222870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rystGrow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6" y="1206413"/>
            <a:ext cx="63531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191" y="64129"/>
            <a:ext cx="294183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 dirty="0" smtClean="0">
                <a:solidFill>
                  <a:srgbClr val="3333FF"/>
                </a:solidFill>
              </a:rPr>
              <a:t>Crystal </a:t>
            </a:r>
            <a:r>
              <a:rPr lang="nb-NO" sz="3600" dirty="0" err="1" smtClean="0">
                <a:solidFill>
                  <a:srgbClr val="3333FF"/>
                </a:solidFill>
              </a:rPr>
              <a:t>growth</a:t>
            </a:r>
            <a:endParaRPr lang="en-GB" sz="3600" dirty="0">
              <a:solidFill>
                <a:srgbClr val="3333FF"/>
              </a:solidFill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45246" y="801600"/>
            <a:ext cx="3374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FF0000"/>
                </a:solidFill>
              </a:rPr>
              <a:t>Crystallization</a:t>
            </a:r>
            <a:r>
              <a:rPr lang="nb-NO" sz="2400" dirty="0" smtClean="0">
                <a:solidFill>
                  <a:srgbClr val="FF0000"/>
                </a:solidFill>
              </a:rPr>
              <a:t> from melt: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9638" name="Picture 6" descr="CrystGrowth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902" y="4066928"/>
            <a:ext cx="431958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417339" y="6086228"/>
            <a:ext cx="1882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3333FF"/>
                </a:solidFill>
              </a:rPr>
              <a:t>- </a:t>
            </a:r>
            <a:r>
              <a:rPr lang="nb-NO" sz="1600" dirty="0" err="1" smtClean="0">
                <a:solidFill>
                  <a:srgbClr val="3333FF"/>
                </a:solidFill>
              </a:rPr>
              <a:t>low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nucleation</a:t>
            </a:r>
            <a:r>
              <a:rPr lang="nb-NO" sz="1600" dirty="0" smtClean="0">
                <a:solidFill>
                  <a:srgbClr val="3333FF"/>
                </a:solidFill>
              </a:rPr>
              <a:t> rate</a:t>
            </a:r>
            <a:endParaRPr lang="nb-NO" sz="1600" dirty="0">
              <a:solidFill>
                <a:srgbClr val="3333FF"/>
              </a:solidFill>
            </a:endParaRPr>
          </a:p>
          <a:p>
            <a:r>
              <a:rPr lang="nb-NO" sz="1600" dirty="0">
                <a:solidFill>
                  <a:srgbClr val="3333FF"/>
                </a:solidFill>
              </a:rPr>
              <a:t>- </a:t>
            </a:r>
            <a:r>
              <a:rPr lang="nb-NO" sz="1600" dirty="0" err="1" smtClean="0">
                <a:solidFill>
                  <a:srgbClr val="3333FF"/>
                </a:solidFill>
              </a:rPr>
              <a:t>high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growth</a:t>
            </a:r>
            <a:r>
              <a:rPr lang="nb-NO" sz="1600" dirty="0" smtClean="0">
                <a:solidFill>
                  <a:srgbClr val="3333FF"/>
                </a:solidFill>
              </a:rPr>
              <a:t> rate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641427" y="6070353"/>
            <a:ext cx="19399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3333FF"/>
                </a:solidFill>
              </a:rPr>
              <a:t>- </a:t>
            </a:r>
            <a:r>
              <a:rPr lang="nb-NO" sz="1600" dirty="0" err="1" smtClean="0">
                <a:solidFill>
                  <a:srgbClr val="3333FF"/>
                </a:solidFill>
              </a:rPr>
              <a:t>high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nucleation</a:t>
            </a:r>
            <a:r>
              <a:rPr lang="nb-NO" sz="1600" dirty="0" smtClean="0">
                <a:solidFill>
                  <a:srgbClr val="3333FF"/>
                </a:solidFill>
              </a:rPr>
              <a:t> rate</a:t>
            </a:r>
            <a:endParaRPr lang="nb-NO" sz="1600" dirty="0">
              <a:solidFill>
                <a:srgbClr val="3333FF"/>
              </a:solidFill>
            </a:endParaRPr>
          </a:p>
          <a:p>
            <a:r>
              <a:rPr lang="nb-NO" sz="1600" dirty="0">
                <a:solidFill>
                  <a:srgbClr val="3333FF"/>
                </a:solidFill>
              </a:rPr>
              <a:t>- </a:t>
            </a:r>
            <a:r>
              <a:rPr lang="nb-NO" sz="1600" dirty="0" err="1" smtClean="0">
                <a:solidFill>
                  <a:srgbClr val="3333FF"/>
                </a:solidFill>
              </a:rPr>
              <a:t>low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growth</a:t>
            </a:r>
            <a:r>
              <a:rPr lang="nb-NO" dirty="0" smtClean="0">
                <a:solidFill>
                  <a:srgbClr val="3333FF"/>
                </a:solidFill>
              </a:rPr>
              <a:t> rate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2057" name="Line 12"/>
          <p:cNvSpPr>
            <a:spLocks noChangeShapeType="1"/>
          </p:cNvSpPr>
          <p:nvPr/>
        </p:nvSpPr>
        <p:spPr bwMode="auto">
          <a:xfrm flipV="1">
            <a:off x="2757830" y="1920662"/>
            <a:ext cx="621422" cy="3235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058" name="Line 13"/>
          <p:cNvSpPr>
            <a:spLocks noChangeShapeType="1"/>
          </p:cNvSpPr>
          <p:nvPr/>
        </p:nvSpPr>
        <p:spPr bwMode="auto">
          <a:xfrm>
            <a:off x="4825196" y="2241463"/>
            <a:ext cx="504825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059" name="Line 14"/>
          <p:cNvSpPr>
            <a:spLocks noChangeShapeType="1"/>
          </p:cNvSpPr>
          <p:nvPr/>
        </p:nvSpPr>
        <p:spPr bwMode="auto">
          <a:xfrm>
            <a:off x="621496" y="2351000"/>
            <a:ext cx="360362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33602" y="1449325"/>
            <a:ext cx="0" cy="64807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55357" y="2106525"/>
            <a:ext cx="647934" cy="375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008000"/>
                </a:solidFill>
              </a:rPr>
              <a:t>under-</a:t>
            </a:r>
          </a:p>
          <a:p>
            <a:pPr>
              <a:lnSpc>
                <a:spcPts val="1100"/>
              </a:lnSpc>
            </a:pPr>
            <a:r>
              <a:rPr lang="nb-NO" sz="1200" dirty="0" err="1" smtClean="0">
                <a:solidFill>
                  <a:srgbClr val="008000"/>
                </a:solidFill>
              </a:rPr>
              <a:t>cooling</a:t>
            </a:r>
            <a:endParaRPr lang="nb-NO" sz="1200" dirty="0">
              <a:solidFill>
                <a:srgbClr val="008000"/>
              </a:solidFill>
            </a:endParaRPr>
          </a:p>
        </p:txBody>
      </p:sp>
      <p:pic>
        <p:nvPicPr>
          <p:cNvPr id="18" name="Picture 254" descr="Fig 3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5003" y="3544002"/>
            <a:ext cx="292273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81382" y="801600"/>
            <a:ext cx="2078850" cy="257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707393" y="1452560"/>
            <a:ext cx="2525539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88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/>
      <p:bldP spid="696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WB-crystGrowth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773238"/>
            <a:ext cx="32162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6" descr="WB-crystGrowth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84563"/>
            <a:ext cx="3214687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70090" y="139657"/>
            <a:ext cx="5601213" cy="95410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dirty="0" err="1" smtClean="0">
                <a:solidFill>
                  <a:srgbClr val="3333FF"/>
                </a:solidFill>
              </a:rPr>
              <a:t>Morphology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of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snow/ice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crystals</a:t>
            </a:r>
            <a:endParaRPr lang="nb-NO" sz="3200" dirty="0" smtClean="0">
              <a:solidFill>
                <a:srgbClr val="3333FF"/>
              </a:solidFill>
            </a:endParaRPr>
          </a:p>
          <a:p>
            <a:r>
              <a:rPr lang="nb-NO" sz="2400" dirty="0" smtClean="0">
                <a:solidFill>
                  <a:srgbClr val="3333FF"/>
                </a:solidFill>
              </a:rPr>
              <a:t>  </a:t>
            </a:r>
            <a:r>
              <a:rPr lang="nb-NO" sz="2400" dirty="0" err="1" smtClean="0"/>
              <a:t>Why</a:t>
            </a:r>
            <a:r>
              <a:rPr lang="nb-NO" sz="2400" dirty="0" smtClean="0"/>
              <a:t> </a:t>
            </a:r>
            <a:r>
              <a:rPr lang="nb-NO" sz="2400" dirty="0" err="1" smtClean="0"/>
              <a:t>such</a:t>
            </a:r>
            <a:r>
              <a:rPr lang="nb-NO" sz="2400" dirty="0" smtClean="0"/>
              <a:t> </a:t>
            </a:r>
            <a:r>
              <a:rPr lang="nb-NO" sz="2400" dirty="0" err="1" smtClean="0"/>
              <a:t>skeletal</a:t>
            </a:r>
            <a:r>
              <a:rPr lang="nb-NO" sz="2400" dirty="0" smtClean="0"/>
              <a:t> / </a:t>
            </a:r>
            <a:r>
              <a:rPr lang="nb-NO" sz="2400" dirty="0" err="1" smtClean="0"/>
              <a:t>dendritic</a:t>
            </a:r>
            <a:r>
              <a:rPr lang="nb-NO" sz="2400" dirty="0" smtClean="0"/>
              <a:t> forms?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924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786" y="5043376"/>
            <a:ext cx="922420" cy="18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246" y="1394594"/>
            <a:ext cx="1242277" cy="160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0386" y="4015140"/>
            <a:ext cx="3534364" cy="273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466" y="17834"/>
            <a:ext cx="3750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The </a:t>
            </a:r>
            <a:r>
              <a:rPr lang="nb-NO" b="1" dirty="0" err="1" smtClean="0"/>
              <a:t>melt/crystal</a:t>
            </a:r>
            <a:r>
              <a:rPr lang="nb-NO" dirty="0" smtClean="0"/>
              <a:t> areal ratio is </a:t>
            </a:r>
            <a:r>
              <a:rPr lang="nb-NO" b="1" dirty="0" err="1" smtClean="0"/>
              <a:t>larger</a:t>
            </a:r>
            <a:r>
              <a:rPr lang="nb-NO" dirty="0" smtClean="0"/>
              <a:t> at</a:t>
            </a:r>
          </a:p>
          <a:p>
            <a:r>
              <a:rPr lang="nb-NO" dirty="0" err="1" smtClean="0"/>
              <a:t>crystal</a:t>
            </a:r>
            <a:r>
              <a:rPr lang="nb-NO" dirty="0" smtClean="0"/>
              <a:t> </a:t>
            </a:r>
            <a:r>
              <a:rPr lang="nb-NO" b="1" dirty="0" smtClean="0"/>
              <a:t>corners</a:t>
            </a:r>
            <a:r>
              <a:rPr lang="nb-NO" dirty="0" smtClean="0"/>
              <a:t> </a:t>
            </a:r>
            <a:r>
              <a:rPr lang="nb-NO" dirty="0" err="1" smtClean="0"/>
              <a:t>compared</a:t>
            </a:r>
            <a:r>
              <a:rPr lang="nb-NO" dirty="0" smtClean="0"/>
              <a:t> to </a:t>
            </a:r>
            <a:r>
              <a:rPr lang="nb-NO" dirty="0" err="1" smtClean="0"/>
              <a:t>crystal</a:t>
            </a:r>
            <a:r>
              <a:rPr lang="nb-NO" dirty="0" smtClean="0"/>
              <a:t> </a:t>
            </a:r>
            <a:r>
              <a:rPr lang="nb-NO" dirty="0" err="1" smtClean="0"/>
              <a:t>faces</a:t>
            </a:r>
            <a:endParaRPr lang="nb-NO" dirty="0" smtClean="0"/>
          </a:p>
          <a:p>
            <a:r>
              <a:rPr lang="nb-NO" dirty="0" smtClean="0"/>
              <a:t>        </a:t>
            </a:r>
          </a:p>
          <a:p>
            <a:r>
              <a:rPr lang="nb-NO" dirty="0" err="1" smtClean="0">
                <a:solidFill>
                  <a:srgbClr val="3333FF"/>
                </a:solidFill>
              </a:rPr>
              <a:t>better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opportunities</a:t>
            </a:r>
            <a:r>
              <a:rPr lang="nb-NO" dirty="0" smtClean="0">
                <a:solidFill>
                  <a:srgbClr val="3333FF"/>
                </a:solidFill>
              </a:rPr>
              <a:t> for </a:t>
            </a:r>
            <a:r>
              <a:rPr lang="nb-NO" dirty="0" err="1" smtClean="0">
                <a:solidFill>
                  <a:srgbClr val="3333FF"/>
                </a:solidFill>
              </a:rPr>
              <a:t>diffusional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removal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Fe and heat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fusion</a:t>
            </a:r>
            <a:endParaRPr lang="nb-NO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3354" y="28296"/>
            <a:ext cx="3884686" cy="220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>
            <a:off x="975122" y="600720"/>
            <a:ext cx="360040" cy="216024"/>
          </a:xfrm>
          <a:prstGeom prst="downArrow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9"/>
          <p:cNvSpPr txBox="1"/>
          <p:nvPr/>
        </p:nvSpPr>
        <p:spPr>
          <a:xfrm>
            <a:off x="79524" y="3644156"/>
            <a:ext cx="40879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The </a:t>
            </a:r>
            <a:r>
              <a:rPr lang="nb-NO" b="1" dirty="0" err="1" smtClean="0"/>
              <a:t>melt/crystal</a:t>
            </a:r>
            <a:r>
              <a:rPr lang="nb-NO" dirty="0" smtClean="0"/>
              <a:t> areal ratio is </a:t>
            </a:r>
            <a:r>
              <a:rPr lang="nb-NO" b="1" dirty="0" err="1" smtClean="0"/>
              <a:t>larger</a:t>
            </a:r>
            <a:r>
              <a:rPr lang="nb-NO" dirty="0" smtClean="0"/>
              <a:t> at </a:t>
            </a:r>
            <a:r>
              <a:rPr lang="nb-NO" dirty="0" err="1" smtClean="0"/>
              <a:t>the</a:t>
            </a:r>
            <a:endParaRPr lang="nb-NO" dirty="0" smtClean="0"/>
          </a:p>
          <a:p>
            <a:r>
              <a:rPr lang="nb-NO" b="1" dirty="0" err="1" smtClean="0"/>
              <a:t>ends</a:t>
            </a:r>
            <a:r>
              <a:rPr lang="nb-NO" b="1" dirty="0" smtClean="0"/>
              <a:t> </a:t>
            </a:r>
            <a:r>
              <a:rPr lang="nb-NO" b="1" dirty="0" err="1" smtClean="0"/>
              <a:t>of</a:t>
            </a:r>
            <a:r>
              <a:rPr lang="nb-NO" b="1" dirty="0" smtClean="0"/>
              <a:t> </a:t>
            </a:r>
            <a:r>
              <a:rPr lang="nb-NO" b="1" dirty="0" err="1" smtClean="0"/>
              <a:t>thin</a:t>
            </a:r>
            <a:r>
              <a:rPr lang="nb-NO" b="1" dirty="0" smtClean="0"/>
              <a:t> </a:t>
            </a:r>
            <a:r>
              <a:rPr lang="nb-NO" b="1" dirty="0" err="1" smtClean="0"/>
              <a:t>crystals</a:t>
            </a:r>
            <a:r>
              <a:rPr lang="nb-NO" b="1" dirty="0" smtClean="0"/>
              <a:t> </a:t>
            </a:r>
            <a:r>
              <a:rPr lang="nb-NO" dirty="0" err="1" smtClean="0"/>
              <a:t>compared</a:t>
            </a:r>
            <a:r>
              <a:rPr lang="nb-NO" dirty="0" smtClean="0"/>
              <a:t> to </a:t>
            </a:r>
            <a:r>
              <a:rPr lang="nb-NO" dirty="0" err="1" smtClean="0"/>
              <a:t>crystal</a:t>
            </a:r>
            <a:r>
              <a:rPr lang="nb-NO" dirty="0" smtClean="0"/>
              <a:t> </a:t>
            </a:r>
            <a:r>
              <a:rPr lang="nb-NO" dirty="0" err="1" smtClean="0"/>
              <a:t>faces</a:t>
            </a:r>
            <a:endParaRPr lang="nb-NO" dirty="0" smtClean="0"/>
          </a:p>
          <a:p>
            <a:r>
              <a:rPr lang="nb-NO" dirty="0" smtClean="0"/>
              <a:t>        </a:t>
            </a:r>
          </a:p>
          <a:p>
            <a:r>
              <a:rPr lang="nb-NO" dirty="0" err="1" smtClean="0">
                <a:solidFill>
                  <a:srgbClr val="3333FF"/>
                </a:solidFill>
              </a:rPr>
              <a:t>better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opportunities</a:t>
            </a:r>
            <a:r>
              <a:rPr lang="nb-NO" dirty="0" smtClean="0">
                <a:solidFill>
                  <a:srgbClr val="3333FF"/>
                </a:solidFill>
              </a:rPr>
              <a:t> for </a:t>
            </a:r>
            <a:r>
              <a:rPr lang="nb-NO" dirty="0" err="1" smtClean="0">
                <a:solidFill>
                  <a:srgbClr val="3333FF"/>
                </a:solidFill>
              </a:rPr>
              <a:t>diffusional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removal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Fe and heat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fusion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028180" y="4227042"/>
            <a:ext cx="360040" cy="216024"/>
          </a:xfrm>
          <a:prstGeom prst="downArrow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4997656" y="3219568"/>
            <a:ext cx="4038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Fast-growing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dirty="0" err="1" smtClean="0">
                <a:solidFill>
                  <a:srgbClr val="3333FF"/>
                </a:solidFill>
              </a:rPr>
              <a:t>thin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crystallites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extend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into</a:t>
            </a:r>
            <a:endParaRPr lang="nb-NO" sz="1800" dirty="0" smtClean="0">
              <a:solidFill>
                <a:srgbClr val="3333FF"/>
              </a:solidFill>
            </a:endParaRPr>
          </a:p>
          <a:p>
            <a:r>
              <a:rPr lang="nb-NO" sz="1800" b="1" dirty="0" err="1" smtClean="0">
                <a:solidFill>
                  <a:srgbClr val="3333FF"/>
                </a:solidFill>
              </a:rPr>
              <a:t>colder</a:t>
            </a:r>
            <a:r>
              <a:rPr lang="nb-NO" sz="1800" dirty="0" smtClean="0">
                <a:solidFill>
                  <a:srgbClr val="3333FF"/>
                </a:solidFill>
              </a:rPr>
              <a:t> melt </a:t>
            </a:r>
            <a:r>
              <a:rPr lang="nb-NO" sz="1800" dirty="0" err="1" smtClean="0">
                <a:solidFill>
                  <a:srgbClr val="3333FF"/>
                </a:solidFill>
              </a:rPr>
              <a:t>with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higher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Mg/Fe-ratio</a:t>
            </a:r>
            <a:r>
              <a:rPr lang="nb-NO" sz="1800" b="1" dirty="0" smtClean="0">
                <a:solidFill>
                  <a:srgbClr val="3333FF"/>
                </a:solidFill>
              </a:rPr>
              <a:t>  </a:t>
            </a:r>
            <a:endParaRPr lang="nb-NO" sz="1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3605" y="111053"/>
            <a:ext cx="1872208" cy="65659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Melt </a:t>
            </a:r>
            <a:r>
              <a:rPr lang="nb-NO" sz="2200" dirty="0" err="1" smtClean="0">
                <a:solidFill>
                  <a:srgbClr val="3333FF"/>
                </a:solidFill>
              </a:rPr>
              <a:t>structural</a:t>
            </a:r>
            <a:endParaRPr lang="nb-NO" sz="2200" dirty="0" smtClean="0">
              <a:solidFill>
                <a:srgbClr val="3333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elements</a:t>
            </a:r>
            <a:endParaRPr lang="nb-NO" sz="2200" dirty="0">
              <a:solidFill>
                <a:srgbClr val="3333FF"/>
              </a:solidFill>
            </a:endParaRPr>
          </a:p>
        </p:txBody>
      </p:sp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6621726" y="4525144"/>
          <a:ext cx="1722636" cy="180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9" name="Image" r:id="rId3" imgW="2298413" imgH="2412698" progId="Photoshop.Image.11">
                  <p:embed/>
                </p:oleObj>
              </mc:Choice>
              <mc:Fallback>
                <p:oleObj name="Image" r:id="rId3" imgW="2298413" imgH="2412698" progId="Photoshop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726" y="4525144"/>
                        <a:ext cx="1722636" cy="1808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0544" y="462516"/>
            <a:ext cx="170419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0702" y="493925"/>
            <a:ext cx="20546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7996" y="174534"/>
            <a:ext cx="2457871" cy="1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916832"/>
            <a:ext cx="40756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75034" y="1923327"/>
            <a:ext cx="4277274" cy="19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501008"/>
            <a:ext cx="4085253" cy="321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6381328"/>
            <a:ext cx="1660982" cy="36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12486" y="3718210"/>
            <a:ext cx="14506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dirty="0" err="1" smtClean="0">
                <a:solidFill>
                  <a:srgbClr val="008000"/>
                </a:solidFill>
              </a:rPr>
              <a:t>NBO/T</a:t>
            </a:r>
            <a:r>
              <a:rPr lang="nb-NO" sz="1000" dirty="0" smtClean="0">
                <a:solidFill>
                  <a:srgbClr val="008000"/>
                </a:solidFill>
              </a:rPr>
              <a:t> =(2*2 + 2*1) / 4</a:t>
            </a:r>
          </a:p>
          <a:p>
            <a:pPr>
              <a:lnSpc>
                <a:spcPts val="1200"/>
              </a:lnSpc>
            </a:pPr>
            <a:r>
              <a:rPr lang="nb-NO" sz="1000" dirty="0" smtClean="0">
                <a:solidFill>
                  <a:srgbClr val="008000"/>
                </a:solidFill>
              </a:rPr>
              <a:t>            = 6/4 = 3/2 = 1.5</a:t>
            </a:r>
          </a:p>
        </p:txBody>
      </p:sp>
    </p:spTree>
    <p:extLst>
      <p:ext uri="{BB962C8B-B14F-4D97-AF65-F5344CB8AC3E}">
        <p14:creationId xmlns:p14="http://schemas.microsoft.com/office/powerpoint/2010/main" val="146381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WB-crystGrowth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44679" y="1474066"/>
            <a:ext cx="3024336" cy="397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7" descr="WB-crystGrowth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7221" y="2294602"/>
            <a:ext cx="2139973" cy="240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626011" y="1361662"/>
            <a:ext cx="28827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600" dirty="0" err="1" smtClean="0"/>
              <a:t>Dendrites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MnO</a:t>
            </a:r>
            <a:r>
              <a:rPr lang="nb-NO" sz="1600" baseline="-25000" dirty="0" err="1" smtClean="0"/>
              <a:t>2</a:t>
            </a:r>
            <a:r>
              <a:rPr lang="nb-NO" dirty="0"/>
              <a:t> </a:t>
            </a:r>
            <a:r>
              <a:rPr lang="nb-NO" sz="1600" dirty="0" err="1" smtClean="0"/>
              <a:t>on</a:t>
            </a:r>
            <a:r>
              <a:rPr lang="nb-NO" sz="1600" dirty="0" smtClean="0"/>
              <a:t> </a:t>
            </a:r>
            <a:r>
              <a:rPr lang="nb-NO" sz="1600" dirty="0" err="1" smtClean="0"/>
              <a:t>layer</a:t>
            </a:r>
            <a:r>
              <a:rPr lang="nb-NO" dirty="0" smtClean="0"/>
              <a:t> </a:t>
            </a:r>
            <a:r>
              <a:rPr lang="nb-NO" sz="1600" dirty="0" err="1" smtClean="0"/>
              <a:t>interface</a:t>
            </a:r>
            <a:r>
              <a:rPr lang="nb-NO" dirty="0"/>
              <a:t> </a:t>
            </a:r>
            <a:r>
              <a:rPr lang="nb-NO" sz="1600" dirty="0" smtClean="0"/>
              <a:t>in </a:t>
            </a:r>
            <a:r>
              <a:rPr lang="nb-NO" sz="1600" dirty="0" err="1" smtClean="0"/>
              <a:t>limestone</a:t>
            </a:r>
            <a:endParaRPr lang="en-GB" sz="1600" dirty="0"/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6302635" y="1956048"/>
            <a:ext cx="1063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 smtClean="0"/>
              <a:t>Snowflake</a:t>
            </a:r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9784" y="181324"/>
            <a:ext cx="903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Rapid or "irreversible" </a:t>
            </a:r>
            <a:r>
              <a:rPr lang="nb-NO" sz="2800" dirty="0" err="1" smtClean="0">
                <a:solidFill>
                  <a:srgbClr val="3333FF"/>
                </a:solidFill>
              </a:rPr>
              <a:t>crystallization</a:t>
            </a:r>
            <a:r>
              <a:rPr lang="nb-NO" sz="2800" dirty="0" smtClean="0">
                <a:solidFill>
                  <a:srgbClr val="3333FF"/>
                </a:solidFill>
              </a:rPr>
              <a:t>         </a:t>
            </a:r>
            <a:r>
              <a:rPr lang="nb-NO" sz="2800" b="1" dirty="0" err="1" smtClean="0">
                <a:solidFill>
                  <a:srgbClr val="3333FF"/>
                </a:solidFill>
              </a:rPr>
              <a:t>dendritic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growth</a:t>
            </a:r>
            <a:endParaRPr lang="nb-NO" sz="2800" b="1" dirty="0">
              <a:solidFill>
                <a:srgbClr val="3333FF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701037" y="354602"/>
            <a:ext cx="432048" cy="267190"/>
          </a:xfrm>
          <a:prstGeom prst="rightArrow">
            <a:avLst/>
          </a:prstGeom>
          <a:solidFill>
            <a:srgbClr val="CCFF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2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2964155" y="1501000"/>
            <a:ext cx="6072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err="1" smtClean="0"/>
              <a:t>Peridotitic</a:t>
            </a:r>
            <a:r>
              <a:rPr lang="nb-NO" sz="2200" dirty="0" smtClean="0"/>
              <a:t> melt </a:t>
            </a:r>
            <a:r>
              <a:rPr lang="nb-NO" sz="2200" dirty="0" err="1" smtClean="0"/>
              <a:t>quenched</a:t>
            </a:r>
            <a:r>
              <a:rPr lang="nb-NO" sz="2200" dirty="0" smtClean="0"/>
              <a:t> from 24 </a:t>
            </a:r>
            <a:r>
              <a:rPr lang="nb-NO" sz="2200" dirty="0" err="1"/>
              <a:t>GPa</a:t>
            </a:r>
            <a:r>
              <a:rPr lang="nb-NO" sz="2200" dirty="0"/>
              <a:t> </a:t>
            </a:r>
            <a:r>
              <a:rPr lang="nb-NO" sz="2200" dirty="0" smtClean="0"/>
              <a:t>and </a:t>
            </a:r>
            <a:r>
              <a:rPr lang="nb-NO" sz="2200" dirty="0"/>
              <a:t>2300 </a:t>
            </a:r>
            <a:r>
              <a:rPr lang="nb-NO" sz="2200" dirty="0">
                <a:cs typeface="Times New Roman" pitchFamily="18" charset="0"/>
              </a:rPr>
              <a:t>º</a:t>
            </a:r>
            <a:r>
              <a:rPr lang="nb-NO" sz="2200" dirty="0"/>
              <a:t>C</a:t>
            </a:r>
            <a:endParaRPr lang="en-GB" sz="2200" dirty="0"/>
          </a:p>
        </p:txBody>
      </p:sp>
      <p:grpSp>
        <p:nvGrpSpPr>
          <p:cNvPr id="2" name="Group 1"/>
          <p:cNvGrpSpPr/>
          <p:nvPr/>
        </p:nvGrpSpPr>
        <p:grpSpPr>
          <a:xfrm>
            <a:off x="2953315" y="1915688"/>
            <a:ext cx="6088272" cy="4853285"/>
            <a:chOff x="3995738" y="3141663"/>
            <a:chExt cx="5148262" cy="3700462"/>
          </a:xfrm>
        </p:grpSpPr>
        <p:pic>
          <p:nvPicPr>
            <p:cNvPr id="7066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5738" y="3141663"/>
              <a:ext cx="5148262" cy="37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7" name="Freeform 11"/>
            <p:cNvSpPr>
              <a:spLocks/>
            </p:cNvSpPr>
            <p:nvPr/>
          </p:nvSpPr>
          <p:spPr bwMode="auto">
            <a:xfrm>
              <a:off x="4106863" y="3500438"/>
              <a:ext cx="5002212" cy="3311525"/>
            </a:xfrm>
            <a:custGeom>
              <a:avLst/>
              <a:gdLst>
                <a:gd name="T0" fmla="*/ 0 w 3176"/>
                <a:gd name="T1" fmla="*/ 2147483647 h 2132"/>
                <a:gd name="T2" fmla="*/ 2147483647 w 3176"/>
                <a:gd name="T3" fmla="*/ 2147483647 h 2132"/>
                <a:gd name="T4" fmla="*/ 2147483647 w 3176"/>
                <a:gd name="T5" fmla="*/ 0 h 2132"/>
                <a:gd name="T6" fmla="*/ 0 60000 65536"/>
                <a:gd name="T7" fmla="*/ 0 60000 65536"/>
                <a:gd name="T8" fmla="*/ 0 60000 65536"/>
                <a:gd name="T9" fmla="*/ 0 w 3176"/>
                <a:gd name="T10" fmla="*/ 0 h 2132"/>
                <a:gd name="T11" fmla="*/ 3176 w 3176"/>
                <a:gd name="T12" fmla="*/ 2132 h 2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76" h="2132">
                  <a:moveTo>
                    <a:pt x="0" y="2132"/>
                  </a:moveTo>
                  <a:cubicBezTo>
                    <a:pt x="212" y="1606"/>
                    <a:pt x="424" y="1081"/>
                    <a:pt x="953" y="726"/>
                  </a:cubicBezTo>
                  <a:cubicBezTo>
                    <a:pt x="1482" y="371"/>
                    <a:pt x="2329" y="185"/>
                    <a:pt x="3176" y="0"/>
                  </a:cubicBezTo>
                </a:path>
              </a:pathLst>
            </a:custGeom>
            <a:noFill/>
            <a:ln w="3175" cap="flat" cmpd="sng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70668" name="Text Box 12"/>
            <p:cNvSpPr txBox="1">
              <a:spLocks noChangeArrowheads="1"/>
            </p:cNvSpPr>
            <p:nvPr/>
          </p:nvSpPr>
          <p:spPr bwMode="auto">
            <a:xfrm>
              <a:off x="6240436" y="5158135"/>
              <a:ext cx="569583" cy="23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 smtClean="0">
                  <a:solidFill>
                    <a:srgbClr val="FFFF00"/>
                  </a:solidFill>
                </a:rPr>
                <a:t>Mg-</a:t>
              </a:r>
              <a:r>
                <a:rPr lang="nb-NO" sz="1400" dirty="0" err="1" smtClean="0">
                  <a:solidFill>
                    <a:srgbClr val="FFFF00"/>
                  </a:solidFill>
                </a:rPr>
                <a:t>pv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sp>
          <p:nvSpPr>
            <p:cNvPr id="70670" name="Text Box 14"/>
            <p:cNvSpPr txBox="1">
              <a:spLocks noChangeArrowheads="1"/>
            </p:cNvSpPr>
            <p:nvPr/>
          </p:nvSpPr>
          <p:spPr bwMode="auto">
            <a:xfrm>
              <a:off x="5042667" y="5152295"/>
              <a:ext cx="3317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 err="1">
                  <a:solidFill>
                    <a:srgbClr val="FFFF00"/>
                  </a:solidFill>
                </a:rPr>
                <a:t>fp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auto">
            <a:xfrm>
              <a:off x="8060293" y="4191150"/>
              <a:ext cx="569583" cy="23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 smtClean="0">
                  <a:solidFill>
                    <a:srgbClr val="FFFF00"/>
                  </a:solidFill>
                </a:rPr>
                <a:t>Mg-</a:t>
              </a:r>
              <a:r>
                <a:rPr lang="nb-NO" sz="1400" dirty="0" err="1" smtClean="0">
                  <a:solidFill>
                    <a:srgbClr val="FFFF00"/>
                  </a:solidFill>
                </a:rPr>
                <a:t>pv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sp>
          <p:nvSpPr>
            <p:cNvPr id="70672" name="Text Box 16"/>
            <p:cNvSpPr txBox="1">
              <a:spLocks noChangeArrowheads="1"/>
            </p:cNvSpPr>
            <p:nvPr/>
          </p:nvSpPr>
          <p:spPr bwMode="auto">
            <a:xfrm>
              <a:off x="7314215" y="3575908"/>
              <a:ext cx="3317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 err="1">
                  <a:solidFill>
                    <a:srgbClr val="FFFF00"/>
                  </a:solidFill>
                </a:rPr>
                <a:t>fp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117594" y="4342330"/>
            <a:ext cx="2952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b="1" dirty="0" err="1">
                <a:solidFill>
                  <a:srgbClr val="CCCC00"/>
                </a:solidFill>
              </a:rPr>
              <a:t>pv</a:t>
            </a:r>
            <a:r>
              <a:rPr lang="nb-NO" b="1" dirty="0">
                <a:solidFill>
                  <a:srgbClr val="CCCC00"/>
                </a:solidFill>
              </a:rPr>
              <a:t>, </a:t>
            </a:r>
            <a:r>
              <a:rPr lang="nb-NO" b="1" dirty="0" err="1">
                <a:solidFill>
                  <a:srgbClr val="CCCC00"/>
                </a:solidFill>
              </a:rPr>
              <a:t>fp</a:t>
            </a:r>
            <a:r>
              <a:rPr lang="nb-NO" dirty="0">
                <a:solidFill>
                  <a:srgbClr val="CCCC00"/>
                </a:solidFill>
              </a:rPr>
              <a:t>: </a:t>
            </a:r>
            <a:r>
              <a:rPr lang="nb-NO" dirty="0" err="1" smtClean="0">
                <a:solidFill>
                  <a:srgbClr val="CCCC00"/>
                </a:solidFill>
              </a:rPr>
              <a:t>equilibrium</a:t>
            </a:r>
            <a:r>
              <a:rPr lang="nb-NO" dirty="0" smtClean="0">
                <a:solidFill>
                  <a:srgbClr val="CCCC00"/>
                </a:solidFill>
              </a:rPr>
              <a:t> </a:t>
            </a:r>
            <a:r>
              <a:rPr lang="nb-NO" dirty="0" err="1" smtClean="0">
                <a:solidFill>
                  <a:srgbClr val="CCCC00"/>
                </a:solidFill>
              </a:rPr>
              <a:t>crystals</a:t>
            </a:r>
            <a:r>
              <a:rPr lang="nb-NO" dirty="0" smtClean="0">
                <a:solidFill>
                  <a:srgbClr val="CCCC00"/>
                </a:solidFill>
              </a:rPr>
              <a:t> </a:t>
            </a:r>
            <a:r>
              <a:rPr lang="nb-NO" dirty="0" err="1" smtClean="0">
                <a:solidFill>
                  <a:srgbClr val="CCCC00"/>
                </a:solidFill>
              </a:rPr>
              <a:t>of</a:t>
            </a:r>
            <a:endParaRPr lang="nb-NO" dirty="0" smtClean="0">
              <a:solidFill>
                <a:srgbClr val="CCCC00"/>
              </a:solidFill>
            </a:endParaRPr>
          </a:p>
          <a:p>
            <a:r>
              <a:rPr lang="nb-NO" dirty="0" smtClean="0">
                <a:solidFill>
                  <a:srgbClr val="CCCC00"/>
                </a:solidFill>
              </a:rPr>
              <a:t>  </a:t>
            </a:r>
            <a:r>
              <a:rPr lang="nb-NO" dirty="0" err="1" smtClean="0">
                <a:solidFill>
                  <a:srgbClr val="CCCC00"/>
                </a:solidFill>
              </a:rPr>
              <a:t>perovskite</a:t>
            </a:r>
            <a:r>
              <a:rPr lang="nb-NO" dirty="0" smtClean="0">
                <a:solidFill>
                  <a:srgbClr val="CCCC00"/>
                </a:solidFill>
              </a:rPr>
              <a:t> and </a:t>
            </a:r>
            <a:r>
              <a:rPr lang="nb-NO" dirty="0" err="1" smtClean="0">
                <a:solidFill>
                  <a:srgbClr val="CCCC00"/>
                </a:solidFill>
              </a:rPr>
              <a:t>ferropericlase</a:t>
            </a:r>
            <a:endParaRPr lang="nb-NO" dirty="0" smtClean="0">
              <a:solidFill>
                <a:srgbClr val="CCCC00"/>
              </a:solidFill>
            </a:endParaRP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1271068" y="2269594"/>
            <a:ext cx="15007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quenched</a:t>
            </a:r>
            <a:r>
              <a:rPr lang="nb-NO" dirty="0" smtClean="0">
                <a:solidFill>
                  <a:srgbClr val="FF0000"/>
                </a:solidFill>
              </a:rPr>
              <a:t> melt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 err="1" smtClean="0">
                <a:solidFill>
                  <a:srgbClr val="FF0000"/>
                </a:solidFill>
              </a:rPr>
              <a:t>with</a:t>
            </a:r>
            <a:r>
              <a:rPr lang="nb-NO" dirty="0" smtClean="0">
                <a:solidFill>
                  <a:srgbClr val="FF0000"/>
                </a:solidFill>
              </a:rPr>
              <a:t> "</a:t>
            </a:r>
            <a:r>
              <a:rPr lang="nb-NO" dirty="0" err="1" smtClean="0">
                <a:solidFill>
                  <a:srgbClr val="FF0000"/>
                </a:solidFill>
              </a:rPr>
              <a:t>spinifex</a:t>
            </a:r>
            <a:r>
              <a:rPr lang="nb-NO" dirty="0" smtClean="0">
                <a:solidFill>
                  <a:srgbClr val="FF0000"/>
                </a:solidFill>
              </a:rPr>
              <a:t>"-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 err="1" smtClean="0">
                <a:solidFill>
                  <a:srgbClr val="FF0000"/>
                </a:solidFill>
              </a:rPr>
              <a:t>texture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>
            <a:off x="2627784" y="2564904"/>
            <a:ext cx="744847" cy="8799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948264" y="4961202"/>
            <a:ext cx="392367" cy="39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>
                <a:solidFill>
                  <a:srgbClr val="FFFF00"/>
                </a:solidFill>
              </a:rPr>
              <a:t>fp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38" y="78911"/>
            <a:ext cx="9038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Slow</a:t>
            </a:r>
            <a:r>
              <a:rPr lang="nb-NO" sz="2800" dirty="0" smtClean="0">
                <a:solidFill>
                  <a:srgbClr val="3333FF"/>
                </a:solidFill>
              </a:rPr>
              <a:t> or "reversible" </a:t>
            </a:r>
            <a:r>
              <a:rPr lang="nb-NO" sz="2800" dirty="0" err="1" smtClean="0">
                <a:solidFill>
                  <a:srgbClr val="3333FF"/>
                </a:solidFill>
              </a:rPr>
              <a:t>equlibrium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growth</a:t>
            </a:r>
            <a:endParaRPr lang="nb-NO" sz="2800" dirty="0">
              <a:solidFill>
                <a:srgbClr val="3333FF"/>
              </a:solidFill>
            </a:endParaRPr>
          </a:p>
          <a:p>
            <a:r>
              <a:rPr lang="nb-NO" sz="2800" b="1" dirty="0" smtClean="0">
                <a:solidFill>
                  <a:srgbClr val="3333FF"/>
                </a:solidFill>
              </a:rPr>
              <a:t>        </a:t>
            </a:r>
            <a:r>
              <a:rPr lang="nb-NO" sz="2800" b="1" dirty="0" err="1" smtClean="0">
                <a:solidFill>
                  <a:srgbClr val="3333FF"/>
                </a:solidFill>
              </a:rPr>
              <a:t>rounded</a:t>
            </a:r>
            <a:r>
              <a:rPr lang="nb-NO" sz="2800" b="1" dirty="0" smtClean="0">
                <a:solidFill>
                  <a:srgbClr val="3333FF"/>
                </a:solidFill>
              </a:rPr>
              <a:t>, </a:t>
            </a:r>
            <a:r>
              <a:rPr lang="nb-NO" sz="2800" b="1" dirty="0" err="1" smtClean="0">
                <a:solidFill>
                  <a:srgbClr val="3333FF"/>
                </a:solidFill>
              </a:rPr>
              <a:t>subhedral</a:t>
            </a:r>
            <a:r>
              <a:rPr lang="nb-NO" sz="2800" b="1" dirty="0" smtClean="0">
                <a:solidFill>
                  <a:srgbClr val="3333FF"/>
                </a:solidFill>
              </a:rPr>
              <a:t> or </a:t>
            </a:r>
            <a:r>
              <a:rPr lang="nb-NO" sz="2800" b="1" dirty="0" err="1" smtClean="0">
                <a:solidFill>
                  <a:srgbClr val="3333FF"/>
                </a:solidFill>
              </a:rPr>
              <a:t>euhedral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crystals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endParaRPr lang="nb-NO" sz="2800" b="1" dirty="0">
              <a:solidFill>
                <a:srgbClr val="3333FF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67738" y="682597"/>
            <a:ext cx="432048" cy="267190"/>
          </a:xfrm>
          <a:prstGeom prst="rightArrow">
            <a:avLst/>
          </a:prstGeom>
          <a:solidFill>
            <a:srgbClr val="CCFF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504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47" y="188639"/>
            <a:ext cx="3963153" cy="410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39"/>
            <a:ext cx="4934565" cy="413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4797152"/>
            <a:ext cx="3057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System </a:t>
            </a:r>
            <a:r>
              <a:rPr lang="nb-NO" dirty="0" err="1" smtClean="0"/>
              <a:t>CMAS</a:t>
            </a:r>
            <a:r>
              <a:rPr lang="nb-NO" dirty="0" smtClean="0"/>
              <a:t>, 14 </a:t>
            </a:r>
            <a:r>
              <a:rPr lang="nb-NO" dirty="0" err="1" smtClean="0"/>
              <a:t>GPa</a:t>
            </a:r>
            <a:r>
              <a:rPr lang="nb-NO" dirty="0" smtClean="0"/>
              <a:t>, 2320 C</a:t>
            </a:r>
          </a:p>
          <a:p>
            <a:r>
              <a:rPr lang="nb-NO" dirty="0" err="1" smtClean="0"/>
              <a:t>Keshav</a:t>
            </a:r>
            <a:r>
              <a:rPr lang="nb-NO" dirty="0" smtClean="0"/>
              <a:t> et al. (2014, Am. Mineral.)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51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04664"/>
            <a:ext cx="8385629" cy="5027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nb-NO" sz="2800" b="1" dirty="0" err="1" smtClean="0">
                <a:solidFill>
                  <a:srgbClr val="3333FF"/>
                </a:solidFill>
              </a:rPr>
              <a:t>Partitioning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of</a:t>
            </a:r>
            <a:r>
              <a:rPr lang="nb-NO" sz="2800" b="1" dirty="0" smtClean="0">
                <a:solidFill>
                  <a:srgbClr val="3333FF"/>
                </a:solidFill>
              </a:rPr>
              <a:t> Fe and Mg </a:t>
            </a:r>
            <a:r>
              <a:rPr lang="nb-NO" sz="2800" b="1" dirty="0" err="1" smtClean="0">
                <a:solidFill>
                  <a:srgbClr val="3333FF"/>
                </a:solidFill>
              </a:rPr>
              <a:t>between</a:t>
            </a:r>
            <a:r>
              <a:rPr lang="nb-NO" sz="2800" b="1" dirty="0" smtClean="0">
                <a:solidFill>
                  <a:srgbClr val="3333FF"/>
                </a:solidFill>
              </a:rPr>
              <a:t> minerals and melt</a:t>
            </a:r>
            <a:endParaRPr lang="nb-NO" sz="2800" b="1" baseline="-25000" dirty="0" smtClean="0">
              <a:solidFill>
                <a:srgbClr val="3333FF"/>
              </a:solidFill>
            </a:endParaRPr>
          </a:p>
        </p:txBody>
      </p:sp>
      <p:pic>
        <p:nvPicPr>
          <p:cNvPr id="7170" name="Picture 2" descr="M:\pc\Dokumenter\Adobe-Illustr-figures\Experimental-PhaseRel\PhaseRel\SimpleSyst-Liq-MeltStruct\PhRel-FoF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" y="1868386"/>
            <a:ext cx="4589751" cy="36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23213" y="2716644"/>
            <a:ext cx="1083626" cy="2262410"/>
            <a:chOff x="3038571" y="3356992"/>
            <a:chExt cx="1083626" cy="266429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3347864" y="3356992"/>
              <a:ext cx="0" cy="2664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347864" y="3356993"/>
              <a:ext cx="774333" cy="17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2511984" y="4512335"/>
              <a:ext cx="1391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mtClean="0">
                  <a:solidFill>
                    <a:srgbClr val="008000"/>
                  </a:solidFill>
                </a:rPr>
                <a:t>Mantle </a:t>
              </a:r>
              <a:r>
                <a:rPr lang="nb-NO" err="1" smtClean="0">
                  <a:solidFill>
                    <a:srgbClr val="008000"/>
                  </a:solidFill>
                </a:rPr>
                <a:t>olivine</a:t>
              </a:r>
              <a:endParaRPr lang="nb-NO">
                <a:solidFill>
                  <a:srgbClr val="008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65314" y="3250558"/>
            <a:ext cx="3906839" cy="193899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nb-NO" sz="2800" b="1" dirty="0" err="1" smtClean="0">
                <a:solidFill>
                  <a:srgbClr val="3333FF"/>
                </a:solidFill>
              </a:rPr>
              <a:t>Important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observation</a:t>
            </a:r>
            <a:endParaRPr lang="nb-NO" sz="2800" dirty="0" smtClean="0">
              <a:solidFill>
                <a:srgbClr val="3333FF"/>
              </a:solidFill>
            </a:endParaRPr>
          </a:p>
          <a:p>
            <a:pPr>
              <a:lnSpc>
                <a:spcPts val="3600"/>
              </a:lnSpc>
            </a:pPr>
            <a:r>
              <a:rPr lang="nb-NO" sz="2200" dirty="0" err="1" smtClean="0"/>
              <a:t>Melts</a:t>
            </a:r>
            <a:r>
              <a:rPr lang="nb-NO" sz="2200" dirty="0" smtClean="0"/>
              <a:t> have </a:t>
            </a:r>
            <a:r>
              <a:rPr lang="nb-NO" sz="2200" dirty="0" err="1" smtClean="0"/>
              <a:t>strongly</a:t>
            </a:r>
            <a:r>
              <a:rPr lang="nb-NO" sz="2200" dirty="0" smtClean="0"/>
              <a:t> </a:t>
            </a:r>
            <a:r>
              <a:rPr lang="nb-NO" sz="2200" dirty="0" err="1" smtClean="0"/>
              <a:t>elevated</a:t>
            </a:r>
            <a:endParaRPr lang="nb-NO" sz="2200" dirty="0"/>
          </a:p>
          <a:p>
            <a:pPr>
              <a:lnSpc>
                <a:spcPts val="3600"/>
              </a:lnSpc>
            </a:pPr>
            <a:r>
              <a:rPr lang="nb-NO" sz="2200" dirty="0" smtClean="0"/>
              <a:t>Fe/Mg-ratios relative to minerals</a:t>
            </a:r>
          </a:p>
          <a:p>
            <a:pPr>
              <a:lnSpc>
                <a:spcPts val="3600"/>
              </a:lnSpc>
            </a:pPr>
            <a:r>
              <a:rPr lang="nb-NO" sz="2200" dirty="0" err="1" smtClean="0"/>
              <a:t>throughout</a:t>
            </a:r>
            <a:r>
              <a:rPr lang="nb-NO" sz="2200" dirty="0" smtClean="0"/>
              <a:t> </a:t>
            </a:r>
            <a:r>
              <a:rPr lang="nb-NO" sz="2200" dirty="0" err="1" smtClean="0"/>
              <a:t>the</a:t>
            </a:r>
            <a:r>
              <a:rPr lang="nb-NO" sz="2200" dirty="0" smtClean="0"/>
              <a:t> </a:t>
            </a:r>
            <a:r>
              <a:rPr lang="nb-NO" sz="2200" dirty="0" err="1" smtClean="0"/>
              <a:t>entire</a:t>
            </a:r>
            <a:r>
              <a:rPr lang="nb-NO" sz="2200" dirty="0" smtClean="0"/>
              <a:t> mantle</a:t>
            </a:r>
          </a:p>
        </p:txBody>
      </p:sp>
    </p:spTree>
    <p:extLst>
      <p:ext uri="{BB962C8B-B14F-4D97-AF65-F5344CB8AC3E}">
        <p14:creationId xmlns:p14="http://schemas.microsoft.com/office/powerpoint/2010/main" val="24523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2195" y="1556792"/>
            <a:ext cx="6705682" cy="42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600" b="1" dirty="0" smtClean="0"/>
              <a:t>K</a:t>
            </a:r>
            <a:r>
              <a:rPr lang="nb-NO" sz="2600" b="1" baseline="-25000" dirty="0" smtClean="0"/>
              <a:t>D</a:t>
            </a:r>
            <a:r>
              <a:rPr lang="nb-NO" sz="2600" baseline="30000" dirty="0" smtClean="0"/>
              <a:t>min/melt</a:t>
            </a:r>
            <a:r>
              <a:rPr lang="nb-NO" sz="1800" dirty="0" smtClean="0"/>
              <a:t>(Fe/Mg) </a:t>
            </a:r>
            <a:r>
              <a:rPr lang="nb-NO" sz="2600" dirty="0" smtClean="0"/>
              <a:t> </a:t>
            </a:r>
            <a:r>
              <a:rPr lang="nb-NO" sz="2600" b="1" dirty="0" smtClean="0"/>
              <a:t>≈  0.3 </a:t>
            </a:r>
            <a:r>
              <a:rPr lang="nb-NO" sz="2600" dirty="0" smtClean="0"/>
              <a:t>for upper mantle minerals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51720" y="3349811"/>
            <a:ext cx="3264227" cy="93871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Transition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zone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(410</a:t>
            </a:r>
            <a:r>
              <a:rPr lang="nb-NO" sz="1800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nb-NO" sz="1800" dirty="0" smtClean="0">
                <a:solidFill>
                  <a:srgbClr val="3333FF"/>
                </a:solidFill>
              </a:rPr>
              <a:t>660 km)</a:t>
            </a:r>
          </a:p>
          <a:p>
            <a:pPr>
              <a:lnSpc>
                <a:spcPts val="2200"/>
              </a:lnSpc>
            </a:pPr>
            <a:r>
              <a:rPr lang="nb-NO" sz="1800" dirty="0" smtClean="0"/>
              <a:t>  </a:t>
            </a:r>
            <a:r>
              <a:rPr lang="nb-NO" sz="1800" dirty="0" err="1" smtClean="0"/>
              <a:t>ferropericlase</a:t>
            </a:r>
            <a:r>
              <a:rPr lang="nb-NO" sz="1800" dirty="0" smtClean="0"/>
              <a:t>: 0.5 – 0.7</a:t>
            </a:r>
          </a:p>
          <a:p>
            <a:pPr>
              <a:lnSpc>
                <a:spcPts val="2200"/>
              </a:lnSpc>
            </a:pPr>
            <a:r>
              <a:rPr lang="nb-NO" sz="1800" dirty="0" smtClean="0"/>
              <a:t>  </a:t>
            </a:r>
            <a:r>
              <a:rPr lang="nb-NO" sz="1800" dirty="0" err="1" smtClean="0"/>
              <a:t>majoritic</a:t>
            </a:r>
            <a:r>
              <a:rPr lang="nb-NO" sz="1800" dirty="0" smtClean="0"/>
              <a:t> garnet: 0.3 – 0.5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6" y="3349811"/>
            <a:ext cx="1930337" cy="42652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 smtClean="0">
                <a:solidFill>
                  <a:srgbClr val="3333FF"/>
                </a:solidFill>
              </a:rPr>
              <a:t>K</a:t>
            </a:r>
            <a:r>
              <a:rPr lang="nb-NO" sz="2400" b="1" baseline="-25000" dirty="0" smtClean="0">
                <a:solidFill>
                  <a:srgbClr val="3333FF"/>
                </a:solidFill>
              </a:rPr>
              <a:t>D</a:t>
            </a:r>
            <a:r>
              <a:rPr lang="nb-NO" sz="2400" baseline="50000" dirty="0" smtClean="0">
                <a:solidFill>
                  <a:srgbClr val="3333FF"/>
                </a:solidFill>
              </a:rPr>
              <a:t>min/melt</a:t>
            </a:r>
            <a:r>
              <a:rPr lang="nb-NO" sz="2400" baseline="-25000" dirty="0" smtClean="0">
                <a:solidFill>
                  <a:srgbClr val="3333FF"/>
                </a:solidFill>
              </a:rPr>
              <a:t>Fe/Mg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1720" y="4414559"/>
            <a:ext cx="3645363" cy="23493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Lower</a:t>
            </a:r>
            <a:r>
              <a:rPr lang="nb-NO" sz="2000" b="1" dirty="0" smtClean="0">
                <a:solidFill>
                  <a:srgbClr val="3333FF"/>
                </a:solidFill>
              </a:rPr>
              <a:t> mantle</a:t>
            </a:r>
            <a:r>
              <a:rPr lang="nb-NO" sz="2400" b="1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(660</a:t>
            </a:r>
            <a:r>
              <a:rPr lang="nb-NO" sz="1800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nb-NO" sz="1800" dirty="0" smtClean="0">
                <a:solidFill>
                  <a:srgbClr val="3333FF"/>
                </a:solidFill>
              </a:rPr>
              <a:t>2890 km)</a:t>
            </a:r>
          </a:p>
          <a:p>
            <a:pPr>
              <a:lnSpc>
                <a:spcPts val="2200"/>
              </a:lnSpc>
            </a:pPr>
            <a:r>
              <a:rPr lang="nb-NO" sz="2000" b="1" dirty="0" smtClean="0"/>
              <a:t> </a:t>
            </a:r>
            <a:r>
              <a:rPr lang="nb-NO" sz="2000" b="1" dirty="0" err="1" smtClean="0"/>
              <a:t>Upper</a:t>
            </a:r>
            <a:r>
              <a:rPr lang="nb-NO" sz="2000" b="1" dirty="0" smtClean="0"/>
              <a:t> half</a:t>
            </a:r>
            <a:r>
              <a:rPr lang="nb-NO" sz="2200" b="1" dirty="0" smtClean="0"/>
              <a:t> </a:t>
            </a:r>
          </a:p>
          <a:p>
            <a:pPr>
              <a:lnSpc>
                <a:spcPts val="2200"/>
              </a:lnSpc>
            </a:pPr>
            <a:r>
              <a:rPr lang="nb-NO" sz="1800" dirty="0" smtClean="0"/>
              <a:t>   </a:t>
            </a:r>
            <a:r>
              <a:rPr lang="nb-NO" sz="1800" dirty="0" err="1" smtClean="0"/>
              <a:t>ferropericlase</a:t>
            </a:r>
            <a:r>
              <a:rPr lang="nb-NO" sz="1800" dirty="0" smtClean="0"/>
              <a:t>: 0.3 – 0.4</a:t>
            </a:r>
          </a:p>
          <a:p>
            <a:pPr>
              <a:lnSpc>
                <a:spcPts val="2200"/>
              </a:lnSpc>
            </a:pPr>
            <a:r>
              <a:rPr lang="nb-NO" sz="1800" dirty="0" smtClean="0"/>
              <a:t>   </a:t>
            </a:r>
            <a:r>
              <a:rPr lang="nb-NO" sz="1800" dirty="0" err="1" smtClean="0"/>
              <a:t>bridgmanite</a:t>
            </a:r>
            <a:r>
              <a:rPr lang="nb-NO" sz="1800" dirty="0" smtClean="0"/>
              <a:t>: 0.2 – 0.3</a:t>
            </a:r>
          </a:p>
          <a:p>
            <a:pPr>
              <a:lnSpc>
                <a:spcPts val="2200"/>
              </a:lnSpc>
            </a:pPr>
            <a:endParaRPr lang="nb-NO" sz="800" dirty="0" smtClean="0"/>
          </a:p>
          <a:p>
            <a:pPr>
              <a:lnSpc>
                <a:spcPts val="2200"/>
              </a:lnSpc>
            </a:pPr>
            <a:r>
              <a:rPr lang="nb-NO" sz="2800" b="1" dirty="0" smtClean="0"/>
              <a:t> </a:t>
            </a:r>
            <a:r>
              <a:rPr lang="nb-NO" sz="2200" b="1" dirty="0" err="1" smtClean="0"/>
              <a:t>Lower</a:t>
            </a:r>
            <a:r>
              <a:rPr lang="nb-NO" sz="2200" b="1" dirty="0" smtClean="0"/>
              <a:t> half </a:t>
            </a:r>
            <a:r>
              <a:rPr lang="nb-NO" sz="2200" dirty="0" smtClean="0"/>
              <a:t>(more </a:t>
            </a:r>
            <a:r>
              <a:rPr lang="nb-NO" sz="2200" dirty="0" err="1" smtClean="0"/>
              <a:t>uncertain</a:t>
            </a:r>
            <a:r>
              <a:rPr lang="nb-NO" sz="2200" dirty="0" smtClean="0"/>
              <a:t>) </a:t>
            </a:r>
          </a:p>
          <a:p>
            <a:pPr>
              <a:lnSpc>
                <a:spcPts val="2200"/>
              </a:lnSpc>
            </a:pPr>
            <a:r>
              <a:rPr lang="nb-NO" sz="2000" dirty="0" smtClean="0"/>
              <a:t>   </a:t>
            </a:r>
            <a:r>
              <a:rPr lang="nb-NO" sz="2000" dirty="0" err="1" smtClean="0"/>
              <a:t>ferropericlase</a:t>
            </a:r>
            <a:r>
              <a:rPr lang="nb-NO" sz="2000" dirty="0" smtClean="0"/>
              <a:t>: 0.1 – 0.3</a:t>
            </a:r>
          </a:p>
          <a:p>
            <a:pPr>
              <a:lnSpc>
                <a:spcPts val="2200"/>
              </a:lnSpc>
            </a:pPr>
            <a:r>
              <a:rPr lang="nb-NO" sz="2000" dirty="0" smtClean="0"/>
              <a:t>   </a:t>
            </a:r>
            <a:r>
              <a:rPr lang="nb-NO" sz="2000" dirty="0" err="1" smtClean="0"/>
              <a:t>bridgmanite</a:t>
            </a:r>
            <a:r>
              <a:rPr lang="nb-NO" sz="2000" dirty="0" smtClean="0"/>
              <a:t>: 0.05 – 0.3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2160" y="5589240"/>
            <a:ext cx="3025187" cy="1169551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400" b="1" dirty="0" smtClean="0">
                <a:solidFill>
                  <a:srgbClr val="3333FF"/>
                </a:solidFill>
              </a:rPr>
              <a:t>Important inference</a:t>
            </a:r>
            <a:endParaRPr lang="nb-NO" sz="2400" dirty="0" smtClean="0">
              <a:solidFill>
                <a:srgbClr val="3333FF"/>
              </a:solidFill>
            </a:endParaRPr>
          </a:p>
          <a:p>
            <a:pPr>
              <a:lnSpc>
                <a:spcPts val="2800"/>
              </a:lnSpc>
            </a:pPr>
            <a:r>
              <a:rPr lang="nb-NO" sz="1800" dirty="0" smtClean="0"/>
              <a:t>Melts are strongly Fe-enriched</a:t>
            </a:r>
          </a:p>
          <a:p>
            <a:pPr>
              <a:lnSpc>
                <a:spcPts val="2800"/>
              </a:lnSpc>
            </a:pPr>
            <a:r>
              <a:rPr lang="nb-NO" sz="1800" dirty="0" smtClean="0"/>
              <a:t>throughout the entire mantle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16632"/>
            <a:ext cx="7227300" cy="13131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dirty="0" smtClean="0">
                <a:solidFill>
                  <a:srgbClr val="3333FF"/>
                </a:solidFill>
              </a:rPr>
              <a:t>Partitioning coefficients</a:t>
            </a:r>
          </a:p>
          <a:p>
            <a:pPr>
              <a:lnSpc>
                <a:spcPts val="2600"/>
              </a:lnSpc>
            </a:pPr>
            <a:r>
              <a:rPr lang="nb-NO" sz="1800" dirty="0" smtClean="0"/>
              <a:t>Simple (Nernst) part. coeff.: D</a:t>
            </a:r>
            <a:r>
              <a:rPr lang="nb-NO" sz="1800" baseline="-25000" dirty="0" smtClean="0"/>
              <a:t>Ni</a:t>
            </a:r>
            <a:r>
              <a:rPr lang="nb-NO" sz="1800" baseline="30000" dirty="0" smtClean="0"/>
              <a:t>solid/melt</a:t>
            </a:r>
            <a:r>
              <a:rPr lang="nb-NO" sz="1800" dirty="0" smtClean="0"/>
              <a:t> = C</a:t>
            </a:r>
            <a:r>
              <a:rPr lang="nb-NO" sz="1800" baseline="-25000" dirty="0" smtClean="0"/>
              <a:t>Ni</a:t>
            </a:r>
            <a:r>
              <a:rPr lang="nb-NO" sz="1800" baseline="30000" dirty="0" smtClean="0"/>
              <a:t>solid</a:t>
            </a:r>
            <a:r>
              <a:rPr lang="nb-NO" sz="1800" dirty="0" smtClean="0"/>
              <a:t>/C</a:t>
            </a:r>
            <a:r>
              <a:rPr lang="nb-NO" sz="1800" baseline="-25000" dirty="0" smtClean="0"/>
              <a:t>Ni</a:t>
            </a:r>
            <a:r>
              <a:rPr lang="nb-NO" sz="1800" baseline="30000" dirty="0" smtClean="0"/>
              <a:t>melt</a:t>
            </a:r>
            <a:r>
              <a:rPr lang="nb-NO" sz="1800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nb-NO" sz="1800" dirty="0" smtClean="0"/>
              <a:t>Exchange (compound) part. coeff.: K</a:t>
            </a:r>
            <a:r>
              <a:rPr lang="nb-NO" sz="1800" baseline="-25000" dirty="0" smtClean="0"/>
              <a:t>D, Fe/Mg</a:t>
            </a:r>
            <a:r>
              <a:rPr lang="nb-NO" sz="1800" baseline="30000" dirty="0" smtClean="0"/>
              <a:t>solid/melt</a:t>
            </a:r>
            <a:r>
              <a:rPr lang="nb-NO" sz="1800" dirty="0" smtClean="0"/>
              <a:t> = (Fe/Mg)</a:t>
            </a:r>
            <a:r>
              <a:rPr lang="nb-NO" sz="1800" baseline="30000" dirty="0"/>
              <a:t> </a:t>
            </a:r>
            <a:r>
              <a:rPr lang="nb-NO" sz="1800" baseline="30000" dirty="0" smtClean="0"/>
              <a:t>solid</a:t>
            </a:r>
            <a:r>
              <a:rPr lang="nb-NO" sz="1800" dirty="0" smtClean="0"/>
              <a:t>/Fe/Mg)</a:t>
            </a:r>
            <a:r>
              <a:rPr lang="nb-NO" sz="1800" baseline="30000" dirty="0" smtClean="0"/>
              <a:t>melt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82766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G-Palme-DeplTre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550" y="2132856"/>
            <a:ext cx="3561964" cy="428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3" name="Picture 3" descr="TG-Palme-DeplTre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971" y="2084668"/>
            <a:ext cx="3612568" cy="435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51520" y="1268760"/>
            <a:ext cx="62233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/>
              <a:t>Derivation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PM- or </a:t>
            </a:r>
            <a:r>
              <a:rPr lang="nb-NO" sz="2000" dirty="0" err="1"/>
              <a:t>PUM-composition</a:t>
            </a:r>
            <a:r>
              <a:rPr lang="nb-NO" sz="2000" dirty="0"/>
              <a:t>:</a:t>
            </a:r>
          </a:p>
          <a:p>
            <a:r>
              <a:rPr lang="nb-NO" sz="2000" b="1" dirty="0"/>
              <a:t>Melt </a:t>
            </a:r>
            <a:r>
              <a:rPr lang="nb-NO" sz="2000" b="1" dirty="0" err="1"/>
              <a:t>extraction</a:t>
            </a:r>
            <a:r>
              <a:rPr lang="nb-NO" sz="2000" b="1" dirty="0"/>
              <a:t> trends</a:t>
            </a:r>
            <a:r>
              <a:rPr lang="nb-NO" sz="2000" dirty="0"/>
              <a:t> </a:t>
            </a:r>
            <a:r>
              <a:rPr lang="nb-NO" sz="2000" dirty="0" err="1"/>
              <a:t>based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major and trace elements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851239" y="2967593"/>
            <a:ext cx="1497821" cy="185124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 rot="458455">
            <a:off x="1799962" y="3012327"/>
            <a:ext cx="14414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>
                <a:solidFill>
                  <a:srgbClr val="008000"/>
                </a:solidFill>
              </a:rPr>
              <a:t>Increasing</a:t>
            </a:r>
            <a:r>
              <a:rPr lang="nb-NO" sz="1200" dirty="0">
                <a:solidFill>
                  <a:srgbClr val="008000"/>
                </a:solidFill>
              </a:rPr>
              <a:t> </a:t>
            </a:r>
            <a:r>
              <a:rPr lang="nb-NO" sz="1200" dirty="0" err="1">
                <a:solidFill>
                  <a:srgbClr val="008000"/>
                </a:solidFill>
              </a:rPr>
              <a:t>depletion</a:t>
            </a:r>
            <a:endParaRPr lang="nb-NO" sz="1200" dirty="0">
              <a:solidFill>
                <a:srgbClr val="008000"/>
              </a:solidFill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746079" y="6572102"/>
            <a:ext cx="2773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/>
              <a:t>Palme &amp; O’Neill (2003, </a:t>
            </a:r>
            <a:r>
              <a:rPr lang="nb-NO" sz="1200" dirty="0" err="1"/>
              <a:t>Treat</a:t>
            </a:r>
            <a:r>
              <a:rPr lang="nb-NO" sz="1200" dirty="0"/>
              <a:t>. </a:t>
            </a:r>
            <a:r>
              <a:rPr lang="nb-NO" sz="1200" dirty="0" err="1"/>
              <a:t>Geochem</a:t>
            </a:r>
            <a:r>
              <a:rPr lang="nb-NO" sz="1200" dirty="0"/>
              <a:t>.)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7358105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600" b="1" dirty="0" smtClean="0">
                <a:solidFill>
                  <a:srgbClr val="3333FF"/>
                </a:solidFill>
              </a:rPr>
              <a:t>Major element </a:t>
            </a:r>
            <a:r>
              <a:rPr lang="nb-NO" sz="2600" b="1" dirty="0" err="1" smtClean="0">
                <a:solidFill>
                  <a:srgbClr val="3333FF"/>
                </a:solidFill>
              </a:rPr>
              <a:t>composition</a:t>
            </a:r>
            <a:r>
              <a:rPr lang="nb-NO" sz="2600" b="1" dirty="0" smtClean="0">
                <a:solidFill>
                  <a:srgbClr val="3333FF"/>
                </a:solidFill>
              </a:rPr>
              <a:t> </a:t>
            </a:r>
            <a:r>
              <a:rPr lang="nb-NO" sz="2600" b="1" dirty="0" err="1" smtClean="0">
                <a:solidFill>
                  <a:srgbClr val="3333FF"/>
                </a:solidFill>
              </a:rPr>
              <a:t>of</a:t>
            </a:r>
            <a:r>
              <a:rPr lang="nb-NO" sz="2600" b="1" dirty="0" smtClean="0">
                <a:solidFill>
                  <a:srgbClr val="3333FF"/>
                </a:solidFill>
              </a:rPr>
              <a:t> mantle </a:t>
            </a:r>
            <a:r>
              <a:rPr lang="nb-NO" sz="2600" b="1" dirty="0" err="1" smtClean="0">
                <a:solidFill>
                  <a:srgbClr val="3333FF"/>
                </a:solidFill>
              </a:rPr>
              <a:t>peridotite</a:t>
            </a:r>
            <a:endParaRPr lang="nb-NO" sz="2600" b="1" dirty="0" smtClean="0">
              <a:solidFill>
                <a:srgbClr val="3333FF"/>
              </a:solidFill>
            </a:endParaRPr>
          </a:p>
          <a:p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primitive mantle (PM) and primitive </a:t>
            </a:r>
            <a:r>
              <a:rPr lang="nb-NO" sz="2200" dirty="0" err="1" smtClean="0">
                <a:solidFill>
                  <a:srgbClr val="3333FF"/>
                </a:solidFill>
              </a:rPr>
              <a:t>upper</a:t>
            </a:r>
            <a:r>
              <a:rPr lang="nb-NO" sz="2200" dirty="0" smtClean="0">
                <a:solidFill>
                  <a:srgbClr val="3333FF"/>
                </a:solidFill>
              </a:rPr>
              <a:t> mantle (</a:t>
            </a:r>
            <a:r>
              <a:rPr lang="nb-NO" sz="2200" dirty="0" err="1" smtClean="0">
                <a:solidFill>
                  <a:srgbClr val="3333FF"/>
                </a:solidFill>
              </a:rPr>
              <a:t>PUM</a:t>
            </a:r>
            <a:r>
              <a:rPr lang="nb-NO" sz="2200" dirty="0" smtClean="0">
                <a:solidFill>
                  <a:srgbClr val="3333FF"/>
                </a:solidFill>
              </a:rPr>
              <a:t>) </a:t>
            </a:r>
            <a:endParaRPr lang="nb-NO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TG-Palme-DeplTren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81075"/>
            <a:ext cx="6084887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Oval 6"/>
          <p:cNvSpPr>
            <a:spLocks noChangeArrowheads="1"/>
          </p:cNvSpPr>
          <p:nvPr/>
        </p:nvSpPr>
        <p:spPr bwMode="auto">
          <a:xfrm>
            <a:off x="1476375" y="1628775"/>
            <a:ext cx="503238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8196" name="Oval 7"/>
          <p:cNvSpPr>
            <a:spLocks noChangeArrowheads="1"/>
          </p:cNvSpPr>
          <p:nvPr/>
        </p:nvSpPr>
        <p:spPr bwMode="auto">
          <a:xfrm>
            <a:off x="1476375" y="3860800"/>
            <a:ext cx="503238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8197" name="Oval 8"/>
          <p:cNvSpPr>
            <a:spLocks noChangeArrowheads="1"/>
          </p:cNvSpPr>
          <p:nvPr/>
        </p:nvSpPr>
        <p:spPr bwMode="auto">
          <a:xfrm>
            <a:off x="1403350" y="2420938"/>
            <a:ext cx="720725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8198" name="Oval 9"/>
          <p:cNvSpPr>
            <a:spLocks noChangeArrowheads="1"/>
          </p:cNvSpPr>
          <p:nvPr/>
        </p:nvSpPr>
        <p:spPr bwMode="auto">
          <a:xfrm>
            <a:off x="1476375" y="5373688"/>
            <a:ext cx="503238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684213" y="476250"/>
            <a:ext cx="4668266" cy="52322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rgbClr val="3333FF"/>
                </a:solidFill>
              </a:rPr>
              <a:t>FeO is constant at </a:t>
            </a:r>
            <a:r>
              <a:rPr lang="nb-NO" sz="2800" dirty="0" smtClean="0">
                <a:solidFill>
                  <a:srgbClr val="3333FF"/>
                </a:solidFill>
              </a:rPr>
              <a:t>about 8 </a:t>
            </a:r>
            <a:r>
              <a:rPr lang="nb-NO" sz="2800" dirty="0">
                <a:solidFill>
                  <a:srgbClr val="3333FF"/>
                </a:solidFill>
              </a:rPr>
              <a:t>wt%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6084888" y="6453188"/>
            <a:ext cx="2773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Palme &amp; O’Neill (2003, Treat. Geochem.)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840021" y="1783921"/>
            <a:ext cx="435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829736" y="5532213"/>
            <a:ext cx="435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875550" y="4113865"/>
            <a:ext cx="435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15712" y="2735720"/>
            <a:ext cx="435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G-Palme-PM-estim-Fe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9" y="92076"/>
            <a:ext cx="4737793" cy="443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Line 5"/>
          <p:cNvSpPr>
            <a:spLocks noChangeShapeType="1"/>
          </p:cNvSpPr>
          <p:nvPr/>
        </p:nvSpPr>
        <p:spPr bwMode="auto">
          <a:xfrm flipH="1">
            <a:off x="4737099" y="288578"/>
            <a:ext cx="8458" cy="18132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>
            <a:off x="4748212" y="2286001"/>
            <a:ext cx="1587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4755406" y="997868"/>
            <a:ext cx="1018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err="1">
                <a:solidFill>
                  <a:srgbClr val="FF0000"/>
                </a:solidFill>
              </a:rPr>
              <a:t>Xenoliths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4736480" y="2786435"/>
            <a:ext cx="10534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err="1"/>
              <a:t>Peridotite</a:t>
            </a:r>
            <a:endParaRPr lang="nb-NO" b="1" dirty="0"/>
          </a:p>
          <a:p>
            <a:r>
              <a:rPr lang="nb-NO" b="1" dirty="0" err="1"/>
              <a:t>massifs</a:t>
            </a:r>
            <a:endParaRPr lang="nb-NO" b="1" dirty="0"/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6192788" y="3791446"/>
            <a:ext cx="2773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/>
              <a:t>Palme &amp; O’Neill (2003, </a:t>
            </a:r>
            <a:r>
              <a:rPr lang="nb-NO" sz="1200" dirty="0" err="1"/>
              <a:t>Treat</a:t>
            </a:r>
            <a:r>
              <a:rPr lang="nb-NO" sz="1200" dirty="0"/>
              <a:t>. </a:t>
            </a:r>
            <a:r>
              <a:rPr lang="nb-NO" sz="1200" dirty="0" err="1"/>
              <a:t>Geochem</a:t>
            </a:r>
            <a:r>
              <a:rPr lang="nb-NO" sz="12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2055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:\pc\Dokumenter\Adobe-Illustr-figures\Experimental-PhaseRel\PhaseRel\FeMg-Residue-melt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" y="576271"/>
            <a:ext cx="8799332" cy="62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8117" y="188640"/>
            <a:ext cx="1827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Herzberg</a:t>
            </a:r>
            <a:r>
              <a:rPr lang="nb-NO" sz="1100" dirty="0" smtClean="0"/>
              <a:t> et al. (2010, </a:t>
            </a:r>
            <a:r>
              <a:rPr lang="nb-NO" sz="1100" dirty="0" err="1" smtClean="0"/>
              <a:t>EPSL</a:t>
            </a:r>
            <a:r>
              <a:rPr lang="nb-NO" sz="1100" dirty="0" smtClean="0"/>
              <a:t>)</a:t>
            </a:r>
            <a:endParaRPr lang="nb-NO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84183" y="66808"/>
            <a:ext cx="549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Melt-residue relations, FeO-MgO variation</a:t>
            </a:r>
            <a:endParaRPr lang="en-GB" sz="2400" dirty="0">
              <a:solidFill>
                <a:srgbClr val="3333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4161" y="4078337"/>
            <a:ext cx="8211786" cy="2975"/>
          </a:xfrm>
          <a:prstGeom prst="line">
            <a:avLst/>
          </a:prstGeom>
          <a:ln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65321" y="3994237"/>
            <a:ext cx="129574" cy="175826"/>
          </a:xfrm>
          <a:prstGeom prst="ellipse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3224356" y="2841998"/>
            <a:ext cx="150393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6600"/>
                </a:solidFill>
              </a:rPr>
              <a:t>The </a:t>
            </a:r>
            <a:r>
              <a:rPr lang="nb-NO" sz="1200" dirty="0" err="1" smtClean="0">
                <a:solidFill>
                  <a:srgbClr val="FF6600"/>
                </a:solidFill>
              </a:rPr>
              <a:t>apparant</a:t>
            </a:r>
            <a:endParaRPr lang="nb-NO" sz="1200" dirty="0" smtClean="0">
              <a:solidFill>
                <a:srgbClr val="FF6600"/>
              </a:solidFill>
            </a:endParaRPr>
          </a:p>
          <a:p>
            <a:r>
              <a:rPr lang="nb-NO" sz="1200" dirty="0" smtClean="0">
                <a:solidFill>
                  <a:srgbClr val="FF6600"/>
                </a:solidFill>
              </a:rPr>
              <a:t> </a:t>
            </a:r>
            <a:r>
              <a:rPr lang="nb-NO" sz="1200" b="1" dirty="0" err="1" smtClean="0">
                <a:solidFill>
                  <a:srgbClr val="FF6600"/>
                </a:solidFill>
              </a:rPr>
              <a:t>D</a:t>
            </a:r>
            <a:r>
              <a:rPr lang="nb-NO" sz="1200" b="1" baseline="40000" dirty="0" err="1" smtClean="0">
                <a:solidFill>
                  <a:srgbClr val="FF6600"/>
                </a:solidFill>
              </a:rPr>
              <a:t>s/m</a:t>
            </a:r>
            <a:r>
              <a:rPr lang="nb-NO" sz="1200" dirty="0" smtClean="0">
                <a:solidFill>
                  <a:srgbClr val="FF6600"/>
                </a:solidFill>
              </a:rPr>
              <a:t>(Fe)</a:t>
            </a:r>
            <a:r>
              <a:rPr lang="nb-NO" sz="1200" baseline="-25000" dirty="0" smtClean="0">
                <a:solidFill>
                  <a:srgbClr val="FF6600"/>
                </a:solidFill>
              </a:rPr>
              <a:t> </a:t>
            </a:r>
            <a:r>
              <a:rPr lang="nb-NO" sz="1200" b="1" dirty="0" smtClean="0">
                <a:solidFill>
                  <a:srgbClr val="FF6600"/>
                </a:solidFill>
              </a:rPr>
              <a:t>≈ 1</a:t>
            </a:r>
            <a:r>
              <a:rPr lang="nb-NO" sz="1200" dirty="0" smtClean="0">
                <a:solidFill>
                  <a:srgbClr val="FF6600"/>
                </a:solidFill>
              </a:rPr>
              <a:t> </a:t>
            </a:r>
            <a:r>
              <a:rPr lang="nb-NO" sz="1200" dirty="0" err="1" smtClean="0">
                <a:solidFill>
                  <a:srgbClr val="FF6600"/>
                </a:solidFill>
              </a:rPr>
              <a:t>can</a:t>
            </a:r>
            <a:r>
              <a:rPr lang="nb-NO" sz="1200" dirty="0" smtClean="0">
                <a:solidFill>
                  <a:srgbClr val="FF6600"/>
                </a:solidFill>
              </a:rPr>
              <a:t> be</a:t>
            </a:r>
          </a:p>
          <a:p>
            <a:r>
              <a:rPr lang="nb-NO" sz="1200" dirty="0" err="1" smtClean="0">
                <a:solidFill>
                  <a:srgbClr val="FF6600"/>
                </a:solidFill>
              </a:rPr>
              <a:t>generated</a:t>
            </a:r>
            <a:r>
              <a:rPr lang="nb-NO" sz="1200" dirty="0" smtClean="0">
                <a:solidFill>
                  <a:srgbClr val="FF6600"/>
                </a:solidFill>
              </a:rPr>
              <a:t> by 20-30%</a:t>
            </a:r>
          </a:p>
          <a:p>
            <a:r>
              <a:rPr lang="nb-NO" sz="1200" dirty="0" err="1" smtClean="0">
                <a:solidFill>
                  <a:srgbClr val="FF6600"/>
                </a:solidFill>
              </a:rPr>
              <a:t>accum</a:t>
            </a:r>
            <a:r>
              <a:rPr lang="nb-NO" sz="1200" dirty="0" smtClean="0">
                <a:solidFill>
                  <a:srgbClr val="FF6600"/>
                </a:solidFill>
              </a:rPr>
              <a:t>. melt </a:t>
            </a:r>
            <a:r>
              <a:rPr lang="nb-NO" sz="1200" dirty="0" err="1" smtClean="0">
                <a:solidFill>
                  <a:srgbClr val="FF6600"/>
                </a:solidFill>
              </a:rPr>
              <a:t>fraction</a:t>
            </a:r>
            <a:endParaRPr lang="nb-NO" sz="1200" dirty="0" smtClean="0">
              <a:solidFill>
                <a:srgbClr val="FF6600"/>
              </a:solidFill>
            </a:endParaRPr>
          </a:p>
          <a:p>
            <a:r>
              <a:rPr lang="nb-NO" sz="1200" dirty="0" smtClean="0">
                <a:solidFill>
                  <a:srgbClr val="FF6600"/>
                </a:solidFill>
              </a:rPr>
              <a:t>for initial </a:t>
            </a:r>
            <a:r>
              <a:rPr lang="nb-NO" sz="1200" dirty="0" err="1" smtClean="0">
                <a:solidFill>
                  <a:srgbClr val="FF6600"/>
                </a:solidFill>
              </a:rPr>
              <a:t>melting</a:t>
            </a:r>
            <a:endParaRPr lang="nb-NO" sz="1200" dirty="0" smtClean="0">
              <a:solidFill>
                <a:srgbClr val="FF6600"/>
              </a:solidFill>
            </a:endParaRPr>
          </a:p>
          <a:p>
            <a:r>
              <a:rPr lang="nb-NO" sz="1200" dirty="0" err="1" smtClean="0">
                <a:solidFill>
                  <a:srgbClr val="FF6600"/>
                </a:solidFill>
              </a:rPr>
              <a:t>pressure</a:t>
            </a:r>
            <a:r>
              <a:rPr lang="nb-NO" sz="1200" dirty="0" smtClean="0">
                <a:solidFill>
                  <a:srgbClr val="FF6600"/>
                </a:solidFill>
              </a:rPr>
              <a:t> </a:t>
            </a:r>
            <a:r>
              <a:rPr lang="nb-NO" sz="1200" dirty="0" err="1" smtClean="0">
                <a:solidFill>
                  <a:srgbClr val="FF6600"/>
                </a:solidFill>
              </a:rPr>
              <a:t>of</a:t>
            </a:r>
            <a:r>
              <a:rPr lang="nb-NO" sz="1200" dirty="0" smtClean="0">
                <a:solidFill>
                  <a:srgbClr val="FF6600"/>
                </a:solidFill>
              </a:rPr>
              <a:t> ~</a:t>
            </a:r>
            <a:r>
              <a:rPr lang="nb-NO" sz="1200" dirty="0" err="1" smtClean="0">
                <a:solidFill>
                  <a:srgbClr val="FF6600"/>
                </a:solidFill>
              </a:rPr>
              <a:t>3GPa</a:t>
            </a:r>
            <a:r>
              <a:rPr lang="nb-NO" sz="1200" dirty="0" smtClean="0">
                <a:solidFill>
                  <a:srgbClr val="FF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53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16216" y="908720"/>
            <a:ext cx="1827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Herzberg</a:t>
            </a:r>
            <a:r>
              <a:rPr lang="nb-NO" sz="1100" dirty="0" smtClean="0"/>
              <a:t> et al. (2010, </a:t>
            </a:r>
            <a:r>
              <a:rPr lang="nb-NO" sz="1100" dirty="0" err="1" smtClean="0"/>
              <a:t>EPSL</a:t>
            </a:r>
            <a:r>
              <a:rPr lang="nb-NO" sz="1100" dirty="0" smtClean="0"/>
              <a:t>)</a:t>
            </a:r>
            <a:endParaRPr lang="nb-NO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54038" y="116632"/>
            <a:ext cx="69900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800" b="1" dirty="0" smtClean="0">
                <a:solidFill>
                  <a:srgbClr val="3333FF"/>
                </a:solidFill>
              </a:rPr>
              <a:t>Archean cratonic lithosphere</a:t>
            </a: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strongly melt-depleted residues, melting in the lower part of UMand TZ?</a:t>
            </a:r>
            <a:endParaRPr lang="en-GB" sz="1800" dirty="0">
              <a:solidFill>
                <a:srgbClr val="3333FF"/>
              </a:solidFill>
            </a:endParaRPr>
          </a:p>
        </p:txBody>
      </p:sp>
      <p:pic>
        <p:nvPicPr>
          <p:cNvPr id="47106" name="Picture 2" descr="M:\pc\Dokumenter\Adobe-Illustr-figures\Experimental-PhaseRel\PhaseRel\FeMg-Residue-melt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3747"/>
            <a:ext cx="8496944" cy="601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3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658" y="222491"/>
            <a:ext cx="4507173" cy="19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5004" y="2450917"/>
            <a:ext cx="4519130" cy="19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2945" y="4765158"/>
            <a:ext cx="5702710" cy="19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7395" y="883298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 smtClean="0">
                <a:solidFill>
                  <a:srgbClr val="3333FF"/>
                </a:solidFill>
              </a:rPr>
              <a:t>H</a:t>
            </a:r>
            <a:r>
              <a:rPr lang="nb-NO" sz="32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3200" dirty="0" err="1" smtClean="0">
                <a:solidFill>
                  <a:srgbClr val="3333FF"/>
                </a:solidFill>
              </a:rPr>
              <a:t>O</a:t>
            </a:r>
            <a:r>
              <a:rPr lang="nb-NO" sz="3200" dirty="0" smtClean="0">
                <a:solidFill>
                  <a:srgbClr val="3333FF"/>
                </a:solidFill>
              </a:rPr>
              <a:t>:</a:t>
            </a:r>
            <a:endParaRPr lang="nb-NO" sz="3200" baseline="-250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8306" y="309697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>
                <a:solidFill>
                  <a:srgbClr val="3333FF"/>
                </a:solidFill>
              </a:rPr>
              <a:t>HF:</a:t>
            </a:r>
            <a:endParaRPr lang="nb-NO" sz="3200" baseline="-25000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2577" y="540029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 smtClean="0">
                <a:solidFill>
                  <a:srgbClr val="3333FF"/>
                </a:solidFill>
              </a:rPr>
              <a:t>CO</a:t>
            </a:r>
            <a:r>
              <a:rPr lang="nb-NO" sz="32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3200" dirty="0" smtClean="0">
                <a:solidFill>
                  <a:srgbClr val="3333FF"/>
                </a:solidFill>
              </a:rPr>
              <a:t>:</a:t>
            </a:r>
            <a:endParaRPr lang="nb-NO" sz="3200" baseline="-25000" dirty="0">
              <a:solidFill>
                <a:srgbClr val="3333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9451" y="232012"/>
            <a:ext cx="1433015" cy="1851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" name="Rounded Rectangle 12"/>
          <p:cNvSpPr/>
          <p:nvPr/>
        </p:nvSpPr>
        <p:spPr>
          <a:xfrm>
            <a:off x="1149808" y="159968"/>
            <a:ext cx="7794032" cy="2006222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Box 5"/>
          <p:cNvSpPr txBox="1"/>
          <p:nvPr/>
        </p:nvSpPr>
        <p:spPr>
          <a:xfrm>
            <a:off x="57967" y="60789"/>
            <a:ext cx="4238661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Dissolution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H</a:t>
            </a:r>
            <a:r>
              <a:rPr lang="nb-NO" sz="24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400" dirty="0" err="1" smtClean="0">
                <a:solidFill>
                  <a:srgbClr val="3333FF"/>
                </a:solidFill>
              </a:rPr>
              <a:t>O</a:t>
            </a:r>
            <a:r>
              <a:rPr lang="nb-NO" sz="2400" dirty="0" smtClean="0">
                <a:solidFill>
                  <a:srgbClr val="3333FF"/>
                </a:solidFill>
              </a:rPr>
              <a:t>, HF and </a:t>
            </a:r>
            <a:r>
              <a:rPr lang="nb-NO" sz="2400" dirty="0" err="1" smtClean="0">
                <a:solidFill>
                  <a:srgbClr val="3333FF"/>
                </a:solidFill>
              </a:rPr>
              <a:t>CO</a:t>
            </a:r>
            <a:r>
              <a:rPr lang="nb-NO" sz="2400" baseline="-25000" dirty="0" err="1" smtClean="0">
                <a:solidFill>
                  <a:srgbClr val="3333FF"/>
                </a:solidFill>
              </a:rPr>
              <a:t>2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7921" y="868560"/>
            <a:ext cx="2222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err="1" smtClean="0">
                <a:solidFill>
                  <a:srgbClr val="3333FF"/>
                </a:solidFill>
              </a:rPr>
              <a:t>Depolymerization</a:t>
            </a:r>
            <a:endParaRPr lang="nb-NO" sz="2200" dirty="0" smtClean="0">
              <a:solidFill>
                <a:srgbClr val="3333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53236" y="2414838"/>
            <a:ext cx="7779223" cy="2006222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Box 15"/>
          <p:cNvSpPr txBox="1"/>
          <p:nvPr/>
        </p:nvSpPr>
        <p:spPr>
          <a:xfrm>
            <a:off x="6732287" y="3150725"/>
            <a:ext cx="2222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err="1" smtClean="0">
                <a:solidFill>
                  <a:srgbClr val="3333FF"/>
                </a:solidFill>
              </a:rPr>
              <a:t>Depolymerization</a:t>
            </a:r>
            <a:endParaRPr lang="nb-NO" sz="2200" dirty="0" smtClean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1594" y="6162868"/>
            <a:ext cx="19094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err="1" smtClean="0">
                <a:solidFill>
                  <a:srgbClr val="3333FF"/>
                </a:solidFill>
              </a:rPr>
              <a:t>Polymerization</a:t>
            </a:r>
            <a:endParaRPr lang="nb-NO" sz="2200" dirty="0" smtClean="0">
              <a:solidFill>
                <a:srgbClr val="3333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52474" y="4694019"/>
            <a:ext cx="7658492" cy="2006222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457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24929" y="128313"/>
            <a:ext cx="9019071" cy="446276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300" b="1" dirty="0" smtClean="0">
                <a:solidFill>
                  <a:srgbClr val="3333FF"/>
                </a:solidFill>
              </a:rPr>
              <a:t>Diamond </a:t>
            </a:r>
            <a:r>
              <a:rPr lang="nb-NO" sz="2300" b="1" dirty="0" err="1" smtClean="0">
                <a:solidFill>
                  <a:srgbClr val="3333FF"/>
                </a:solidFill>
              </a:rPr>
              <a:t>sources</a:t>
            </a:r>
            <a:r>
              <a:rPr lang="nb-NO" sz="2300" b="1" dirty="0" smtClean="0">
                <a:solidFill>
                  <a:srgbClr val="3333FF"/>
                </a:solidFill>
              </a:rPr>
              <a:t>: </a:t>
            </a:r>
            <a:r>
              <a:rPr lang="nb-NO" sz="2300" dirty="0" err="1" smtClean="0">
                <a:solidFill>
                  <a:srgbClr val="3333FF"/>
                </a:solidFill>
              </a:rPr>
              <a:t>deepest</a:t>
            </a:r>
            <a:r>
              <a:rPr lang="nb-NO" sz="2300" dirty="0" smtClean="0">
                <a:solidFill>
                  <a:srgbClr val="3333FF"/>
                </a:solidFill>
              </a:rPr>
              <a:t> parts </a:t>
            </a:r>
            <a:r>
              <a:rPr lang="nb-NO" sz="2300" dirty="0" err="1" smtClean="0">
                <a:solidFill>
                  <a:srgbClr val="3333FF"/>
                </a:solidFill>
              </a:rPr>
              <a:t>of</a:t>
            </a:r>
            <a:r>
              <a:rPr lang="nb-NO" sz="2300" dirty="0" smtClean="0">
                <a:solidFill>
                  <a:srgbClr val="3333FF"/>
                </a:solidFill>
              </a:rPr>
              <a:t> </a:t>
            </a:r>
            <a:r>
              <a:rPr lang="nb-NO" sz="2300" dirty="0" err="1" smtClean="0">
                <a:solidFill>
                  <a:srgbClr val="3333FF"/>
                </a:solidFill>
              </a:rPr>
              <a:t>lithospheric</a:t>
            </a:r>
            <a:r>
              <a:rPr lang="nb-NO" sz="2300" dirty="0" smtClean="0">
                <a:solidFill>
                  <a:srgbClr val="3333FF"/>
                </a:solidFill>
              </a:rPr>
              <a:t> </a:t>
            </a:r>
            <a:r>
              <a:rPr lang="nb-NO" sz="2300" dirty="0" err="1" smtClean="0">
                <a:solidFill>
                  <a:srgbClr val="3333FF"/>
                </a:solidFill>
              </a:rPr>
              <a:t>roots</a:t>
            </a:r>
            <a:r>
              <a:rPr lang="nb-NO" sz="2300" dirty="0" smtClean="0">
                <a:solidFill>
                  <a:srgbClr val="3333FF"/>
                </a:solidFill>
              </a:rPr>
              <a:t> </a:t>
            </a:r>
            <a:r>
              <a:rPr lang="nb-NO" sz="2300" dirty="0" err="1" smtClean="0">
                <a:solidFill>
                  <a:srgbClr val="3333FF"/>
                </a:solidFill>
              </a:rPr>
              <a:t>of</a:t>
            </a:r>
            <a:r>
              <a:rPr lang="nb-NO" sz="2300" dirty="0" smtClean="0">
                <a:solidFill>
                  <a:srgbClr val="3333FF"/>
                </a:solidFill>
              </a:rPr>
              <a:t> </a:t>
            </a:r>
            <a:r>
              <a:rPr lang="nb-NO" sz="2300" dirty="0" err="1" smtClean="0">
                <a:solidFill>
                  <a:srgbClr val="3333FF"/>
                </a:solidFill>
              </a:rPr>
              <a:t>Archean</a:t>
            </a:r>
            <a:r>
              <a:rPr lang="nb-NO" sz="2300" dirty="0" smtClean="0">
                <a:solidFill>
                  <a:srgbClr val="3333FF"/>
                </a:solidFill>
              </a:rPr>
              <a:t> </a:t>
            </a:r>
            <a:r>
              <a:rPr lang="nb-NO" sz="2300" dirty="0" err="1" smtClean="0">
                <a:solidFill>
                  <a:srgbClr val="3333FF"/>
                </a:solidFill>
              </a:rPr>
              <a:t>cratons</a:t>
            </a:r>
            <a:r>
              <a:rPr lang="nb-NO" sz="2300" dirty="0" smtClean="0">
                <a:solidFill>
                  <a:srgbClr val="3333FF"/>
                </a:solidFill>
              </a:rPr>
              <a:t> </a:t>
            </a:r>
            <a:endParaRPr lang="nb-NO" sz="23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764704"/>
            <a:ext cx="81547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/>
              <a:t>Subcratonic</a:t>
            </a:r>
            <a:r>
              <a:rPr lang="nb-NO" sz="2000" dirty="0" smtClean="0"/>
              <a:t> </a:t>
            </a:r>
            <a:r>
              <a:rPr lang="nb-NO" sz="2000" dirty="0" err="1" smtClean="0"/>
              <a:t>lithosphere</a:t>
            </a:r>
            <a:r>
              <a:rPr lang="nb-NO" sz="2000" dirty="0" smtClean="0"/>
              <a:t> mantle (</a:t>
            </a:r>
            <a:r>
              <a:rPr lang="nb-NO" sz="2000" dirty="0" err="1" smtClean="0"/>
              <a:t>SCLM</a:t>
            </a:r>
            <a:r>
              <a:rPr lang="nb-NO" sz="2000" dirty="0" smtClean="0"/>
              <a:t>) </a:t>
            </a:r>
            <a:r>
              <a:rPr lang="nb-NO" sz="2000" dirty="0" err="1" smtClean="0"/>
              <a:t>thickness</a:t>
            </a:r>
            <a:r>
              <a:rPr lang="nb-NO" sz="2000" dirty="0" smtClean="0"/>
              <a:t>: 200-250 km</a:t>
            </a:r>
          </a:p>
          <a:p>
            <a:endParaRPr lang="nb-NO" sz="800" dirty="0" smtClean="0"/>
          </a:p>
          <a:p>
            <a:r>
              <a:rPr lang="nb-NO" sz="2000" b="1" dirty="0" smtClean="0"/>
              <a:t>Abundant rock type: </a:t>
            </a:r>
            <a:r>
              <a:rPr lang="nb-NO" sz="2000" dirty="0" err="1" smtClean="0"/>
              <a:t>Strongly</a:t>
            </a:r>
            <a:r>
              <a:rPr lang="nb-NO" sz="2000" dirty="0" smtClean="0"/>
              <a:t> </a:t>
            </a:r>
            <a:r>
              <a:rPr lang="nb-NO" sz="2000" dirty="0" err="1" smtClean="0"/>
              <a:t>melt-depleted</a:t>
            </a:r>
            <a:r>
              <a:rPr lang="nb-NO" sz="2000" dirty="0" smtClean="0"/>
              <a:t> garnet </a:t>
            </a:r>
            <a:r>
              <a:rPr lang="nb-NO" sz="2000" dirty="0" err="1" smtClean="0"/>
              <a:t>harzburgite</a:t>
            </a:r>
            <a:r>
              <a:rPr lang="nb-NO" sz="2000" dirty="0" smtClean="0"/>
              <a:t>,</a:t>
            </a:r>
          </a:p>
          <a:p>
            <a:r>
              <a:rPr lang="nb-NO" sz="2000" dirty="0" smtClean="0"/>
              <a:t>                                     </a:t>
            </a:r>
            <a:r>
              <a:rPr lang="nb-NO" sz="2000" dirty="0" err="1" smtClean="0"/>
              <a:t>containing</a:t>
            </a:r>
            <a:r>
              <a:rPr lang="nb-NO" sz="2000" dirty="0" smtClean="0"/>
              <a:t> </a:t>
            </a:r>
            <a:r>
              <a:rPr lang="nb-NO" sz="2000" dirty="0" err="1" smtClean="0"/>
              <a:t>low-Ca</a:t>
            </a:r>
            <a:r>
              <a:rPr lang="nb-NO" sz="2000" dirty="0" smtClean="0"/>
              <a:t>, </a:t>
            </a:r>
            <a:r>
              <a:rPr lang="nb-NO" sz="2000" dirty="0" err="1" smtClean="0"/>
              <a:t>high-Cr</a:t>
            </a:r>
            <a:r>
              <a:rPr lang="nb-NO" sz="2000" dirty="0" smtClean="0"/>
              <a:t> </a:t>
            </a:r>
            <a:r>
              <a:rPr lang="nb-NO" sz="2000" dirty="0" err="1" smtClean="0"/>
              <a:t>pyrope-dominated</a:t>
            </a:r>
            <a:r>
              <a:rPr lang="nb-NO" sz="2000" dirty="0" smtClean="0"/>
              <a:t> garnet  </a:t>
            </a:r>
            <a:endParaRPr lang="nb-NO" sz="2000" dirty="0"/>
          </a:p>
        </p:txBody>
      </p:sp>
      <p:pic>
        <p:nvPicPr>
          <p:cNvPr id="5" name="Picture 2" descr="M:\pc\Dokumenter\Adobe-Illustr-figures\EarlyEarth\Geol-Prov-World-Ma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6" y="2204863"/>
            <a:ext cx="8858125" cy="44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3" y="1190482"/>
            <a:ext cx="4682669" cy="494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3366"/>
            <a:ext cx="3690947" cy="671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773" y="68238"/>
            <a:ext cx="3959738" cy="769441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dirty="0" err="1" smtClean="0">
                <a:solidFill>
                  <a:srgbClr val="3333FF"/>
                </a:solidFill>
              </a:rPr>
              <a:t>Kaapvaal</a:t>
            </a:r>
            <a:r>
              <a:rPr lang="nb-NO" sz="2200" dirty="0" smtClean="0">
                <a:solidFill>
                  <a:srgbClr val="3333FF"/>
                </a:solidFill>
              </a:rPr>
              <a:t> and Zimbabwe </a:t>
            </a:r>
            <a:r>
              <a:rPr lang="nb-NO" sz="2200" dirty="0" err="1" smtClean="0">
                <a:solidFill>
                  <a:srgbClr val="3333FF"/>
                </a:solidFill>
              </a:rPr>
              <a:t>cratons</a:t>
            </a:r>
            <a:r>
              <a:rPr lang="nb-NO" sz="2200" dirty="0" smtClean="0">
                <a:solidFill>
                  <a:srgbClr val="3333FF"/>
                </a:solidFill>
              </a:rPr>
              <a:t>,</a:t>
            </a:r>
          </a:p>
          <a:p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seismic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P-wave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model</a:t>
            </a:r>
            <a:endParaRPr lang="nb-NO" sz="2200" dirty="0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89" y="50107"/>
            <a:ext cx="2951059" cy="53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88843" y="68239"/>
            <a:ext cx="376577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Fast </a:t>
            </a:r>
            <a:r>
              <a:rPr lang="nb-NO" sz="2400" b="1" dirty="0" err="1" smtClean="0">
                <a:solidFill>
                  <a:srgbClr val="3333FF"/>
                </a:solidFill>
              </a:rPr>
              <a:t>wave</a:t>
            </a:r>
            <a:r>
              <a:rPr lang="nb-NO" sz="2400" b="1" dirty="0" smtClean="0">
                <a:solidFill>
                  <a:srgbClr val="3333FF"/>
                </a:solidFill>
              </a:rPr>
              <a:t> speeds </a:t>
            </a:r>
            <a:r>
              <a:rPr lang="nb-NO" sz="1800" dirty="0" smtClean="0">
                <a:solidFill>
                  <a:srgbClr val="3333FF"/>
                </a:solidFill>
              </a:rPr>
              <a:t>(</a:t>
            </a:r>
            <a:r>
              <a:rPr lang="nb-NO" sz="1800" dirty="0" err="1" smtClean="0">
                <a:solidFill>
                  <a:srgbClr val="3333FF"/>
                </a:solidFill>
              </a:rPr>
              <a:t>blue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colour</a:t>
            </a:r>
            <a:r>
              <a:rPr lang="nb-NO" sz="1800" dirty="0" smtClean="0">
                <a:solidFill>
                  <a:srgbClr val="3333FF"/>
                </a:solidFill>
              </a:rPr>
              <a:t>):</a:t>
            </a:r>
          </a:p>
          <a:p>
            <a:r>
              <a:rPr lang="nb-NO" dirty="0" smtClean="0"/>
              <a:t>   </a:t>
            </a:r>
            <a:r>
              <a:rPr lang="nb-NO" sz="1800" dirty="0" smtClean="0"/>
              <a:t>- </a:t>
            </a:r>
            <a:r>
              <a:rPr lang="nb-NO" sz="1800" dirty="0" err="1" smtClean="0"/>
              <a:t>High</a:t>
            </a:r>
            <a:r>
              <a:rPr lang="nb-NO" sz="1800" dirty="0" smtClean="0"/>
              <a:t> bulk and </a:t>
            </a:r>
            <a:r>
              <a:rPr lang="nb-NO" sz="1800" dirty="0" err="1" smtClean="0"/>
              <a:t>shear</a:t>
            </a:r>
            <a:r>
              <a:rPr lang="nb-NO" sz="1800" dirty="0" smtClean="0"/>
              <a:t> </a:t>
            </a:r>
            <a:r>
              <a:rPr lang="nb-NO" sz="1800" dirty="0" err="1" smtClean="0"/>
              <a:t>moduli</a:t>
            </a:r>
            <a:r>
              <a:rPr lang="nb-NO" sz="1800" dirty="0" smtClean="0"/>
              <a:t> (K, G)</a:t>
            </a:r>
          </a:p>
          <a:p>
            <a:r>
              <a:rPr lang="nb-NO" dirty="0" smtClean="0">
                <a:solidFill>
                  <a:srgbClr val="3333FF"/>
                </a:solidFill>
              </a:rPr>
              <a:t>   and/or</a:t>
            </a:r>
          </a:p>
          <a:p>
            <a:r>
              <a:rPr lang="nb-NO" sz="1800" dirty="0" smtClean="0"/>
              <a:t>   - </a:t>
            </a:r>
            <a:r>
              <a:rPr lang="nb-NO" sz="1800" dirty="0" err="1" smtClean="0"/>
              <a:t>Low</a:t>
            </a:r>
            <a:r>
              <a:rPr lang="nb-NO" sz="1800" dirty="0" smtClean="0"/>
              <a:t> </a:t>
            </a:r>
            <a:r>
              <a:rPr lang="nb-NO" sz="1800" dirty="0" err="1" smtClean="0"/>
              <a:t>density</a:t>
            </a:r>
            <a:endParaRPr lang="nb-NO" sz="1800" dirty="0" smtClean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067944" y="1628800"/>
            <a:ext cx="2808312" cy="105259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nb-NO" sz="2400" dirty="0" err="1">
                <a:solidFill>
                  <a:srgbClr val="FF0000"/>
                </a:solidFill>
              </a:rPr>
              <a:t>v</a:t>
            </a:r>
            <a:r>
              <a:rPr lang="nb-NO" sz="2400" baseline="-25000" dirty="0" err="1">
                <a:solidFill>
                  <a:srgbClr val="FF0000"/>
                </a:solidFill>
              </a:rPr>
              <a:t>s</a:t>
            </a:r>
            <a:r>
              <a:rPr lang="nb-NO" sz="2400" baseline="30000" dirty="0" err="1">
                <a:solidFill>
                  <a:srgbClr val="FF0000"/>
                </a:solidFill>
              </a:rPr>
              <a:t>2</a:t>
            </a:r>
            <a:r>
              <a:rPr lang="nb-NO" sz="2400" dirty="0">
                <a:solidFill>
                  <a:srgbClr val="FF0000"/>
                </a:solidFill>
              </a:rPr>
              <a:t> = </a:t>
            </a:r>
            <a:r>
              <a:rPr lang="nb-NO" sz="2400" b="1" dirty="0">
                <a:solidFill>
                  <a:srgbClr val="FF0000"/>
                </a:solidFill>
              </a:rPr>
              <a:t>G</a:t>
            </a:r>
            <a:r>
              <a:rPr lang="nb-NO" sz="2400" dirty="0">
                <a:solidFill>
                  <a:srgbClr val="FF0000"/>
                </a:solidFill>
              </a:rPr>
              <a:t>/</a:t>
            </a:r>
            <a:r>
              <a:rPr lang="nb-NO" sz="2400" dirty="0">
                <a:solidFill>
                  <a:srgbClr val="FF0000"/>
                </a:solidFill>
                <a:latin typeface="Symbol" pitchFamily="18" charset="2"/>
              </a:rPr>
              <a:t>r</a:t>
            </a:r>
            <a:endParaRPr lang="nb-NO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nb-NO" sz="2400" dirty="0" err="1">
                <a:solidFill>
                  <a:srgbClr val="FF0000"/>
                </a:solidFill>
              </a:rPr>
              <a:t>v</a:t>
            </a:r>
            <a:r>
              <a:rPr lang="nb-NO" sz="2400" baseline="-25000" dirty="0" err="1">
                <a:solidFill>
                  <a:srgbClr val="FF0000"/>
                </a:solidFill>
              </a:rPr>
              <a:t>p</a:t>
            </a:r>
            <a:r>
              <a:rPr lang="nb-NO" sz="2400" baseline="30000" dirty="0" err="1">
                <a:solidFill>
                  <a:srgbClr val="FF0000"/>
                </a:solidFill>
              </a:rPr>
              <a:t>2</a:t>
            </a:r>
            <a:r>
              <a:rPr lang="nb-NO" sz="2400" dirty="0">
                <a:solidFill>
                  <a:srgbClr val="FF0000"/>
                </a:solidFill>
              </a:rPr>
              <a:t> = (</a:t>
            </a:r>
            <a:r>
              <a:rPr lang="nb-NO" sz="2400" b="1" dirty="0">
                <a:solidFill>
                  <a:srgbClr val="FF0000"/>
                </a:solidFill>
              </a:rPr>
              <a:t>K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>
                <a:solidFill>
                  <a:srgbClr val="FF0000"/>
                </a:solidFill>
                <a:latin typeface="Symbol" pitchFamily="18" charset="2"/>
              </a:rPr>
              <a:t>+ 4/3*</a:t>
            </a:r>
            <a:r>
              <a:rPr lang="nb-NO" sz="2400" b="1" dirty="0">
                <a:solidFill>
                  <a:srgbClr val="FF0000"/>
                </a:solidFill>
              </a:rPr>
              <a:t>G</a:t>
            </a:r>
            <a:r>
              <a:rPr lang="nb-NO" sz="2400" dirty="0">
                <a:solidFill>
                  <a:srgbClr val="FF0000"/>
                </a:solidFill>
              </a:rPr>
              <a:t>)</a:t>
            </a:r>
            <a:r>
              <a:rPr lang="nb-NO" sz="2400" dirty="0">
                <a:solidFill>
                  <a:srgbClr val="FF0000"/>
                </a:solidFill>
                <a:latin typeface="Symbol" pitchFamily="18" charset="2"/>
              </a:rPr>
              <a:t>/r</a:t>
            </a:r>
            <a:endParaRPr lang="en-US" sz="2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3501008"/>
            <a:ext cx="437626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 err="1" smtClean="0">
                <a:solidFill>
                  <a:srgbClr val="3333FF"/>
                </a:solidFill>
              </a:rPr>
              <a:t>High</a:t>
            </a:r>
            <a:r>
              <a:rPr lang="nb-NO" sz="2200" b="1" dirty="0" smtClean="0">
                <a:solidFill>
                  <a:srgbClr val="3333FF"/>
                </a:solidFill>
              </a:rPr>
              <a:t> bulk and </a:t>
            </a:r>
            <a:r>
              <a:rPr lang="nb-NO" sz="2200" b="1" dirty="0" err="1" smtClean="0">
                <a:solidFill>
                  <a:srgbClr val="3333FF"/>
                </a:solidFill>
              </a:rPr>
              <a:t>shear</a:t>
            </a:r>
            <a:r>
              <a:rPr lang="nb-NO" sz="2200" b="1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moduli</a:t>
            </a:r>
            <a:r>
              <a:rPr lang="nb-NO" sz="2200" b="1" dirty="0" smtClean="0">
                <a:solidFill>
                  <a:srgbClr val="3333FF"/>
                </a:solidFill>
              </a:rPr>
              <a:t> </a:t>
            </a:r>
            <a:r>
              <a:rPr lang="nb-NO" sz="2200" dirty="0" smtClean="0">
                <a:solidFill>
                  <a:srgbClr val="3333FF"/>
                </a:solidFill>
              </a:rPr>
              <a:t>(K, G)</a:t>
            </a:r>
          </a:p>
          <a:p>
            <a:r>
              <a:rPr lang="nb-NO" sz="2000" dirty="0" smtClean="0"/>
              <a:t> - </a:t>
            </a:r>
            <a:r>
              <a:rPr lang="nb-NO" sz="2000" dirty="0" err="1" smtClean="0"/>
              <a:t>Low-T</a:t>
            </a:r>
            <a:r>
              <a:rPr lang="nb-NO" sz="2000" dirty="0" smtClean="0"/>
              <a:t> rocks</a:t>
            </a:r>
          </a:p>
          <a:p>
            <a:r>
              <a:rPr lang="nb-NO" sz="2000" dirty="0" smtClean="0"/>
              <a:t> - </a:t>
            </a:r>
            <a:r>
              <a:rPr lang="nb-NO" sz="2000" dirty="0" err="1" smtClean="0"/>
              <a:t>High-strength</a:t>
            </a:r>
            <a:r>
              <a:rPr lang="nb-NO" sz="2000" dirty="0" smtClean="0"/>
              <a:t> rocks (</a:t>
            </a:r>
            <a:r>
              <a:rPr lang="nb-NO" sz="2000" dirty="0" err="1" smtClean="0"/>
              <a:t>high</a:t>
            </a:r>
            <a:r>
              <a:rPr lang="nb-NO" sz="2000" dirty="0" smtClean="0"/>
              <a:t> </a:t>
            </a:r>
            <a:r>
              <a:rPr lang="nb-NO" sz="2000" dirty="0" err="1" smtClean="0"/>
              <a:t>viscosity</a:t>
            </a:r>
            <a:r>
              <a:rPr lang="nb-NO" sz="20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4" y="3602279"/>
            <a:ext cx="5144635" cy="32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M:\pc\Dokumenter\Adobe-Illustr-figures\Experimental-PhaseRel\PhaseRel\FeMg-Residue-mel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15" y="68712"/>
            <a:ext cx="5833986" cy="41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6780580" y="4390776"/>
            <a:ext cx="2325304" cy="2428753"/>
            <a:chOff x="5255615" y="4096216"/>
            <a:chExt cx="2663136" cy="2779043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5197661" y="4154170"/>
              <a:ext cx="2779043" cy="266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3" name="Straight Connector 32"/>
            <p:cNvCxnSpPr/>
            <p:nvPr/>
          </p:nvCxnSpPr>
          <p:spPr>
            <a:xfrm flipH="1" flipV="1">
              <a:off x="7075873" y="4453786"/>
              <a:ext cx="471780" cy="18439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4493203">
              <a:off x="6933328" y="4514041"/>
              <a:ext cx="620683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err="1" smtClean="0"/>
                <a:t>Olivine</a:t>
              </a:r>
              <a:endParaRPr lang="nb-NO" sz="1100" b="1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436096" y="6306430"/>
            <a:ext cx="123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Lee (2011, Ann Rev</a:t>
            </a:r>
          </a:p>
          <a:p>
            <a:r>
              <a:rPr lang="nb-NO" sz="1000" dirty="0" err="1" smtClean="0"/>
              <a:t>Earth</a:t>
            </a:r>
            <a:r>
              <a:rPr lang="nb-NO" sz="1000" dirty="0" smtClean="0"/>
              <a:t> Planet </a:t>
            </a:r>
            <a:r>
              <a:rPr lang="nb-NO" sz="1000" dirty="0" err="1" smtClean="0"/>
              <a:t>Sci</a:t>
            </a:r>
            <a:r>
              <a:rPr lang="nb-NO" sz="1000" dirty="0" smtClean="0"/>
              <a:t>)</a:t>
            </a:r>
            <a:endParaRPr lang="nb-NO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5252394" y="4460098"/>
            <a:ext cx="1206228" cy="553998"/>
          </a:xfrm>
          <a:prstGeom prst="rect">
            <a:avLst/>
          </a:prstGeom>
          <a:solidFill>
            <a:srgbClr val="FFCCFF"/>
          </a:solidFill>
          <a:ln w="3175">
            <a:solidFill>
              <a:srgbClr val="9900CC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0000CC"/>
                </a:solidFill>
              </a:rPr>
              <a:t>Note </a:t>
            </a:r>
            <a:r>
              <a:rPr lang="nb-NO" sz="1200" dirty="0" err="1" smtClean="0">
                <a:solidFill>
                  <a:srgbClr val="0000CC"/>
                </a:solidFill>
              </a:rPr>
              <a:t>the</a:t>
            </a:r>
            <a:endParaRPr lang="nb-NO" sz="1200" dirty="0" smtClean="0">
              <a:solidFill>
                <a:srgbClr val="00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err="1" smtClean="0">
                <a:solidFill>
                  <a:srgbClr val="0000CC"/>
                </a:solidFill>
              </a:rPr>
              <a:t>correspondence</a:t>
            </a:r>
            <a:r>
              <a:rPr lang="nb-NO" sz="1200" dirty="0" smtClean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ts val="1200"/>
              </a:lnSpc>
            </a:pPr>
            <a:r>
              <a:rPr lang="nb-NO" sz="1200" dirty="0" err="1" smtClean="0">
                <a:solidFill>
                  <a:srgbClr val="0000CC"/>
                </a:solidFill>
              </a:rPr>
              <a:t>between</a:t>
            </a:r>
            <a:r>
              <a:rPr lang="nb-NO" sz="1200" dirty="0" smtClean="0">
                <a:solidFill>
                  <a:srgbClr val="0000CC"/>
                </a:solidFill>
              </a:rPr>
              <a:t> p and T</a:t>
            </a:r>
            <a:endParaRPr lang="nb-NO" sz="1200" baseline="-25000" dirty="0">
              <a:solidFill>
                <a:srgbClr val="0000CC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458505" y="3717032"/>
            <a:ext cx="1904118" cy="748384"/>
          </a:xfrm>
          <a:prstGeom prst="straightConnector1">
            <a:avLst/>
          </a:prstGeom>
          <a:ln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464536" y="5015176"/>
            <a:ext cx="510072" cy="95366"/>
          </a:xfrm>
          <a:prstGeom prst="straightConnector1">
            <a:avLst/>
          </a:prstGeom>
          <a:ln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1315568">
            <a:off x="7373150" y="5495447"/>
            <a:ext cx="1034428" cy="514105"/>
          </a:xfrm>
          <a:prstGeom prst="ellipse">
            <a:avLst/>
          </a:prstGeom>
          <a:solidFill>
            <a:srgbClr val="000000">
              <a:alpha val="7843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 rot="1846055">
            <a:off x="7366066" y="2852863"/>
            <a:ext cx="1292449" cy="807156"/>
          </a:xfrm>
          <a:prstGeom prst="ellipse">
            <a:avLst/>
          </a:prstGeom>
          <a:solidFill>
            <a:srgbClr val="5F5F5F">
              <a:alpha val="745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ounded Rectangle 24"/>
          <p:cNvSpPr/>
          <p:nvPr/>
        </p:nvSpPr>
        <p:spPr>
          <a:xfrm>
            <a:off x="7020322" y="2132718"/>
            <a:ext cx="1008061" cy="367347"/>
          </a:xfrm>
          <a:prstGeom prst="roundRect">
            <a:avLst/>
          </a:prstGeom>
          <a:solidFill>
            <a:srgbClr val="008000">
              <a:alpha val="7843"/>
            </a:srgbClr>
          </a:solidFill>
          <a:ln w="31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319490" y="2485415"/>
            <a:ext cx="70083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9900"/>
                </a:solidFill>
              </a:rPr>
              <a:t>Abyssal</a:t>
            </a:r>
          </a:p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9900"/>
                </a:solidFill>
              </a:rPr>
              <a:t>&amp; orogenic</a:t>
            </a:r>
          </a:p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9900"/>
                </a:solidFill>
              </a:rPr>
              <a:t>peridotites</a:t>
            </a:r>
            <a:endParaRPr lang="en-GB" sz="900" dirty="0">
              <a:solidFill>
                <a:srgbClr val="0099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01127" y="3491955"/>
            <a:ext cx="10150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5F5F5F"/>
                </a:solidFill>
              </a:rPr>
              <a:t>Archean cratonic</a:t>
            </a:r>
          </a:p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5F5F5F"/>
                </a:solidFill>
              </a:rPr>
              <a:t>        lithosphere</a:t>
            </a:r>
            <a:endParaRPr lang="en-GB" sz="900" dirty="0">
              <a:solidFill>
                <a:srgbClr val="5F5F5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844786" y="2441924"/>
            <a:ext cx="327704" cy="169138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377746" y="3430321"/>
            <a:ext cx="376155" cy="199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8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3" grpId="0" animBg="1"/>
      <p:bldP spid="35" grpId="0" animBg="1"/>
      <p:bldP spid="25" grpId="0" animBg="1"/>
      <p:bldP spid="26" grpId="0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25" y="3527218"/>
            <a:ext cx="437819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M:\pc\Dokumenter\Adobe-Illustr-figures\Experimental-PhaseRel\PhaseRel\Petrology-course\Cpv-pc cpv-bm 24 binari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24" y="18179"/>
            <a:ext cx="4345925" cy="350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M:\pc\Dokumenter\Adobe-Illustr-figures\Experimental-PhaseRel\PhaseRel\Petrology-course\Cpv-pc cpv-bm 24 binari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91" y="63427"/>
            <a:ext cx="3819187" cy="20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65" y="73998"/>
            <a:ext cx="4078361" cy="461665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High-pressure melting relations</a:t>
            </a:r>
            <a:endParaRPr lang="en-GB" sz="2400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65251"/>
            <a:ext cx="3315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The binary system MgO-SiO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,</a:t>
            </a:r>
          </a:p>
          <a:p>
            <a:r>
              <a:rPr lang="nb-NO" sz="2000" dirty="0"/>
              <a:t> </a:t>
            </a:r>
            <a:r>
              <a:rPr lang="nb-NO" sz="2000" dirty="0" smtClean="0"/>
              <a:t>  1 bar to 136 GPa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6709340" y="1576357"/>
            <a:ext cx="218783" cy="4863711"/>
          </a:xfrm>
          <a:prstGeom prst="rect">
            <a:avLst/>
          </a:prstGeom>
          <a:noFill/>
          <a:ln w="63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876600" y="3645024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0066FF"/>
                </a:solidFill>
              </a:rPr>
              <a:t>Melting of a </a:t>
            </a:r>
            <a:r>
              <a:rPr lang="nb-NO" sz="1100" b="1" dirty="0" smtClean="0">
                <a:solidFill>
                  <a:srgbClr val="00CC00"/>
                </a:solidFill>
              </a:rPr>
              <a:t>peridotite model</a:t>
            </a:r>
            <a:endParaRPr lang="nb-NO" sz="1100" dirty="0" smtClean="0">
              <a:solidFill>
                <a:srgbClr val="00CC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Note the important shift of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the invariant composition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from 1 bar to 136 GPa</a:t>
            </a:r>
            <a:endParaRPr lang="en-GB" sz="1100" dirty="0">
              <a:solidFill>
                <a:srgbClr val="00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518606" y="6551278"/>
            <a:ext cx="735" cy="146842"/>
          </a:xfrm>
          <a:prstGeom prst="straightConnector1">
            <a:avLst/>
          </a:prstGeom>
          <a:ln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44896" y="6622771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00CC00"/>
                </a:solidFill>
              </a:rPr>
              <a:t>peridotite</a:t>
            </a:r>
            <a:endParaRPr lang="en-GB" sz="1100" dirty="0">
              <a:solidFill>
                <a:srgbClr val="0066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513017" y="1380628"/>
            <a:ext cx="2300" cy="5056084"/>
          </a:xfrm>
          <a:prstGeom prst="line">
            <a:avLst/>
          </a:prstGeom>
          <a:ln w="63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1400" y="6378030"/>
            <a:ext cx="284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Modified from: Griffin et al. (2008, J. </a:t>
            </a:r>
            <a:r>
              <a:rPr lang="nb-NO" sz="1200" dirty="0" err="1" smtClean="0"/>
              <a:t>Pet</a:t>
            </a:r>
            <a:r>
              <a:rPr lang="nb-NO" sz="1200" dirty="0" smtClean="0"/>
              <a:t>.)</a:t>
            </a:r>
          </a:p>
          <a:p>
            <a:r>
              <a:rPr lang="nb-NO" sz="1200" dirty="0" smtClean="0"/>
              <a:t>                          Walter (1998, J. </a:t>
            </a:r>
            <a:r>
              <a:rPr lang="nb-NO" sz="1200" dirty="0" err="1" smtClean="0"/>
              <a:t>Pet</a:t>
            </a:r>
            <a:r>
              <a:rPr lang="nb-NO" sz="1200" dirty="0" smtClean="0"/>
              <a:t>.)</a:t>
            </a:r>
            <a:endParaRPr lang="nb-NO" sz="1200" dirty="0"/>
          </a:p>
        </p:txBody>
      </p:sp>
      <p:pic>
        <p:nvPicPr>
          <p:cNvPr id="47106" name="Picture 2" descr="M:\pc\Dokumenter\Adobe-Illustr-figures\Experimental-PhaseRel\PhaseRel\Craton-residue-GriffinWal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95655" cy="45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4624"/>
            <a:ext cx="6803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FF0000"/>
                </a:solidFill>
              </a:rPr>
              <a:t>Melts:  </a:t>
            </a:r>
            <a:r>
              <a:rPr lang="nb-NO" sz="2000" dirty="0" smtClean="0"/>
              <a:t>elevated Fe/Mg-ratios</a:t>
            </a:r>
          </a:p>
          <a:p>
            <a:r>
              <a:rPr lang="nb-NO" sz="2000" b="1" dirty="0" smtClean="0">
                <a:solidFill>
                  <a:srgbClr val="00CC00"/>
                </a:solidFill>
              </a:rPr>
              <a:t>Residues:</a:t>
            </a:r>
            <a:r>
              <a:rPr lang="nb-NO" sz="2000" dirty="0" smtClean="0"/>
              <a:t> elevated </a:t>
            </a:r>
            <a:r>
              <a:rPr lang="nb-NO" sz="2000" b="1" dirty="0" smtClean="0"/>
              <a:t>Mg/Fe</a:t>
            </a:r>
            <a:r>
              <a:rPr lang="nb-NO" sz="2000" dirty="0" smtClean="0"/>
              <a:t>-ratios  and  </a:t>
            </a:r>
            <a:r>
              <a:rPr lang="nb-NO" sz="2000" b="1" dirty="0" smtClean="0"/>
              <a:t>Mg#</a:t>
            </a:r>
            <a:r>
              <a:rPr lang="nb-NO" sz="2000" dirty="0" smtClean="0"/>
              <a:t> = 100</a:t>
            </a:r>
            <a:r>
              <a:rPr lang="nb-NO" sz="2000" baseline="-6000" dirty="0" smtClean="0"/>
              <a:t>*</a:t>
            </a:r>
            <a:r>
              <a:rPr lang="nb-NO" sz="2000" dirty="0" smtClean="0"/>
              <a:t>Mg/(Mg+Fe)</a:t>
            </a:r>
            <a:endParaRPr lang="en-GB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112719" y="5848988"/>
            <a:ext cx="497158" cy="2773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55897" y="5665970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Si/(Mg+Fe)</a:t>
            </a:r>
            <a:endParaRPr lang="en-GB" b="1" dirty="0">
              <a:solidFill>
                <a:srgbClr val="0066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455601" y="5833060"/>
            <a:ext cx="452887" cy="2187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34151" y="5641939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Si/(Mg+Fe)</a:t>
            </a:r>
            <a:endParaRPr lang="en-GB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3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12" y="1098439"/>
            <a:ext cx="8850573" cy="439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3723" y="149267"/>
            <a:ext cx="8079456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(</a:t>
            </a:r>
            <a:r>
              <a:rPr lang="nb-NO" sz="2400" dirty="0" err="1" smtClean="0">
                <a:solidFill>
                  <a:srgbClr val="3333FF"/>
                </a:solidFill>
              </a:rPr>
              <a:t>Pseudo</a:t>
            </a:r>
            <a:r>
              <a:rPr lang="nb-NO" sz="2400" dirty="0" smtClean="0">
                <a:solidFill>
                  <a:srgbClr val="3333FF"/>
                </a:solidFill>
              </a:rPr>
              <a:t>)invariant melt </a:t>
            </a:r>
            <a:r>
              <a:rPr lang="nb-NO" sz="2400" dirty="0" err="1" smtClean="0">
                <a:solidFill>
                  <a:srgbClr val="3333FF"/>
                </a:solidFill>
              </a:rPr>
              <a:t>compositions</a:t>
            </a:r>
            <a:r>
              <a:rPr lang="nb-NO" sz="2400" dirty="0" smtClean="0">
                <a:solidFill>
                  <a:srgbClr val="3333FF"/>
                </a:solidFill>
              </a:rPr>
              <a:t> (</a:t>
            </a:r>
            <a:r>
              <a:rPr lang="nb-NO" sz="2400" dirty="0" err="1" smtClean="0">
                <a:solidFill>
                  <a:srgbClr val="3333FF"/>
                </a:solidFill>
              </a:rPr>
              <a:t>CMAS</a:t>
            </a:r>
            <a:r>
              <a:rPr lang="nb-NO" sz="2400" dirty="0" smtClean="0">
                <a:solidFill>
                  <a:srgbClr val="3333FF"/>
                </a:solidFill>
              </a:rPr>
              <a:t>) from 2 to 16 </a:t>
            </a:r>
            <a:r>
              <a:rPr lang="nb-NO" sz="2400" dirty="0" err="1" smtClean="0">
                <a:solidFill>
                  <a:srgbClr val="3333FF"/>
                </a:solidFill>
              </a:rPr>
              <a:t>GPa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7642567">
            <a:off x="4854656" y="1133109"/>
            <a:ext cx="1257549" cy="4790051"/>
          </a:xfrm>
          <a:prstGeom prst="downArrow">
            <a:avLst/>
          </a:prstGeom>
          <a:solidFill>
            <a:srgbClr val="FF0000">
              <a:alpha val="30196"/>
            </a:srgbClr>
          </a:solidFill>
          <a:ln w="12700">
            <a:solidFill>
              <a:srgbClr val="000000">
                <a:alpha val="2705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95" y="32977"/>
            <a:ext cx="5316393" cy="26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98" y="3140969"/>
            <a:ext cx="4916086" cy="36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46" y="1067618"/>
            <a:ext cx="6840761" cy="37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46" y="1067618"/>
            <a:ext cx="6840761" cy="37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46" y="1067618"/>
            <a:ext cx="6840761" cy="37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8146" y="107039"/>
            <a:ext cx="8555419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Composition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cratonic</a:t>
            </a:r>
            <a:r>
              <a:rPr lang="nb-NO" sz="2400" dirty="0" smtClean="0">
                <a:solidFill>
                  <a:srgbClr val="3333FF"/>
                </a:solidFill>
              </a:rPr>
              <a:t> and </a:t>
            </a:r>
            <a:r>
              <a:rPr lang="nb-NO" sz="2400" dirty="0" err="1" smtClean="0">
                <a:solidFill>
                  <a:srgbClr val="3333FF"/>
                </a:solidFill>
              </a:rPr>
              <a:t>off-cratonic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xenoliths</a:t>
            </a:r>
            <a:r>
              <a:rPr lang="nb-NO" sz="2400" dirty="0" smtClean="0">
                <a:solidFill>
                  <a:srgbClr val="3333FF"/>
                </a:solidFill>
              </a:rPr>
              <a:t>, </a:t>
            </a:r>
            <a:r>
              <a:rPr lang="nb-NO" sz="2400" dirty="0" err="1" smtClean="0">
                <a:solidFill>
                  <a:srgbClr val="3333FF"/>
                </a:solidFill>
              </a:rPr>
              <a:t>southern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Africa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077072"/>
            <a:ext cx="43765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009900"/>
                </a:solidFill>
              </a:rPr>
              <a:t>Possible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origin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of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SCLM-peridotites</a:t>
            </a:r>
            <a:endParaRPr lang="nb-NO" sz="2000" b="1" dirty="0" smtClean="0">
              <a:solidFill>
                <a:srgbClr val="009900"/>
              </a:solidFill>
            </a:endParaRPr>
          </a:p>
          <a:p>
            <a:endParaRPr lang="nb-NO" sz="800" dirty="0" smtClean="0">
              <a:solidFill>
                <a:srgbClr val="009900"/>
              </a:solidFill>
            </a:endParaRPr>
          </a:p>
          <a:p>
            <a:r>
              <a:rPr lang="nb-NO" sz="1800" dirty="0" err="1" smtClean="0">
                <a:solidFill>
                  <a:srgbClr val="009900"/>
                </a:solidFill>
              </a:rPr>
              <a:t>Residues</a:t>
            </a:r>
            <a:r>
              <a:rPr lang="nb-NO" sz="1800" dirty="0" smtClean="0">
                <a:solidFill>
                  <a:srgbClr val="009900"/>
                </a:solidFill>
              </a:rPr>
              <a:t> from </a:t>
            </a:r>
            <a:r>
              <a:rPr lang="nb-NO" sz="1800" dirty="0" err="1" smtClean="0">
                <a:solidFill>
                  <a:srgbClr val="009900"/>
                </a:solidFill>
              </a:rPr>
              <a:t>komatiite</a:t>
            </a:r>
            <a:r>
              <a:rPr lang="nb-NO" sz="1800" dirty="0" smtClean="0">
                <a:solidFill>
                  <a:srgbClr val="009900"/>
                </a:solidFill>
              </a:rPr>
              <a:t> melt </a:t>
            </a:r>
            <a:r>
              <a:rPr lang="nb-NO" sz="1800" dirty="0" err="1" smtClean="0">
                <a:solidFill>
                  <a:srgbClr val="009900"/>
                </a:solidFill>
              </a:rPr>
              <a:t>extraction</a:t>
            </a:r>
            <a:endParaRPr lang="nb-NO" sz="1800" dirty="0" smtClean="0">
              <a:solidFill>
                <a:srgbClr val="009900"/>
              </a:solidFill>
            </a:endParaRPr>
          </a:p>
          <a:p>
            <a:r>
              <a:rPr lang="nb-NO" sz="1800" dirty="0" smtClean="0"/>
              <a:t>  </a:t>
            </a:r>
            <a:r>
              <a:rPr lang="nb-NO" dirty="0" smtClean="0"/>
              <a:t>(</a:t>
            </a:r>
            <a:r>
              <a:rPr lang="nb-NO" dirty="0" err="1" smtClean="0"/>
              <a:t>deep</a:t>
            </a:r>
            <a:r>
              <a:rPr lang="nb-NO" dirty="0" smtClean="0"/>
              <a:t> mantle </a:t>
            </a:r>
            <a:r>
              <a:rPr lang="nb-NO" dirty="0" err="1" smtClean="0"/>
              <a:t>melting</a:t>
            </a:r>
            <a:r>
              <a:rPr lang="nb-NO" dirty="0" smtClean="0"/>
              <a:t> </a:t>
            </a:r>
            <a:r>
              <a:rPr lang="nb-NO" dirty="0" err="1" smtClean="0"/>
              <a:t>preferred</a:t>
            </a:r>
            <a:r>
              <a:rPr lang="nb-NO" dirty="0" smtClean="0"/>
              <a:t>)</a:t>
            </a:r>
          </a:p>
          <a:p>
            <a:r>
              <a:rPr lang="nb-NO" dirty="0" smtClean="0"/>
              <a:t> </a:t>
            </a:r>
            <a:r>
              <a:rPr lang="nb-NO" dirty="0" err="1" smtClean="0"/>
              <a:t>komatiites</a:t>
            </a:r>
            <a:r>
              <a:rPr lang="nb-NO" dirty="0" smtClean="0"/>
              <a:t> have </a:t>
            </a:r>
            <a:r>
              <a:rPr lang="nb-NO" dirty="0" err="1" smtClean="0"/>
              <a:t>high</a:t>
            </a:r>
            <a:r>
              <a:rPr lang="nb-NO" dirty="0" smtClean="0"/>
              <a:t> (</a:t>
            </a:r>
            <a:r>
              <a:rPr lang="nb-NO" dirty="0" err="1" smtClean="0"/>
              <a:t>Fe+Mg</a:t>
            </a:r>
            <a:r>
              <a:rPr lang="nb-NO" dirty="0" smtClean="0"/>
              <a:t>)/Si ratio, </a:t>
            </a:r>
            <a:r>
              <a:rPr lang="nb-NO" dirty="0" err="1" smtClean="0"/>
              <a:t>leading</a:t>
            </a:r>
            <a:r>
              <a:rPr lang="nb-NO" dirty="0" smtClean="0"/>
              <a:t> to</a:t>
            </a:r>
          </a:p>
          <a:p>
            <a:r>
              <a:rPr lang="nb-NO" dirty="0" smtClean="0"/>
              <a:t> </a:t>
            </a:r>
            <a:r>
              <a:rPr lang="nb-NO" dirty="0" err="1" smtClean="0"/>
              <a:t>residues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/>
              <a:t>opx/ol-ratios</a:t>
            </a:r>
            <a:endParaRPr lang="nb-NO" dirty="0" smtClean="0"/>
          </a:p>
        </p:txBody>
      </p:sp>
      <p:sp>
        <p:nvSpPr>
          <p:cNvPr id="8" name="Down Arrow 7"/>
          <p:cNvSpPr/>
          <p:nvPr/>
        </p:nvSpPr>
        <p:spPr>
          <a:xfrm rot="12397151">
            <a:off x="902648" y="2388427"/>
            <a:ext cx="432048" cy="1080120"/>
          </a:xfrm>
          <a:prstGeom prst="downArrow">
            <a:avLst/>
          </a:prstGeom>
          <a:solidFill>
            <a:srgbClr val="0099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4572590" y="5916304"/>
            <a:ext cx="4380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009900"/>
                </a:solidFill>
              </a:rPr>
              <a:t>Large-degree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melting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of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SiO</a:t>
            </a:r>
            <a:r>
              <a:rPr lang="nb-NO" sz="1800" baseline="-25000" dirty="0" err="1" smtClean="0">
                <a:solidFill>
                  <a:srgbClr val="009900"/>
                </a:solidFill>
              </a:rPr>
              <a:t>2</a:t>
            </a:r>
            <a:r>
              <a:rPr lang="nb-NO" sz="1800" dirty="0" err="1" smtClean="0">
                <a:solidFill>
                  <a:srgbClr val="009900"/>
                </a:solidFill>
              </a:rPr>
              <a:t>-metasomatized</a:t>
            </a:r>
            <a:endParaRPr lang="nb-NO" sz="1800" dirty="0" smtClean="0">
              <a:solidFill>
                <a:srgbClr val="009900"/>
              </a:solidFill>
            </a:endParaRPr>
          </a:p>
          <a:p>
            <a:r>
              <a:rPr lang="nb-NO" sz="1800" dirty="0" err="1" smtClean="0">
                <a:solidFill>
                  <a:srgbClr val="009900"/>
                </a:solidFill>
              </a:rPr>
              <a:t>source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above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Archean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subducting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slabs</a:t>
            </a:r>
            <a:endParaRPr lang="nb-NO" sz="1800" dirty="0" smtClean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" y="330995"/>
            <a:ext cx="5091318" cy="59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93332" y="3046506"/>
            <a:ext cx="2818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3333FF"/>
                </a:solidFill>
              </a:rPr>
              <a:t>Also</a:t>
            </a:r>
            <a:r>
              <a:rPr lang="nb-NO" sz="2000" b="1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2000" dirty="0" err="1" smtClean="0"/>
              <a:t>Low</a:t>
            </a:r>
            <a:r>
              <a:rPr lang="nb-NO" sz="2000" dirty="0" smtClean="0"/>
              <a:t> </a:t>
            </a:r>
            <a:r>
              <a:rPr lang="nb-NO" sz="2000" dirty="0" err="1" smtClean="0"/>
              <a:t>Ca/Al-ratio</a:t>
            </a:r>
            <a:r>
              <a:rPr lang="nb-NO" sz="2000" dirty="0" smtClean="0"/>
              <a:t> </a:t>
            </a:r>
            <a:r>
              <a:rPr lang="nb-NO" sz="2000" dirty="0" err="1" smtClean="0"/>
              <a:t>indicate</a:t>
            </a:r>
            <a:endParaRPr lang="nb-NO" sz="2000" dirty="0" smtClean="0"/>
          </a:p>
          <a:p>
            <a:r>
              <a:rPr lang="nb-NO" sz="2000" dirty="0" err="1" smtClean="0"/>
              <a:t>residual</a:t>
            </a:r>
            <a:r>
              <a:rPr lang="nb-NO" sz="2000" dirty="0" smtClean="0"/>
              <a:t> garnet during</a:t>
            </a:r>
          </a:p>
          <a:p>
            <a:r>
              <a:rPr lang="nb-NO" sz="2000" dirty="0" err="1" smtClean="0"/>
              <a:t>komatiite</a:t>
            </a:r>
            <a:r>
              <a:rPr lang="nb-NO" sz="2000" dirty="0" smtClean="0"/>
              <a:t> melt </a:t>
            </a:r>
            <a:r>
              <a:rPr lang="nb-NO" sz="2000" dirty="0" err="1" smtClean="0"/>
              <a:t>extraction</a:t>
            </a:r>
            <a:r>
              <a:rPr lang="nb-NO" sz="20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1301" y="4653136"/>
            <a:ext cx="27687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FF0000"/>
                </a:solidFill>
              </a:rPr>
              <a:t>This </a:t>
            </a:r>
            <a:r>
              <a:rPr lang="nb-NO" sz="2000" dirty="0" err="1" smtClean="0">
                <a:solidFill>
                  <a:srgbClr val="FF0000"/>
                </a:solidFill>
              </a:rPr>
              <a:t>would</a:t>
            </a:r>
            <a:r>
              <a:rPr lang="nb-NO" sz="2000" dirty="0" smtClean="0">
                <a:solidFill>
                  <a:srgbClr val="FF0000"/>
                </a:solidFill>
              </a:rPr>
              <a:t> be </a:t>
            </a:r>
            <a:r>
              <a:rPr lang="nb-NO" sz="2000" b="1" dirty="0" err="1" smtClean="0">
                <a:solidFill>
                  <a:srgbClr val="FF0000"/>
                </a:solidFill>
              </a:rPr>
              <a:t>unlikely</a:t>
            </a:r>
            <a:endParaRPr lang="nb-NO" sz="2000" b="1" dirty="0" smtClean="0">
              <a:solidFill>
                <a:srgbClr val="FF0000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during </a:t>
            </a:r>
            <a:r>
              <a:rPr lang="nb-NO" sz="2000" b="1" dirty="0" err="1" smtClean="0">
                <a:solidFill>
                  <a:srgbClr val="FF0000"/>
                </a:solidFill>
              </a:rPr>
              <a:t>extensive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melting</a:t>
            </a:r>
            <a:endParaRPr lang="nb-NO" sz="2000" dirty="0" smtClean="0">
              <a:solidFill>
                <a:srgbClr val="FF0000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(</a:t>
            </a:r>
            <a:r>
              <a:rPr lang="nb-NO" sz="2000" dirty="0" err="1" smtClean="0">
                <a:solidFill>
                  <a:srgbClr val="FF0000"/>
                </a:solidFill>
              </a:rPr>
              <a:t>e.g</a:t>
            </a:r>
            <a:r>
              <a:rPr lang="nb-NO" sz="2000" dirty="0" smtClean="0">
                <a:solidFill>
                  <a:srgbClr val="FF0000"/>
                </a:solidFill>
              </a:rPr>
              <a:t>. </a:t>
            </a:r>
            <a:r>
              <a:rPr lang="nb-NO" sz="2000" dirty="0" err="1" smtClean="0">
                <a:solidFill>
                  <a:srgbClr val="FF0000"/>
                </a:solidFill>
              </a:rPr>
              <a:t>komatiitic</a:t>
            </a:r>
            <a:r>
              <a:rPr lang="nb-NO" sz="2000" dirty="0" smtClean="0">
                <a:solidFill>
                  <a:srgbClr val="FF0000"/>
                </a:solidFill>
              </a:rPr>
              <a:t> melt) at a</a:t>
            </a:r>
          </a:p>
          <a:p>
            <a:r>
              <a:rPr lang="nb-NO" sz="2000" dirty="0" err="1" smtClean="0">
                <a:solidFill>
                  <a:srgbClr val="FF0000"/>
                </a:solidFill>
              </a:rPr>
              <a:t>shallow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depth</a:t>
            </a:r>
            <a:endParaRPr lang="nb-NO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351" y="717447"/>
            <a:ext cx="5650646" cy="334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74" y="4386030"/>
            <a:ext cx="2979104" cy="244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468" y="4380083"/>
            <a:ext cx="2911804" cy="246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7045" y="4370123"/>
            <a:ext cx="2853044" cy="247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5217" y="125342"/>
            <a:ext cx="8774903" cy="43088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dirty="0" smtClean="0">
                <a:solidFill>
                  <a:srgbClr val="3333FF"/>
                </a:solidFill>
              </a:rPr>
              <a:t>The </a:t>
            </a:r>
            <a:r>
              <a:rPr lang="nb-NO" sz="2200" dirty="0" err="1" smtClean="0">
                <a:solidFill>
                  <a:srgbClr val="3333FF"/>
                </a:solidFill>
              </a:rPr>
              <a:t>effects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on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granitic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phase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relations</a:t>
            </a:r>
            <a:r>
              <a:rPr lang="nb-NO" sz="2200" dirty="0" smtClean="0">
                <a:solidFill>
                  <a:srgbClr val="3333FF"/>
                </a:solidFill>
              </a:rPr>
              <a:t> from variable </a:t>
            </a:r>
            <a:r>
              <a:rPr lang="nb-NO" sz="2200" dirty="0" err="1" smtClean="0">
                <a:solidFill>
                  <a:srgbClr val="3333FF"/>
                </a:solidFill>
              </a:rPr>
              <a:t>H</a:t>
            </a:r>
            <a:r>
              <a:rPr lang="nb-NO" sz="22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200" dirty="0" err="1" smtClean="0">
                <a:solidFill>
                  <a:srgbClr val="3333FF"/>
                </a:solidFill>
              </a:rPr>
              <a:t>O-saturated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pressure</a:t>
            </a:r>
            <a:endParaRPr lang="nb-NO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75" y="1590891"/>
            <a:ext cx="5575111" cy="512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56176" y="260648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 smtClean="0"/>
              <a:t>Boyd</a:t>
            </a:r>
            <a:r>
              <a:rPr lang="nb-NO" sz="1800" dirty="0" smtClean="0"/>
              <a:t> (1998, </a:t>
            </a:r>
            <a:r>
              <a:rPr lang="nb-NO" sz="1800" dirty="0" err="1" smtClean="0"/>
              <a:t>Int.Geol.Rev</a:t>
            </a:r>
            <a:r>
              <a:rPr lang="nb-NO" sz="1800" dirty="0" smtClean="0"/>
              <a:t>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068" y="102358"/>
            <a:ext cx="5606022" cy="769441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Geothermobarometry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Kaapvaal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xenoliths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2000" dirty="0" smtClean="0"/>
              <a:t>   (</a:t>
            </a:r>
            <a:r>
              <a:rPr lang="nb-NO" sz="2000" dirty="0" err="1" smtClean="0"/>
              <a:t>northern</a:t>
            </a:r>
            <a:r>
              <a:rPr lang="nb-NO" sz="2000" dirty="0" smtClean="0"/>
              <a:t> Lesotho and </a:t>
            </a:r>
            <a:r>
              <a:rPr lang="nb-NO" sz="2000" dirty="0" err="1" smtClean="0"/>
              <a:t>Monastery</a:t>
            </a:r>
            <a:r>
              <a:rPr lang="nb-NO" sz="2000" dirty="0" smtClean="0"/>
              <a:t> Mine)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590579" y="1888391"/>
            <a:ext cx="148179" cy="151704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ight Brace 6"/>
          <p:cNvSpPr/>
          <p:nvPr/>
        </p:nvSpPr>
        <p:spPr>
          <a:xfrm>
            <a:off x="5599745" y="3971498"/>
            <a:ext cx="139139" cy="1255592"/>
          </a:xfrm>
          <a:prstGeom prst="rightBrac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Straight Connector 8"/>
          <p:cNvCxnSpPr/>
          <p:nvPr/>
        </p:nvCxnSpPr>
        <p:spPr>
          <a:xfrm>
            <a:off x="4626984" y="1883390"/>
            <a:ext cx="8935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63359" y="3398292"/>
            <a:ext cx="1677632" cy="15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442749" y="3970426"/>
            <a:ext cx="2124108" cy="3121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61026" y="5229790"/>
            <a:ext cx="3400436" cy="1095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68144" y="2492896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FF0000"/>
                </a:solidFill>
              </a:rPr>
              <a:t>High-T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xenoliths</a:t>
            </a:r>
            <a:endParaRPr lang="nb-NO" sz="2000" dirty="0" smtClean="0">
              <a:solidFill>
                <a:srgbClr val="FF0000"/>
              </a:solidFill>
            </a:endParaRPr>
          </a:p>
          <a:p>
            <a:r>
              <a:rPr lang="nb-NO" dirty="0" smtClean="0">
                <a:solidFill>
                  <a:srgbClr val="FF0000"/>
                </a:solidFill>
              </a:rPr>
              <a:t> (</a:t>
            </a:r>
            <a:r>
              <a:rPr lang="nb-NO" dirty="0" err="1" smtClean="0">
                <a:solidFill>
                  <a:srgbClr val="FF0000"/>
                </a:solidFill>
              </a:rPr>
              <a:t>mostly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deformed</a:t>
            </a:r>
            <a:r>
              <a:rPr lang="nb-NO" dirty="0" smtClean="0">
                <a:solidFill>
                  <a:srgbClr val="FF0000"/>
                </a:solidFill>
              </a:rPr>
              <a:t>, </a:t>
            </a:r>
            <a:r>
              <a:rPr lang="nb-NO" dirty="0" err="1" smtClean="0">
                <a:solidFill>
                  <a:srgbClr val="FF0000"/>
                </a:solidFill>
              </a:rPr>
              <a:t>sheared</a:t>
            </a:r>
            <a:r>
              <a:rPr lang="nb-NO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8369" y="4365104"/>
            <a:ext cx="1895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Low-T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xenoliths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dirty="0" smtClean="0">
                <a:solidFill>
                  <a:srgbClr val="3333FF"/>
                </a:solidFill>
              </a:rPr>
              <a:t> (</a:t>
            </a:r>
            <a:r>
              <a:rPr lang="nb-NO" dirty="0" err="1" smtClean="0">
                <a:solidFill>
                  <a:srgbClr val="3333FF"/>
                </a:solidFill>
              </a:rPr>
              <a:t>mostly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granular</a:t>
            </a:r>
            <a:r>
              <a:rPr lang="nb-NO" dirty="0" smtClean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46082" y="3483591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i="1" dirty="0" smtClean="0"/>
              <a:t>Gap</a:t>
            </a:r>
            <a:endParaRPr lang="nb-NO" sz="20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75743" y="1120975"/>
            <a:ext cx="2324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err="1" smtClean="0">
                <a:solidFill>
                  <a:srgbClr val="3333FF"/>
                </a:solidFill>
              </a:rPr>
              <a:t>Inflected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geotherm</a:t>
            </a:r>
            <a:endParaRPr lang="nb-NO" sz="2200" dirty="0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0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:\pc\Dokumenter\Adobe-Illustr-figures\Experimental-PhaseRel\PhaseRel\Subsol-FeiB-Stixrude\pyroxenes-binary En-Di  ternary En-Fs-W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71" y="34506"/>
            <a:ext cx="7320073" cy="408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:\pc\Dokumenter\Adobe-Illustr-figures\Experimental-PhaseRel\PhaseRel\Opx-cpx-solvus-En-D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19" y="4030317"/>
            <a:ext cx="4505999" cy="281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625" y="63733"/>
            <a:ext cx="2402143" cy="990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Thermobarometry</a:t>
            </a:r>
          </a:p>
          <a:p>
            <a:pPr>
              <a:lnSpc>
                <a:spcPts val="2400"/>
              </a:lnSpc>
            </a:pPr>
            <a:r>
              <a:rPr lang="nb-NO" sz="2200" dirty="0" smtClean="0"/>
              <a:t>  </a:t>
            </a:r>
            <a:r>
              <a:rPr lang="nb-NO" sz="2200" dirty="0" smtClean="0">
                <a:solidFill>
                  <a:srgbClr val="008000"/>
                </a:solidFill>
              </a:rPr>
              <a:t>Geothermometer:</a:t>
            </a:r>
          </a:p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008000"/>
                </a:solidFill>
              </a:rPr>
              <a:t>   the opx-cpx solvus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431" y="3717032"/>
            <a:ext cx="328808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/>
              <a:t>Which is the most sensitive</a:t>
            </a:r>
          </a:p>
          <a:p>
            <a:r>
              <a:rPr lang="nb-NO" sz="1800" dirty="0" smtClean="0"/>
              <a:t>thermometer?</a:t>
            </a:r>
          </a:p>
          <a:p>
            <a:pPr>
              <a:lnSpc>
                <a:spcPts val="600"/>
              </a:lnSpc>
            </a:pPr>
            <a:endParaRPr lang="nb-NO" sz="800" dirty="0" smtClean="0"/>
          </a:p>
          <a:p>
            <a:r>
              <a:rPr lang="nb-NO" sz="1800" dirty="0" smtClean="0"/>
              <a:t>The </a:t>
            </a:r>
            <a:r>
              <a:rPr lang="nb-NO" sz="1800" b="1" i="1" dirty="0" smtClean="0"/>
              <a:t>opx</a:t>
            </a:r>
            <a:r>
              <a:rPr lang="nb-NO" sz="1800" dirty="0" smtClean="0"/>
              <a:t> or the </a:t>
            </a:r>
            <a:r>
              <a:rPr lang="nb-NO" sz="1800" b="1" i="1" dirty="0" smtClean="0"/>
              <a:t>cpx</a:t>
            </a:r>
            <a:r>
              <a:rPr lang="nb-NO" sz="1800" dirty="0" smtClean="0"/>
              <a:t> composition?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397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:\pc\Dokumenter\Adobe-Illustr-figures\Experimental-PhaseRel\PhaseRel\Subsol-FeiB-Stixrude\Stix11-pX-FoFa-En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67" y="1068662"/>
            <a:ext cx="3457986" cy="578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M:\pc\Dokumenter\Adobe-Illustr-figures\Experimental-PhaseRel\PhaseRel\Subsol-FeiB-Stixrude\Pet-En-Py-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8662"/>
            <a:ext cx="4065016" cy="58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77" y="80571"/>
            <a:ext cx="815415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300" dirty="0" smtClean="0">
                <a:solidFill>
                  <a:srgbClr val="0066FF"/>
                </a:solidFill>
              </a:rPr>
              <a:t>Geobarometer</a:t>
            </a:r>
            <a:r>
              <a:rPr lang="nb-NO" sz="2300" dirty="0" smtClean="0"/>
              <a:t>:</a:t>
            </a:r>
          </a:p>
          <a:p>
            <a:pPr>
              <a:lnSpc>
                <a:spcPts val="2400"/>
              </a:lnSpc>
            </a:pPr>
            <a:endParaRPr lang="nb-NO" sz="2300" dirty="0" smtClean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7030" y="69765"/>
            <a:ext cx="57598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8000"/>
                </a:solidFill>
              </a:rPr>
              <a:t>- Al-content of </a:t>
            </a:r>
            <a:r>
              <a:rPr lang="nb-NO" sz="2000" b="1" dirty="0" smtClean="0">
                <a:solidFill>
                  <a:srgbClr val="008000"/>
                </a:solidFill>
              </a:rPr>
              <a:t>opx</a:t>
            </a:r>
            <a:r>
              <a:rPr lang="nb-NO" sz="2000" dirty="0" smtClean="0">
                <a:solidFill>
                  <a:srgbClr val="008000"/>
                </a:solidFill>
              </a:rPr>
              <a:t> in equilibrium with </a:t>
            </a:r>
            <a:r>
              <a:rPr lang="nb-NO" sz="2000" b="1" dirty="0" smtClean="0">
                <a:solidFill>
                  <a:srgbClr val="008000"/>
                </a:solidFill>
              </a:rPr>
              <a:t>ga</a:t>
            </a:r>
            <a:r>
              <a:rPr lang="nb-NO" sz="2000" dirty="0" smtClean="0">
                <a:solidFill>
                  <a:srgbClr val="008000"/>
                </a:solidFill>
              </a:rPr>
              <a:t> (2.5-7 GPa)</a:t>
            </a:r>
          </a:p>
        </p:txBody>
      </p:sp>
      <p:sp>
        <p:nvSpPr>
          <p:cNvPr id="3" name="Rectangle 2"/>
          <p:cNvSpPr/>
          <p:nvPr/>
        </p:nvSpPr>
        <p:spPr>
          <a:xfrm>
            <a:off x="855023" y="3639787"/>
            <a:ext cx="3675413" cy="1632857"/>
          </a:xfrm>
          <a:prstGeom prst="rect">
            <a:avLst/>
          </a:prstGeom>
          <a:noFill/>
          <a:ln w="63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932966" y="388347"/>
            <a:ext cx="63359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8000"/>
                </a:solidFill>
              </a:rPr>
              <a:t>- Al-content of </a:t>
            </a:r>
            <a:r>
              <a:rPr lang="nb-NO" sz="2000" b="1" dirty="0" smtClean="0">
                <a:solidFill>
                  <a:srgbClr val="008000"/>
                </a:solidFill>
              </a:rPr>
              <a:t>ga</a:t>
            </a:r>
            <a:r>
              <a:rPr lang="nb-NO" sz="2000" dirty="0" smtClean="0">
                <a:solidFill>
                  <a:srgbClr val="008000"/>
                </a:solidFill>
              </a:rPr>
              <a:t> </a:t>
            </a:r>
            <a:r>
              <a:rPr lang="nb-NO" sz="2000" dirty="0" smtClean="0">
                <a:solidFill>
                  <a:schemeClr val="bg1">
                    <a:lumMod val="65000"/>
                  </a:schemeClr>
                </a:solidFill>
              </a:rPr>
              <a:t>in equilibrium with pyroxene</a:t>
            </a:r>
            <a:r>
              <a:rPr lang="nb-NO" sz="2000" dirty="0" smtClean="0">
                <a:solidFill>
                  <a:srgbClr val="CDFFCD"/>
                </a:solidFill>
              </a:rPr>
              <a:t> </a:t>
            </a:r>
            <a:r>
              <a:rPr lang="nb-NO" sz="2000" dirty="0" smtClean="0">
                <a:solidFill>
                  <a:srgbClr val="008000"/>
                </a:solidFill>
              </a:rPr>
              <a:t>(7-16 GPa)</a:t>
            </a:r>
          </a:p>
        </p:txBody>
      </p:sp>
    </p:spTree>
    <p:extLst>
      <p:ext uri="{BB962C8B-B14F-4D97-AF65-F5344CB8AC3E}">
        <p14:creationId xmlns:p14="http://schemas.microsoft.com/office/powerpoint/2010/main" val="31282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68760"/>
            <a:ext cx="309787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068" y="102358"/>
            <a:ext cx="6587701" cy="800219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Same </a:t>
            </a:r>
            <a:r>
              <a:rPr lang="nb-NO" sz="2400" dirty="0" err="1" smtClean="0">
                <a:solidFill>
                  <a:srgbClr val="3333FF"/>
                </a:solidFill>
              </a:rPr>
              <a:t>inflected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geotherms</a:t>
            </a:r>
            <a:r>
              <a:rPr lang="nb-NO" sz="2400" dirty="0" smtClean="0">
                <a:solidFill>
                  <a:srgbClr val="3333FF"/>
                </a:solidFill>
              </a:rPr>
              <a:t> for </a:t>
            </a:r>
            <a:r>
              <a:rPr lang="nb-NO" sz="2400" dirty="0" err="1" smtClean="0">
                <a:solidFill>
                  <a:srgbClr val="3333FF"/>
                </a:solidFill>
              </a:rPr>
              <a:t>other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Archean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cratons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2000" dirty="0" smtClean="0"/>
              <a:t>   </a:t>
            </a:r>
            <a:r>
              <a:rPr lang="nb-NO" sz="2200" dirty="0" err="1" smtClean="0"/>
              <a:t>e.g</a:t>
            </a:r>
            <a:r>
              <a:rPr lang="nb-NO" sz="2200" dirty="0" smtClean="0"/>
              <a:t>. </a:t>
            </a:r>
            <a:r>
              <a:rPr lang="nb-NO" sz="2200" dirty="0" err="1" smtClean="0"/>
              <a:t>Siberian</a:t>
            </a:r>
            <a:r>
              <a:rPr lang="nb-NO" sz="2200" dirty="0" smtClean="0"/>
              <a:t> </a:t>
            </a:r>
            <a:r>
              <a:rPr lang="nb-NO" sz="2200" dirty="0" err="1" smtClean="0"/>
              <a:t>craton</a:t>
            </a:r>
            <a:r>
              <a:rPr lang="nb-NO" sz="2200" dirty="0" smtClean="0"/>
              <a:t> (</a:t>
            </a:r>
            <a:r>
              <a:rPr lang="nb-NO" sz="2200" dirty="0" err="1" smtClean="0"/>
              <a:t>Udachnaya</a:t>
            </a:r>
            <a:r>
              <a:rPr lang="nb-NO" sz="2200" dirty="0" smtClean="0"/>
              <a:t> </a:t>
            </a:r>
            <a:r>
              <a:rPr lang="nb-NO" sz="2200" dirty="0" err="1" smtClean="0"/>
              <a:t>peridotites</a:t>
            </a:r>
            <a:r>
              <a:rPr lang="nb-NO" sz="2200" dirty="0" smtClean="0"/>
              <a:t>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0658" y="348018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Boyd</a:t>
            </a:r>
            <a:r>
              <a:rPr lang="nb-NO" dirty="0" smtClean="0"/>
              <a:t> et al  (1997, </a:t>
            </a:r>
            <a:r>
              <a:rPr lang="nb-NO" dirty="0" err="1" smtClean="0"/>
              <a:t>CMP</a:t>
            </a:r>
            <a:r>
              <a:rPr lang="nb-NO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Diamond-Xenolit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8" y="836613"/>
            <a:ext cx="3960812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Diam-kimberlite-S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4830763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74593" y="88132"/>
            <a:ext cx="4620560" cy="46166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Transporting</a:t>
            </a:r>
            <a:r>
              <a:rPr lang="nb-NO" sz="2400" dirty="0" smtClean="0">
                <a:solidFill>
                  <a:srgbClr val="3333FF"/>
                </a:solidFill>
              </a:rPr>
              <a:t> agents: </a:t>
            </a:r>
            <a:r>
              <a:rPr lang="nb-NO" sz="2400" dirty="0" err="1" smtClean="0">
                <a:solidFill>
                  <a:srgbClr val="3333FF"/>
                </a:solidFill>
              </a:rPr>
              <a:t>the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kimberlites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5171574" y="457418"/>
            <a:ext cx="40168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Mantle </a:t>
            </a:r>
            <a:r>
              <a:rPr lang="nb-NO" sz="1600" dirty="0" err="1" smtClean="0"/>
              <a:t>xenoliths</a:t>
            </a:r>
            <a:r>
              <a:rPr lang="nb-NO" sz="1600" dirty="0" smtClean="0"/>
              <a:t>, </a:t>
            </a:r>
            <a:r>
              <a:rPr lang="nb-NO" sz="1600" dirty="0" err="1"/>
              <a:t>Sverrefjell</a:t>
            </a:r>
            <a:r>
              <a:rPr lang="nb-NO" sz="1600" dirty="0"/>
              <a:t>, </a:t>
            </a:r>
            <a:r>
              <a:rPr lang="nb-NO" sz="1600" dirty="0" err="1" smtClean="0"/>
              <a:t>NW</a:t>
            </a:r>
            <a:r>
              <a:rPr lang="nb-NO" sz="1600" dirty="0" smtClean="0"/>
              <a:t> Spitsbergen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upload.wikimedia.org/wikipedia/commons/thumb/2/21/Mirny_in_Yakutia.jpg/1920px-Mirny_in_Yaku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28462"/>
            <a:ext cx="6804247" cy="332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https://upload.wikimedia.org/wikipedia/commons/8/83/Udachnaya_pi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"/>
            <a:ext cx="4644007" cy="34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M:\pc\Dokumenter\Pictures\Map-Russ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" y="1079245"/>
            <a:ext cx="4456218" cy="24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20448"/>
            <a:ext cx="2739853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0066FF"/>
                </a:solidFill>
              </a:rPr>
              <a:t>Siberian craton, Russia</a:t>
            </a:r>
          </a:p>
          <a:p>
            <a:r>
              <a:rPr lang="nb-NO" sz="1800" dirty="0" smtClean="0"/>
              <a:t>Udachnaya and Mir</a:t>
            </a:r>
            <a:endParaRPr lang="en-GB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499992" y="14326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Udachnaya</a:t>
            </a:r>
            <a:endParaRPr lang="en-GB" sz="2000" b="1" dirty="0"/>
          </a:p>
        </p:txBody>
      </p:sp>
      <p:sp>
        <p:nvSpPr>
          <p:cNvPr id="9" name="Oval 8"/>
          <p:cNvSpPr/>
          <p:nvPr/>
        </p:nvSpPr>
        <p:spPr>
          <a:xfrm>
            <a:off x="2458192" y="2170214"/>
            <a:ext cx="71253" cy="7422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551215" y="2346366"/>
            <a:ext cx="71253" cy="7422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367836" y="6405079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chemeClr val="bg1"/>
                </a:solidFill>
              </a:rPr>
              <a:t>Mir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3090" y="2232561"/>
            <a:ext cx="41549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0000"/>
                </a:solidFill>
              </a:rPr>
              <a:t>Mir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6109" y="2058389"/>
            <a:ext cx="87876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0000"/>
                </a:solidFill>
              </a:rPr>
              <a:t>Udachnaya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https://upload.wikimedia.org/wikipedia/commons/thumb/1/15/Canada_location_map.svg/1207px-Canada_location_map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3" y="1028987"/>
            <a:ext cx="3170232" cy="26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upload.wikimedia.org/wikipedia/commons/8/88/Ekati_mine_64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15" y="0"/>
            <a:ext cx="5571195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0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Ekati</a:t>
            </a:r>
            <a:endParaRPr lang="en-GB" b="1" dirty="0"/>
          </a:p>
        </p:txBody>
      </p:sp>
      <p:pic>
        <p:nvPicPr>
          <p:cNvPr id="53252" name="Picture 4" descr="https://upload.wikimedia.org/wikipedia/commons/3/32/Diavik_mine_satfoto_2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9" y="3778308"/>
            <a:ext cx="4606926" cy="3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Diavik Diamond M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65" y="3789040"/>
            <a:ext cx="4095046" cy="3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46265" y="3777921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Diavik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4306" y="3784795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Diavik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64722" y="2247404"/>
            <a:ext cx="71253" cy="7422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116632"/>
            <a:ext cx="3050835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0066FF"/>
                </a:solidFill>
              </a:rPr>
              <a:t>Slave craton, Canada</a:t>
            </a:r>
          </a:p>
          <a:p>
            <a:r>
              <a:rPr lang="nb-NO" sz="1800" dirty="0" smtClean="0"/>
              <a:t>Ekati and Diavik mining areas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192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5"/>
            <a:ext cx="9144000" cy="685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4725144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chemeClr val="bg1"/>
                </a:solidFill>
              </a:rPr>
              <a:t>Lac de Gras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9613" y="4262610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Diavik mines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548679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Ekati mines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96" y="-15213"/>
            <a:ext cx="7740352" cy="68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3836063" y="348846"/>
            <a:ext cx="2755017" cy="3431613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8513630">
            <a:off x="4915708" y="1768242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325 km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5157191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Great Slave Lake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2738" y="3722317"/>
            <a:ext cx="534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chemeClr val="bg1"/>
                </a:solidFill>
              </a:rPr>
              <a:t>Diavik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8115" y="601536"/>
            <a:ext cx="498855" cy="298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chemeClr val="bg1"/>
                </a:solidFill>
              </a:rPr>
              <a:t>Diavik</a:t>
            </a:r>
          </a:p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chemeClr val="bg1"/>
                </a:solidFill>
              </a:rPr>
              <a:t>mines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764704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Diavik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433" y="131440"/>
            <a:ext cx="3592513" cy="348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077" y="3614970"/>
            <a:ext cx="3586233" cy="318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2946" y="3695363"/>
            <a:ext cx="35862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08932" y="174070"/>
            <a:ext cx="4638642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</a:t>
            </a:r>
            <a:r>
              <a:rPr lang="nb-NO" sz="2400" b="1" dirty="0" smtClean="0">
                <a:solidFill>
                  <a:srgbClr val="3333FF"/>
                </a:solidFill>
              </a:rPr>
              <a:t>LARGE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effect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F </a:t>
            </a:r>
            <a:r>
              <a:rPr lang="nb-NO" sz="2400" dirty="0" err="1" smtClean="0">
                <a:solidFill>
                  <a:srgbClr val="3333FF"/>
                </a:solidFill>
              </a:rPr>
              <a:t>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liquidus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2400" dirty="0" err="1" smtClean="0">
                <a:solidFill>
                  <a:srgbClr val="3333FF"/>
                </a:solidFill>
              </a:rPr>
              <a:t>phase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relations</a:t>
            </a:r>
            <a:r>
              <a:rPr lang="nb-NO" sz="2400" dirty="0" smtClean="0">
                <a:solidFill>
                  <a:srgbClr val="3333FF"/>
                </a:solidFill>
              </a:rPr>
              <a:t> in </a:t>
            </a:r>
            <a:r>
              <a:rPr lang="nb-NO" sz="2400" dirty="0" err="1" smtClean="0">
                <a:solidFill>
                  <a:srgbClr val="3333FF"/>
                </a:solidFill>
              </a:rPr>
              <a:t>granitic</a:t>
            </a:r>
            <a:r>
              <a:rPr lang="nb-NO" sz="2400" dirty="0" smtClean="0">
                <a:solidFill>
                  <a:srgbClr val="3333FF"/>
                </a:solidFill>
              </a:rPr>
              <a:t>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1755" y="1167337"/>
            <a:ext cx="4150432" cy="14670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dirty="0" smtClean="0"/>
              <a:t>System </a:t>
            </a:r>
            <a:r>
              <a:rPr lang="nb-NO" sz="2000" dirty="0" err="1" smtClean="0"/>
              <a:t>Ab-Or-Qz</a:t>
            </a:r>
            <a:r>
              <a:rPr lang="nb-NO" sz="2000" dirty="0" smtClean="0"/>
              <a:t> </a:t>
            </a:r>
            <a:r>
              <a:rPr lang="nb-NO" sz="2000" dirty="0" err="1" smtClean="0"/>
              <a:t>with</a:t>
            </a:r>
            <a:r>
              <a:rPr lang="nb-NO" sz="2000" dirty="0" smtClean="0"/>
              <a:t> a </a:t>
            </a:r>
            <a:r>
              <a:rPr lang="nb-NO" sz="2000" dirty="0" err="1" smtClean="0"/>
              <a:t>2-component</a:t>
            </a:r>
            <a:endParaRPr lang="nb-NO" sz="2000" dirty="0" smtClean="0"/>
          </a:p>
          <a:p>
            <a:r>
              <a:rPr lang="nb-NO" sz="2000" dirty="0" err="1" smtClean="0"/>
              <a:t>H</a:t>
            </a:r>
            <a:r>
              <a:rPr lang="nb-NO" sz="2000" baseline="-25000" dirty="0" err="1" smtClean="0"/>
              <a:t>2</a:t>
            </a:r>
            <a:r>
              <a:rPr lang="nb-NO" sz="2000" dirty="0" err="1" smtClean="0"/>
              <a:t>O-HF</a:t>
            </a:r>
            <a:r>
              <a:rPr lang="nb-NO" sz="2000" dirty="0" smtClean="0"/>
              <a:t> volatile </a:t>
            </a:r>
            <a:r>
              <a:rPr lang="nb-NO" sz="2000" dirty="0" err="1" smtClean="0"/>
              <a:t>phase</a:t>
            </a:r>
            <a:endParaRPr lang="nb-NO" sz="2000" dirty="0" smtClean="0"/>
          </a:p>
          <a:p>
            <a:pPr>
              <a:lnSpc>
                <a:spcPts val="2800"/>
              </a:lnSpc>
            </a:pPr>
            <a:r>
              <a:rPr lang="nb-NO" sz="2000" dirty="0" err="1" smtClean="0">
                <a:solidFill>
                  <a:srgbClr val="008000"/>
                </a:solidFill>
              </a:rPr>
              <a:t>H</a:t>
            </a:r>
            <a:r>
              <a:rPr lang="nb-NO" sz="2000" baseline="-25000" dirty="0" err="1" smtClean="0">
                <a:solidFill>
                  <a:srgbClr val="008000"/>
                </a:solidFill>
              </a:rPr>
              <a:t>2</a:t>
            </a:r>
            <a:r>
              <a:rPr lang="nb-NO" sz="2000" dirty="0" err="1" smtClean="0">
                <a:solidFill>
                  <a:srgbClr val="008000"/>
                </a:solidFill>
              </a:rPr>
              <a:t>O-saturation</a:t>
            </a:r>
            <a:r>
              <a:rPr lang="nb-NO" sz="2000" dirty="0" smtClean="0">
                <a:solidFill>
                  <a:srgbClr val="008000"/>
                </a:solidFill>
              </a:rPr>
              <a:t> + variable </a:t>
            </a:r>
            <a:r>
              <a:rPr lang="nb-NO" sz="2000" dirty="0" err="1" smtClean="0">
                <a:solidFill>
                  <a:srgbClr val="008000"/>
                </a:solidFill>
              </a:rPr>
              <a:t>wt</a:t>
            </a:r>
            <a:r>
              <a:rPr lang="nb-NO" sz="2000" dirty="0" smtClean="0">
                <a:solidFill>
                  <a:srgbClr val="008000"/>
                </a:solidFill>
              </a:rPr>
              <a:t>% F</a:t>
            </a:r>
          </a:p>
          <a:p>
            <a:endParaRPr lang="nb-NO" sz="800" dirty="0" smtClean="0"/>
          </a:p>
          <a:p>
            <a:r>
              <a:rPr lang="nb-NO" sz="1800" dirty="0" smtClean="0"/>
              <a:t>                     Manning (1981, </a:t>
            </a:r>
            <a:r>
              <a:rPr lang="nb-NO" sz="1800" dirty="0" err="1" smtClean="0"/>
              <a:t>CMP</a:t>
            </a:r>
            <a:r>
              <a:rPr lang="nb-NO" sz="1800" dirty="0" smtClean="0"/>
              <a:t>)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41617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9" name="Picture 7" descr="El-ox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942" y="764704"/>
            <a:ext cx="2558016" cy="51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5008825" y="303352"/>
            <a:ext cx="3573028" cy="33855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Diamond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inclusions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with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ga-lhz</a:t>
            </a:r>
            <a:r>
              <a:rPr lang="nb-NO" dirty="0" smtClean="0">
                <a:solidFill>
                  <a:srgbClr val="3333FF"/>
                </a:solidFill>
              </a:rPr>
              <a:t> minerals            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8120568" y="1139058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3333FF"/>
                </a:solidFill>
              </a:rPr>
              <a:t>Olivin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8127559" y="3076329"/>
            <a:ext cx="669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3333FF"/>
                </a:solidFill>
              </a:rPr>
              <a:t>Pyrop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8088313" y="4784540"/>
            <a:ext cx="1055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3333FF"/>
                </a:solidFill>
              </a:rPr>
              <a:t>Cr-diopsid</a:t>
            </a:r>
            <a:endParaRPr lang="en-GB" sz="1600" dirty="0">
              <a:solidFill>
                <a:srgbClr val="3333FF"/>
              </a:solidFill>
            </a:endParaRPr>
          </a:p>
        </p:txBody>
      </p:sp>
      <p:pic>
        <p:nvPicPr>
          <p:cNvPr id="8199" name="Picture 16" descr="Diamond-GaLh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3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17"/>
          <p:cNvSpPr txBox="1">
            <a:spLocks noChangeArrowheads="1"/>
          </p:cNvSpPr>
          <p:nvPr/>
        </p:nvSpPr>
        <p:spPr bwMode="auto">
          <a:xfrm>
            <a:off x="37122" y="55473"/>
            <a:ext cx="2334293" cy="33855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Depleted garnet peridotite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201" name="Text Box 18"/>
          <p:cNvSpPr txBox="1">
            <a:spLocks noChangeArrowheads="1"/>
          </p:cNvSpPr>
          <p:nvPr/>
        </p:nvSpPr>
        <p:spPr bwMode="auto">
          <a:xfrm>
            <a:off x="1116013" y="2997200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opx</a:t>
            </a:r>
            <a:endParaRPr lang="en-GB" sz="1400"/>
          </a:p>
        </p:txBody>
      </p:sp>
      <p:sp>
        <p:nvSpPr>
          <p:cNvPr id="8202" name="Text Box 19"/>
          <p:cNvSpPr txBox="1">
            <a:spLocks noChangeArrowheads="1"/>
          </p:cNvSpPr>
          <p:nvPr/>
        </p:nvSpPr>
        <p:spPr bwMode="auto">
          <a:xfrm>
            <a:off x="2373313" y="3211513"/>
            <a:ext cx="328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FF00"/>
                </a:solidFill>
              </a:rPr>
              <a:t>ga</a:t>
            </a:r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8203" name="Text Box 20"/>
          <p:cNvSpPr txBox="1">
            <a:spLocks noChangeArrowheads="1"/>
          </p:cNvSpPr>
          <p:nvPr/>
        </p:nvSpPr>
        <p:spPr bwMode="auto">
          <a:xfrm>
            <a:off x="2627313" y="2852738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FF00"/>
                </a:solidFill>
              </a:rPr>
              <a:t>ol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8204" name="Text Box 21"/>
          <p:cNvSpPr txBox="1">
            <a:spLocks noChangeArrowheads="1"/>
          </p:cNvSpPr>
          <p:nvPr/>
        </p:nvSpPr>
        <p:spPr bwMode="auto">
          <a:xfrm>
            <a:off x="1979613" y="1341438"/>
            <a:ext cx="404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FF00"/>
                </a:solidFill>
              </a:rPr>
              <a:t>cpx</a:t>
            </a:r>
            <a:endParaRPr lang="en-GB" sz="1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4" grpId="0" animBg="1"/>
      <p:bldP spid="120845" grpId="0"/>
      <p:bldP spid="120846" grpId="0"/>
      <p:bldP spid="12084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56665" y="1916832"/>
            <a:ext cx="8029575" cy="24733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is-IS" sz="2600" dirty="0">
                <a:cs typeface="Times New Roman" pitchFamily="18" charset="0"/>
              </a:rPr>
              <a:t> equilibra involving mineral components with</a:t>
            </a:r>
          </a:p>
          <a:p>
            <a:pPr>
              <a:lnSpc>
                <a:spcPct val="120000"/>
              </a:lnSpc>
            </a:pPr>
            <a:r>
              <a:rPr lang="is-IS" sz="2600" dirty="0">
                <a:cs typeface="Times New Roman" pitchFamily="18" charset="0"/>
              </a:rPr>
              <a:t>    variable oxidation states</a:t>
            </a:r>
          </a:p>
          <a:p>
            <a:pPr>
              <a:lnSpc>
                <a:spcPct val="120000"/>
              </a:lnSpc>
            </a:pPr>
            <a:endParaRPr lang="is-IS" sz="2600" dirty="0">
              <a:cs typeface="Times New Roman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is-IS" sz="2600" dirty="0">
                <a:cs typeface="Times New Roman" pitchFamily="18" charset="0"/>
              </a:rPr>
              <a:t> oxygen barometers:  reactions involving spinel and garnet</a:t>
            </a:r>
          </a:p>
          <a:p>
            <a:pPr>
              <a:lnSpc>
                <a:spcPct val="120000"/>
              </a:lnSpc>
            </a:pPr>
            <a:r>
              <a:rPr lang="is-IS" sz="2600" dirty="0">
                <a:cs typeface="Times New Roman" pitchFamily="18" charset="0"/>
              </a:rPr>
              <a:t>    with relatively high Fe</a:t>
            </a:r>
            <a:r>
              <a:rPr lang="is-IS" sz="2600" baseline="30000" dirty="0">
                <a:cs typeface="Times New Roman" pitchFamily="18" charset="0"/>
              </a:rPr>
              <a:t>3+</a:t>
            </a:r>
            <a:r>
              <a:rPr lang="is-IS" sz="2600" dirty="0">
                <a:cs typeface="Times New Roman" pitchFamily="18" charset="0"/>
              </a:rPr>
              <a:t>contents</a:t>
            </a:r>
            <a:endParaRPr lang="en-GB" sz="2600" dirty="0"/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6391275" cy="579438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3200" dirty="0">
                <a:solidFill>
                  <a:srgbClr val="0033CC"/>
                </a:solidFill>
                <a:cs typeface="Times New Roman" pitchFamily="18" charset="0"/>
              </a:rPr>
              <a:t>O-fugacity of upper mantle peridotite:</a:t>
            </a:r>
            <a:endParaRPr lang="en-GB" sz="3200" dirty="0">
              <a:solidFill>
                <a:srgbClr val="0033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15963" y="115888"/>
            <a:ext cx="6670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800">
                <a:cs typeface="Times New Roman" pitchFamily="18" charset="0"/>
              </a:rPr>
              <a:t>Spinel peridotite equilibrium:</a:t>
            </a:r>
          </a:p>
          <a:p>
            <a:pPr>
              <a:lnSpc>
                <a:spcPct val="120000"/>
              </a:lnSpc>
            </a:pP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6 Fe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3200">
                <a:solidFill>
                  <a:srgbClr val="FF0000"/>
                </a:solidFill>
                <a:cs typeface="Times New Roman" pitchFamily="18" charset="0"/>
              </a:rPr>
              <a:t>+  O</a:t>
            </a:r>
            <a:r>
              <a:rPr lang="is-IS" sz="32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  =  6 FeSiO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 +  2 Fe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</a:p>
          <a:p>
            <a:r>
              <a:rPr lang="is-IS" sz="2400" baseline="-30000">
                <a:cs typeface="Times New Roman" pitchFamily="18" charset="0"/>
              </a:rPr>
              <a:t>          </a:t>
            </a:r>
            <a:r>
              <a:rPr lang="is-IS" sz="1800">
                <a:cs typeface="Times New Roman" pitchFamily="18" charset="0"/>
              </a:rPr>
              <a:t>olivine		          orthopyroxene	   spinel</a:t>
            </a:r>
            <a:endParaRPr lang="en-GB" sz="2800"/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715962" y="2348880"/>
            <a:ext cx="76120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800" dirty="0">
                <a:cs typeface="Times New Roman" pitchFamily="18" charset="0"/>
              </a:rPr>
              <a:t>Garnet peridotite equilibrium:</a:t>
            </a:r>
          </a:p>
          <a:p>
            <a:pPr>
              <a:lnSpc>
                <a:spcPct val="120000"/>
              </a:lnSpc>
            </a:pP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4 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+ 2 FeSiO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3200" dirty="0">
                <a:solidFill>
                  <a:srgbClr val="FF0000"/>
                </a:solidFill>
                <a:cs typeface="Times New Roman" pitchFamily="18" charset="0"/>
              </a:rPr>
              <a:t>+ O</a:t>
            </a:r>
            <a:r>
              <a:rPr lang="is-IS" sz="3200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 =  2 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12</a:t>
            </a:r>
          </a:p>
          <a:p>
            <a:r>
              <a:rPr lang="is-IS" sz="2400" baseline="-30000" dirty="0">
                <a:cs typeface="Times New Roman" pitchFamily="18" charset="0"/>
              </a:rPr>
              <a:t>          </a:t>
            </a:r>
            <a:r>
              <a:rPr lang="is-IS" sz="1800" dirty="0">
                <a:cs typeface="Times New Roman" pitchFamily="18" charset="0"/>
              </a:rPr>
              <a:t>olivine	     orthopyroxene			garnet </a:t>
            </a:r>
            <a:r>
              <a:rPr lang="is-IS" sz="1400" dirty="0">
                <a:cs typeface="Times New Roman" pitchFamily="18" charset="0"/>
              </a:rPr>
              <a:t>(skiagite-comp.)</a:t>
            </a:r>
            <a:endParaRPr lang="en-GB" sz="1400" dirty="0">
              <a:cs typeface="Times New Roman" pitchFamily="18" charset="0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677739" y="4032386"/>
            <a:ext cx="77682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2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s-IS" sz="2200" dirty="0">
                <a:solidFill>
                  <a:srgbClr val="FF0000"/>
                </a:solidFill>
              </a:rPr>
              <a:t>V &lt; 0: </a:t>
            </a:r>
            <a:r>
              <a:rPr lang="is-IS" sz="2200" dirty="0" smtClean="0">
                <a:solidFill>
                  <a:srgbClr val="FF0000"/>
                </a:solidFill>
              </a:rPr>
              <a:t>reactions </a:t>
            </a:r>
            <a:r>
              <a:rPr lang="is-IS" sz="2200" dirty="0">
                <a:solidFill>
                  <a:srgbClr val="FF0000"/>
                </a:solidFill>
              </a:rPr>
              <a:t>favoured by increasing p  </a:t>
            </a:r>
            <a:r>
              <a:rPr lang="is-IS" sz="2200" dirty="0">
                <a:solidFill>
                  <a:srgbClr val="FF0000"/>
                </a:solidFill>
                <a:cs typeface="Times New Roman" pitchFamily="18" charset="0"/>
              </a:rPr>
              <a:t>–</a:t>
            </a:r>
            <a:r>
              <a:rPr lang="is-IS" sz="2200" dirty="0">
                <a:solidFill>
                  <a:srgbClr val="FF0000"/>
                </a:solidFill>
              </a:rPr>
              <a:t>  </a:t>
            </a:r>
            <a:r>
              <a:rPr lang="is-IS" sz="2200" b="1" dirty="0">
                <a:solidFill>
                  <a:srgbClr val="FF0000"/>
                </a:solidFill>
              </a:rPr>
              <a:t>not only </a:t>
            </a:r>
            <a:r>
              <a:rPr lang="is-IS" sz="2200" dirty="0">
                <a:solidFill>
                  <a:srgbClr val="FF0000"/>
                </a:solidFill>
              </a:rPr>
              <a:t>by high f</a:t>
            </a:r>
            <a:r>
              <a:rPr lang="is-IS" sz="2400" baseline="-10000" dirty="0">
                <a:solidFill>
                  <a:srgbClr val="FF0000"/>
                </a:solidFill>
              </a:rPr>
              <a:t>O</a:t>
            </a:r>
            <a:r>
              <a:rPr lang="is-IS" sz="2200" baseline="-25000" dirty="0">
                <a:solidFill>
                  <a:srgbClr val="FF0000"/>
                </a:solidFill>
              </a:rPr>
              <a:t>2</a:t>
            </a:r>
            <a:endParaRPr lang="en-GB" sz="2200" baseline="-25000" dirty="0">
              <a:solidFill>
                <a:srgbClr val="FF0000"/>
              </a:solidFill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982663" y="4869160"/>
            <a:ext cx="7158370" cy="156966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000" dirty="0">
                <a:cs typeface="Times New Roman" pitchFamily="18" charset="0"/>
              </a:rPr>
              <a:t>Equilibrium constant: 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K = 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[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4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ln K = –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G </a:t>
            </a:r>
            <a:r>
              <a:rPr lang="is-IS" sz="2000" dirty="0" smtClean="0">
                <a:solidFill>
                  <a:schemeClr val="accent2"/>
                </a:solidFill>
                <a:cs typeface="Times New Roman" pitchFamily="18" charset="0"/>
              </a:rPr>
              <a:t>/ (RT)</a:t>
            </a:r>
            <a:r>
              <a:rPr lang="is-IS" sz="2000" dirty="0" smtClean="0">
                <a:cs typeface="Times New Roman" pitchFamily="18" charset="0"/>
              </a:rPr>
              <a:t> </a:t>
            </a:r>
            <a:endParaRPr lang="is-IS" sz="2000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log K =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</a:rPr>
              <a:t> 0.434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is-IS" sz="2000" dirty="0">
                <a:solidFill>
                  <a:schemeClr val="accent2"/>
                </a:solidFill>
              </a:rPr>
              <a:t>G / </a:t>
            </a:r>
            <a:r>
              <a:rPr lang="is-IS" sz="2000" dirty="0" smtClean="0">
                <a:solidFill>
                  <a:schemeClr val="accent2"/>
                </a:solidFill>
              </a:rPr>
              <a:t>(RT) </a:t>
            </a:r>
            <a:r>
              <a:rPr lang="is-IS" sz="2000" dirty="0">
                <a:solidFill>
                  <a:schemeClr val="accent2"/>
                </a:solidFill>
              </a:rPr>
              <a:t>=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–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4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</a:p>
          <a:p>
            <a:pPr>
              <a:lnSpc>
                <a:spcPct val="120000"/>
              </a:lnSpc>
            </a:pP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="1" dirty="0">
                <a:solidFill>
                  <a:srgbClr val="CC3300"/>
                </a:solidFill>
                <a:cs typeface="Times New Roman" pitchFamily="18" charset="0"/>
              </a:rPr>
              <a:t>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=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4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 +  0.434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G / </a:t>
            </a:r>
            <a:r>
              <a:rPr lang="is-IS" sz="2000" dirty="0" smtClean="0">
                <a:solidFill>
                  <a:schemeClr val="accent2"/>
                </a:solidFill>
                <a:cs typeface="Times New Roman" pitchFamily="18" charset="0"/>
              </a:rPr>
              <a:t>(RT)</a:t>
            </a:r>
            <a:endParaRPr lang="en-US" sz="2000" dirty="0">
              <a:solidFill>
                <a:schemeClr val="accent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103428" grpId="0"/>
      <p:bldP spid="1034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382588" y="404813"/>
            <a:ext cx="6926262" cy="20161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515938" y="404813"/>
            <a:ext cx="8447087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3600" b="1">
                <a:solidFill>
                  <a:schemeClr val="accent2"/>
                </a:solidFill>
                <a:cs typeface="Times New Roman" pitchFamily="18" charset="0"/>
              </a:rPr>
              <a:t>Lower part of UM towards TZ:</a:t>
            </a:r>
            <a:r>
              <a:rPr lang="is-IS" sz="3600">
                <a:cs typeface="Times New Roman" pitchFamily="18" charset="0"/>
              </a:rPr>
              <a:t> </a:t>
            </a:r>
            <a:endParaRPr lang="is-IS" sz="3600">
              <a:solidFill>
                <a:srgbClr val="CC3300"/>
              </a:solidFill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Symbol" pitchFamily="18" charset="2"/>
              <a:buNone/>
            </a:pPr>
            <a:r>
              <a:rPr lang="is-IS" sz="3600">
                <a:solidFill>
                  <a:srgbClr val="FF0000"/>
                </a:solidFill>
                <a:cs typeface="Times New Roman" pitchFamily="18" charset="0"/>
              </a:rPr>
              <a:t>increasing proportion of garnet</a:t>
            </a:r>
            <a:r>
              <a:rPr lang="is-IS" sz="320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  <a:buFont typeface="Symbol" pitchFamily="18" charset="2"/>
              <a:buNone/>
            </a:pPr>
            <a:r>
              <a:rPr lang="is-IS" sz="2400">
                <a:solidFill>
                  <a:srgbClr val="FF0000"/>
                </a:solidFill>
                <a:cs typeface="Times New Roman" pitchFamily="18" charset="0"/>
              </a:rPr>
              <a:t>pyroxenes progressively dissolve in majoritic garnet</a:t>
            </a:r>
          </a:p>
          <a:p>
            <a:pPr>
              <a:lnSpc>
                <a:spcPct val="120000"/>
              </a:lnSpc>
              <a:buFont typeface="Symbol" pitchFamily="18" charset="2"/>
              <a:buNone/>
            </a:pPr>
            <a:endParaRPr lang="is-IS" sz="3600">
              <a:solidFill>
                <a:srgbClr val="FF0000"/>
              </a:solidFill>
              <a:latin typeface="Symbol" pitchFamily="18" charset="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3600">
                <a:solidFill>
                  <a:srgbClr val="CC3300"/>
                </a:solidFill>
                <a:latin typeface="Symbol" pitchFamily="18" charset="2"/>
                <a:cs typeface="Times New Roman" pitchFamily="18" charset="0"/>
              </a:rPr>
              <a:t>   </a:t>
            </a:r>
            <a:r>
              <a:rPr lang="is-IS" sz="3200">
                <a:solidFill>
                  <a:srgbClr val="006600"/>
                </a:solidFill>
                <a:latin typeface="Symbol" pitchFamily="18" charset="2"/>
                <a:cs typeface="Times New Roman" pitchFamily="18" charset="0"/>
              </a:rPr>
              <a:t>Þ</a:t>
            </a:r>
            <a:r>
              <a:rPr lang="is-IS" sz="3200">
                <a:solidFill>
                  <a:srgbClr val="006600"/>
                </a:solidFill>
                <a:cs typeface="Times New Roman" pitchFamily="18" charset="0"/>
              </a:rPr>
              <a:t> dilution of the Fe</a:t>
            </a:r>
            <a:r>
              <a:rPr lang="is-IS" sz="3200" baseline="30000">
                <a:solidFill>
                  <a:srgbClr val="006600"/>
                </a:solidFill>
                <a:cs typeface="Times New Roman" pitchFamily="18" charset="0"/>
              </a:rPr>
              <a:t>3+</a:t>
            </a:r>
            <a:r>
              <a:rPr lang="is-IS" sz="3200">
                <a:solidFill>
                  <a:srgbClr val="006600"/>
                </a:solidFill>
                <a:cs typeface="Times New Roman" pitchFamily="18" charset="0"/>
              </a:rPr>
              <a:t>-component </a:t>
            </a:r>
          </a:p>
          <a:p>
            <a:pPr>
              <a:lnSpc>
                <a:spcPct val="120000"/>
              </a:lnSpc>
            </a:pPr>
            <a:r>
              <a:rPr lang="is-IS" sz="3200">
                <a:solidFill>
                  <a:srgbClr val="006600"/>
                </a:solidFill>
                <a:latin typeface="Symbol" pitchFamily="18" charset="2"/>
                <a:cs typeface="Times New Roman" pitchFamily="18" charset="0"/>
              </a:rPr>
              <a:t>   Þ</a:t>
            </a:r>
            <a:r>
              <a:rPr lang="is-IS" sz="3200">
                <a:solidFill>
                  <a:srgbClr val="006600"/>
                </a:solidFill>
                <a:cs typeface="Times New Roman" pitchFamily="18" charset="0"/>
              </a:rPr>
              <a:t> decreasing f</a:t>
            </a:r>
            <a:r>
              <a:rPr lang="is-IS" sz="3200" baseline="-25000">
                <a:solidFill>
                  <a:srgbClr val="006600"/>
                </a:solidFill>
                <a:cs typeface="Times New Roman" pitchFamily="18" charset="0"/>
              </a:rPr>
              <a:t>O2</a:t>
            </a:r>
            <a:endParaRPr lang="is-IS" sz="3200">
              <a:solidFill>
                <a:srgbClr val="006600"/>
              </a:solidFill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is-IS" sz="3600">
              <a:solidFill>
                <a:srgbClr val="CC3300"/>
              </a:solidFill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3200">
                <a:cs typeface="Times New Roman" pitchFamily="18" charset="0"/>
              </a:rPr>
              <a:t>Even the UM and TZ may be </a:t>
            </a:r>
            <a:r>
              <a:rPr lang="is-IS" sz="3200" b="1">
                <a:solidFill>
                  <a:srgbClr val="FF0000"/>
                </a:solidFill>
                <a:cs typeface="Times New Roman" pitchFamily="18" charset="0"/>
              </a:rPr>
              <a:t>Fe-metal saturated</a:t>
            </a:r>
            <a:r>
              <a:rPr lang="en-GB" sz="36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992813" y="563403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076825" y="5661025"/>
            <a:ext cx="29416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/>
              <a:t>Ballhaus (1995, EPSL)</a:t>
            </a:r>
          </a:p>
          <a:p>
            <a:r>
              <a:rPr lang="nb-NO"/>
              <a:t>Rohrbach (2007, Nature, 27 Sept)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 descr="Frost-McC-08-fO2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2275" y="2230438"/>
            <a:ext cx="4146550" cy="4564062"/>
          </a:xfrm>
          <a:prstGeom prst="rect">
            <a:avLst/>
          </a:prstGeom>
          <a:noFill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0" y="0"/>
            <a:ext cx="73596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FMQ:   3 Fe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3200">
                <a:solidFill>
                  <a:srgbClr val="FF0000"/>
                </a:solidFill>
                <a:cs typeface="Times New Roman" pitchFamily="18" charset="0"/>
              </a:rPr>
              <a:t>+ O</a:t>
            </a:r>
            <a:r>
              <a:rPr lang="is-IS" sz="32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  =  2 Fe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>
                <a:solidFill>
                  <a:schemeClr val="accent2"/>
                </a:solidFill>
                <a:cs typeface="Times New Roman" pitchFamily="18" charset="0"/>
              </a:rPr>
              <a:t> + 3 SiO</a:t>
            </a:r>
            <a:r>
              <a:rPr lang="is-IS" sz="3200" baseline="-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endParaRPr lang="en-GB" sz="1400">
              <a:cs typeface="Times New Roman" pitchFamily="18" charset="0"/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23850" y="678515"/>
            <a:ext cx="7000875" cy="1196975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000">
                <a:cs typeface="Times New Roman" pitchFamily="18" charset="0"/>
              </a:rPr>
              <a:t>Equilibrium constant:  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K =  a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 baseline="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2500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25000">
                <a:solidFill>
                  <a:schemeClr val="accent2"/>
                </a:solidFill>
                <a:cs typeface="Times New Roman" pitchFamily="18" charset="0"/>
              </a:rPr>
              <a:t>qz</a:t>
            </a:r>
            <a:r>
              <a:rPr lang="is-IS" sz="2000" baseline="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/ [</a:t>
            </a:r>
            <a:r>
              <a:rPr lang="is-IS" sz="2000" b="1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aseline="300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baseline="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]</a:t>
            </a:r>
            <a:r>
              <a:rPr lang="is-IS" sz="2000"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log K = 2 log a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>
                <a:solidFill>
                  <a:schemeClr val="accent2"/>
                </a:solidFill>
              </a:rPr>
              <a:t>+</a:t>
            </a:r>
            <a:r>
              <a:rPr lang="is-IS" sz="2000">
                <a:solidFill>
                  <a:schemeClr val="accent2"/>
                </a:solidFill>
              </a:rPr>
              <a:t> 3 log a</a:t>
            </a:r>
            <a:r>
              <a:rPr lang="is-IS" sz="2000" baseline="-25000">
                <a:solidFill>
                  <a:schemeClr val="accent2"/>
                </a:solidFill>
              </a:rPr>
              <a:t>qz</a:t>
            </a:r>
            <a:r>
              <a:rPr lang="is-IS">
                <a:solidFill>
                  <a:schemeClr val="accent2"/>
                </a:solidFill>
              </a:rPr>
              <a:t> </a:t>
            </a:r>
            <a:r>
              <a:rPr lang="nb-NO" sz="2000">
                <a:solidFill>
                  <a:srgbClr val="FF0000"/>
                </a:solidFill>
              </a:rPr>
              <a:t>–</a:t>
            </a:r>
            <a:r>
              <a:rPr lang="is-IS" sz="200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>
                <a:solidFill>
                  <a:schemeClr val="accent2"/>
                </a:solidFill>
              </a:rPr>
              <a:t>–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3 log a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= </a:t>
            </a:r>
            <a:r>
              <a:rPr lang="nb-NO" sz="2000">
                <a:solidFill>
                  <a:schemeClr val="accent2"/>
                </a:solidFill>
              </a:rPr>
              <a:t>–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0.434 </a:t>
            </a:r>
            <a:r>
              <a:rPr lang="is-IS" sz="200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G / RT</a:t>
            </a:r>
            <a:endParaRPr lang="en-US" sz="200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b="1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="1">
                <a:solidFill>
                  <a:srgbClr val="CC3300"/>
                </a:solidFill>
                <a:cs typeface="Times New Roman" pitchFamily="18" charset="0"/>
              </a:rPr>
              <a:t>  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= 2 log a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>
                <a:solidFill>
                  <a:schemeClr val="accent2"/>
                </a:solidFill>
              </a:rPr>
              <a:t>+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3 log a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qz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>
                <a:solidFill>
                  <a:schemeClr val="accent2"/>
                </a:solidFill>
              </a:rPr>
              <a:t>–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3 log a</a:t>
            </a:r>
            <a:r>
              <a:rPr lang="is-IS" sz="2000" baseline="-3000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  +  0.434 </a:t>
            </a:r>
            <a:r>
              <a:rPr lang="is-IS" sz="200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>
                <a:solidFill>
                  <a:schemeClr val="accent2"/>
                </a:solidFill>
                <a:cs typeface="Times New Roman" pitchFamily="18" charset="0"/>
              </a:rPr>
              <a:t>G / RT</a:t>
            </a:r>
            <a:endParaRPr lang="en-US" sz="200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7164388" y="5516563"/>
            <a:ext cx="1906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/>
              <a:t>Frost &amp; McCammon, 2008,</a:t>
            </a:r>
          </a:p>
          <a:p>
            <a:r>
              <a:rPr lang="nb-NO" sz="1200"/>
              <a:t>Ann. Rev. Earth Planet. Sci.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4910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13" name="Picture 25" descr="Frost-McC-08-fO2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2454275"/>
            <a:ext cx="5003800" cy="4403725"/>
          </a:xfrm>
          <a:prstGeom prst="rect">
            <a:avLst/>
          </a:prstGeom>
          <a:noFill/>
        </p:spPr>
      </p:pic>
      <p:pic>
        <p:nvPicPr>
          <p:cNvPr id="114692" name="Picture 4" descr="Frost-McC-08-fO2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763"/>
            <a:ext cx="4078288" cy="3656012"/>
          </a:xfrm>
          <a:prstGeom prst="rect">
            <a:avLst/>
          </a:prstGeom>
          <a:noFill/>
        </p:spPr>
      </p:pic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468313" y="585788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06413" y="350838"/>
            <a:ext cx="512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FMQ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>
            <a:off x="444500" y="3311525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512763" y="3240088"/>
            <a:ext cx="379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IW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>
            <a:off x="4649788" y="5359400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4810125" y="5300663"/>
            <a:ext cx="379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IW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1573213" y="5086350"/>
            <a:ext cx="2297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0000FF"/>
                </a:solidFill>
              </a:rPr>
              <a:t>NiPC: Ni-precipitation curve:</a:t>
            </a:r>
          </a:p>
        </p:txBody>
      </p:sp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143375" y="5130800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0000FF"/>
                </a:solidFill>
              </a:rPr>
              <a:t>X</a:t>
            </a:r>
            <a:r>
              <a:rPr lang="nb-NO" sz="1000" baseline="-25000">
                <a:solidFill>
                  <a:srgbClr val="0000FF"/>
                </a:solidFill>
              </a:rPr>
              <a:t>Ni</a:t>
            </a:r>
            <a:r>
              <a:rPr lang="nb-NO" sz="1000" baseline="30000">
                <a:solidFill>
                  <a:srgbClr val="0000FF"/>
                </a:solidFill>
              </a:rPr>
              <a:t>met </a:t>
            </a:r>
            <a:r>
              <a:rPr lang="nb-NO" sz="1000">
                <a:solidFill>
                  <a:srgbClr val="0000FF"/>
                </a:solidFill>
              </a:rPr>
              <a:t>=</a:t>
            </a: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14703" name="Text Box 15"/>
          <p:cNvSpPr txBox="1">
            <a:spLocks noChangeArrowheads="1"/>
          </p:cNvSpPr>
          <p:nvPr/>
        </p:nvSpPr>
        <p:spPr bwMode="auto">
          <a:xfrm rot="3036841">
            <a:off x="4741069" y="4029869"/>
            <a:ext cx="25193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       Ga-perid equil. by equation:</a:t>
            </a:r>
          </a:p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2Fe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12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4Fe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+2FeSiO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rgbClr val="FF0000"/>
                </a:solidFill>
                <a:cs typeface="Times New Roman" pitchFamily="18" charset="0"/>
              </a:rPr>
              <a:t>+O</a:t>
            </a:r>
            <a:r>
              <a:rPr lang="is-IS" sz="11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GB" sz="11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6224588" y="5495925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0000FF"/>
                </a:solidFill>
              </a:rPr>
              <a:t>X</a:t>
            </a:r>
            <a:r>
              <a:rPr lang="nb-NO" sz="1000" baseline="-25000">
                <a:solidFill>
                  <a:srgbClr val="0000FF"/>
                </a:solidFill>
              </a:rPr>
              <a:t>Ni</a:t>
            </a:r>
            <a:r>
              <a:rPr lang="nb-NO" sz="1000" baseline="30000">
                <a:solidFill>
                  <a:srgbClr val="0000FF"/>
                </a:solidFill>
              </a:rPr>
              <a:t>met </a:t>
            </a:r>
            <a:r>
              <a:rPr lang="nb-NO" sz="1000">
                <a:solidFill>
                  <a:srgbClr val="0000FF"/>
                </a:solidFill>
              </a:rPr>
              <a:t>=</a:t>
            </a: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1608138" y="5376863"/>
            <a:ext cx="2784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400">
                <a:solidFill>
                  <a:srgbClr val="0000FF"/>
                </a:solidFill>
              </a:rPr>
              <a:t>(Ni,Fe)</a:t>
            </a:r>
            <a:r>
              <a:rPr lang="nb-NO" sz="1400" baseline="-25000">
                <a:solidFill>
                  <a:srgbClr val="0000FF"/>
                </a:solidFill>
              </a:rPr>
              <a:t>2</a:t>
            </a:r>
            <a:r>
              <a:rPr lang="nb-NO" sz="1400">
                <a:solidFill>
                  <a:srgbClr val="0000FF"/>
                </a:solidFill>
              </a:rPr>
              <a:t>SiO</a:t>
            </a:r>
            <a:r>
              <a:rPr lang="nb-NO" sz="1400" baseline="-25000">
                <a:solidFill>
                  <a:srgbClr val="0000FF"/>
                </a:solidFill>
              </a:rPr>
              <a:t>4</a:t>
            </a:r>
            <a:r>
              <a:rPr lang="nb-NO" sz="1400">
                <a:solidFill>
                  <a:srgbClr val="0000FF"/>
                </a:solidFill>
              </a:rPr>
              <a:t> = 2(Ni,Fe) + SiO</a:t>
            </a:r>
            <a:r>
              <a:rPr lang="nb-NO" sz="1400" baseline="-25000">
                <a:solidFill>
                  <a:srgbClr val="0000FF"/>
                </a:solidFill>
              </a:rPr>
              <a:t>2</a:t>
            </a:r>
            <a:r>
              <a:rPr lang="nb-NO" sz="1400">
                <a:solidFill>
                  <a:srgbClr val="0000FF"/>
                </a:solidFill>
              </a:rPr>
              <a:t> </a:t>
            </a:r>
            <a:r>
              <a:rPr lang="nb-NO" sz="1400">
                <a:solidFill>
                  <a:srgbClr val="FF0000"/>
                </a:solidFill>
              </a:rPr>
              <a:t>+ O</a:t>
            </a:r>
            <a:r>
              <a:rPr lang="nb-NO" sz="1400" baseline="-25000">
                <a:solidFill>
                  <a:srgbClr val="FF0000"/>
                </a:solidFill>
              </a:rPr>
              <a:t>2</a:t>
            </a:r>
          </a:p>
          <a:p>
            <a:pPr>
              <a:lnSpc>
                <a:spcPct val="70000"/>
              </a:lnSpc>
            </a:pPr>
            <a:r>
              <a:rPr lang="nb-NO" sz="1400">
                <a:solidFill>
                  <a:srgbClr val="0000FF"/>
                </a:solidFill>
              </a:rPr>
              <a:t>   </a:t>
            </a:r>
            <a:r>
              <a:rPr lang="nb-NO" sz="1000">
                <a:solidFill>
                  <a:srgbClr val="0000FF"/>
                </a:solidFill>
              </a:rPr>
              <a:t>  </a:t>
            </a:r>
            <a:r>
              <a:rPr lang="nb-NO" sz="1000"/>
              <a:t>in olivine                in metal      coes./stishov</a:t>
            </a:r>
            <a:endParaRPr lang="en-GB" sz="1000"/>
          </a:p>
        </p:txBody>
      </p:sp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5003800" y="1412875"/>
            <a:ext cx="2797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/>
              <a:t>Frost &amp; McCammon, 2008, Ann.Rev. EPS</a:t>
            </a:r>
            <a:endParaRPr lang="en-GB" sz="1200"/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 rot="-241859">
            <a:off x="6300788" y="3300413"/>
            <a:ext cx="27606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MgSiO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+MgCO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Mg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+C</a:t>
            </a:r>
            <a:r>
              <a:rPr lang="is-IS" sz="1200">
                <a:solidFill>
                  <a:srgbClr val="FF0000"/>
                </a:solidFill>
              </a:rPr>
              <a:t>+O</a:t>
            </a:r>
            <a:r>
              <a:rPr lang="is-IS" sz="1200" baseline="-25000">
                <a:solidFill>
                  <a:srgbClr val="FF0000"/>
                </a:solidFill>
              </a:rPr>
              <a:t>2</a:t>
            </a:r>
            <a:endParaRPr lang="en-GB" sz="1200" baseline="-25000">
              <a:solidFill>
                <a:srgbClr val="FF0000"/>
              </a:solidFill>
            </a:endParaRPr>
          </a:p>
        </p:txBody>
      </p:sp>
      <p:sp>
        <p:nvSpPr>
          <p:cNvPr id="114709" name="Text Box 21"/>
          <p:cNvSpPr txBox="1">
            <a:spLocks noChangeArrowheads="1"/>
          </p:cNvSpPr>
          <p:nvPr/>
        </p:nvSpPr>
        <p:spPr bwMode="auto">
          <a:xfrm rot="185475">
            <a:off x="7291388" y="5557838"/>
            <a:ext cx="1776412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Ga-perid equil. with met.sat.</a:t>
            </a:r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 rot="2286202">
            <a:off x="1838325" y="796925"/>
            <a:ext cx="24892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2Fe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12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4Fe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+2FeSiO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rgbClr val="FF0000"/>
                </a:solidFill>
                <a:cs typeface="Times New Roman" pitchFamily="18" charset="0"/>
              </a:rPr>
              <a:t>+O</a:t>
            </a:r>
            <a:r>
              <a:rPr lang="is-IS" sz="11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GB" sz="11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4712" name="Text Box 24"/>
          <p:cNvSpPr txBox="1">
            <a:spLocks noChangeArrowheads="1"/>
          </p:cNvSpPr>
          <p:nvPr/>
        </p:nvSpPr>
        <p:spPr bwMode="auto">
          <a:xfrm>
            <a:off x="250825" y="3754438"/>
            <a:ext cx="1409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FF0000"/>
                </a:solidFill>
              </a:rPr>
              <a:t>IW-buffer:</a:t>
            </a:r>
          </a:p>
          <a:p>
            <a:r>
              <a:rPr lang="nb-NO" sz="1400">
                <a:solidFill>
                  <a:srgbClr val="FF0000"/>
                </a:solidFill>
              </a:rPr>
              <a:t>2FeO = 2Fe + O</a:t>
            </a:r>
            <a:r>
              <a:rPr lang="nb-NO" sz="1400" baseline="-25000">
                <a:solidFill>
                  <a:srgbClr val="FF0000"/>
                </a:solidFill>
              </a:rPr>
              <a:t>2</a:t>
            </a:r>
            <a:endParaRPr lang="en-GB"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3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9" grpId="0" animBg="1"/>
      <p:bldP spid="114700" grpId="0"/>
      <p:bldP spid="114701" grpId="0"/>
      <p:bldP spid="114702" grpId="0"/>
      <p:bldP spid="114703" grpId="0"/>
      <p:bldP spid="114704" grpId="0"/>
      <p:bldP spid="114705" grpId="0"/>
      <p:bldP spid="114708" grpId="0"/>
      <p:bldP spid="11470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rost-McC-08-fO2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49" y="126686"/>
            <a:ext cx="5003800" cy="4403725"/>
          </a:xfrm>
          <a:prstGeom prst="rect">
            <a:avLst/>
          </a:prstGeom>
          <a:noFill/>
        </p:spPr>
      </p:pic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111124" y="2803211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 dirty="0">
                <a:solidFill>
                  <a:srgbClr val="0000FF"/>
                </a:solidFill>
              </a:rPr>
              <a:t>X</a:t>
            </a:r>
            <a:r>
              <a:rPr lang="nb-NO" sz="1000" baseline="-25000" dirty="0">
                <a:solidFill>
                  <a:srgbClr val="0000FF"/>
                </a:solidFill>
              </a:rPr>
              <a:t>Ni</a:t>
            </a:r>
            <a:r>
              <a:rPr lang="nb-NO" sz="1000" baseline="30000" dirty="0">
                <a:solidFill>
                  <a:srgbClr val="0000FF"/>
                </a:solidFill>
              </a:rPr>
              <a:t>met </a:t>
            </a:r>
            <a:r>
              <a:rPr lang="nb-NO" sz="1000" dirty="0">
                <a:solidFill>
                  <a:srgbClr val="0000FF"/>
                </a:solidFill>
              </a:rPr>
              <a:t>=</a:t>
            </a:r>
            <a:endParaRPr lang="en-GB" sz="1000" dirty="0">
              <a:solidFill>
                <a:srgbClr val="0000FF"/>
              </a:solidFill>
            </a:endParaRP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 rot="3036841">
            <a:off x="708819" y="1702279"/>
            <a:ext cx="25193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       Ga-perid equil. by equation:</a:t>
            </a:r>
          </a:p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2Fe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12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4Fe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+2FeSiO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rgbClr val="FF0000"/>
                </a:solidFill>
                <a:cs typeface="Times New Roman" pitchFamily="18" charset="0"/>
              </a:rPr>
              <a:t>+O</a:t>
            </a:r>
            <a:r>
              <a:rPr lang="is-IS" sz="11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GB" sz="11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2192337" y="3168336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0000FF"/>
                </a:solidFill>
              </a:rPr>
              <a:t>X</a:t>
            </a:r>
            <a:r>
              <a:rPr lang="nb-NO" sz="1000" baseline="-25000">
                <a:solidFill>
                  <a:srgbClr val="0000FF"/>
                </a:solidFill>
              </a:rPr>
              <a:t>Ni</a:t>
            </a:r>
            <a:r>
              <a:rPr lang="nb-NO" sz="1000" baseline="30000">
                <a:solidFill>
                  <a:srgbClr val="0000FF"/>
                </a:solidFill>
              </a:rPr>
              <a:t>met </a:t>
            </a:r>
            <a:r>
              <a:rPr lang="nb-NO" sz="1000">
                <a:solidFill>
                  <a:srgbClr val="0000FF"/>
                </a:solidFill>
              </a:rPr>
              <a:t>=</a:t>
            </a: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15726" name="Text Box 14"/>
          <p:cNvSpPr txBox="1">
            <a:spLocks noChangeArrowheads="1"/>
          </p:cNvSpPr>
          <p:nvPr/>
        </p:nvSpPr>
        <p:spPr bwMode="auto">
          <a:xfrm rot="-250935">
            <a:off x="3097212" y="2919098"/>
            <a:ext cx="19319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000">
                <a:solidFill>
                  <a:srgbClr val="0000FF"/>
                </a:solidFill>
              </a:rPr>
              <a:t>(Ni,Fe)</a:t>
            </a:r>
            <a:r>
              <a:rPr lang="nb-NO" sz="1000" baseline="-25000">
                <a:solidFill>
                  <a:srgbClr val="0000FF"/>
                </a:solidFill>
              </a:rPr>
              <a:t>2</a:t>
            </a:r>
            <a:r>
              <a:rPr lang="nb-NO" sz="1000">
                <a:solidFill>
                  <a:srgbClr val="0000FF"/>
                </a:solidFill>
              </a:rPr>
              <a:t>SiO</a:t>
            </a:r>
            <a:r>
              <a:rPr lang="nb-NO" sz="1000" baseline="-25000">
                <a:solidFill>
                  <a:srgbClr val="0000FF"/>
                </a:solidFill>
              </a:rPr>
              <a:t>4</a:t>
            </a:r>
            <a:r>
              <a:rPr lang="nb-NO" sz="1000">
                <a:solidFill>
                  <a:srgbClr val="0000FF"/>
                </a:solidFill>
              </a:rPr>
              <a:t> = 2(Ni,Fe)+SiO</a:t>
            </a:r>
            <a:r>
              <a:rPr lang="nb-NO" sz="1000" baseline="-25000">
                <a:solidFill>
                  <a:srgbClr val="0000FF"/>
                </a:solidFill>
              </a:rPr>
              <a:t>2</a:t>
            </a:r>
            <a:r>
              <a:rPr lang="nb-NO" sz="1000">
                <a:solidFill>
                  <a:srgbClr val="FF0000"/>
                </a:solidFill>
              </a:rPr>
              <a:t>+O</a:t>
            </a:r>
            <a:r>
              <a:rPr lang="nb-NO" sz="1000" baseline="-25000">
                <a:solidFill>
                  <a:srgbClr val="FF0000"/>
                </a:solidFill>
              </a:rPr>
              <a:t>2</a:t>
            </a:r>
            <a:endParaRPr lang="en-GB" sz="1000"/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4259535" y="1628799"/>
            <a:ext cx="150714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/>
              <a:t>Frost &amp; McCammon</a:t>
            </a:r>
            <a:r>
              <a:rPr lang="nb-NO" sz="1200" dirty="0" smtClean="0"/>
              <a:t>,</a:t>
            </a:r>
          </a:p>
          <a:p>
            <a:r>
              <a:rPr lang="nb-NO" sz="1200" dirty="0" smtClean="0"/>
              <a:t> </a:t>
            </a:r>
            <a:r>
              <a:rPr lang="nb-NO" sz="1200" dirty="0"/>
              <a:t>2008, Ann.Rev. EPS</a:t>
            </a:r>
            <a:endParaRPr lang="en-GB" sz="1200" dirty="0"/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 rot="-241859">
            <a:off x="2268537" y="972823"/>
            <a:ext cx="27606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MgSiO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+MgCO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Mg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+C</a:t>
            </a:r>
            <a:r>
              <a:rPr lang="is-IS" sz="1200">
                <a:solidFill>
                  <a:srgbClr val="FF0000"/>
                </a:solidFill>
              </a:rPr>
              <a:t>+O</a:t>
            </a:r>
            <a:r>
              <a:rPr lang="is-IS" sz="1200" baseline="-25000">
                <a:solidFill>
                  <a:srgbClr val="FF0000"/>
                </a:solidFill>
              </a:rPr>
              <a:t>2</a:t>
            </a:r>
            <a:endParaRPr lang="en-GB" sz="1200" baseline="-25000">
              <a:solidFill>
                <a:srgbClr val="FF0000"/>
              </a:solidFill>
            </a:endParaRP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 rot="185475">
            <a:off x="3259137" y="3230248"/>
            <a:ext cx="1776412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Ga-perid equil. with met.sat.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913829" y="3203575"/>
            <a:ext cx="0" cy="873497"/>
          </a:xfrm>
          <a:prstGeom prst="line">
            <a:avLst/>
          </a:prstGeom>
          <a:ln w="19050">
            <a:solidFill>
              <a:srgbClr val="CC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68823" y="3595456"/>
            <a:ext cx="168171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CC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50" dirty="0" smtClean="0">
                <a:solidFill>
                  <a:srgbClr val="CC00FF"/>
                </a:solidFill>
              </a:rPr>
              <a:t>Fe-metal saturation at about</a:t>
            </a:r>
          </a:p>
          <a:p>
            <a:pPr>
              <a:lnSpc>
                <a:spcPts val="1200"/>
              </a:lnSpc>
            </a:pPr>
            <a:r>
              <a:rPr lang="nb-NO" sz="1050" dirty="0" smtClean="0">
                <a:solidFill>
                  <a:srgbClr val="CC00FF"/>
                </a:solidFill>
              </a:rPr>
              <a:t>  8 GPa - 250 km depth</a:t>
            </a:r>
            <a:endParaRPr lang="en-GB" sz="1050" dirty="0">
              <a:solidFill>
                <a:srgbClr val="CC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446" y="5445224"/>
            <a:ext cx="5859296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dirty="0" smtClean="0">
                <a:solidFill>
                  <a:srgbClr val="CC00FF"/>
                </a:solidFill>
              </a:rPr>
              <a:t>What about the lower mantle?</a:t>
            </a:r>
            <a:r>
              <a:rPr lang="en-GB" sz="2400" dirty="0" smtClean="0">
                <a:solidFill>
                  <a:srgbClr val="CC00FF"/>
                </a:solidFill>
              </a:rPr>
              <a:t>  -   </a:t>
            </a:r>
            <a:r>
              <a:rPr lang="en-GB" sz="2400" dirty="0" err="1" smtClean="0">
                <a:solidFill>
                  <a:srgbClr val="CC00FF"/>
                </a:solidFill>
              </a:rPr>
              <a:t>bridgmanite</a:t>
            </a:r>
            <a:endParaRPr lang="nb-NO" sz="2400" dirty="0" smtClean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406" y="55269"/>
            <a:ext cx="6171033" cy="677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3391" y="102359"/>
            <a:ext cx="2661306" cy="769441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dirty="0" smtClean="0">
                <a:solidFill>
                  <a:srgbClr val="3333FF"/>
                </a:solidFill>
              </a:rPr>
              <a:t>H-</a:t>
            </a:r>
            <a:r>
              <a:rPr lang="nb-NO" sz="2200" dirty="0" err="1" smtClean="0">
                <a:solidFill>
                  <a:srgbClr val="3333FF"/>
                </a:solidFill>
              </a:rPr>
              <a:t>content</a:t>
            </a:r>
            <a:r>
              <a:rPr lang="nb-NO" sz="2200" dirty="0" smtClean="0">
                <a:solidFill>
                  <a:srgbClr val="3333FF"/>
                </a:solidFill>
              </a:rPr>
              <a:t> and f</a:t>
            </a:r>
            <a:r>
              <a:rPr lang="nb-NO" sz="2200" baseline="-25000" dirty="0" smtClean="0">
                <a:solidFill>
                  <a:srgbClr val="3333FF"/>
                </a:solidFill>
              </a:rPr>
              <a:t>O2</a:t>
            </a:r>
          </a:p>
          <a:p>
            <a:r>
              <a:rPr lang="nb-NO" sz="2200" dirty="0" err="1" smtClean="0">
                <a:solidFill>
                  <a:srgbClr val="3333FF"/>
                </a:solidFill>
              </a:rPr>
              <a:t>of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cratonic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peridotites</a:t>
            </a:r>
            <a:endParaRPr lang="nb-NO" sz="2200" dirty="0" smtClean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5414" y="3191950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33FF"/>
                </a:solidFill>
              </a:rPr>
              <a:t>250 km</a:t>
            </a:r>
            <a:endParaRPr lang="nb-NO" sz="1100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3454" y="2427251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33FF"/>
                </a:solidFill>
              </a:rPr>
              <a:t>200 km</a:t>
            </a:r>
            <a:endParaRPr lang="nb-NO" sz="11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8190" y="5799810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33FF"/>
                </a:solidFill>
              </a:rPr>
              <a:t>200 km</a:t>
            </a:r>
            <a:endParaRPr lang="nb-NO" sz="11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4233" y="1229370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33FF"/>
                </a:solidFill>
              </a:rPr>
              <a:t>100 km</a:t>
            </a:r>
            <a:endParaRPr lang="nb-NO" sz="11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7420" y="6608148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33FF"/>
                </a:solidFill>
              </a:rPr>
              <a:t>250 km</a:t>
            </a:r>
            <a:endParaRPr lang="nb-NO" sz="11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4073" y="4623630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33FF"/>
                </a:solidFill>
              </a:rPr>
              <a:t>100 km</a:t>
            </a:r>
            <a:endParaRPr lang="nb-NO" sz="1100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23" y="936368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Peslier</a:t>
            </a:r>
            <a:r>
              <a:rPr lang="nb-NO" sz="1400" dirty="0" smtClean="0"/>
              <a:t> et al. (2010, Nature)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219" y="4960961"/>
            <a:ext cx="222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FF0000"/>
                </a:solidFill>
              </a:rPr>
              <a:t>Steady </a:t>
            </a:r>
            <a:r>
              <a:rPr lang="nb-NO" sz="1800" dirty="0" err="1" smtClean="0">
                <a:solidFill>
                  <a:srgbClr val="FF0000"/>
                </a:solidFill>
              </a:rPr>
              <a:t>decrease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of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f</a:t>
            </a:r>
            <a:r>
              <a:rPr lang="nb-NO" sz="1800" baseline="-18000" dirty="0" err="1" smtClean="0">
                <a:solidFill>
                  <a:srgbClr val="FF0000"/>
                </a:solidFill>
              </a:rPr>
              <a:t>O</a:t>
            </a:r>
            <a:r>
              <a:rPr lang="nb-NO" sz="1400" baseline="-30000" dirty="0" err="1" smtClean="0">
                <a:solidFill>
                  <a:srgbClr val="FF0000"/>
                </a:solidFill>
              </a:rPr>
              <a:t>2</a:t>
            </a:r>
            <a:endParaRPr lang="nb-NO" dirty="0" smtClean="0">
              <a:solidFill>
                <a:srgbClr val="FF0000"/>
              </a:solidFill>
            </a:endParaRPr>
          </a:p>
          <a:p>
            <a:r>
              <a:rPr lang="nb-NO" sz="1800" dirty="0" err="1" smtClean="0">
                <a:solidFill>
                  <a:srgbClr val="FF0000"/>
                </a:solidFill>
              </a:rPr>
              <a:t>with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increasing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depth</a:t>
            </a:r>
            <a:endParaRPr lang="nb-NO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536" y="1741751"/>
            <a:ext cx="18646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FF0000"/>
                </a:solidFill>
              </a:rPr>
              <a:t>Thermobarometry</a:t>
            </a:r>
            <a:endParaRPr lang="nb-NO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8" y="692696"/>
            <a:ext cx="6709871" cy="614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1" y="3789040"/>
            <a:ext cx="4612944" cy="306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593" y="88132"/>
            <a:ext cx="5615640" cy="46166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Kaapvaal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SCLM</a:t>
            </a:r>
            <a:r>
              <a:rPr lang="nb-NO" sz="2400" dirty="0" smtClean="0">
                <a:solidFill>
                  <a:srgbClr val="3333FF"/>
                </a:solidFill>
              </a:rPr>
              <a:t>: </a:t>
            </a:r>
            <a:r>
              <a:rPr lang="nb-NO" sz="2400" dirty="0" err="1" smtClean="0">
                <a:solidFill>
                  <a:srgbClr val="3333FF"/>
                </a:solidFill>
              </a:rPr>
              <a:t>extremely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low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H-contents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116632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Peslier</a:t>
            </a:r>
            <a:r>
              <a:rPr lang="nb-NO" sz="1400" dirty="0" smtClean="0"/>
              <a:t> et al. (2010, Nature)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953" y="2624693"/>
            <a:ext cx="8433832" cy="361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04248" y="6165304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Peslier</a:t>
            </a:r>
            <a:r>
              <a:rPr lang="nb-NO" sz="1400" dirty="0" smtClean="0"/>
              <a:t> et al. (2010, Nature)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55" y="81887"/>
            <a:ext cx="8403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Olivine</a:t>
            </a:r>
            <a:endParaRPr lang="nb-NO" sz="2400" dirty="0" smtClean="0">
              <a:solidFill>
                <a:srgbClr val="3333FF"/>
              </a:solidFill>
            </a:endParaRPr>
          </a:p>
          <a:p>
            <a:pPr>
              <a:lnSpc>
                <a:spcPts val="2400"/>
              </a:lnSpc>
            </a:pPr>
            <a:r>
              <a:rPr lang="nb-NO" dirty="0" smtClean="0"/>
              <a:t>  &gt; 60 % </a:t>
            </a:r>
            <a:r>
              <a:rPr lang="nb-NO" dirty="0" err="1" smtClean="0"/>
              <a:t>of</a:t>
            </a:r>
            <a:r>
              <a:rPr lang="nb-NO" dirty="0" smtClean="0"/>
              <a:t> mantle </a:t>
            </a:r>
            <a:r>
              <a:rPr lang="nb-NO" dirty="0" err="1" smtClean="0"/>
              <a:t>peridotite</a:t>
            </a:r>
            <a:endParaRPr lang="nb-NO" dirty="0" smtClean="0"/>
          </a:p>
          <a:p>
            <a:pPr>
              <a:lnSpc>
                <a:spcPts val="2400"/>
              </a:lnSpc>
            </a:pPr>
            <a:r>
              <a:rPr lang="nb-NO" dirty="0" smtClean="0"/>
              <a:t> 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mechanically</a:t>
            </a:r>
            <a:r>
              <a:rPr lang="nb-NO" dirty="0" smtClean="0"/>
              <a:t> </a:t>
            </a:r>
            <a:r>
              <a:rPr lang="nb-NO" dirty="0" err="1" smtClean="0"/>
              <a:t>weakest</a:t>
            </a:r>
            <a:r>
              <a:rPr lang="nb-NO" dirty="0" smtClean="0"/>
              <a:t> </a:t>
            </a:r>
            <a:r>
              <a:rPr lang="nb-NO" dirty="0" err="1" smtClean="0"/>
              <a:t>peridotite</a:t>
            </a:r>
            <a:r>
              <a:rPr lang="nb-NO" dirty="0" smtClean="0"/>
              <a:t> mineral, i.e. controlling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viscosity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upper</a:t>
            </a:r>
            <a:r>
              <a:rPr lang="nb-NO" dirty="0" smtClean="0"/>
              <a:t> mantle</a:t>
            </a:r>
          </a:p>
          <a:p>
            <a:pPr>
              <a:lnSpc>
                <a:spcPts val="2400"/>
              </a:lnSpc>
            </a:pPr>
            <a:r>
              <a:rPr lang="nb-NO" dirty="0" smtClean="0"/>
              <a:t>  </a:t>
            </a:r>
            <a:r>
              <a:rPr lang="nb-NO" dirty="0" err="1" smtClean="0"/>
              <a:t>yield</a:t>
            </a:r>
            <a:r>
              <a:rPr lang="nb-NO" dirty="0" smtClean="0"/>
              <a:t> </a:t>
            </a:r>
            <a:r>
              <a:rPr lang="nb-NO" dirty="0" err="1" smtClean="0"/>
              <a:t>strength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olivine</a:t>
            </a:r>
            <a:r>
              <a:rPr lang="nb-NO" dirty="0" smtClean="0"/>
              <a:t> </a:t>
            </a:r>
            <a:r>
              <a:rPr lang="nb-NO" dirty="0" err="1" smtClean="0"/>
              <a:t>reduced</a:t>
            </a:r>
            <a:r>
              <a:rPr lang="nb-NO" dirty="0" smtClean="0"/>
              <a:t> by 10</a:t>
            </a:r>
            <a:r>
              <a:rPr lang="nb-NO" baseline="30000" dirty="0" smtClean="0"/>
              <a:t>3</a:t>
            </a:r>
            <a:r>
              <a:rPr lang="nb-NO" dirty="0" smtClean="0"/>
              <a:t> </a:t>
            </a:r>
            <a:r>
              <a:rPr lang="nb-NO" dirty="0" err="1" smtClean="0"/>
              <a:t>when</a:t>
            </a:r>
            <a:r>
              <a:rPr lang="nb-NO" dirty="0" smtClean="0"/>
              <a:t> H</a:t>
            </a:r>
            <a:r>
              <a:rPr lang="nb-NO" baseline="-25000" dirty="0" smtClean="0"/>
              <a:t>2</a:t>
            </a:r>
            <a:r>
              <a:rPr lang="nb-NO" dirty="0" smtClean="0"/>
              <a:t>O-content </a:t>
            </a:r>
            <a:r>
              <a:rPr lang="nb-NO" dirty="0" err="1" smtClean="0"/>
              <a:t>increases</a:t>
            </a:r>
            <a:r>
              <a:rPr lang="nb-NO" dirty="0" smtClean="0"/>
              <a:t> from 0 to 0.1% (1000 </a:t>
            </a:r>
            <a:r>
              <a:rPr lang="nb-NO" dirty="0" err="1" smtClean="0"/>
              <a:t>ppm</a:t>
            </a:r>
            <a:r>
              <a:rPr lang="nb-NO" dirty="0" smtClean="0"/>
              <a:t>).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897" y="1581515"/>
            <a:ext cx="5187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H</a:t>
            </a:r>
            <a:r>
              <a:rPr lang="nb-NO" baseline="-25000" dirty="0" err="1" smtClean="0">
                <a:solidFill>
                  <a:srgbClr val="3333FF"/>
                </a:solidFill>
              </a:rPr>
              <a:t>2</a:t>
            </a:r>
            <a:r>
              <a:rPr lang="nb-NO" dirty="0" err="1" smtClean="0">
                <a:solidFill>
                  <a:srgbClr val="3333FF"/>
                </a:solidFill>
              </a:rPr>
              <a:t>O-decrease</a:t>
            </a:r>
            <a:r>
              <a:rPr lang="nb-NO" dirty="0" smtClean="0">
                <a:solidFill>
                  <a:srgbClr val="3333FF"/>
                </a:solidFill>
              </a:rPr>
              <a:t> from a </a:t>
            </a:r>
            <a:r>
              <a:rPr lang="nb-NO" dirty="0" err="1" smtClean="0">
                <a:solidFill>
                  <a:srgbClr val="3333FF"/>
                </a:solidFill>
              </a:rPr>
              <a:t>common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level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1000 </a:t>
            </a:r>
            <a:r>
              <a:rPr lang="nb-NO" dirty="0" err="1" smtClean="0">
                <a:solidFill>
                  <a:srgbClr val="3333FF"/>
                </a:solidFill>
              </a:rPr>
              <a:t>ppm</a:t>
            </a:r>
            <a:r>
              <a:rPr lang="nb-NO" dirty="0" smtClean="0">
                <a:solidFill>
                  <a:srgbClr val="3333FF"/>
                </a:solidFill>
              </a:rPr>
              <a:t> to 50 </a:t>
            </a:r>
            <a:r>
              <a:rPr lang="nb-NO" dirty="0" err="1" smtClean="0">
                <a:solidFill>
                  <a:srgbClr val="3333FF"/>
                </a:solidFill>
              </a:rPr>
              <a:t>ppm</a:t>
            </a:r>
            <a:r>
              <a:rPr lang="nb-NO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3333FF"/>
                </a:solidFill>
              </a:rPr>
              <a:t>  </a:t>
            </a:r>
            <a:r>
              <a:rPr lang="nb-NO" dirty="0" err="1" smtClean="0">
                <a:solidFill>
                  <a:srgbClr val="3333FF"/>
                </a:solidFill>
              </a:rPr>
              <a:t>about</a:t>
            </a:r>
            <a:r>
              <a:rPr lang="nb-NO" dirty="0" smtClean="0">
                <a:solidFill>
                  <a:srgbClr val="3333FF"/>
                </a:solidFill>
              </a:rPr>
              <a:t> 20 times </a:t>
            </a:r>
            <a:r>
              <a:rPr lang="nb-NO" smtClean="0">
                <a:solidFill>
                  <a:srgbClr val="3333FF"/>
                </a:solidFill>
              </a:rPr>
              <a:t>increase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strength</a:t>
            </a:r>
            <a:r>
              <a:rPr lang="nb-NO" dirty="0" smtClean="0">
                <a:solidFill>
                  <a:srgbClr val="3333FF"/>
                </a:solidFill>
              </a:rPr>
              <a:t> (</a:t>
            </a:r>
            <a:r>
              <a:rPr lang="nb-NO" dirty="0" err="1" smtClean="0">
                <a:solidFill>
                  <a:srgbClr val="3333FF"/>
                </a:solidFill>
              </a:rPr>
              <a:t>viscosity</a:t>
            </a:r>
            <a:r>
              <a:rPr lang="nb-NO" dirty="0" smtClean="0">
                <a:solidFill>
                  <a:srgbClr val="3333FF"/>
                </a:solidFill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22" y="96879"/>
            <a:ext cx="5144422" cy="499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8" y="200577"/>
            <a:ext cx="5135428" cy="455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40" y="329384"/>
            <a:ext cx="5135428" cy="443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5621051" y="129550"/>
            <a:ext cx="3416411" cy="5226339"/>
            <a:chOff x="5688883" y="93699"/>
            <a:chExt cx="3416411" cy="5226339"/>
          </a:xfrm>
        </p:grpSpPr>
        <p:pic>
          <p:nvPicPr>
            <p:cNvPr id="4813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88883" y="93699"/>
              <a:ext cx="3416411" cy="5226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127738" y="4284747"/>
              <a:ext cx="2898475" cy="35617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Oval 9"/>
            <p:cNvSpPr/>
            <p:nvPr/>
          </p:nvSpPr>
          <p:spPr>
            <a:xfrm>
              <a:off x="6504303" y="4232486"/>
              <a:ext cx="123039" cy="112194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Oval 10"/>
            <p:cNvSpPr/>
            <p:nvPr/>
          </p:nvSpPr>
          <p:spPr>
            <a:xfrm>
              <a:off x="8059172" y="4231742"/>
              <a:ext cx="123039" cy="112194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Oval 11"/>
            <p:cNvSpPr/>
            <p:nvPr/>
          </p:nvSpPr>
          <p:spPr>
            <a:xfrm>
              <a:off x="6307768" y="4579553"/>
              <a:ext cx="123039" cy="112194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Oval 12"/>
            <p:cNvSpPr/>
            <p:nvPr/>
          </p:nvSpPr>
          <p:spPr>
            <a:xfrm>
              <a:off x="8210966" y="4584940"/>
              <a:ext cx="123039" cy="112194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50497" y="5589240"/>
            <a:ext cx="3193503" cy="1182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b="1" dirty="0" smtClean="0">
                <a:solidFill>
                  <a:srgbClr val="3333FF"/>
                </a:solidFill>
              </a:rPr>
              <a:t>Exploratory experiments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(Manning, 1981)</a:t>
            </a:r>
          </a:p>
          <a:p>
            <a:pPr>
              <a:lnSpc>
                <a:spcPts val="1700"/>
              </a:lnSpc>
            </a:pPr>
            <a:r>
              <a:rPr lang="nb-NO" sz="1300" dirty="0" smtClean="0">
                <a:solidFill>
                  <a:srgbClr val="FF0000"/>
                </a:solidFill>
              </a:rPr>
              <a:t>Exp. </a:t>
            </a:r>
            <a:r>
              <a:rPr lang="nb-NO" sz="1300" dirty="0" err="1" smtClean="0">
                <a:solidFill>
                  <a:srgbClr val="FF0000"/>
                </a:solidFill>
              </a:rPr>
              <a:t>duration</a:t>
            </a:r>
            <a:r>
              <a:rPr lang="nb-NO" sz="1300" dirty="0" smtClean="0">
                <a:solidFill>
                  <a:srgbClr val="FF0000"/>
                </a:solidFill>
              </a:rPr>
              <a:t>: 2 months (62-63 days)</a:t>
            </a:r>
          </a:p>
          <a:p>
            <a:pPr>
              <a:lnSpc>
                <a:spcPts val="1700"/>
              </a:lnSpc>
            </a:pPr>
            <a:r>
              <a:rPr lang="nb-NO" sz="1300" dirty="0" smtClean="0">
                <a:solidFill>
                  <a:srgbClr val="FF0000"/>
                </a:solidFill>
              </a:rPr>
              <a:t>Qz, Ab-rich</a:t>
            </a:r>
            <a:r>
              <a:rPr lang="nb-NO" sz="1300" dirty="0">
                <a:solidFill>
                  <a:srgbClr val="FF0000"/>
                </a:solidFill>
              </a:rPr>
              <a:t> </a:t>
            </a:r>
            <a:r>
              <a:rPr lang="nb-NO" sz="1300" dirty="0" smtClean="0">
                <a:solidFill>
                  <a:srgbClr val="FF0000"/>
                </a:solidFill>
              </a:rPr>
              <a:t>fsp and Or-rich fsp.</a:t>
            </a:r>
          </a:p>
          <a:p>
            <a:pPr>
              <a:lnSpc>
                <a:spcPts val="1700"/>
              </a:lnSpc>
            </a:pPr>
            <a:r>
              <a:rPr lang="nb-NO" sz="1300" dirty="0" err="1" smtClean="0">
                <a:solidFill>
                  <a:srgbClr val="FF0000"/>
                </a:solidFill>
              </a:rPr>
              <a:t>coexist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with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small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fractions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of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liquid</a:t>
            </a:r>
            <a:endParaRPr lang="nb-NO" sz="1300" dirty="0" smtClean="0">
              <a:solidFill>
                <a:srgbClr val="FF0000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300" b="1" dirty="0" smtClean="0">
                <a:solidFill>
                  <a:srgbClr val="FF0000"/>
                </a:solidFill>
              </a:rPr>
              <a:t>even at 600 and 550 C !!  (2-4 % F)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4625" y="515021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with 2 - 4 % F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4410" y="3681932"/>
            <a:ext cx="1226618" cy="105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err="1" smtClean="0">
                <a:solidFill>
                  <a:srgbClr val="FF0000"/>
                </a:solidFill>
              </a:rPr>
              <a:t>Melts</a:t>
            </a:r>
            <a:r>
              <a:rPr lang="nb-NO" sz="1050" dirty="0" smtClean="0">
                <a:solidFill>
                  <a:srgbClr val="FF0000"/>
                </a:solidFill>
              </a:rPr>
              <a:t> </a:t>
            </a:r>
            <a:r>
              <a:rPr lang="nb-NO" sz="1050" dirty="0" err="1" smtClean="0">
                <a:solidFill>
                  <a:srgbClr val="FF0000"/>
                </a:solidFill>
              </a:rPr>
              <a:t>coexisting</a:t>
            </a:r>
            <a:r>
              <a:rPr lang="nb-NO" sz="1050" dirty="0" smtClean="0">
                <a:solidFill>
                  <a:srgbClr val="FF0000"/>
                </a:solidFill>
              </a:rPr>
              <a:t> </a:t>
            </a:r>
          </a:p>
          <a:p>
            <a:r>
              <a:rPr lang="nb-NO" sz="1050" dirty="0">
                <a:solidFill>
                  <a:srgbClr val="FF0000"/>
                </a:solidFill>
              </a:rPr>
              <a:t> </a:t>
            </a:r>
            <a:r>
              <a:rPr lang="nb-NO" sz="1050" dirty="0" smtClean="0">
                <a:solidFill>
                  <a:srgbClr val="FF0000"/>
                </a:solidFill>
              </a:rPr>
              <a:t> </a:t>
            </a:r>
            <a:r>
              <a:rPr lang="nb-NO" sz="1050" dirty="0" err="1" smtClean="0">
                <a:solidFill>
                  <a:srgbClr val="FF0000"/>
                </a:solidFill>
              </a:rPr>
              <a:t>with</a:t>
            </a:r>
            <a:r>
              <a:rPr lang="nb-NO" sz="1050" dirty="0" smtClean="0">
                <a:solidFill>
                  <a:srgbClr val="FF0000"/>
                </a:solidFill>
              </a:rPr>
              <a:t> 2 </a:t>
            </a:r>
            <a:r>
              <a:rPr lang="nb-NO" sz="1050" dirty="0" err="1" smtClean="0">
                <a:solidFill>
                  <a:srgbClr val="FF0000"/>
                </a:solidFill>
              </a:rPr>
              <a:t>feldspars</a:t>
            </a:r>
            <a:r>
              <a:rPr lang="nb-NO" sz="1050" dirty="0" smtClean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      2 </a:t>
            </a:r>
            <a:r>
              <a:rPr lang="nb-NO" sz="1100" dirty="0" smtClean="0">
                <a:solidFill>
                  <a:srgbClr val="FF0000"/>
                </a:solidFill>
              </a:rPr>
              <a:t>and </a:t>
            </a:r>
            <a:r>
              <a:rPr lang="nb-NO" sz="1100" b="1" dirty="0" smtClean="0">
                <a:solidFill>
                  <a:srgbClr val="FF0000"/>
                </a:solidFill>
              </a:rPr>
              <a:t>4 % F</a:t>
            </a:r>
          </a:p>
          <a:p>
            <a:pPr>
              <a:lnSpc>
                <a:spcPts val="900"/>
              </a:lnSpc>
            </a:pPr>
            <a:endParaRPr lang="nb-NO" sz="1100" b="1" dirty="0">
              <a:solidFill>
                <a:srgbClr val="FF0000"/>
              </a:solidFill>
            </a:endParaRPr>
          </a:p>
          <a:p>
            <a:pPr>
              <a:lnSpc>
                <a:spcPts val="900"/>
              </a:lnSpc>
            </a:pPr>
            <a:endParaRPr lang="nb-NO" sz="1100" b="1" dirty="0" smtClean="0">
              <a:solidFill>
                <a:srgbClr val="FF0000"/>
              </a:solidFill>
            </a:endParaRPr>
          </a:p>
          <a:p>
            <a:pPr>
              <a:lnSpc>
                <a:spcPts val="900"/>
              </a:lnSpc>
            </a:pPr>
            <a:r>
              <a:rPr lang="nb-NO" sz="1100" b="1" dirty="0">
                <a:solidFill>
                  <a:srgbClr val="FF0000"/>
                </a:solidFill>
              </a:rPr>
              <a:t> </a:t>
            </a:r>
            <a:r>
              <a:rPr lang="nb-NO" sz="1100" b="1" dirty="0" smtClean="0">
                <a:solidFill>
                  <a:srgbClr val="FF0000"/>
                </a:solidFill>
              </a:rPr>
              <a:t>         4 % F</a:t>
            </a:r>
            <a:endParaRPr lang="en-GB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4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3850" y="549275"/>
            <a:ext cx="63995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</a:rPr>
              <a:t>Convection is scaled to the Rayleigh number (Ra).</a:t>
            </a:r>
          </a:p>
          <a:p>
            <a:r>
              <a:rPr lang="en-GB" sz="2400" dirty="0">
                <a:solidFill>
                  <a:srgbClr val="3333FF"/>
                </a:solidFill>
              </a:rPr>
              <a:t>Lower limit for convection: Ra </a:t>
            </a:r>
            <a:r>
              <a:rPr lang="en-GB" sz="2400" dirty="0">
                <a:solidFill>
                  <a:srgbClr val="3333FF"/>
                </a:solidFill>
                <a:cs typeface="Times New Roman" pitchFamily="18" charset="0"/>
              </a:rPr>
              <a:t>~ 1000</a:t>
            </a:r>
          </a:p>
          <a:p>
            <a:endParaRPr lang="en-GB" sz="2400" dirty="0">
              <a:cs typeface="Times New Roman" pitchFamily="18" charset="0"/>
            </a:endParaRPr>
          </a:p>
          <a:p>
            <a:r>
              <a:rPr lang="en-GB" sz="3600" dirty="0">
                <a:solidFill>
                  <a:srgbClr val="FF0000"/>
                </a:solidFill>
                <a:cs typeface="Times New Roman" pitchFamily="18" charset="0"/>
              </a:rPr>
              <a:t>Ra = </a:t>
            </a:r>
            <a:r>
              <a:rPr lang="en-GB" sz="3600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en-GB" sz="3600" dirty="0" err="1">
                <a:solidFill>
                  <a:srgbClr val="FF0000"/>
                </a:solidFill>
                <a:cs typeface="Times New Roman" pitchFamily="18" charset="0"/>
              </a:rPr>
              <a:t>gh</a:t>
            </a:r>
            <a:r>
              <a:rPr lang="en-GB" sz="3600" baseline="40000" dirty="0" err="1">
                <a:solidFill>
                  <a:srgbClr val="FF0000"/>
                </a:solidFill>
                <a:cs typeface="Times New Roman" pitchFamily="18" charset="0"/>
              </a:rPr>
              <a:t>3</a:t>
            </a:r>
            <a:r>
              <a:rPr lang="en-GB" sz="3600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aD</a:t>
            </a:r>
            <a:r>
              <a:rPr lang="en-GB" sz="3600" dirty="0" err="1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en-GB" sz="3600" dirty="0">
                <a:solidFill>
                  <a:srgbClr val="FF0000"/>
                </a:solidFill>
                <a:cs typeface="Times New Roman" pitchFamily="18" charset="0"/>
              </a:rPr>
              <a:t> / (</a:t>
            </a:r>
            <a:r>
              <a:rPr lang="en-GB" sz="3600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hk</a:t>
            </a:r>
            <a:r>
              <a:rPr lang="en-GB" sz="3600" dirty="0">
                <a:solidFill>
                  <a:srgbClr val="FF0000"/>
                </a:solidFill>
                <a:cs typeface="Times New Roman" pitchFamily="18" charset="0"/>
              </a:rPr>
              <a:t>)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 flipV="1">
            <a:off x="1423988" y="2257425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1639888" y="2257425"/>
            <a:ext cx="730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2345853" y="2155775"/>
            <a:ext cx="15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656013" y="218440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 flipV="1">
            <a:off x="4089400" y="2184400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8264525" y="20415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h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176963" y="124936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T</a:t>
            </a:r>
            <a:r>
              <a:rPr lang="nb-NO" baseline="-25000"/>
              <a:t>1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176963" y="2833688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T</a:t>
            </a:r>
            <a:r>
              <a:rPr lang="nb-NO" baseline="-25000"/>
              <a:t>2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871913" y="2354263"/>
            <a:ext cx="1150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th. diffusivity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992188" y="2617788"/>
            <a:ext cx="1082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1400"/>
              <a:t>gravitational</a:t>
            </a:r>
          </a:p>
          <a:p>
            <a:pPr>
              <a:lnSpc>
                <a:spcPct val="90000"/>
              </a:lnSpc>
            </a:pPr>
            <a:r>
              <a:rPr lang="nb-NO" sz="1400"/>
              <a:t>acceleration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893888" y="2225675"/>
            <a:ext cx="1231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/>
              <a:t>th. </a:t>
            </a:r>
            <a:r>
              <a:rPr lang="nb-NO" sz="1400" dirty="0" err="1"/>
              <a:t>expansivity</a:t>
            </a:r>
            <a:endParaRPr lang="nb-NO" sz="1400" dirty="0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919163" y="2328863"/>
            <a:ext cx="698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density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368675" y="2328863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visc.</a:t>
            </a: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6535738" y="1465263"/>
            <a:ext cx="1728787" cy="1584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6084888" y="2060575"/>
            <a:ext cx="55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latin typeface="Symbol" pitchFamily="18" charset="2"/>
              </a:rPr>
              <a:t>D</a:t>
            </a:r>
            <a:r>
              <a:rPr lang="nb-NO"/>
              <a:t>T </a:t>
            </a:r>
          </a:p>
        </p:txBody>
      </p:sp>
      <p:sp>
        <p:nvSpPr>
          <p:cNvPr id="222227" name="Text Box 19"/>
          <p:cNvSpPr txBox="1">
            <a:spLocks noChangeArrowheads="1"/>
          </p:cNvSpPr>
          <p:nvPr/>
        </p:nvSpPr>
        <p:spPr bwMode="auto">
          <a:xfrm>
            <a:off x="684213" y="3573463"/>
            <a:ext cx="2237600" cy="137883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nb-NO" dirty="0" err="1">
                <a:solidFill>
                  <a:srgbClr val="3333FF"/>
                </a:solidFill>
              </a:rPr>
              <a:t>Viscosity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scaling</a:t>
            </a:r>
            <a:r>
              <a:rPr lang="nb-NO" dirty="0">
                <a:solidFill>
                  <a:srgbClr val="3333FF"/>
                </a:solidFill>
              </a:rPr>
              <a:t> to T:</a:t>
            </a:r>
          </a:p>
          <a:p>
            <a:pPr>
              <a:lnSpc>
                <a:spcPct val="110000"/>
              </a:lnSpc>
              <a:buFont typeface="Symbol" pitchFamily="18" charset="2"/>
              <a:buChar char="h"/>
            </a:pPr>
            <a:r>
              <a:rPr lang="nb-NO" sz="2800" dirty="0">
                <a:solidFill>
                  <a:srgbClr val="FF0000"/>
                </a:solidFill>
              </a:rPr>
              <a:t> = </a:t>
            </a:r>
            <a:r>
              <a:rPr lang="nb-NO" sz="2800" dirty="0" err="1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nb-NO" sz="2800" baseline="-25000" dirty="0" err="1">
                <a:solidFill>
                  <a:srgbClr val="FF0000"/>
                </a:solidFill>
              </a:rPr>
              <a:t>0</a:t>
            </a:r>
            <a:r>
              <a:rPr lang="nb-NO" sz="2800" dirty="0" err="1">
                <a:solidFill>
                  <a:srgbClr val="FF0000"/>
                </a:solidFill>
              </a:rPr>
              <a:t>e</a:t>
            </a:r>
            <a:r>
              <a:rPr lang="nb-NO" sz="2800" baseline="30000" dirty="0" err="1">
                <a:solidFill>
                  <a:srgbClr val="FF0000"/>
                </a:solidFill>
              </a:rPr>
              <a:t>AT</a:t>
            </a:r>
            <a:r>
              <a:rPr lang="nb-NO" baseline="24000" dirty="0" err="1">
                <a:solidFill>
                  <a:srgbClr val="FF0000"/>
                </a:solidFill>
              </a:rPr>
              <a:t>m</a:t>
            </a:r>
            <a:r>
              <a:rPr lang="nb-NO" sz="2800" baseline="30000" dirty="0" err="1">
                <a:solidFill>
                  <a:srgbClr val="FF0000"/>
                </a:solidFill>
              </a:rPr>
              <a:t>/T</a:t>
            </a:r>
            <a:r>
              <a:rPr lang="nb-NO" sz="2800" baseline="30000" dirty="0"/>
              <a:t>   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nb-NO" dirty="0"/>
              <a:t> </a:t>
            </a:r>
            <a:r>
              <a:rPr lang="nb-NO" dirty="0" err="1" smtClean="0"/>
              <a:t>A</a:t>
            </a:r>
            <a:r>
              <a:rPr lang="nb-NO" dirty="0" err="1">
                <a:cs typeface="Times New Roman" pitchFamily="18" charset="0"/>
              </a:rPr>
              <a:t>≈30</a:t>
            </a:r>
            <a:r>
              <a:rPr lang="nb-NO" dirty="0">
                <a:cs typeface="Times New Roman" pitchFamily="18" charset="0"/>
              </a:rPr>
              <a:t> for </a:t>
            </a:r>
            <a:r>
              <a:rPr lang="nb-NO" dirty="0" err="1" smtClean="0">
                <a:cs typeface="Times New Roman" pitchFamily="18" charset="0"/>
              </a:rPr>
              <a:t>olivine</a:t>
            </a:r>
            <a:endParaRPr lang="nb-NO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nb-NO" dirty="0" smtClean="0">
                <a:cs typeface="Times New Roman" pitchFamily="18" charset="0"/>
              </a:rPr>
              <a:t> T</a:t>
            </a:r>
            <a:r>
              <a:rPr lang="nb-NO" baseline="-25000" dirty="0" smtClean="0">
                <a:cs typeface="Times New Roman" pitchFamily="18" charset="0"/>
              </a:rPr>
              <a:t>m</a:t>
            </a:r>
            <a:r>
              <a:rPr lang="nb-NO" dirty="0" smtClean="0">
                <a:cs typeface="Times New Roman" pitchFamily="18" charset="0"/>
              </a:rPr>
              <a:t>: </a:t>
            </a:r>
            <a:r>
              <a:rPr lang="nb-NO" dirty="0" err="1" smtClean="0">
                <a:cs typeface="Times New Roman" pitchFamily="18" charset="0"/>
              </a:rPr>
              <a:t>melting</a:t>
            </a:r>
            <a:r>
              <a:rPr lang="nb-NO" dirty="0" smtClean="0">
                <a:cs typeface="Times New Roman" pitchFamily="18" charset="0"/>
              </a:rPr>
              <a:t> </a:t>
            </a:r>
            <a:r>
              <a:rPr lang="nb-NO" dirty="0" err="1" smtClean="0">
                <a:cs typeface="Times New Roman" pitchFamily="18" charset="0"/>
              </a:rPr>
              <a:t>temperature</a:t>
            </a:r>
            <a:endParaRPr lang="nb-NO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797152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4"/>
          <p:cNvSpPr txBox="1">
            <a:spLocks noChangeArrowheads="1"/>
          </p:cNvSpPr>
          <p:nvPr/>
        </p:nvSpPr>
        <p:spPr bwMode="auto">
          <a:xfrm>
            <a:off x="5148064" y="764704"/>
            <a:ext cx="3629520" cy="221599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Lithosphere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dirty="0"/>
              <a:t> - </a:t>
            </a:r>
            <a:r>
              <a:rPr lang="nb-NO" dirty="0" smtClean="0"/>
              <a:t>80-200 </a:t>
            </a:r>
            <a:r>
              <a:rPr lang="nb-NO" dirty="0"/>
              <a:t>km </a:t>
            </a:r>
            <a:r>
              <a:rPr lang="nb-NO" dirty="0" err="1" smtClean="0"/>
              <a:t>thickness</a:t>
            </a:r>
            <a:r>
              <a:rPr lang="nb-NO" dirty="0" smtClean="0"/>
              <a:t> </a:t>
            </a:r>
            <a:r>
              <a:rPr lang="nb-NO" sz="1400" dirty="0" smtClean="0"/>
              <a:t>(</a:t>
            </a:r>
            <a:r>
              <a:rPr lang="nb-NO" sz="1400" dirty="0" err="1" smtClean="0"/>
              <a:t>average</a:t>
            </a:r>
            <a:r>
              <a:rPr lang="nb-NO" sz="1400" dirty="0" smtClean="0"/>
              <a:t>: 100 km)</a:t>
            </a:r>
            <a:endParaRPr lang="nb-NO" sz="1400" dirty="0"/>
          </a:p>
          <a:p>
            <a:r>
              <a:rPr lang="nb-NO" dirty="0"/>
              <a:t> - </a:t>
            </a:r>
            <a:r>
              <a:rPr lang="nb-NO" dirty="0" err="1" smtClean="0"/>
              <a:t>includes</a:t>
            </a:r>
            <a:r>
              <a:rPr lang="nb-NO" dirty="0" smtClean="0"/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crust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(7-40 km </a:t>
            </a:r>
            <a:r>
              <a:rPr lang="nb-NO" dirty="0" err="1" smtClean="0">
                <a:solidFill>
                  <a:srgbClr val="FF0000"/>
                </a:solidFill>
              </a:rPr>
              <a:t>thick</a:t>
            </a:r>
            <a:r>
              <a:rPr lang="nb-NO" dirty="0" smtClean="0">
                <a:solidFill>
                  <a:srgbClr val="FF0000"/>
                </a:solidFill>
              </a:rPr>
              <a:t>)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/>
              <a:t>    </a:t>
            </a:r>
            <a:r>
              <a:rPr lang="nb-NO" dirty="0" smtClean="0"/>
              <a:t>and </a:t>
            </a:r>
            <a:r>
              <a:rPr lang="nb-NO" dirty="0" err="1" smtClean="0"/>
              <a:t>uhe</a:t>
            </a:r>
            <a:r>
              <a:rPr lang="nb-NO" dirty="0" smtClean="0"/>
              <a:t> </a:t>
            </a:r>
            <a:r>
              <a:rPr lang="nb-NO" dirty="0" err="1" smtClean="0"/>
              <a:t>upper</a:t>
            </a:r>
            <a:r>
              <a:rPr lang="nb-NO" dirty="0" smtClean="0"/>
              <a:t> </a:t>
            </a:r>
            <a:r>
              <a:rPr lang="nb-NO" dirty="0" err="1" smtClean="0"/>
              <a:t>high-visc</a:t>
            </a:r>
            <a:r>
              <a:rPr lang="nb-NO" dirty="0" smtClean="0"/>
              <a:t>. part </a:t>
            </a:r>
            <a:r>
              <a:rPr lang="nb-NO" dirty="0" err="1" smtClean="0"/>
              <a:t>of</a:t>
            </a:r>
            <a:r>
              <a:rPr lang="nb-NO" dirty="0" smtClean="0"/>
              <a:t> mantle</a:t>
            </a:r>
          </a:p>
          <a:p>
            <a:endParaRPr lang="nb-NO" sz="1000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Asthenosphere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dirty="0" smtClean="0"/>
              <a:t> - diffuse </a:t>
            </a:r>
            <a:r>
              <a:rPr lang="nb-NO" dirty="0" err="1" smtClean="0"/>
              <a:t>zone</a:t>
            </a:r>
            <a:endParaRPr lang="nb-NO" dirty="0" smtClean="0"/>
          </a:p>
          <a:p>
            <a:r>
              <a:rPr lang="nb-NO" dirty="0" smtClean="0"/>
              <a:t> - </a:t>
            </a:r>
            <a:r>
              <a:rPr lang="nb-NO" b="1" dirty="0" err="1" smtClean="0"/>
              <a:t>approx</a:t>
            </a:r>
            <a:r>
              <a:rPr lang="nb-NO" b="1" dirty="0" smtClean="0"/>
              <a:t>. </a:t>
            </a:r>
            <a:r>
              <a:rPr lang="nb-NO" dirty="0" smtClean="0"/>
              <a:t>to 350 km </a:t>
            </a:r>
            <a:r>
              <a:rPr lang="nb-NO" dirty="0" err="1" smtClean="0"/>
              <a:t>depth</a:t>
            </a:r>
            <a:endParaRPr lang="nb-NO" dirty="0" smtClean="0"/>
          </a:p>
          <a:p>
            <a:r>
              <a:rPr lang="nb-NO" dirty="0" smtClean="0"/>
              <a:t> - </a:t>
            </a:r>
            <a:r>
              <a:rPr lang="nb-NO" b="1" dirty="0" err="1" smtClean="0"/>
              <a:t>low</a:t>
            </a:r>
            <a:r>
              <a:rPr lang="nb-NO" dirty="0" smtClean="0"/>
              <a:t> </a:t>
            </a:r>
            <a:r>
              <a:rPr lang="nb-NO" dirty="0" err="1" smtClean="0"/>
              <a:t>viscosity</a:t>
            </a:r>
            <a:endParaRPr lang="nb-NO" dirty="0" smtClean="0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522204" y="3458382"/>
            <a:ext cx="28526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Viscosity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profile</a:t>
            </a:r>
            <a:r>
              <a:rPr lang="nb-NO" dirty="0" smtClean="0">
                <a:solidFill>
                  <a:srgbClr val="3333FF"/>
                </a:solidFill>
              </a:rPr>
              <a:t>, </a:t>
            </a:r>
            <a:r>
              <a:rPr lang="nb-NO" dirty="0" err="1" smtClean="0">
                <a:solidFill>
                  <a:srgbClr val="3333FF"/>
                </a:solidFill>
              </a:rPr>
              <a:t>log</a:t>
            </a:r>
            <a:r>
              <a:rPr lang="nb-NO" baseline="-25000" dirty="0" err="1" smtClean="0">
                <a:solidFill>
                  <a:srgbClr val="3333FF"/>
                </a:solidFill>
              </a:rPr>
              <a:t>10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(Pa s</a:t>
            </a:r>
            <a:r>
              <a:rPr lang="nb-NO" dirty="0" smtClean="0">
                <a:solidFill>
                  <a:srgbClr val="3333FF"/>
                </a:solidFill>
              </a:rPr>
              <a:t>)</a:t>
            </a:r>
          </a:p>
          <a:p>
            <a:r>
              <a:rPr lang="nb-NO" sz="1200" dirty="0" smtClean="0"/>
              <a:t>  </a:t>
            </a:r>
            <a:r>
              <a:rPr lang="nb-NO" sz="1100" dirty="0" smtClean="0"/>
              <a:t>Steinberger &amp; </a:t>
            </a:r>
            <a:r>
              <a:rPr lang="nb-NO" sz="1100" dirty="0" err="1" smtClean="0"/>
              <a:t>Calderwood</a:t>
            </a:r>
            <a:r>
              <a:rPr lang="nb-NO" sz="1100" dirty="0" smtClean="0"/>
              <a:t> (2006)</a:t>
            </a:r>
            <a:endParaRPr lang="en-GB" sz="1100" dirty="0"/>
          </a:p>
        </p:txBody>
      </p:sp>
      <p:graphicFrame>
        <p:nvGraphicFramePr>
          <p:cNvPr id="18" name="Object 9"/>
          <p:cNvGraphicFramePr>
            <a:graphicFrameLocks noChangeAspect="1"/>
          </p:cNvGraphicFramePr>
          <p:nvPr/>
        </p:nvGraphicFramePr>
        <p:xfrm>
          <a:off x="6099640" y="3963920"/>
          <a:ext cx="2952750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34" name="Image" r:id="rId4" imgW="4266667" imgH="3961905" progId="">
                  <p:embed/>
                </p:oleObj>
              </mc:Choice>
              <mc:Fallback>
                <p:oleObj name="Image" r:id="rId4" imgW="4266667" imgH="3961905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640" y="3963920"/>
                        <a:ext cx="2952750" cy="274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0"/>
          <p:cNvSpPr txBox="1">
            <a:spLocks noChangeArrowheads="1"/>
          </p:cNvSpPr>
          <p:nvPr/>
        </p:nvSpPr>
        <p:spPr bwMode="auto">
          <a:xfrm rot="-5400000">
            <a:off x="5478680" y="4978449"/>
            <a:ext cx="9428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>
                <a:solidFill>
                  <a:srgbClr val="3333FF"/>
                </a:solidFill>
              </a:rPr>
              <a:t>Depth</a:t>
            </a:r>
            <a:r>
              <a:rPr lang="nb-NO" sz="1400" dirty="0" smtClean="0">
                <a:solidFill>
                  <a:srgbClr val="3333FF"/>
                </a:solidFill>
              </a:rPr>
              <a:t>, </a:t>
            </a:r>
            <a:r>
              <a:rPr lang="nb-NO" sz="1400" dirty="0">
                <a:solidFill>
                  <a:srgbClr val="3333FF"/>
                </a:solidFill>
              </a:rPr>
              <a:t>km</a:t>
            </a:r>
            <a:endParaRPr lang="en-GB" sz="1400" dirty="0">
              <a:solidFill>
                <a:srgbClr val="3333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175761" y="6649656"/>
            <a:ext cx="288032" cy="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728839" y="6504502"/>
            <a:ext cx="5533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300" dirty="0" err="1" smtClean="0">
                <a:solidFill>
                  <a:srgbClr val="FF0000"/>
                </a:solidFill>
              </a:rPr>
              <a:t>CMB</a:t>
            </a:r>
            <a:endParaRPr lang="nb-NO" sz="13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72001" y="4204031"/>
            <a:ext cx="117371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300" dirty="0" err="1" smtClean="0">
                <a:solidFill>
                  <a:srgbClr val="FF0000"/>
                </a:solidFill>
              </a:rPr>
              <a:t>Asthenosphere</a:t>
            </a:r>
            <a:endParaRPr lang="nb-NO" sz="13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61414" y="4031672"/>
            <a:ext cx="98135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300" dirty="0" err="1" smtClean="0">
                <a:solidFill>
                  <a:srgbClr val="FF0000"/>
                </a:solidFill>
              </a:rPr>
              <a:t>Lithosphere</a:t>
            </a:r>
            <a:endParaRPr lang="nb-NO" sz="13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192982" y="4207299"/>
            <a:ext cx="439180" cy="2031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e 13"/>
          <p:cNvSpPr/>
          <p:nvPr/>
        </p:nvSpPr>
        <p:spPr>
          <a:xfrm flipH="1">
            <a:off x="6369267" y="4257304"/>
            <a:ext cx="114660" cy="20188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7" grpId="0"/>
      <p:bldP spid="10" grpId="0"/>
      <p:bldP spid="11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38" y="14588"/>
            <a:ext cx="744963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The </a:t>
            </a:r>
            <a:r>
              <a:rPr lang="nb-NO" sz="2800" dirty="0" err="1" smtClean="0">
                <a:solidFill>
                  <a:srgbClr val="3333FF"/>
                </a:solidFill>
              </a:rPr>
              <a:t>effect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of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pressure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on</a:t>
            </a:r>
            <a:r>
              <a:rPr lang="nb-NO" sz="2800" dirty="0" smtClean="0">
                <a:solidFill>
                  <a:srgbClr val="3333FF"/>
                </a:solidFill>
              </a:rPr>
              <a:t> melt </a:t>
            </a:r>
            <a:r>
              <a:rPr lang="nb-NO" sz="2800" dirty="0" err="1" smtClean="0">
                <a:solidFill>
                  <a:srgbClr val="3333FF"/>
                </a:solidFill>
              </a:rPr>
              <a:t>structure</a:t>
            </a:r>
            <a:r>
              <a:rPr lang="nb-NO" sz="2800" dirty="0" smtClean="0">
                <a:solidFill>
                  <a:srgbClr val="3333FF"/>
                </a:solidFill>
              </a:rPr>
              <a:t> and</a:t>
            </a:r>
          </a:p>
          <a:p>
            <a:r>
              <a:rPr lang="nb-NO" sz="2800" b="1" dirty="0" err="1" smtClean="0">
                <a:solidFill>
                  <a:srgbClr val="FF0000"/>
                </a:solidFill>
              </a:rPr>
              <a:t>liquidus</a:t>
            </a:r>
            <a:r>
              <a:rPr lang="nb-NO" sz="2800" b="1" dirty="0" smtClean="0">
                <a:solidFill>
                  <a:srgbClr val="FF0000"/>
                </a:solidFill>
              </a:rPr>
              <a:t> </a:t>
            </a:r>
            <a:r>
              <a:rPr lang="nb-NO" sz="2800" b="1" dirty="0" err="1" smtClean="0">
                <a:solidFill>
                  <a:srgbClr val="FF0000"/>
                </a:solidFill>
              </a:rPr>
              <a:t>phase</a:t>
            </a:r>
            <a:r>
              <a:rPr lang="nb-NO" sz="2800" b="1" dirty="0" smtClean="0">
                <a:solidFill>
                  <a:srgbClr val="FF0000"/>
                </a:solidFill>
              </a:rPr>
              <a:t> </a:t>
            </a:r>
            <a:r>
              <a:rPr lang="nb-NO" sz="2800" b="1" dirty="0" err="1" smtClean="0">
                <a:solidFill>
                  <a:srgbClr val="FF0000"/>
                </a:solidFill>
              </a:rPr>
              <a:t>relations</a:t>
            </a:r>
            <a:r>
              <a:rPr lang="nb-NO" sz="2800" b="1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>
                <a:solidFill>
                  <a:srgbClr val="FF0000"/>
                </a:solidFill>
              </a:rPr>
              <a:t>(</a:t>
            </a:r>
            <a:r>
              <a:rPr lang="nb-NO" sz="2400" dirty="0" err="1" smtClean="0">
                <a:solidFill>
                  <a:srgbClr val="FF0000"/>
                </a:solidFill>
              </a:rPr>
              <a:t>volatile-free</a:t>
            </a:r>
            <a:r>
              <a:rPr lang="nb-NO" sz="2400" dirty="0" smtClean="0">
                <a:solidFill>
                  <a:srgbClr val="FF0000"/>
                </a:solidFill>
              </a:rPr>
              <a:t> systems) </a:t>
            </a:r>
            <a:endParaRPr lang="nb-NO" sz="2400" dirty="0">
              <a:solidFill>
                <a:srgbClr val="FF0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73" y="1187304"/>
            <a:ext cx="3840664" cy="354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816" y="1187304"/>
            <a:ext cx="3840664" cy="354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99941" y="2448519"/>
            <a:ext cx="18149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err="1" smtClean="0"/>
              <a:t>Based</a:t>
            </a:r>
            <a:r>
              <a:rPr lang="nb-NO" sz="1300" dirty="0" smtClean="0"/>
              <a:t> </a:t>
            </a:r>
            <a:r>
              <a:rPr lang="nb-NO" sz="1300" dirty="0" err="1" smtClean="0"/>
              <a:t>on</a:t>
            </a:r>
            <a:r>
              <a:rPr lang="nb-NO" sz="1300" dirty="0" smtClean="0"/>
              <a:t> </a:t>
            </a:r>
            <a:r>
              <a:rPr lang="nb-NO" sz="1300" dirty="0" err="1" smtClean="0"/>
              <a:t>several</a:t>
            </a:r>
            <a:r>
              <a:rPr lang="nb-NO" sz="1300" dirty="0" smtClean="0"/>
              <a:t> studies</a:t>
            </a:r>
          </a:p>
          <a:p>
            <a:r>
              <a:rPr lang="nb-NO" sz="1300" dirty="0" smtClean="0"/>
              <a:t>by </a:t>
            </a:r>
            <a:r>
              <a:rPr lang="nb-NO" sz="1300" dirty="0" err="1" smtClean="0"/>
              <a:t>Kushiro</a:t>
            </a:r>
            <a:r>
              <a:rPr lang="nb-NO" sz="1300" dirty="0" smtClean="0"/>
              <a:t> et al.</a:t>
            </a:r>
            <a:endParaRPr lang="nb-NO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203295" y="4941168"/>
            <a:ext cx="85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 err="1" smtClean="0"/>
              <a:t>What</a:t>
            </a:r>
            <a:r>
              <a:rPr lang="nb-NO" sz="1800" dirty="0" smtClean="0"/>
              <a:t> </a:t>
            </a:r>
            <a:r>
              <a:rPr lang="nb-NO" sz="1800" dirty="0" err="1" smtClean="0"/>
              <a:t>does</a:t>
            </a:r>
            <a:r>
              <a:rPr lang="nb-NO" sz="1800" dirty="0" smtClean="0"/>
              <a:t> </a:t>
            </a:r>
            <a:r>
              <a:rPr lang="nb-NO" sz="1800" dirty="0" err="1" smtClean="0"/>
              <a:t>this</a:t>
            </a:r>
            <a:r>
              <a:rPr lang="nb-NO" sz="1800" dirty="0" smtClean="0"/>
              <a:t> tell </a:t>
            </a:r>
            <a:r>
              <a:rPr lang="nb-NO" sz="1800" dirty="0" err="1" smtClean="0"/>
              <a:t>us</a:t>
            </a:r>
            <a:r>
              <a:rPr lang="nb-NO" sz="1800" dirty="0" smtClean="0"/>
              <a:t> </a:t>
            </a:r>
            <a:r>
              <a:rPr lang="nb-NO" sz="1800" dirty="0" err="1" smtClean="0"/>
              <a:t>about</a:t>
            </a:r>
            <a:r>
              <a:rPr lang="nb-NO" sz="1800" dirty="0" smtClean="0"/>
              <a:t> </a:t>
            </a:r>
            <a:r>
              <a:rPr lang="nb-NO" sz="1800" dirty="0" err="1" smtClean="0"/>
              <a:t>change</a:t>
            </a:r>
            <a:r>
              <a:rPr lang="nb-NO" sz="1800" dirty="0" smtClean="0"/>
              <a:t> in </a:t>
            </a:r>
            <a:r>
              <a:rPr lang="nb-NO" sz="1800" dirty="0" err="1" smtClean="0"/>
              <a:t>the</a:t>
            </a:r>
            <a:r>
              <a:rPr lang="nb-NO" sz="1800" dirty="0" smtClean="0"/>
              <a:t> relative </a:t>
            </a:r>
            <a:r>
              <a:rPr lang="nb-NO" sz="1800" dirty="0" err="1" smtClean="0"/>
              <a:t>stability</a:t>
            </a:r>
            <a:r>
              <a:rPr lang="nb-NO" sz="1800" dirty="0" smtClean="0"/>
              <a:t> </a:t>
            </a:r>
            <a:r>
              <a:rPr lang="nb-NO" sz="1800" dirty="0" err="1" smtClean="0"/>
              <a:t>of</a:t>
            </a:r>
            <a:r>
              <a:rPr lang="nb-NO" sz="1800" dirty="0" smtClean="0"/>
              <a:t> melt and different </a:t>
            </a:r>
            <a:r>
              <a:rPr lang="nb-NO" sz="1800" dirty="0" err="1" smtClean="0"/>
              <a:t>liquidus</a:t>
            </a:r>
            <a:r>
              <a:rPr lang="nb-NO" sz="1800" dirty="0" smtClean="0"/>
              <a:t> </a:t>
            </a:r>
            <a:r>
              <a:rPr lang="nb-NO" sz="1800" dirty="0" err="1" smtClean="0"/>
              <a:t>phases</a:t>
            </a:r>
            <a:r>
              <a:rPr lang="nb-NO" sz="1800" dirty="0" smtClean="0"/>
              <a:t> </a:t>
            </a:r>
            <a:r>
              <a:rPr lang="nb-NO" sz="1800" dirty="0" err="1" smtClean="0"/>
              <a:t>with</a:t>
            </a:r>
            <a:r>
              <a:rPr lang="nb-NO" sz="1800" dirty="0" smtClean="0"/>
              <a:t> </a:t>
            </a:r>
            <a:r>
              <a:rPr lang="nb-NO" sz="1800" b="1" dirty="0" err="1" smtClean="0"/>
              <a:t>increasing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pressure</a:t>
            </a:r>
            <a:r>
              <a:rPr lang="nb-NO" sz="1800" b="1" dirty="0" smtClean="0"/>
              <a:t> </a:t>
            </a:r>
            <a:r>
              <a:rPr lang="nb-NO" sz="1800" dirty="0" smtClean="0"/>
              <a:t>?</a:t>
            </a:r>
            <a:endParaRPr lang="nb-NO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08115" y="5661248"/>
            <a:ext cx="8646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FF0000"/>
                </a:solidFill>
              </a:rPr>
              <a:t>- The </a:t>
            </a:r>
            <a:r>
              <a:rPr lang="nb-NO" sz="1800" dirty="0" err="1" smtClean="0">
                <a:solidFill>
                  <a:srgbClr val="FF0000"/>
                </a:solidFill>
              </a:rPr>
              <a:t>liquidus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field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of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the</a:t>
            </a:r>
            <a:r>
              <a:rPr lang="nb-NO" sz="1800" dirty="0" smtClean="0">
                <a:solidFill>
                  <a:srgbClr val="FF0000"/>
                </a:solidFill>
              </a:rPr>
              <a:t> more </a:t>
            </a:r>
            <a:r>
              <a:rPr lang="nb-NO" sz="1800" dirty="0" err="1" smtClean="0">
                <a:solidFill>
                  <a:srgbClr val="FF0000"/>
                </a:solidFill>
              </a:rPr>
              <a:t>polymerized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phases</a:t>
            </a:r>
            <a:r>
              <a:rPr lang="nb-NO" sz="1800" dirty="0" smtClean="0">
                <a:solidFill>
                  <a:srgbClr val="FF0000"/>
                </a:solidFill>
              </a:rPr>
              <a:t>, En, </a:t>
            </a:r>
            <a:r>
              <a:rPr lang="nb-NO" sz="1800" dirty="0" err="1" smtClean="0">
                <a:solidFill>
                  <a:srgbClr val="FF0000"/>
                </a:solidFill>
              </a:rPr>
              <a:t>Jd</a:t>
            </a:r>
            <a:r>
              <a:rPr lang="nb-NO" sz="1800" dirty="0" smtClean="0">
                <a:solidFill>
                  <a:srgbClr val="FF0000"/>
                </a:solidFill>
              </a:rPr>
              <a:t>, Ab and Ne </a:t>
            </a:r>
            <a:r>
              <a:rPr lang="nb-NO" sz="1800" dirty="0" err="1" smtClean="0">
                <a:solidFill>
                  <a:srgbClr val="FF0000"/>
                </a:solidFill>
              </a:rPr>
              <a:t>increase</a:t>
            </a:r>
            <a:r>
              <a:rPr lang="nb-NO" sz="1800" dirty="0" smtClean="0">
                <a:solidFill>
                  <a:srgbClr val="FF0000"/>
                </a:solidFill>
              </a:rPr>
              <a:t> at </a:t>
            </a:r>
            <a:r>
              <a:rPr lang="nb-NO" sz="1800" dirty="0" err="1" smtClean="0">
                <a:solidFill>
                  <a:srgbClr val="FF0000"/>
                </a:solidFill>
              </a:rPr>
              <a:t>the</a:t>
            </a:r>
            <a:endParaRPr lang="nb-NO" sz="1800" dirty="0">
              <a:solidFill>
                <a:srgbClr val="FF0000"/>
              </a:solidFill>
            </a:endParaRPr>
          </a:p>
          <a:p>
            <a:r>
              <a:rPr lang="nb-NO" sz="1800" dirty="0" smtClean="0">
                <a:solidFill>
                  <a:srgbClr val="FF0000"/>
                </a:solidFill>
              </a:rPr>
              <a:t>    </a:t>
            </a:r>
            <a:r>
              <a:rPr lang="nb-NO" sz="1800" dirty="0" err="1" smtClean="0">
                <a:solidFill>
                  <a:srgbClr val="FF0000"/>
                </a:solidFill>
              </a:rPr>
              <a:t>expence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the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liquidus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field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of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the</a:t>
            </a:r>
            <a:r>
              <a:rPr lang="nb-NO" sz="1800" dirty="0" smtClean="0">
                <a:solidFill>
                  <a:srgbClr val="FF0000"/>
                </a:solidFill>
              </a:rPr>
              <a:t> most </a:t>
            </a:r>
            <a:r>
              <a:rPr lang="nb-NO" sz="1800" dirty="0" err="1" smtClean="0">
                <a:solidFill>
                  <a:srgbClr val="FF0000"/>
                </a:solidFill>
              </a:rPr>
              <a:t>depolymerized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phase</a:t>
            </a:r>
            <a:r>
              <a:rPr lang="nb-NO" sz="1800" dirty="0" smtClean="0">
                <a:solidFill>
                  <a:srgbClr val="FF0000"/>
                </a:solidFill>
              </a:rPr>
              <a:t>, </a:t>
            </a:r>
            <a:r>
              <a:rPr lang="nb-NO" sz="1800" dirty="0" err="1" smtClean="0">
                <a:solidFill>
                  <a:srgbClr val="FF0000"/>
                </a:solidFill>
              </a:rPr>
              <a:t>olivine</a:t>
            </a:r>
            <a:r>
              <a:rPr lang="nb-NO" sz="1800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1200"/>
              </a:lnSpc>
            </a:pPr>
            <a:endParaRPr lang="nb-NO" sz="1800" dirty="0" smtClean="0">
              <a:solidFill>
                <a:srgbClr val="FF0000"/>
              </a:solidFill>
            </a:endParaRPr>
          </a:p>
          <a:p>
            <a:r>
              <a:rPr lang="nb-NO" sz="1800" dirty="0" smtClean="0">
                <a:solidFill>
                  <a:srgbClr val="FF0000"/>
                </a:solidFill>
              </a:rPr>
              <a:t>- Is </a:t>
            </a:r>
            <a:r>
              <a:rPr lang="nb-NO" sz="1800" dirty="0" err="1" smtClean="0">
                <a:solidFill>
                  <a:srgbClr val="FF0000"/>
                </a:solidFill>
              </a:rPr>
              <a:t>the</a:t>
            </a:r>
            <a:r>
              <a:rPr lang="nb-NO" sz="1800" dirty="0" smtClean="0">
                <a:solidFill>
                  <a:srgbClr val="FF0000"/>
                </a:solidFill>
              </a:rPr>
              <a:t> melt more </a:t>
            </a:r>
            <a:r>
              <a:rPr lang="nb-NO" sz="1800" dirty="0" err="1" smtClean="0">
                <a:solidFill>
                  <a:srgbClr val="FF0000"/>
                </a:solidFill>
              </a:rPr>
              <a:t>polymerized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solidFill>
                  <a:srgbClr val="FF0000"/>
                </a:solidFill>
              </a:rPr>
              <a:t>at </a:t>
            </a:r>
            <a:r>
              <a:rPr lang="nb-NO" sz="1800" dirty="0" err="1" smtClean="0">
                <a:solidFill>
                  <a:srgbClr val="FF0000"/>
                </a:solidFill>
              </a:rPr>
              <a:t>higher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pressure</a:t>
            </a:r>
            <a:r>
              <a:rPr lang="nb-NO" sz="1800" dirty="0" smtClean="0">
                <a:solidFill>
                  <a:srgbClr val="FF0000"/>
                </a:solidFill>
              </a:rPr>
              <a:t>?</a:t>
            </a:r>
            <a:endParaRPr lang="nb-NO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2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23" y="2204879"/>
            <a:ext cx="8281529" cy="4385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2988" y="0"/>
            <a:ext cx="150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Solomatova</a:t>
            </a:r>
            <a:r>
              <a:rPr lang="nb-NO" sz="1200" dirty="0" smtClean="0"/>
              <a:t> and</a:t>
            </a:r>
          </a:p>
          <a:p>
            <a:r>
              <a:rPr lang="nb-NO" sz="1200" dirty="0" smtClean="0"/>
              <a:t>Caracas (2019, </a:t>
            </a:r>
            <a:r>
              <a:rPr lang="nb-NO" sz="1200" dirty="0" err="1" smtClean="0"/>
              <a:t>JGR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40912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600" dirty="0" smtClean="0">
                <a:solidFill>
                  <a:srgbClr val="3333FF"/>
                </a:solidFill>
              </a:rPr>
              <a:t>First </a:t>
            </a:r>
            <a:r>
              <a:rPr lang="nb-NO" sz="2600" dirty="0" err="1" smtClean="0">
                <a:solidFill>
                  <a:srgbClr val="3333FF"/>
                </a:solidFill>
              </a:rPr>
              <a:t>principles</a:t>
            </a:r>
            <a:r>
              <a:rPr lang="nb-NO" sz="2600" dirty="0" smtClean="0">
                <a:solidFill>
                  <a:srgbClr val="3333FF"/>
                </a:solidFill>
              </a:rPr>
              <a:t> </a:t>
            </a:r>
            <a:r>
              <a:rPr lang="nb-NO" sz="2600" dirty="0" err="1" smtClean="0">
                <a:solidFill>
                  <a:srgbClr val="3333FF"/>
                </a:solidFill>
              </a:rPr>
              <a:t>simulation</a:t>
            </a:r>
            <a:r>
              <a:rPr lang="nb-NO" sz="2600" dirty="0" smtClean="0">
                <a:solidFill>
                  <a:srgbClr val="3333FF"/>
                </a:solidFill>
              </a:rPr>
              <a:t> </a:t>
            </a:r>
            <a:r>
              <a:rPr lang="nb-NO" sz="2600" dirty="0" err="1" smtClean="0">
                <a:solidFill>
                  <a:srgbClr val="3333FF"/>
                </a:solidFill>
              </a:rPr>
              <a:t>of</a:t>
            </a:r>
            <a:r>
              <a:rPr lang="nb-NO" sz="2600" dirty="0" smtClean="0">
                <a:solidFill>
                  <a:srgbClr val="3333FF"/>
                </a:solidFill>
              </a:rPr>
              <a:t> a </a:t>
            </a:r>
            <a:r>
              <a:rPr lang="nb-NO" sz="2600" dirty="0" err="1" smtClean="0">
                <a:solidFill>
                  <a:srgbClr val="3333FF"/>
                </a:solidFill>
              </a:rPr>
              <a:t>peridotitic</a:t>
            </a:r>
            <a:r>
              <a:rPr lang="nb-NO" sz="2600" dirty="0" smtClean="0">
                <a:solidFill>
                  <a:srgbClr val="3333FF"/>
                </a:solidFill>
              </a:rPr>
              <a:t> melt</a:t>
            </a:r>
            <a:endParaRPr lang="en-US" sz="2600" dirty="0" smtClean="0"/>
          </a:p>
          <a:p>
            <a:pPr>
              <a:lnSpc>
                <a:spcPts val="1800"/>
              </a:lnSpc>
            </a:pPr>
            <a:r>
              <a:rPr lang="en-US" sz="1400" b="1" dirty="0" smtClean="0"/>
              <a:t>153-atom cell</a:t>
            </a:r>
            <a:r>
              <a:rPr lang="en-US" sz="1400" dirty="0" smtClean="0"/>
              <a:t>: </a:t>
            </a:r>
            <a:r>
              <a:rPr lang="en-US" sz="1400" dirty="0" err="1" smtClean="0"/>
              <a:t>NaCa</a:t>
            </a:r>
            <a:r>
              <a:rPr lang="en-US" sz="1400" baseline="-25000" dirty="0" err="1" smtClean="0"/>
              <a:t>2</a:t>
            </a:r>
            <a:r>
              <a:rPr lang="en-US" sz="1400" dirty="0" err="1" smtClean="0"/>
              <a:t>Fe</a:t>
            </a:r>
            <a:r>
              <a:rPr lang="en-US" sz="1400" baseline="-25000" dirty="0" err="1" smtClean="0"/>
              <a:t>4</a:t>
            </a:r>
            <a:r>
              <a:rPr lang="en-US" sz="1400" dirty="0" err="1" smtClean="0"/>
              <a:t>Mg</a:t>
            </a:r>
            <a:r>
              <a:rPr lang="en-US" sz="1400" baseline="-25000" dirty="0" err="1" smtClean="0"/>
              <a:t>30</a:t>
            </a:r>
            <a:r>
              <a:rPr lang="en-US" sz="1400" dirty="0" err="1" smtClean="0"/>
              <a:t>Al</a:t>
            </a:r>
            <a:r>
              <a:rPr lang="en-US" sz="1400" baseline="-25000" dirty="0" err="1" smtClean="0"/>
              <a:t>3</a:t>
            </a:r>
            <a:r>
              <a:rPr lang="en-US" sz="1400" dirty="0" err="1" smtClean="0"/>
              <a:t>Si</a:t>
            </a:r>
            <a:r>
              <a:rPr lang="en-US" sz="1400" baseline="-25000" dirty="0" err="1" smtClean="0"/>
              <a:t>24</a:t>
            </a:r>
            <a:r>
              <a:rPr lang="en-US" sz="1400" dirty="0" err="1" smtClean="0"/>
              <a:t>O</a:t>
            </a:r>
            <a:r>
              <a:rPr lang="en-US" sz="1400" baseline="-25000" dirty="0" err="1" smtClean="0"/>
              <a:t>89</a:t>
            </a:r>
            <a:r>
              <a:rPr lang="en-US" sz="1400" baseline="-25000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nb-NO" sz="1200" b="1" dirty="0" err="1" smtClean="0"/>
              <a:t>wt</a:t>
            </a:r>
            <a:r>
              <a:rPr lang="nb-NO" sz="1200" b="1" dirty="0" smtClean="0"/>
              <a:t>%</a:t>
            </a:r>
            <a:r>
              <a:rPr lang="nb-NO" sz="1200" dirty="0" smtClean="0"/>
              <a:t>: 44.5 </a:t>
            </a:r>
            <a:r>
              <a:rPr lang="nb-NO" sz="1200" dirty="0" err="1" smtClean="0"/>
              <a:t>SiO</a:t>
            </a:r>
            <a:r>
              <a:rPr lang="nb-NO" sz="1200" baseline="-25000" dirty="0" err="1" smtClean="0"/>
              <a:t>2</a:t>
            </a:r>
            <a:r>
              <a:rPr lang="nb-NO" sz="1200" dirty="0" smtClean="0"/>
              <a:t>  4.72 </a:t>
            </a:r>
            <a:r>
              <a:rPr lang="nb-NO" sz="1200" dirty="0" err="1" smtClean="0"/>
              <a:t>Al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O</a:t>
            </a:r>
            <a:r>
              <a:rPr lang="nb-NO" sz="1200" baseline="-25000" dirty="0" err="1" smtClean="0"/>
              <a:t>3</a:t>
            </a:r>
            <a:r>
              <a:rPr lang="nb-NO" sz="1200" dirty="0"/>
              <a:t> </a:t>
            </a:r>
            <a:r>
              <a:rPr lang="nb-NO" sz="1200" dirty="0" smtClean="0"/>
              <a:t> 9.00 </a:t>
            </a:r>
            <a:r>
              <a:rPr lang="nb-NO" sz="1200" dirty="0" err="1" smtClean="0"/>
              <a:t>FeO</a:t>
            </a:r>
            <a:r>
              <a:rPr lang="nb-NO" sz="1200" dirty="0" smtClean="0"/>
              <a:t>  37.3 </a:t>
            </a:r>
            <a:r>
              <a:rPr lang="nb-NO" sz="1200" dirty="0" err="1" smtClean="0"/>
              <a:t>MgO</a:t>
            </a:r>
            <a:r>
              <a:rPr lang="nb-NO" sz="1200" dirty="0" smtClean="0"/>
              <a:t>  3.46 </a:t>
            </a:r>
            <a:r>
              <a:rPr lang="nb-NO" sz="1200" dirty="0" err="1" smtClean="0"/>
              <a:t>CaO</a:t>
            </a:r>
            <a:r>
              <a:rPr lang="nb-NO" sz="1200" dirty="0" smtClean="0"/>
              <a:t>  0.96 </a:t>
            </a:r>
            <a:r>
              <a:rPr lang="nb-NO" sz="1200" dirty="0" err="1" smtClean="0"/>
              <a:t>Na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O</a:t>
            </a:r>
            <a:endParaRPr lang="nb-NO" sz="1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38444" y="647824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/>
              <a:t>150 </a:t>
            </a:r>
            <a:r>
              <a:rPr lang="nb-NO" sz="1800" b="1" dirty="0" err="1" smtClean="0"/>
              <a:t>GPa</a:t>
            </a:r>
            <a:r>
              <a:rPr lang="nb-NO" sz="1800" b="1" dirty="0" smtClean="0"/>
              <a:t>, 4000 K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9928" y="6386591"/>
            <a:ext cx="175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/>
              <a:t>0 </a:t>
            </a:r>
            <a:r>
              <a:rPr lang="nb-NO" sz="1800" b="1" dirty="0" err="1" smtClean="0"/>
              <a:t>GPa</a:t>
            </a:r>
            <a:r>
              <a:rPr lang="nb-NO" sz="1800" b="1" dirty="0" smtClean="0"/>
              <a:t>, 4000 K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456535"/>
            <a:ext cx="276085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50" dirty="0" err="1" smtClean="0"/>
              <a:t>Pyrolite</a:t>
            </a:r>
            <a:r>
              <a:rPr lang="nb-NO" sz="1050" dirty="0" smtClean="0"/>
              <a:t> </a:t>
            </a:r>
            <a:r>
              <a:rPr lang="nb-NO" sz="1050" dirty="0" err="1"/>
              <a:t>model</a:t>
            </a:r>
            <a:r>
              <a:rPr lang="nb-NO" sz="1050" dirty="0"/>
              <a:t> </a:t>
            </a:r>
            <a:r>
              <a:rPr lang="nb-NO" sz="1050" dirty="0" err="1" smtClean="0"/>
              <a:t>composition</a:t>
            </a:r>
            <a:r>
              <a:rPr lang="nb-NO" sz="1050" dirty="0" smtClean="0"/>
              <a:t> (primitive" mantle):</a:t>
            </a:r>
          </a:p>
          <a:p>
            <a:pPr>
              <a:lnSpc>
                <a:spcPts val="1200"/>
              </a:lnSpc>
            </a:pPr>
            <a:r>
              <a:rPr lang="nb-NO" sz="1050" dirty="0" smtClean="0"/>
              <a:t>    25% basalt + 75% </a:t>
            </a:r>
            <a:r>
              <a:rPr lang="nb-NO" sz="1050" dirty="0" err="1" smtClean="0"/>
              <a:t>depleted</a:t>
            </a:r>
            <a:r>
              <a:rPr lang="nb-NO" sz="1050" dirty="0" smtClean="0"/>
              <a:t> </a:t>
            </a:r>
            <a:r>
              <a:rPr lang="nb-NO" sz="1050" dirty="0" err="1" smtClean="0"/>
              <a:t>harzburgite</a:t>
            </a:r>
            <a:r>
              <a:rPr lang="nb-NO" sz="1050" dirty="0" smtClean="0"/>
              <a:t> </a:t>
            </a:r>
            <a:endParaRPr lang="nb-NO" sz="105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658527" y="187407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rgbClr val="CC00FF"/>
                </a:solidFill>
              </a:rPr>
              <a:t>d</a:t>
            </a:r>
            <a:r>
              <a:rPr lang="nb-NO" sz="1400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err="1" smtClean="0">
                <a:solidFill>
                  <a:srgbClr val="CC00FF"/>
                </a:solidFill>
              </a:rPr>
              <a:t>:10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953577" y="2331805"/>
            <a:ext cx="144016" cy="3535596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5400000">
            <a:off x="2889654" y="454984"/>
            <a:ext cx="144016" cy="3515405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138375" y="4463177"/>
            <a:ext cx="823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d: 7.17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95322" y="391088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rgbClr val="CC00FF"/>
                </a:solidFill>
              </a:rPr>
              <a:t>d</a:t>
            </a:r>
            <a:r>
              <a:rPr lang="nb-NO" sz="1400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: 10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5633720" y="3487738"/>
            <a:ext cx="136525" cy="2542222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5400000">
            <a:off x="7022711" y="2118208"/>
            <a:ext cx="144016" cy="2525758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49210" y="3079940"/>
            <a:ext cx="752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d: 7.17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0311" y="1735779"/>
            <a:ext cx="1025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CC00FF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: 1000</a:t>
            </a:r>
          </a:p>
          <a:p>
            <a:r>
              <a:rPr lang="nb-NO" sz="1400" dirty="0" smtClean="0">
                <a:solidFill>
                  <a:srgbClr val="CC00FF"/>
                </a:solidFill>
              </a:rPr>
              <a:t>  </a:t>
            </a:r>
            <a:r>
              <a:rPr lang="nb-NO" sz="1400" b="1" dirty="0" smtClean="0">
                <a:solidFill>
                  <a:srgbClr val="CC00FF"/>
                </a:solidFill>
              </a:rPr>
              <a:t>V</a:t>
            </a:r>
            <a:r>
              <a:rPr lang="nb-NO" sz="1400" dirty="0" smtClean="0">
                <a:solidFill>
                  <a:srgbClr val="CC00FF"/>
                </a:solidFill>
              </a:rPr>
              <a:t>:  370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8050" y="1746135"/>
            <a:ext cx="1716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d/</a:t>
            </a:r>
            <a:r>
              <a:rPr lang="nb-NO" sz="1400" dirty="0" err="1" smtClean="0">
                <a:solidFill>
                  <a:srgbClr val="CC00FF"/>
                </a:solidFill>
              </a:rPr>
              <a:t>d</a:t>
            </a:r>
            <a:r>
              <a:rPr lang="nb-NO" sz="1400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 = 0.72 (72%) </a:t>
            </a:r>
          </a:p>
          <a:p>
            <a:r>
              <a:rPr lang="nb-NO" sz="1400" b="1" dirty="0" smtClean="0">
                <a:solidFill>
                  <a:srgbClr val="CC00FF"/>
                </a:solidFill>
              </a:rPr>
              <a:t>V/</a:t>
            </a:r>
            <a:r>
              <a:rPr lang="nb-NO" sz="1400" b="1" dirty="0" err="1" smtClean="0">
                <a:solidFill>
                  <a:srgbClr val="CC00FF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 =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4733" y="1839350"/>
            <a:ext cx="1563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CC00FF"/>
                </a:solidFill>
              </a:rPr>
              <a:t>V/</a:t>
            </a:r>
            <a:r>
              <a:rPr lang="nb-NO" sz="1400" b="1" dirty="0" err="1" smtClean="0">
                <a:solidFill>
                  <a:srgbClr val="CC00FF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 = 0.37 (37%)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595" y="968489"/>
            <a:ext cx="4570414" cy="81047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The O-atoms </a:t>
            </a:r>
            <a:r>
              <a:rPr lang="nb-NO" sz="1200" dirty="0" err="1" smtClean="0"/>
              <a:t>are</a:t>
            </a:r>
            <a:r>
              <a:rPr lang="nb-NO" sz="1200" dirty="0" smtClean="0"/>
              <a:t> at </a:t>
            </a:r>
            <a:r>
              <a:rPr lang="nb-NO" sz="1200" dirty="0" err="1" smtClean="0"/>
              <a:t>the</a:t>
            </a:r>
            <a:r>
              <a:rPr lang="nb-NO" sz="1200" dirty="0" smtClean="0"/>
              <a:t> corners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b="1" dirty="0" err="1" smtClean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nb-NO" sz="1200" dirty="0" smtClean="0"/>
              <a:t> and </a:t>
            </a:r>
            <a:r>
              <a:rPr lang="nb-NO" sz="1200" b="1" dirty="0" err="1" smtClean="0">
                <a:solidFill>
                  <a:srgbClr val="0066FF"/>
                </a:solidFill>
              </a:rPr>
              <a:t>blue</a:t>
            </a:r>
            <a:r>
              <a:rPr lang="nb-NO" sz="1200" dirty="0" smtClean="0"/>
              <a:t> </a:t>
            </a:r>
            <a:r>
              <a:rPr lang="nb-NO" sz="1200" dirty="0" err="1" smtClean="0"/>
              <a:t>polyhedra</a:t>
            </a:r>
            <a:r>
              <a:rPr lang="nb-NO" sz="1200" dirty="0" smtClean="0"/>
              <a:t>.</a:t>
            </a:r>
          </a:p>
          <a:p>
            <a:pPr>
              <a:lnSpc>
                <a:spcPts val="1400"/>
              </a:lnSpc>
            </a:pPr>
            <a:r>
              <a:rPr lang="nb-NO" sz="1200" dirty="0" err="1" smtClean="0"/>
              <a:t>Which</a:t>
            </a:r>
            <a:r>
              <a:rPr lang="nb-NO" sz="1200" dirty="0" smtClean="0"/>
              <a:t> </a:t>
            </a:r>
            <a:r>
              <a:rPr lang="nb-NO" sz="1200" dirty="0" err="1" smtClean="0"/>
              <a:t>cations</a:t>
            </a:r>
            <a:r>
              <a:rPr lang="nb-NO" sz="1200" dirty="0" smtClean="0"/>
              <a:t> </a:t>
            </a:r>
            <a:r>
              <a:rPr lang="nb-NO" sz="1200" dirty="0" err="1" smtClean="0"/>
              <a:t>are</a:t>
            </a:r>
            <a:r>
              <a:rPr lang="nb-NO" sz="1200" dirty="0" smtClean="0"/>
              <a:t> </a:t>
            </a:r>
            <a:r>
              <a:rPr lang="nb-NO" sz="1200" dirty="0" err="1" smtClean="0"/>
              <a:t>inside</a:t>
            </a:r>
            <a:r>
              <a:rPr lang="nb-NO" sz="1200" dirty="0" smtClean="0"/>
              <a:t>: </a:t>
            </a:r>
            <a:r>
              <a:rPr lang="nb-NO" sz="1200" b="1" dirty="0" err="1" smtClean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nb-NO" sz="1200" b="1" dirty="0" smtClean="0">
                <a:solidFill>
                  <a:schemeClr val="bg1">
                    <a:lumMod val="50000"/>
                  </a:schemeClr>
                </a:solidFill>
              </a:rPr>
              <a:t>:    </a:t>
            </a:r>
            <a:r>
              <a:rPr lang="nb-NO" sz="1200" b="1" dirty="0" err="1" smtClean="0">
                <a:solidFill>
                  <a:srgbClr val="0066FF"/>
                </a:solidFill>
              </a:rPr>
              <a:t>blue</a:t>
            </a:r>
            <a:r>
              <a:rPr lang="nb-NO" sz="1200" b="1" dirty="0" smtClean="0">
                <a:solidFill>
                  <a:srgbClr val="0066FF"/>
                </a:solidFill>
              </a:rPr>
              <a:t>:      </a:t>
            </a:r>
            <a:r>
              <a:rPr lang="nb-NO" sz="1200" b="1" dirty="0" smtClean="0"/>
              <a:t>?</a:t>
            </a:r>
            <a:r>
              <a:rPr lang="nb-NO" sz="1200" b="1" dirty="0" smtClean="0">
                <a:solidFill>
                  <a:srgbClr val="0066FF"/>
                </a:solidFill>
              </a:rPr>
              <a:t>       </a:t>
            </a:r>
          </a:p>
          <a:p>
            <a:pPr>
              <a:lnSpc>
                <a:spcPts val="1400"/>
              </a:lnSpc>
            </a:pPr>
            <a:r>
              <a:rPr lang="nb-NO" sz="1200" dirty="0" err="1" smtClean="0"/>
              <a:t>What</a:t>
            </a:r>
            <a:r>
              <a:rPr lang="nb-NO" sz="1200" dirty="0" smtClean="0"/>
              <a:t> is </a:t>
            </a:r>
            <a:r>
              <a:rPr lang="nb-NO" sz="1200" dirty="0" err="1" smtClean="0"/>
              <a:t>the</a:t>
            </a:r>
            <a:r>
              <a:rPr lang="nb-NO" sz="1200" dirty="0" smtClean="0"/>
              <a:t> CN (</a:t>
            </a:r>
            <a:r>
              <a:rPr lang="nb-NO" sz="1200" dirty="0" err="1" smtClean="0"/>
              <a:t>coord</a:t>
            </a:r>
            <a:r>
              <a:rPr lang="nb-NO" sz="1200" dirty="0" smtClean="0"/>
              <a:t>. </a:t>
            </a:r>
            <a:r>
              <a:rPr lang="nb-NO" sz="1200" dirty="0" err="1" smtClean="0"/>
              <a:t>number</a:t>
            </a:r>
            <a:r>
              <a:rPr lang="nb-NO" sz="1200" dirty="0" smtClean="0"/>
              <a:t>)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polyhedra</a:t>
            </a:r>
            <a:r>
              <a:rPr lang="nb-NO" sz="1200" dirty="0" smtClean="0"/>
              <a:t> at </a:t>
            </a:r>
            <a:r>
              <a:rPr lang="nb-NO" sz="1200" b="1" dirty="0" smtClean="0"/>
              <a:t>0 </a:t>
            </a:r>
            <a:r>
              <a:rPr lang="nb-NO" sz="1200" b="1" dirty="0" err="1" smtClean="0"/>
              <a:t>GPa</a:t>
            </a:r>
            <a:r>
              <a:rPr lang="nb-NO" sz="1200" b="1" dirty="0" smtClean="0"/>
              <a:t>:  150 </a:t>
            </a:r>
            <a:r>
              <a:rPr lang="nb-NO" sz="1200" b="1" dirty="0" err="1" smtClean="0"/>
              <a:t>GPa</a:t>
            </a:r>
            <a:r>
              <a:rPr lang="nb-NO" sz="1200" b="1" dirty="0" smtClean="0"/>
              <a:t>:   ?</a:t>
            </a:r>
          </a:p>
          <a:p>
            <a:pPr>
              <a:lnSpc>
                <a:spcPts val="1400"/>
              </a:lnSpc>
            </a:pPr>
            <a:r>
              <a:rPr lang="nb-NO" sz="1200" b="1" dirty="0" smtClean="0"/>
              <a:t>0</a:t>
            </a:r>
            <a:r>
              <a:rPr lang="nb-NO" sz="1200" dirty="0" smtClean="0"/>
              <a:t> </a:t>
            </a:r>
            <a:r>
              <a:rPr lang="nb-NO" sz="1200" dirty="0" err="1" smtClean="0"/>
              <a:t>to</a:t>
            </a:r>
            <a:r>
              <a:rPr lang="nb-NO" sz="1200" b="1" dirty="0" err="1" smtClean="0"/>
              <a:t>150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GPa</a:t>
            </a:r>
            <a:r>
              <a:rPr lang="nb-NO" sz="1200" dirty="0" smtClean="0"/>
              <a:t>: </a:t>
            </a:r>
            <a:r>
              <a:rPr lang="nb-NO" sz="1200" dirty="0" err="1" smtClean="0"/>
              <a:t>Does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degree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polymerization</a:t>
            </a:r>
            <a:r>
              <a:rPr lang="nb-NO" sz="1200" dirty="0" smtClean="0"/>
              <a:t> </a:t>
            </a:r>
            <a:r>
              <a:rPr lang="nb-NO" sz="1200" dirty="0" err="1" smtClean="0"/>
              <a:t>increase</a:t>
            </a:r>
            <a:r>
              <a:rPr lang="nb-NO" sz="1200" dirty="0" smtClean="0"/>
              <a:t> or </a:t>
            </a:r>
            <a:r>
              <a:rPr lang="nb-NO" sz="1200" dirty="0" err="1" smtClean="0"/>
              <a:t>decrease</a:t>
            </a:r>
            <a:r>
              <a:rPr lang="nb-NO" sz="12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58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871831" y="764704"/>
            <a:ext cx="3604925" cy="3294587"/>
            <a:chOff x="116512" y="624150"/>
            <a:chExt cx="3970033" cy="3766517"/>
          </a:xfrm>
        </p:grpSpPr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63" y="1103026"/>
              <a:ext cx="3334607" cy="328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98173" y="3793399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4</a:t>
              </a:r>
              <a:endParaRPr lang="en-GB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8584" y="2550361"/>
              <a:ext cx="967769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err="1" smtClean="0"/>
                <a:t>perovskite</a:t>
              </a:r>
              <a:endParaRPr lang="en-GB" sz="13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6927" y="3353050"/>
              <a:ext cx="1086046" cy="545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100" dirty="0" err="1" smtClean="0"/>
                <a:t>majorite</a:t>
              </a:r>
              <a:r>
                <a:rPr lang="nb-NO" sz="1100" dirty="0" smtClean="0"/>
                <a:t>:</a:t>
              </a:r>
            </a:p>
            <a:p>
              <a:pPr>
                <a:lnSpc>
                  <a:spcPts val="1500"/>
                </a:lnSpc>
              </a:pPr>
              <a:r>
                <a:rPr lang="nb-NO" sz="1100" dirty="0" smtClean="0"/>
                <a:t>25% 6-coord. </a:t>
              </a:r>
              <a:endParaRPr lang="en-GB" sz="11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60896" y="3962403"/>
              <a:ext cx="1783362" cy="28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100" dirty="0" err="1" smtClean="0"/>
                <a:t>pyroxene</a:t>
              </a:r>
              <a:r>
                <a:rPr lang="nb-NO" sz="1100" dirty="0" smtClean="0"/>
                <a:t>: 100% 4-</a:t>
              </a:r>
              <a:r>
                <a:rPr lang="nb-NO" sz="1100" dirty="0" err="1" smtClean="0"/>
                <a:t>coord</a:t>
              </a:r>
              <a:r>
                <a:rPr lang="nb-NO" sz="1100" dirty="0" smtClean="0"/>
                <a:t>.</a:t>
              </a:r>
              <a:endParaRPr lang="en-GB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6799" y="1673446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7</a:t>
              </a:r>
              <a:endParaRPr lang="en-GB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5899" y="3101912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5</a:t>
              </a:r>
              <a:endParaRPr lang="en-GB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8814" y="2343717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6</a:t>
              </a:r>
              <a:endParaRPr lang="en-GB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-124856" y="2113125"/>
              <a:ext cx="810386" cy="32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dirty="0" smtClean="0"/>
                <a:t>Si-CN</a:t>
              </a:r>
              <a:endParaRPr lang="en-GB" baseline="-250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368297" y="2911356"/>
              <a:ext cx="2579427" cy="1023582"/>
            </a:xfrm>
            <a:custGeom>
              <a:avLst/>
              <a:gdLst>
                <a:gd name="connsiteX0" fmla="*/ 0 w 2579427"/>
                <a:gd name="connsiteY0" fmla="*/ 0 h 1023582"/>
                <a:gd name="connsiteX1" fmla="*/ 661916 w 2579427"/>
                <a:gd name="connsiteY1" fmla="*/ 313898 h 1023582"/>
                <a:gd name="connsiteX2" fmla="*/ 1303361 w 2579427"/>
                <a:gd name="connsiteY2" fmla="*/ 586853 h 1023582"/>
                <a:gd name="connsiteX3" fmla="*/ 1937982 w 2579427"/>
                <a:gd name="connsiteY3" fmla="*/ 736979 h 1023582"/>
                <a:gd name="connsiteX4" fmla="*/ 2579427 w 2579427"/>
                <a:gd name="connsiteY4" fmla="*/ 1023582 h 10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9427" h="1023582">
                  <a:moveTo>
                    <a:pt x="0" y="0"/>
                  </a:moveTo>
                  <a:cubicBezTo>
                    <a:pt x="222344" y="108044"/>
                    <a:pt x="444689" y="216089"/>
                    <a:pt x="661916" y="313898"/>
                  </a:cubicBezTo>
                  <a:cubicBezTo>
                    <a:pt x="879143" y="411707"/>
                    <a:pt x="1090683" y="516340"/>
                    <a:pt x="1303361" y="586853"/>
                  </a:cubicBezTo>
                  <a:cubicBezTo>
                    <a:pt x="1516039" y="657367"/>
                    <a:pt x="1725304" y="664191"/>
                    <a:pt x="1937982" y="736979"/>
                  </a:cubicBezTo>
                  <a:cubicBezTo>
                    <a:pt x="2150660" y="809767"/>
                    <a:pt x="2365043" y="916674"/>
                    <a:pt x="2579427" y="1023582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75121" y="2829469"/>
              <a:ext cx="2572603" cy="1091821"/>
            </a:xfrm>
            <a:custGeom>
              <a:avLst/>
              <a:gdLst>
                <a:gd name="connsiteX0" fmla="*/ 0 w 2572603"/>
                <a:gd name="connsiteY0" fmla="*/ 0 h 1091821"/>
                <a:gd name="connsiteX1" fmla="*/ 648268 w 2572603"/>
                <a:gd name="connsiteY1" fmla="*/ 457200 h 1091821"/>
                <a:gd name="connsiteX2" fmla="*/ 1296537 w 2572603"/>
                <a:gd name="connsiteY2" fmla="*/ 805218 h 1091821"/>
                <a:gd name="connsiteX3" fmla="*/ 1937982 w 2572603"/>
                <a:gd name="connsiteY3" fmla="*/ 955343 h 1091821"/>
                <a:gd name="connsiteX4" fmla="*/ 2572603 w 2572603"/>
                <a:gd name="connsiteY4" fmla="*/ 1091821 h 109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603" h="1091821">
                  <a:moveTo>
                    <a:pt x="0" y="0"/>
                  </a:moveTo>
                  <a:cubicBezTo>
                    <a:pt x="216089" y="161498"/>
                    <a:pt x="432179" y="322997"/>
                    <a:pt x="648268" y="457200"/>
                  </a:cubicBezTo>
                  <a:cubicBezTo>
                    <a:pt x="864358" y="591403"/>
                    <a:pt x="1081585" y="722194"/>
                    <a:pt x="1296537" y="805218"/>
                  </a:cubicBezTo>
                  <a:cubicBezTo>
                    <a:pt x="1511489" y="888242"/>
                    <a:pt x="1937982" y="955343"/>
                    <a:pt x="1937982" y="955343"/>
                  </a:cubicBezTo>
                  <a:lnTo>
                    <a:pt x="2572603" y="1091821"/>
                  </a:lnTo>
                </a:path>
              </a:pathLst>
            </a:custGeom>
            <a:noFill/>
            <a:ln w="31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381945" y="2822645"/>
              <a:ext cx="2572603" cy="1044054"/>
            </a:xfrm>
            <a:custGeom>
              <a:avLst/>
              <a:gdLst>
                <a:gd name="connsiteX0" fmla="*/ 0 w 2572603"/>
                <a:gd name="connsiteY0" fmla="*/ 0 h 1044054"/>
                <a:gd name="connsiteX1" fmla="*/ 648268 w 2572603"/>
                <a:gd name="connsiteY1" fmla="*/ 300251 h 1044054"/>
                <a:gd name="connsiteX2" fmla="*/ 1282889 w 2572603"/>
                <a:gd name="connsiteY2" fmla="*/ 805218 h 1044054"/>
                <a:gd name="connsiteX3" fmla="*/ 1924334 w 2572603"/>
                <a:gd name="connsiteY3" fmla="*/ 989463 h 1044054"/>
                <a:gd name="connsiteX4" fmla="*/ 2572603 w 2572603"/>
                <a:gd name="connsiteY4" fmla="*/ 1044054 h 104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603" h="1044054">
                  <a:moveTo>
                    <a:pt x="0" y="0"/>
                  </a:moveTo>
                  <a:cubicBezTo>
                    <a:pt x="217226" y="83024"/>
                    <a:pt x="434453" y="166048"/>
                    <a:pt x="648268" y="300251"/>
                  </a:cubicBezTo>
                  <a:cubicBezTo>
                    <a:pt x="862083" y="434454"/>
                    <a:pt x="1070211" y="690349"/>
                    <a:pt x="1282889" y="805218"/>
                  </a:cubicBezTo>
                  <a:cubicBezTo>
                    <a:pt x="1495567" y="920087"/>
                    <a:pt x="1709382" y="949657"/>
                    <a:pt x="1924334" y="989463"/>
                  </a:cubicBezTo>
                  <a:cubicBezTo>
                    <a:pt x="2139286" y="1029269"/>
                    <a:pt x="2355944" y="1036661"/>
                    <a:pt x="2572603" y="1044054"/>
                  </a:cubicBezTo>
                </a:path>
              </a:pathLst>
            </a:custGeom>
            <a:noFill/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90292" y="868535"/>
              <a:ext cx="386966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13</a:t>
              </a:r>
              <a:endParaRPr lang="en-GB" sz="13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00578" y="870832"/>
              <a:ext cx="386966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55</a:t>
              </a:r>
              <a:endParaRPr lang="en-GB" sz="13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74954" y="870811"/>
              <a:ext cx="295167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5</a:t>
              </a:r>
              <a:endParaRPr lang="en-GB" sz="13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91378" y="859438"/>
              <a:ext cx="295167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2</a:t>
              </a:r>
              <a:endParaRPr lang="en-GB" sz="13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30649" y="866282"/>
              <a:ext cx="386966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25</a:t>
              </a:r>
              <a:endParaRPr lang="en-GB" sz="13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9416" y="866260"/>
              <a:ext cx="478764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125</a:t>
              </a:r>
              <a:endParaRPr lang="en-GB" sz="13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52522" y="624150"/>
              <a:ext cx="782406" cy="387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/>
                <a:t>p</a:t>
              </a:r>
              <a:r>
                <a:rPr lang="nb-NO" dirty="0" smtClean="0"/>
                <a:t>, </a:t>
              </a:r>
              <a:r>
                <a:rPr lang="nb-NO" sz="1400" dirty="0" err="1" smtClean="0"/>
                <a:t>GPa</a:t>
              </a:r>
              <a:endParaRPr lang="en-GB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 rot="876232">
              <a:off x="2451429" y="3232006"/>
              <a:ext cx="665892" cy="29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FF0000"/>
                  </a:solidFill>
                </a:rPr>
                <a:t>6000 K</a:t>
              </a:r>
              <a:endParaRPr lang="en-GB" sz="1100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45772">
              <a:off x="1731044" y="2864840"/>
              <a:ext cx="665892" cy="29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333399"/>
                  </a:solidFill>
                </a:rPr>
                <a:t>3000 K</a:t>
              </a:r>
              <a:endParaRPr lang="en-GB" sz="1100" dirty="0">
                <a:solidFill>
                  <a:srgbClr val="333399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645772">
              <a:off x="2322781" y="3614610"/>
              <a:ext cx="665892" cy="29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008000"/>
                  </a:solidFill>
                </a:rPr>
                <a:t>4000 K</a:t>
              </a:r>
              <a:endParaRPr lang="en-GB" sz="11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989" y="2856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Si-</a:t>
            </a:r>
            <a:r>
              <a:rPr lang="nb-NO" sz="1800" dirty="0" err="1" smtClean="0">
                <a:solidFill>
                  <a:srgbClr val="3333FF"/>
                </a:solidFill>
              </a:rPr>
              <a:t>coordination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number</a:t>
            </a:r>
            <a:r>
              <a:rPr lang="nb-NO" sz="1800" dirty="0" smtClean="0">
                <a:solidFill>
                  <a:srgbClr val="3333FF"/>
                </a:solidFill>
              </a:rPr>
              <a:t> (CN),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MgSiO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3</a:t>
            </a:r>
            <a:r>
              <a:rPr lang="nb-NO" sz="1800" dirty="0" smtClean="0">
                <a:solidFill>
                  <a:srgbClr val="3333FF"/>
                </a:solidFill>
              </a:rPr>
              <a:t> melt and solids</a:t>
            </a:r>
            <a:endParaRPr lang="en-GB" sz="1800" dirty="0">
              <a:solidFill>
                <a:srgbClr val="3333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201680" y="44624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Stixrude</a:t>
            </a:r>
            <a:r>
              <a:rPr lang="nb-NO" sz="1200" dirty="0" smtClean="0"/>
              <a:t> and </a:t>
            </a:r>
            <a:r>
              <a:rPr lang="nb-NO" sz="1200" dirty="0" err="1" smtClean="0"/>
              <a:t>Karki</a:t>
            </a:r>
            <a:endParaRPr lang="nb-NO" sz="1200" dirty="0"/>
          </a:p>
          <a:p>
            <a:r>
              <a:rPr lang="nb-NO" sz="1200" dirty="0" smtClean="0"/>
              <a:t>(20005, </a:t>
            </a:r>
            <a:r>
              <a:rPr lang="nb-NO" sz="1200" dirty="0" err="1" smtClean="0"/>
              <a:t>Science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855746" y="3972970"/>
            <a:ext cx="3698491" cy="2339530"/>
            <a:chOff x="855746" y="3972970"/>
            <a:chExt cx="3698491" cy="2339530"/>
          </a:xfrm>
        </p:grpSpPr>
        <p:grpSp>
          <p:nvGrpSpPr>
            <p:cNvPr id="86" name="Group 85"/>
            <p:cNvGrpSpPr/>
            <p:nvPr/>
          </p:nvGrpSpPr>
          <p:grpSpPr>
            <a:xfrm>
              <a:off x="855746" y="3972970"/>
              <a:ext cx="3698491" cy="2339530"/>
              <a:chOff x="101814" y="3829781"/>
              <a:chExt cx="3698491" cy="233953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39996" y="3938518"/>
                <a:ext cx="3460309" cy="2230793"/>
                <a:chOff x="366807" y="4390668"/>
                <a:chExt cx="3810769" cy="2550342"/>
              </a:xfrm>
            </p:grpSpPr>
            <p:pic>
              <p:nvPicPr>
                <p:cNvPr id="46086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9512" y="4390668"/>
                  <a:ext cx="3270273" cy="20403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TextBox 3"/>
                <p:cNvSpPr txBox="1"/>
                <p:nvPr/>
              </p:nvSpPr>
              <p:spPr>
                <a:xfrm rot="2043213">
                  <a:off x="1302195" y="5048275"/>
                  <a:ext cx="867142" cy="3518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400" dirty="0" smtClean="0">
                      <a:solidFill>
                        <a:srgbClr val="CC9900"/>
                      </a:solidFill>
                    </a:rPr>
                    <a:t>6-</a:t>
                  </a:r>
                  <a:r>
                    <a:rPr lang="nb-NO" sz="1400" dirty="0" err="1" smtClean="0">
                      <a:solidFill>
                        <a:srgbClr val="CC9900"/>
                      </a:solidFill>
                    </a:rPr>
                    <a:t>coord</a:t>
                  </a:r>
                  <a:r>
                    <a:rPr lang="nb-NO" sz="1400" dirty="0" smtClean="0">
                      <a:solidFill>
                        <a:srgbClr val="CC9900"/>
                      </a:solidFill>
                    </a:rPr>
                    <a:t>.</a:t>
                  </a:r>
                  <a:endParaRPr lang="en-GB" sz="1400" dirty="0">
                    <a:solidFill>
                      <a:srgbClr val="CC9900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 rot="19871419">
                  <a:off x="2457020" y="4864029"/>
                  <a:ext cx="867142" cy="3518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400" dirty="0" smtClean="0">
                      <a:solidFill>
                        <a:srgbClr val="333399"/>
                      </a:solidFill>
                    </a:rPr>
                    <a:t>4-</a:t>
                  </a:r>
                  <a:r>
                    <a:rPr lang="nb-NO" sz="1400" dirty="0" err="1" smtClean="0">
                      <a:solidFill>
                        <a:srgbClr val="333399"/>
                      </a:solidFill>
                    </a:rPr>
                    <a:t>coord</a:t>
                  </a:r>
                  <a:r>
                    <a:rPr lang="nb-NO" sz="1400" dirty="0" smtClean="0">
                      <a:solidFill>
                        <a:srgbClr val="333399"/>
                      </a:solidFill>
                    </a:rPr>
                    <a:t>.</a:t>
                  </a:r>
                  <a:endParaRPr lang="en-GB" sz="1400" dirty="0">
                    <a:solidFill>
                      <a:srgbClr val="333399"/>
                    </a:solidFill>
                  </a:endParaRPr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1169203" y="6320483"/>
                  <a:ext cx="432865" cy="3342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300" dirty="0" smtClean="0"/>
                    <a:t>0.6</a:t>
                  </a:r>
                  <a:endParaRPr lang="en-GB" sz="1300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453138" y="6336716"/>
                  <a:ext cx="432865" cy="3342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300" dirty="0" smtClean="0"/>
                    <a:t>0.8</a:t>
                  </a:r>
                  <a:endParaRPr lang="en-GB" sz="1300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090034" y="6338991"/>
                  <a:ext cx="432865" cy="3342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300" dirty="0" smtClean="0"/>
                    <a:t>0.9</a:t>
                  </a:r>
                  <a:endParaRPr lang="en-GB" sz="13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744711" y="6340901"/>
                  <a:ext cx="432865" cy="3342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300" dirty="0" smtClean="0"/>
                    <a:t>1.0</a:t>
                  </a:r>
                  <a:endParaRPr lang="en-GB" sz="13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051759" y="6553960"/>
                  <a:ext cx="1001309" cy="3870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b="1" dirty="0" smtClean="0"/>
                    <a:t>V/</a:t>
                  </a:r>
                  <a:r>
                    <a:rPr lang="nb-NO" b="1" dirty="0" err="1" smtClean="0"/>
                    <a:t>V</a:t>
                  </a:r>
                  <a:r>
                    <a:rPr lang="nb-NO" baseline="-25000" dirty="0" err="1" smtClean="0"/>
                    <a:t>2</a:t>
                  </a:r>
                  <a:r>
                    <a:rPr lang="nb-NO" baseline="-25000" dirty="0" smtClean="0"/>
                    <a:t> </a:t>
                  </a:r>
                  <a:r>
                    <a:rPr lang="nb-NO" baseline="-25000" dirty="0" err="1" smtClean="0"/>
                    <a:t>GPa</a:t>
                  </a:r>
                  <a:endParaRPr lang="en-GB" baseline="-250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81063" y="5824105"/>
                  <a:ext cx="432865" cy="3342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300" dirty="0" smtClean="0"/>
                    <a:t>0.2</a:t>
                  </a:r>
                  <a:endParaRPr lang="en-GB" sz="13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66807" y="5050538"/>
                  <a:ext cx="432865" cy="3342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300" dirty="0" smtClean="0"/>
                    <a:t>0.6</a:t>
                  </a:r>
                  <a:endParaRPr lang="en-GB" sz="1300" dirty="0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 rot="16200000">
                <a:off x="-498190" y="4626566"/>
                <a:ext cx="1548822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nb-NO" dirty="0" err="1" smtClean="0"/>
                  <a:t>Fraction</a:t>
                </a:r>
                <a:r>
                  <a:rPr lang="nb-NO" dirty="0" smtClean="0"/>
                  <a:t>, Si-CN</a:t>
                </a:r>
                <a:endParaRPr lang="en-GB" baseline="-25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9425" y="3829781"/>
                <a:ext cx="39305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1.0</a:t>
                </a:r>
                <a:endParaRPr lang="en-GB" sz="13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243675" y="5783922"/>
              <a:ext cx="3930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0.5</a:t>
              </a:r>
              <a:endParaRPr lang="en-GB" sz="13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11547" y="5782259"/>
              <a:ext cx="3930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0.7</a:t>
              </a:r>
              <a:endParaRPr lang="en-GB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12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43520</TotalTime>
  <Words>2354</Words>
  <Application>Microsoft Office PowerPoint</Application>
  <PresentationFormat>On-screen Show (4:3)</PresentationFormat>
  <Paragraphs>456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Calibri</vt:lpstr>
      <vt:lpstr>Symbol</vt:lpstr>
      <vt:lpstr>Times New Roman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1143</cp:revision>
  <cp:lastPrinted>2018-01-31T20:56:17Z</cp:lastPrinted>
  <dcterms:created xsi:type="dcterms:W3CDTF">2004-05-12T10:19:50Z</dcterms:created>
  <dcterms:modified xsi:type="dcterms:W3CDTF">2020-07-01T15:36:25Z</dcterms:modified>
</cp:coreProperties>
</file>