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5" r:id="rId2"/>
    <p:sldId id="406" r:id="rId3"/>
    <p:sldId id="396" r:id="rId4"/>
    <p:sldId id="343" r:id="rId5"/>
    <p:sldId id="387" r:id="rId6"/>
    <p:sldId id="372" r:id="rId7"/>
    <p:sldId id="407" r:id="rId8"/>
    <p:sldId id="408" r:id="rId9"/>
    <p:sldId id="374" r:id="rId10"/>
    <p:sldId id="352" r:id="rId11"/>
    <p:sldId id="353" r:id="rId12"/>
    <p:sldId id="355" r:id="rId13"/>
    <p:sldId id="378" r:id="rId14"/>
    <p:sldId id="377" r:id="rId15"/>
    <p:sldId id="392" r:id="rId16"/>
    <p:sldId id="395" r:id="rId17"/>
    <p:sldId id="394" r:id="rId18"/>
    <p:sldId id="401" r:id="rId19"/>
    <p:sldId id="393" r:id="rId20"/>
    <p:sldId id="397" r:id="rId21"/>
    <p:sldId id="398" r:id="rId22"/>
    <p:sldId id="400" r:id="rId23"/>
    <p:sldId id="354" r:id="rId24"/>
    <p:sldId id="356" r:id="rId25"/>
    <p:sldId id="357" r:id="rId26"/>
    <p:sldId id="358" r:id="rId27"/>
    <p:sldId id="359" r:id="rId28"/>
    <p:sldId id="360" r:id="rId29"/>
    <p:sldId id="403" r:id="rId30"/>
    <p:sldId id="404" r:id="rId31"/>
    <p:sldId id="361" r:id="rId32"/>
    <p:sldId id="389" r:id="rId33"/>
    <p:sldId id="362" r:id="rId34"/>
    <p:sldId id="363" r:id="rId35"/>
    <p:sldId id="388" r:id="rId36"/>
    <p:sldId id="364" r:id="rId37"/>
    <p:sldId id="365" r:id="rId38"/>
    <p:sldId id="366" r:id="rId39"/>
    <p:sldId id="367" r:id="rId40"/>
    <p:sldId id="368" r:id="rId41"/>
    <p:sldId id="369" r:id="rId42"/>
    <p:sldId id="390" r:id="rId43"/>
    <p:sldId id="391" r:id="rId44"/>
    <p:sldId id="370" r:id="rId45"/>
    <p:sldId id="371" r:id="rId46"/>
    <p:sldId id="402" r:id="rId47"/>
  </p:sldIdLst>
  <p:sldSz cx="9144000" cy="6858000" type="screen4x3"/>
  <p:notesSz cx="10058400" cy="144018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3333FF"/>
    <a:srgbClr val="808000"/>
    <a:srgbClr val="00CCFF"/>
    <a:srgbClr val="008000"/>
    <a:srgbClr val="CC9900"/>
    <a:srgbClr val="993300"/>
    <a:srgbClr val="CCCC00"/>
    <a:srgbClr val="9900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37" autoAdjust="0"/>
    <p:restoredTop sz="94660"/>
  </p:normalViewPr>
  <p:slideViewPr>
    <p:cSldViewPr>
      <p:cViewPr varScale="1">
        <p:scale>
          <a:sx n="190" d="100"/>
          <a:sy n="190" d="100"/>
        </p:scale>
        <p:origin x="139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CF9D0-8BAD-4CCB-AC7D-2B0B7CA32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E57E2-B279-44F4-A75F-3CF1E2625A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4B530-9EB6-4600-ACFE-1A21C4DC3F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D2DAA-F25F-4867-A90B-6AB237613F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FC4D8-CD05-478B-8A90-CCC26797E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5C3F6-F961-48A9-AB3D-87C7CC7959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C8788-C73B-48B7-A7B4-FC994BD1F0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0DB42-E4F2-4C29-9B53-3AA8D9240A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B2088-A0A1-4CAE-848E-661A2FA643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9447-8D1B-4606-B0E5-9B16056E61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C3941-FE9B-42EA-AA0B-8666EBEC59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727A102-F57A-4603-996C-B4793574C6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//upload.wikimedia.org/wikipedia/en/5/59/LavaCreekTuff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hyperlink" Target="//upload.wikimedia.org/wikipedia/commons/c/c7/CalderaRelief_large.gif" TargetMode="Externa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8/Bishop_tuff.jp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240" y="2997511"/>
            <a:ext cx="5650646" cy="334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kstSylinder 3"/>
          <p:cNvSpPr txBox="1">
            <a:spLocks noChangeArrowheads="1"/>
          </p:cNvSpPr>
          <p:nvPr/>
        </p:nvSpPr>
        <p:spPr bwMode="auto">
          <a:xfrm>
            <a:off x="139723" y="63193"/>
            <a:ext cx="8865476" cy="984885"/>
          </a:xfrm>
          <a:prstGeom prst="rect">
            <a:avLst/>
          </a:prstGeom>
          <a:solidFill>
            <a:srgbClr val="CCFFFF"/>
          </a:solidFill>
          <a:ln w="3175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3200" dirty="0" smtClean="0">
                <a:solidFill>
                  <a:srgbClr val="0000FF"/>
                </a:solidFill>
              </a:rPr>
              <a:t>Felsic systems</a:t>
            </a:r>
            <a:r>
              <a:rPr lang="nb-NO" sz="2800" dirty="0" smtClean="0">
                <a:solidFill>
                  <a:srgbClr val="0000FF"/>
                </a:solidFill>
              </a:rPr>
              <a:t> </a:t>
            </a:r>
            <a:r>
              <a:rPr lang="nb-NO" sz="2200" dirty="0" smtClean="0"/>
              <a:t>(granite, syenite, nepheline syenite):</a:t>
            </a:r>
          </a:p>
          <a:p>
            <a:r>
              <a:rPr lang="nb-NO" sz="2200" dirty="0">
                <a:solidFill>
                  <a:srgbClr val="0000FF"/>
                </a:solidFill>
              </a:rPr>
              <a:t> </a:t>
            </a:r>
            <a:r>
              <a:rPr lang="nb-NO" sz="2600" dirty="0" smtClean="0">
                <a:solidFill>
                  <a:srgbClr val="0000FF"/>
                </a:solidFill>
              </a:rPr>
              <a:t>melting relations and volcanic phenomena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572461" y="6376306"/>
            <a:ext cx="24481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err="1" smtClean="0">
                <a:solidFill>
                  <a:srgbClr val="FF0000"/>
                </a:solidFill>
              </a:rPr>
              <a:t>Hypersolvus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smtClean="0">
                <a:solidFill>
                  <a:srgbClr val="FF0000"/>
                </a:solidFill>
              </a:rPr>
              <a:t>alkali </a:t>
            </a:r>
            <a:r>
              <a:rPr lang="nb-NO" sz="1600" dirty="0" err="1" smtClean="0">
                <a:solidFill>
                  <a:srgbClr val="FF0000"/>
                </a:solidFill>
              </a:rPr>
              <a:t>feldspar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716854" y="6290747"/>
            <a:ext cx="1358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 dirty="0" smtClean="0">
                <a:solidFill>
                  <a:srgbClr val="FF0000"/>
                </a:solidFill>
              </a:rPr>
              <a:t>Subsolvus</a:t>
            </a:r>
          </a:p>
          <a:p>
            <a:r>
              <a:rPr lang="nb-NO" sz="1600" dirty="0" smtClean="0">
                <a:solidFill>
                  <a:srgbClr val="FF0000"/>
                </a:solidFill>
              </a:rPr>
              <a:t>alkali feldspar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28" y="3242946"/>
            <a:ext cx="2811517" cy="236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26929" y="213309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The </a:t>
            </a:r>
            <a:r>
              <a:rPr lang="nb-NO" sz="2000" dirty="0" err="1" smtClean="0">
                <a:solidFill>
                  <a:srgbClr val="3333FF"/>
                </a:solidFill>
              </a:rPr>
              <a:t>feldspar</a:t>
            </a:r>
            <a:r>
              <a:rPr lang="nb-NO" sz="2000" dirty="0" smtClean="0">
                <a:solidFill>
                  <a:srgbClr val="3333FF"/>
                </a:solidFill>
              </a:rPr>
              <a:t> systems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28" y="2544125"/>
            <a:ext cx="293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err="1" smtClean="0">
                <a:solidFill>
                  <a:srgbClr val="3333FF"/>
                </a:solidFill>
              </a:rPr>
              <a:t>Plagioclase</a:t>
            </a:r>
            <a:r>
              <a:rPr lang="nb-NO" sz="1600" b="1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1600" dirty="0"/>
              <a:t> </a:t>
            </a:r>
            <a:r>
              <a:rPr lang="nb-NO" sz="1400" b="1" dirty="0" smtClean="0"/>
              <a:t>not</a:t>
            </a:r>
            <a:r>
              <a:rPr lang="nb-NO" sz="1400" dirty="0"/>
              <a:t> </a:t>
            </a:r>
            <a:r>
              <a:rPr lang="nb-NO" sz="1400" b="1" dirty="0" err="1" smtClean="0"/>
              <a:t>very</a:t>
            </a:r>
            <a:r>
              <a:rPr lang="nb-NO" sz="1400" dirty="0" smtClean="0"/>
              <a:t> relevant for </a:t>
            </a:r>
            <a:r>
              <a:rPr lang="nb-NO" sz="1400" dirty="0" err="1" smtClean="0"/>
              <a:t>high-Si</a:t>
            </a:r>
            <a:r>
              <a:rPr lang="nb-NO" sz="1400" dirty="0" smtClean="0"/>
              <a:t> </a:t>
            </a:r>
            <a:r>
              <a:rPr lang="nb-NO" sz="1400" dirty="0" err="1" smtClean="0"/>
              <a:t>granites</a:t>
            </a:r>
            <a:endParaRPr lang="nb-NO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744075" y="2570676"/>
            <a:ext cx="1561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3333FF"/>
                </a:solidFill>
              </a:rPr>
              <a:t>Alkali </a:t>
            </a:r>
            <a:r>
              <a:rPr lang="nb-NO" sz="1600" b="1" dirty="0" err="1" smtClean="0">
                <a:solidFill>
                  <a:srgbClr val="3333FF"/>
                </a:solidFill>
              </a:rPr>
              <a:t>feldspar</a:t>
            </a:r>
            <a:r>
              <a:rPr lang="nb-NO" sz="1600" b="1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1600" dirty="0" smtClean="0"/>
              <a:t> </a:t>
            </a:r>
            <a:r>
              <a:rPr lang="nb-NO" sz="1600" dirty="0" err="1" smtClean="0"/>
              <a:t>very</a:t>
            </a:r>
            <a:r>
              <a:rPr lang="nb-NO" sz="1600" dirty="0" smtClean="0"/>
              <a:t> relevant</a:t>
            </a:r>
            <a:endParaRPr lang="nb-NO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53209" y="1196752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- please </a:t>
            </a:r>
            <a:r>
              <a:rPr lang="nb-NO" dirty="0"/>
              <a:t>review silicate melt strcture in relation to phase relations and physical </a:t>
            </a:r>
            <a:r>
              <a:rPr lang="nb-NO" dirty="0" smtClean="0"/>
              <a:t>properties,</a:t>
            </a:r>
          </a:p>
          <a:p>
            <a:r>
              <a:rPr lang="nb-NO" dirty="0" smtClean="0"/>
              <a:t>- see also chapters 3 and 4 in Winter (2013)</a:t>
            </a:r>
            <a:endParaRPr lang="nb-NO" dirty="0"/>
          </a:p>
        </p:txBody>
      </p:sp>
      <p:sp>
        <p:nvSpPr>
          <p:cNvPr id="2" name="Left Brace 1"/>
          <p:cNvSpPr/>
          <p:nvPr/>
        </p:nvSpPr>
        <p:spPr>
          <a:xfrm>
            <a:off x="3321934" y="3861048"/>
            <a:ext cx="133786" cy="1654289"/>
          </a:xfrm>
          <a:prstGeom prst="leftBrace">
            <a:avLst>
              <a:gd name="adj1" fmla="val 23148"/>
              <a:gd name="adj2" fmla="val 50000"/>
            </a:avLst>
          </a:prstGeom>
          <a:ln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459240" y="3861048"/>
            <a:ext cx="5595695" cy="1656184"/>
          </a:xfrm>
          <a:prstGeom prst="rect">
            <a:avLst/>
          </a:prstGeom>
          <a:noFill/>
          <a:ln w="63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2994987" y="454107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400</a:t>
            </a:r>
            <a:endParaRPr lang="en-GB" sz="1600" b="1" dirty="0">
              <a:solidFill>
                <a:srgbClr val="9900FF"/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 rot="10800000">
            <a:off x="2586941" y="3356656"/>
            <a:ext cx="112777" cy="728093"/>
          </a:xfrm>
          <a:prstGeom prst="leftBrace">
            <a:avLst>
              <a:gd name="adj1" fmla="val 23148"/>
              <a:gd name="adj2" fmla="val 50000"/>
            </a:avLst>
          </a:prstGeom>
          <a:ln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51504" y="3554554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330</a:t>
            </a:r>
            <a:endParaRPr lang="en-GB" sz="1600" b="1" dirty="0">
              <a:solidFill>
                <a:srgbClr val="9900FF"/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10800000">
            <a:off x="364601" y="4411879"/>
            <a:ext cx="127322" cy="802515"/>
          </a:xfrm>
          <a:prstGeom prst="leftBrace">
            <a:avLst>
              <a:gd name="adj1" fmla="val 23148"/>
              <a:gd name="adj2" fmla="val 50000"/>
            </a:avLst>
          </a:prstGeom>
          <a:ln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348463" y="459241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350</a:t>
            </a:r>
            <a:endParaRPr lang="en-GB" sz="1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39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2" grpId="0" animBg="1"/>
      <p:bldP spid="4" grpId="0" animBg="1"/>
      <p:bldP spid="5" grpId="0"/>
      <p:bldP spid="14" grpId="0" animBg="1"/>
      <p:bldP spid="15" grpId="0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42477" y="5067732"/>
            <a:ext cx="3935308" cy="121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Ascent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of</a:t>
            </a:r>
            <a:r>
              <a:rPr lang="nb-NO" sz="1400" dirty="0" smtClean="0">
                <a:solidFill>
                  <a:srgbClr val="3333FF"/>
                </a:solidFill>
              </a:rPr>
              <a:t> a </a:t>
            </a:r>
            <a:r>
              <a:rPr lang="nb-NO" sz="1400" dirty="0" err="1" smtClean="0">
                <a:solidFill>
                  <a:srgbClr val="3333FF"/>
                </a:solidFill>
              </a:rPr>
              <a:t>water-saturated</a:t>
            </a:r>
            <a:r>
              <a:rPr lang="nb-NO" sz="1400" dirty="0" smtClean="0">
                <a:solidFill>
                  <a:srgbClr val="3333FF"/>
                </a:solidFill>
              </a:rPr>
              <a:t> and </a:t>
            </a:r>
            <a:r>
              <a:rPr lang="nb-NO" sz="1400" dirty="0" err="1" smtClean="0">
                <a:solidFill>
                  <a:srgbClr val="3333FF"/>
                </a:solidFill>
              </a:rPr>
              <a:t>superheated</a:t>
            </a:r>
            <a:r>
              <a:rPr lang="nb-NO" sz="1400" dirty="0" smtClean="0">
                <a:solidFill>
                  <a:srgbClr val="3333FF"/>
                </a:solidFill>
              </a:rPr>
              <a:t> magma</a:t>
            </a:r>
            <a:endParaRPr lang="nb-NO" sz="1400" dirty="0">
              <a:solidFill>
                <a:srgbClr val="3333FF"/>
              </a:solidFill>
            </a:endParaRPr>
          </a:p>
          <a:p>
            <a:r>
              <a:rPr lang="nb-NO" sz="1400" dirty="0">
                <a:solidFill>
                  <a:srgbClr val="3333FF"/>
                </a:solidFill>
              </a:rPr>
              <a:t> (</a:t>
            </a:r>
            <a:r>
              <a:rPr lang="nb-NO" sz="1400" dirty="0" smtClean="0">
                <a:solidFill>
                  <a:srgbClr val="3333FF"/>
                </a:solidFill>
              </a:rPr>
              <a:t>from </a:t>
            </a:r>
            <a:r>
              <a:rPr lang="nb-NO" sz="1400" dirty="0">
                <a:solidFill>
                  <a:srgbClr val="3333FF"/>
                </a:solidFill>
              </a:rPr>
              <a:t>17 km </a:t>
            </a:r>
            <a:r>
              <a:rPr lang="nb-NO" sz="1400" dirty="0" smtClean="0">
                <a:solidFill>
                  <a:srgbClr val="3333FF"/>
                </a:solidFill>
              </a:rPr>
              <a:t>and </a:t>
            </a:r>
            <a:r>
              <a:rPr lang="nb-NO" sz="1400" dirty="0">
                <a:solidFill>
                  <a:srgbClr val="3333FF"/>
                </a:solidFill>
              </a:rPr>
              <a:t>760</a:t>
            </a:r>
            <a:r>
              <a:rPr lang="nb-NO" sz="1400" dirty="0">
                <a:solidFill>
                  <a:srgbClr val="3333FF"/>
                </a:solidFill>
                <a:cs typeface="Times New Roman" pitchFamily="18" charset="0"/>
              </a:rPr>
              <a:t>ºC)</a:t>
            </a:r>
            <a:r>
              <a:rPr lang="nb-NO" sz="1400" dirty="0">
                <a:solidFill>
                  <a:srgbClr val="3333FF"/>
                </a:solidFill>
              </a:rPr>
              <a:t>:</a:t>
            </a:r>
          </a:p>
          <a:p>
            <a:r>
              <a:rPr lang="nb-NO" sz="1600" dirty="0">
                <a:solidFill>
                  <a:srgbClr val="3333FF"/>
                </a:solidFill>
              </a:rPr>
              <a:t>  </a:t>
            </a:r>
            <a:r>
              <a:rPr lang="nb-NO" sz="1400" dirty="0">
                <a:solidFill>
                  <a:srgbClr val="3333FF"/>
                </a:solidFill>
              </a:rPr>
              <a:t>- </a:t>
            </a:r>
            <a:r>
              <a:rPr lang="nb-NO" sz="1400" dirty="0" err="1" smtClean="0">
                <a:solidFill>
                  <a:srgbClr val="3333FF"/>
                </a:solidFill>
              </a:rPr>
              <a:t>Degassing</a:t>
            </a:r>
            <a:r>
              <a:rPr lang="nb-NO" sz="1400" dirty="0" smtClean="0">
                <a:solidFill>
                  <a:srgbClr val="3333FF"/>
                </a:solidFill>
              </a:rPr>
              <a:t> from 9.5% to 4.6% </a:t>
            </a:r>
            <a:r>
              <a:rPr lang="nb-NO" sz="1400" dirty="0" err="1" smtClean="0">
                <a:solidFill>
                  <a:srgbClr val="3333FF"/>
                </a:solidFill>
                <a:cs typeface="Times New Roman" pitchFamily="18" charset="0"/>
              </a:rPr>
              <a:t>H</a:t>
            </a:r>
            <a:r>
              <a:rPr lang="nb-NO" sz="1400" baseline="-25000" dirty="0" err="1" smtClean="0">
                <a:solidFill>
                  <a:srgbClr val="3333FF"/>
                </a:solidFill>
                <a:cs typeface="Times New Roman" pitchFamily="18" charset="0"/>
              </a:rPr>
              <a:t>2</a:t>
            </a:r>
            <a:r>
              <a:rPr lang="nb-NO" sz="1400" dirty="0" err="1" smtClean="0">
                <a:solidFill>
                  <a:srgbClr val="3333FF"/>
                </a:solidFill>
                <a:cs typeface="Times New Roman" pitchFamily="18" charset="0"/>
              </a:rPr>
              <a:t>O</a:t>
            </a:r>
            <a:endParaRPr lang="nb-NO" sz="1400" dirty="0">
              <a:solidFill>
                <a:srgbClr val="3333FF"/>
              </a:solidFill>
              <a:cs typeface="Times New Roman" pitchFamily="18" charset="0"/>
            </a:endParaRPr>
          </a:p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      </a:t>
            </a:r>
            <a:r>
              <a:rPr lang="nb-NO" sz="1200" dirty="0" smtClean="0">
                <a:solidFill>
                  <a:srgbClr val="3333FF"/>
                </a:solidFill>
                <a:cs typeface="Times New Roman" pitchFamily="18" charset="0"/>
              </a:rPr>
              <a:t>(under </a:t>
            </a:r>
            <a:r>
              <a:rPr lang="nb-NO" sz="1200" dirty="0" err="1" smtClean="0">
                <a:solidFill>
                  <a:srgbClr val="3333FF"/>
                </a:solidFill>
                <a:cs typeface="Times New Roman" pitchFamily="18" charset="0"/>
              </a:rPr>
              <a:t>continuous</a:t>
            </a:r>
            <a:r>
              <a:rPr lang="nb-NO" sz="1200" dirty="0" smtClean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  <a:cs typeface="Times New Roman" pitchFamily="18" charset="0"/>
              </a:rPr>
              <a:t>water-saturation</a:t>
            </a:r>
            <a:r>
              <a:rPr lang="nb-NO" sz="1200" dirty="0" smtClean="0">
                <a:solidFill>
                  <a:srgbClr val="3333FF"/>
                </a:solidFill>
                <a:cs typeface="Times New Roman" pitchFamily="18" charset="0"/>
              </a:rPr>
              <a:t>)</a:t>
            </a:r>
            <a:endParaRPr lang="nb-NO" sz="1200" dirty="0">
              <a:solidFill>
                <a:srgbClr val="3333FF"/>
              </a:solidFill>
              <a:cs typeface="Times New Roman" pitchFamily="18" charset="0"/>
            </a:endParaRPr>
          </a:p>
          <a:p>
            <a:pPr>
              <a:lnSpc>
                <a:spcPts val="2200"/>
              </a:lnSpc>
            </a:pPr>
            <a:r>
              <a:rPr lang="nb-NO" sz="1400" dirty="0">
                <a:solidFill>
                  <a:srgbClr val="3333FF"/>
                </a:solidFill>
                <a:cs typeface="Times New Roman" pitchFamily="18" charset="0"/>
              </a:rPr>
              <a:t>  - </a:t>
            </a:r>
            <a:r>
              <a:rPr lang="nb-NO" sz="1400" dirty="0" err="1" smtClean="0">
                <a:solidFill>
                  <a:srgbClr val="3333FF"/>
                </a:solidFill>
                <a:cs typeface="Times New Roman" pitchFamily="18" charset="0"/>
              </a:rPr>
              <a:t>Crystallization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 at </a:t>
            </a:r>
            <a:r>
              <a:rPr lang="nb-NO" sz="1400" dirty="0" err="1" smtClean="0">
                <a:solidFill>
                  <a:srgbClr val="3333FF"/>
                </a:solidFill>
                <a:cs typeface="Times New Roman" pitchFamily="18" charset="0"/>
              </a:rPr>
              <a:t>about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 720 </a:t>
            </a:r>
            <a:r>
              <a:rPr lang="nb-NO" sz="1400" dirty="0">
                <a:solidFill>
                  <a:srgbClr val="3333FF"/>
                </a:solidFill>
              </a:rPr>
              <a:t>ºC</a:t>
            </a:r>
            <a:r>
              <a:rPr lang="nb-NO" sz="14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400" dirty="0" smtClean="0">
                <a:solidFill>
                  <a:srgbClr val="3333FF"/>
                </a:solidFill>
                <a:cs typeface="Times New Roman" pitchFamily="18" charset="0"/>
              </a:rPr>
              <a:t>and 4 </a:t>
            </a:r>
            <a:r>
              <a:rPr lang="nb-NO" sz="1400" dirty="0">
                <a:solidFill>
                  <a:srgbClr val="3333FF"/>
                </a:solidFill>
                <a:cs typeface="Times New Roman" pitchFamily="18" charset="0"/>
              </a:rPr>
              <a:t>km </a:t>
            </a:r>
            <a:endParaRPr lang="en-GB" sz="1400" dirty="0">
              <a:solidFill>
                <a:srgbClr val="3333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2" y="19973"/>
            <a:ext cx="6211491" cy="504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1428016" y="1130927"/>
            <a:ext cx="325368" cy="2580516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1752620" y="1136537"/>
            <a:ext cx="766" cy="3465182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556557" y="3711686"/>
            <a:ext cx="5264957" cy="4406"/>
          </a:xfrm>
          <a:prstGeom prst="line">
            <a:avLst/>
          </a:prstGeom>
          <a:noFill/>
          <a:ln w="3175">
            <a:solidFill>
              <a:schemeClr val="tx1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1715036" y="94164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00FF"/>
                </a:solidFill>
              </a:rPr>
              <a:t>P</a:t>
            </a:r>
            <a:r>
              <a:rPr lang="nb-NO" sz="1200" baseline="-25000" dirty="0" smtClean="0">
                <a:solidFill>
                  <a:srgbClr val="0000FF"/>
                </a:solidFill>
              </a:rPr>
              <a:t>1</a:t>
            </a:r>
            <a:endParaRPr lang="nb-NO" sz="1200" baseline="-250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6040" y="3650765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00FF"/>
                </a:solidFill>
              </a:rPr>
              <a:t>P</a:t>
            </a:r>
            <a:r>
              <a:rPr lang="nb-NO" sz="1200" baseline="-25000" dirty="0" smtClean="0">
                <a:solidFill>
                  <a:srgbClr val="0000FF"/>
                </a:solidFill>
              </a:rPr>
              <a:t>2</a:t>
            </a:r>
            <a:endParaRPr lang="nb-NO" sz="1200" baseline="-250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6086" y="5229199"/>
            <a:ext cx="4644008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700" dirty="0" err="1" smtClean="0"/>
              <a:t>Granitic</a:t>
            </a:r>
            <a:r>
              <a:rPr lang="nb-NO" sz="1700" dirty="0" smtClean="0"/>
              <a:t> magma </a:t>
            </a:r>
            <a:r>
              <a:rPr lang="nb-NO" sz="1700" dirty="0" err="1" smtClean="0"/>
              <a:t>with</a:t>
            </a:r>
            <a:r>
              <a:rPr lang="nb-NO" sz="1700" dirty="0" smtClean="0"/>
              <a:t> </a:t>
            </a:r>
            <a:r>
              <a:rPr lang="nb-NO" sz="1700" dirty="0" err="1" smtClean="0"/>
              <a:t>dissolved</a:t>
            </a:r>
            <a:r>
              <a:rPr lang="nb-NO" sz="1700" dirty="0" smtClean="0"/>
              <a:t> </a:t>
            </a:r>
            <a:r>
              <a:rPr lang="nb-NO" sz="1700" dirty="0" err="1" smtClean="0"/>
              <a:t>H</a:t>
            </a:r>
            <a:r>
              <a:rPr lang="nb-NO" sz="1700" baseline="-25000" dirty="0" err="1" smtClean="0"/>
              <a:t>2</a:t>
            </a:r>
            <a:r>
              <a:rPr lang="nb-NO" sz="1700" dirty="0" err="1" smtClean="0"/>
              <a:t>O</a:t>
            </a:r>
            <a:r>
              <a:rPr lang="nb-NO" sz="1700" dirty="0" smtClean="0"/>
              <a:t> </a:t>
            </a:r>
            <a:r>
              <a:rPr lang="nb-NO" sz="1700" dirty="0" err="1" smtClean="0"/>
              <a:t>formed</a:t>
            </a:r>
            <a:r>
              <a:rPr lang="nb-NO" sz="1700" dirty="0" smtClean="0"/>
              <a:t> </a:t>
            </a:r>
            <a:r>
              <a:rPr lang="nb-NO" sz="1700" dirty="0" err="1" smtClean="0"/>
              <a:t>below</a:t>
            </a:r>
            <a:endParaRPr lang="nb-NO" sz="1700" dirty="0" smtClean="0"/>
          </a:p>
          <a:p>
            <a:r>
              <a:rPr lang="nb-NO" sz="1700" dirty="0" err="1" smtClean="0"/>
              <a:t>the</a:t>
            </a:r>
            <a:r>
              <a:rPr lang="nb-NO" sz="1700" dirty="0" smtClean="0"/>
              <a:t> dry </a:t>
            </a:r>
            <a:r>
              <a:rPr lang="nb-NO" sz="1700" dirty="0" err="1" smtClean="0"/>
              <a:t>liquidus</a:t>
            </a:r>
            <a:r>
              <a:rPr lang="nb-NO" sz="1700" dirty="0" smtClean="0"/>
              <a:t> </a:t>
            </a:r>
            <a:r>
              <a:rPr lang="nb-NO" sz="1700" b="1" dirty="0" err="1" smtClean="0"/>
              <a:t>cannot</a:t>
            </a:r>
            <a:r>
              <a:rPr lang="nb-NO" sz="1700" dirty="0" smtClean="0"/>
              <a:t> </a:t>
            </a:r>
            <a:r>
              <a:rPr lang="nb-NO" sz="1700" dirty="0" err="1" smtClean="0"/>
              <a:t>reach</a:t>
            </a:r>
            <a:r>
              <a:rPr lang="nb-NO" sz="1700" dirty="0" smtClean="0"/>
              <a:t> </a:t>
            </a:r>
            <a:r>
              <a:rPr lang="nb-NO" sz="1700" dirty="0" err="1" smtClean="0"/>
              <a:t>the</a:t>
            </a:r>
            <a:r>
              <a:rPr lang="nb-NO" sz="1700" dirty="0" smtClean="0"/>
              <a:t> </a:t>
            </a:r>
            <a:r>
              <a:rPr lang="nb-NO" sz="1700" dirty="0" err="1" smtClean="0"/>
              <a:t>surface</a:t>
            </a:r>
            <a:r>
              <a:rPr lang="nb-NO" sz="1700" dirty="0" smtClean="0"/>
              <a:t>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5099" y="6093296"/>
            <a:ext cx="4445983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dirty="0" err="1" smtClean="0"/>
              <a:t>Quiet</a:t>
            </a:r>
            <a:r>
              <a:rPr lang="nb-NO" sz="1600" dirty="0" smtClean="0"/>
              <a:t> </a:t>
            </a:r>
            <a:r>
              <a:rPr lang="nb-NO" sz="1600" b="1" dirty="0" err="1" smtClean="0"/>
              <a:t>eruption</a:t>
            </a:r>
            <a:r>
              <a:rPr lang="nb-NO" sz="1600" dirty="0" smtClean="0"/>
              <a:t> </a:t>
            </a:r>
            <a:r>
              <a:rPr lang="nb-NO" sz="1600" dirty="0" err="1" smtClean="0"/>
              <a:t>of</a:t>
            </a:r>
            <a:r>
              <a:rPr lang="nb-NO" sz="1600" dirty="0" smtClean="0"/>
              <a:t> </a:t>
            </a:r>
            <a:r>
              <a:rPr lang="nb-NO" sz="1600" dirty="0" err="1" smtClean="0"/>
              <a:t>degassed</a:t>
            </a:r>
            <a:r>
              <a:rPr lang="nb-NO" sz="1600" dirty="0" smtClean="0"/>
              <a:t> </a:t>
            </a:r>
            <a:r>
              <a:rPr lang="nb-NO" sz="1600" dirty="0" err="1" smtClean="0"/>
              <a:t>granitic</a:t>
            </a:r>
            <a:r>
              <a:rPr lang="nb-NO" sz="1600" dirty="0" smtClean="0"/>
              <a:t> magma is </a:t>
            </a:r>
            <a:r>
              <a:rPr lang="nb-NO" sz="1600" b="1" dirty="0" smtClean="0"/>
              <a:t>rare,</a:t>
            </a:r>
            <a:endParaRPr lang="nb-NO" sz="1600" dirty="0" smtClean="0"/>
          </a:p>
          <a:p>
            <a:r>
              <a:rPr lang="nb-NO" sz="1600" dirty="0"/>
              <a:t> </a:t>
            </a:r>
            <a:r>
              <a:rPr lang="nb-NO" sz="1600" dirty="0" smtClean="0"/>
              <a:t>- </a:t>
            </a:r>
            <a:r>
              <a:rPr lang="nb-NO" sz="1600" dirty="0" err="1" smtClean="0"/>
              <a:t>but</a:t>
            </a:r>
            <a:r>
              <a:rPr lang="nb-NO" sz="1600" dirty="0" smtClean="0"/>
              <a:t> </a:t>
            </a:r>
            <a:r>
              <a:rPr lang="nb-NO" sz="1600" dirty="0" err="1" smtClean="0"/>
              <a:t>may</a:t>
            </a:r>
            <a:r>
              <a:rPr lang="nb-NO" sz="1600" dirty="0" smtClean="0"/>
              <a:t> </a:t>
            </a:r>
            <a:r>
              <a:rPr lang="nb-NO" sz="1600" dirty="0" err="1" smtClean="0"/>
              <a:t>follow</a:t>
            </a:r>
            <a:r>
              <a:rPr lang="nb-NO" sz="1600" dirty="0" smtClean="0"/>
              <a:t> </a:t>
            </a:r>
            <a:r>
              <a:rPr lang="nb-NO" sz="1600" dirty="0" err="1" smtClean="0"/>
              <a:t>explosive</a:t>
            </a:r>
            <a:r>
              <a:rPr lang="nb-NO" sz="1600" dirty="0" smtClean="0"/>
              <a:t>, steam-driven </a:t>
            </a:r>
            <a:r>
              <a:rPr lang="nb-NO" sz="1600" dirty="0" err="1" smtClean="0"/>
              <a:t>eruptions</a:t>
            </a:r>
            <a:endParaRPr lang="nb-NO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Vesic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9121" y="1191642"/>
            <a:ext cx="47847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06236" y="79312"/>
            <a:ext cx="5048177" cy="91307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nb-NO" sz="2400" dirty="0" err="1" smtClean="0">
                <a:solidFill>
                  <a:srgbClr val="3333FF"/>
                </a:solidFill>
              </a:rPr>
              <a:t>Explosive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vesiculation</a:t>
            </a:r>
            <a:r>
              <a:rPr lang="nb-NO" sz="2400" dirty="0" smtClean="0">
                <a:solidFill>
                  <a:srgbClr val="3333FF"/>
                </a:solidFill>
              </a:rPr>
              <a:t> in </a:t>
            </a:r>
            <a:r>
              <a:rPr lang="nb-NO" sz="2400" dirty="0" err="1" smtClean="0">
                <a:solidFill>
                  <a:srgbClr val="3333FF"/>
                </a:solidFill>
              </a:rPr>
              <a:t>granitic</a:t>
            </a:r>
            <a:r>
              <a:rPr lang="nb-NO" sz="2400" dirty="0" smtClean="0">
                <a:solidFill>
                  <a:srgbClr val="3333FF"/>
                </a:solidFill>
              </a:rPr>
              <a:t> melts</a:t>
            </a:r>
          </a:p>
          <a:p>
            <a:pPr>
              <a:lnSpc>
                <a:spcPts val="3200"/>
              </a:lnSpc>
            </a:pPr>
            <a:r>
              <a:rPr lang="en-GB" sz="2400" dirty="0" smtClean="0">
                <a:solidFill>
                  <a:srgbClr val="3333FF"/>
                </a:solidFill>
              </a:rPr>
              <a:t>    </a:t>
            </a:r>
            <a:r>
              <a:rPr lang="en-GB" sz="2400" b="1" dirty="0" smtClean="0">
                <a:solidFill>
                  <a:srgbClr val="3333FF"/>
                </a:solidFill>
              </a:rPr>
              <a:t>→  powerful gas thrust</a:t>
            </a:r>
            <a:endParaRPr lang="en-GB" sz="24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Plinian-eruptColum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500563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0726" name="Picture 6" descr="Plin-PyroclasticF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775"/>
            <a:ext cx="45720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0727" name="Picture 7" descr="PyroclasticDeposi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3898900"/>
            <a:ext cx="655161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9"/>
          <p:cNvSpPr txBox="1">
            <a:spLocks noChangeArrowheads="1"/>
          </p:cNvSpPr>
          <p:nvPr/>
        </p:nvSpPr>
        <p:spPr bwMode="auto">
          <a:xfrm>
            <a:off x="107950" y="115888"/>
            <a:ext cx="4812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0000FF"/>
                </a:solidFill>
              </a:rPr>
              <a:t>Plinian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eruption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column</a:t>
            </a:r>
            <a:r>
              <a:rPr lang="nb-NO" sz="2400" dirty="0" smtClean="0">
                <a:solidFill>
                  <a:srgbClr val="0000FF"/>
                </a:solidFill>
              </a:rPr>
              <a:t> and </a:t>
            </a:r>
            <a:r>
              <a:rPr lang="nb-NO" sz="2400" dirty="0" err="1" smtClean="0">
                <a:solidFill>
                  <a:srgbClr val="0000FF"/>
                </a:solidFill>
              </a:rPr>
              <a:t>products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2" name="Picture 4" descr="PyroFlow-August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7662" y="0"/>
            <a:ext cx="4986338" cy="6858000"/>
          </a:xfrm>
          <a:prstGeom prst="rect">
            <a:avLst/>
          </a:prstGeom>
          <a:noFill/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5706" y="44624"/>
            <a:ext cx="33927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Mt. </a:t>
            </a:r>
            <a:r>
              <a:rPr lang="nb-NO" sz="2800" dirty="0" err="1" smtClean="0">
                <a:solidFill>
                  <a:srgbClr val="3333FF"/>
                </a:solidFill>
              </a:rPr>
              <a:t>Augustine</a:t>
            </a:r>
            <a:r>
              <a:rPr lang="nb-NO" sz="2800" dirty="0">
                <a:solidFill>
                  <a:srgbClr val="3333FF"/>
                </a:solidFill>
              </a:rPr>
              <a:t>, </a:t>
            </a:r>
            <a:r>
              <a:rPr lang="nb-NO" sz="2800" dirty="0" smtClean="0">
                <a:solidFill>
                  <a:srgbClr val="3333FF"/>
                </a:solidFill>
              </a:rPr>
              <a:t>Alaska</a:t>
            </a:r>
          </a:p>
          <a:p>
            <a:r>
              <a:rPr lang="nb-NO" sz="2800" dirty="0" err="1" smtClean="0">
                <a:solidFill>
                  <a:srgbClr val="3333FF"/>
                </a:solidFill>
              </a:rPr>
              <a:t>Pyroclastic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flow</a:t>
            </a:r>
            <a:endParaRPr lang="en-GB" sz="2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72" name="Text Box 8"/>
          <p:cNvSpPr txBox="1">
            <a:spLocks noChangeArrowheads="1"/>
          </p:cNvSpPr>
          <p:nvPr/>
        </p:nvSpPr>
        <p:spPr bwMode="auto">
          <a:xfrm>
            <a:off x="35706" y="4318"/>
            <a:ext cx="33927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Mt. </a:t>
            </a:r>
            <a:r>
              <a:rPr lang="nb-NO" sz="2800" dirty="0" err="1" smtClean="0">
                <a:solidFill>
                  <a:srgbClr val="3333FF"/>
                </a:solidFill>
              </a:rPr>
              <a:t>Augustine</a:t>
            </a:r>
            <a:r>
              <a:rPr lang="nb-NO" sz="2800" dirty="0">
                <a:solidFill>
                  <a:srgbClr val="3333FF"/>
                </a:solidFill>
              </a:rPr>
              <a:t>, Alaska</a:t>
            </a:r>
            <a:endParaRPr lang="en-GB" sz="2800" dirty="0">
              <a:solidFill>
                <a:srgbClr val="3333FF"/>
              </a:solidFill>
            </a:endParaRPr>
          </a:p>
        </p:txBody>
      </p:sp>
      <p:pic>
        <p:nvPicPr>
          <p:cNvPr id="1026" name="Picture 2" descr="M:\pc\Dokumenter\Pictures\Volc-GooE-etc\Augustine-Ala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5"/>
            <a:ext cx="9144000" cy="62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encrypted-tbn3.gstatic.com/images?q=tbn:ANd9GcS-G3HyinZFzCuNUqmiXxfQj150SuHZ0RROBo-oc5v28igM1dzB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9398"/>
            <a:ext cx="9144000" cy="513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542" y="661840"/>
            <a:ext cx="791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Column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collapse</a:t>
            </a:r>
            <a:r>
              <a:rPr lang="nb-NO" sz="2400" dirty="0" smtClean="0">
                <a:solidFill>
                  <a:srgbClr val="3333FF"/>
                </a:solidFill>
              </a:rPr>
              <a:t>            </a:t>
            </a:r>
            <a:r>
              <a:rPr lang="nb-NO" sz="2400" dirty="0" err="1" smtClean="0">
                <a:solidFill>
                  <a:srgbClr val="3333FF"/>
                </a:solidFill>
              </a:rPr>
              <a:t>pyroclastic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flow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along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specific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valleys</a:t>
            </a:r>
            <a:endParaRPr lang="nb-NO" sz="2400" dirty="0">
              <a:solidFill>
                <a:srgbClr val="3333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506190" y="814271"/>
            <a:ext cx="432048" cy="267190"/>
          </a:xfrm>
          <a:prstGeom prst="rightArrow">
            <a:avLst/>
          </a:prstGeom>
          <a:solidFill>
            <a:srgbClr val="CCFF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91542" y="75981"/>
            <a:ext cx="4071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Sinabung</a:t>
            </a:r>
            <a:r>
              <a:rPr lang="nb-NO" sz="2400" dirty="0" smtClean="0">
                <a:solidFill>
                  <a:srgbClr val="3333FF"/>
                </a:solidFill>
              </a:rPr>
              <a:t>, Sumatra,  </a:t>
            </a:r>
            <a:r>
              <a:rPr lang="nb-NO" sz="2400" dirty="0" err="1" smtClean="0">
                <a:solidFill>
                  <a:srgbClr val="3333FF"/>
                </a:solidFill>
              </a:rPr>
              <a:t>Sept</a:t>
            </a:r>
            <a:r>
              <a:rPr lang="nb-NO" sz="2400" dirty="0" smtClean="0">
                <a:solidFill>
                  <a:srgbClr val="3333FF"/>
                </a:solidFill>
              </a:rPr>
              <a:t>, 2010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8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0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66" y="3803904"/>
            <a:ext cx="4584017" cy="305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34738"/>
            <a:ext cx="4499993" cy="253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43" y="404664"/>
            <a:ext cx="4588540" cy="321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" y="595310"/>
            <a:ext cx="4459888" cy="30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329" y="59805"/>
            <a:ext cx="2116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Volcanic</a:t>
            </a:r>
            <a:r>
              <a:rPr lang="nb-NO" dirty="0" smtClean="0"/>
              <a:t> </a:t>
            </a:r>
            <a:r>
              <a:rPr lang="nb-NO" dirty="0" err="1" smtClean="0"/>
              <a:t>hazard</a:t>
            </a:r>
            <a:r>
              <a:rPr lang="nb-NO" dirty="0" smtClean="0"/>
              <a:t> </a:t>
            </a:r>
            <a:r>
              <a:rPr lang="nb-NO" dirty="0" err="1" smtClean="0"/>
              <a:t>map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8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pc\Dokumenter\Pictures\Volc-GooE-etc\Sinabung-Gundaling-2010-Sep13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" y="-3248"/>
            <a:ext cx="9150673" cy="68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3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c\Dokumenter\Pictures\Volc-GooE-etc\Java-W-Jakarta-far-d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" y="-8780"/>
            <a:ext cx="9155252" cy="68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52" y="2420888"/>
            <a:ext cx="4355976" cy="326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3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1" y="740696"/>
            <a:ext cx="2979104" cy="244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359" y="726122"/>
            <a:ext cx="2911804" cy="246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550" y="3742933"/>
            <a:ext cx="5207083" cy="308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0948" y="724789"/>
            <a:ext cx="2853044" cy="247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624" y="46574"/>
            <a:ext cx="804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The system silica-albite-orthoclase </a:t>
            </a:r>
            <a:r>
              <a:rPr lang="nb-NO" sz="2200" dirty="0" smtClean="0"/>
              <a:t>(the "granite system")</a:t>
            </a:r>
            <a:endParaRPr lang="nb-NO" sz="2200" dirty="0"/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410" y="3454005"/>
            <a:ext cx="2532956" cy="249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74328" y="3223766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err="1" smtClean="0"/>
              <a:t>Silica</a:t>
            </a:r>
            <a:endParaRPr lang="nb-NO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1304428" y="335292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FF0000"/>
                </a:solidFill>
              </a:rPr>
              <a:t>1713</a:t>
            </a:r>
            <a:endParaRPr lang="nb-NO" sz="9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8" y="5903466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err="1" smtClean="0"/>
              <a:t>Albite</a:t>
            </a:r>
            <a:endParaRPr lang="nb-NO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2349400" y="5717828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err="1" smtClean="0"/>
              <a:t>Orthoclase</a:t>
            </a:r>
            <a:endParaRPr lang="nb-NO" sz="900" dirty="0"/>
          </a:p>
        </p:txBody>
      </p:sp>
      <p:sp>
        <p:nvSpPr>
          <p:cNvPr id="16" name="TextBox 15"/>
          <p:cNvSpPr txBox="1"/>
          <p:nvPr/>
        </p:nvSpPr>
        <p:spPr>
          <a:xfrm rot="715529">
            <a:off x="321977" y="4409797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990099"/>
                </a:solidFill>
              </a:rPr>
              <a:t>1060</a:t>
            </a:r>
            <a:endParaRPr lang="nb-NO" sz="900" dirty="0">
              <a:solidFill>
                <a:srgbClr val="99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349647">
            <a:off x="1980374" y="4329170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990099"/>
                </a:solidFill>
              </a:rPr>
              <a:t>990</a:t>
            </a:r>
            <a:endParaRPr lang="nb-NO" sz="900" dirty="0">
              <a:solidFill>
                <a:srgbClr val="99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7752" y="4231432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FF0000"/>
                </a:solidFill>
              </a:rPr>
              <a:t>1200</a:t>
            </a:r>
            <a:endParaRPr lang="nb-NO" sz="9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1680" y="4818060"/>
            <a:ext cx="357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990099"/>
                </a:solidFill>
              </a:rPr>
              <a:t>988</a:t>
            </a:r>
            <a:endParaRPr lang="nb-NO" sz="900" dirty="0">
              <a:solidFill>
                <a:srgbClr val="9900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6570" y="456565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FF0000"/>
                </a:solidFill>
              </a:rPr>
              <a:t>1118</a:t>
            </a:r>
            <a:endParaRPr lang="nb-NO" sz="9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77387" y="717630"/>
            <a:ext cx="342539" cy="243069"/>
          </a:xfrm>
          <a:prstGeom prst="roundRect">
            <a:avLst/>
          </a:prstGeom>
          <a:noFill/>
          <a:ln w="952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4533418" y="700268"/>
            <a:ext cx="362673" cy="237281"/>
          </a:xfrm>
          <a:prstGeom prst="roundRect">
            <a:avLst/>
          </a:prstGeom>
          <a:noFill/>
          <a:ln w="9525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734751" y="816015"/>
            <a:ext cx="2779375" cy="2893"/>
          </a:xfrm>
          <a:prstGeom prst="straightConnector1">
            <a:avLst/>
          </a:prstGeom>
          <a:ln>
            <a:solidFill>
              <a:srgbClr val="99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15579" y="756152"/>
            <a:ext cx="612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583 !</a:t>
            </a:r>
            <a:endParaRPr lang="en-GB" sz="1600" b="1" dirty="0">
              <a:solidFill>
                <a:srgbClr val="99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493612" y="2309149"/>
            <a:ext cx="2904768" cy="114783"/>
          </a:xfrm>
          <a:prstGeom prst="straightConnector1">
            <a:avLst/>
          </a:prstGeom>
          <a:ln>
            <a:solidFill>
              <a:srgbClr val="99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16916" y="209399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308</a:t>
            </a:r>
            <a:endParaRPr lang="en-GB" sz="1600" b="1" dirty="0">
              <a:solidFill>
                <a:srgbClr val="99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14127" y="2297575"/>
            <a:ext cx="2830010" cy="98384"/>
          </a:xfrm>
          <a:prstGeom prst="straightConnector1">
            <a:avLst/>
          </a:prstGeom>
          <a:ln>
            <a:solidFill>
              <a:srgbClr val="99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71173">
            <a:off x="5743516" y="207084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 smtClean="0">
                <a:solidFill>
                  <a:srgbClr val="9900FF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802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/>
      <p:bldP spid="24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Pictures\Volc-GooE-etc\Java-Merap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1" y="-7316"/>
            <a:ext cx="9153292" cy="68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88" y="1095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Conflicts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dirty="0" err="1" smtClean="0">
                <a:solidFill>
                  <a:srgbClr val="3333FF"/>
                </a:solidFill>
              </a:rPr>
              <a:t>Merapi</a:t>
            </a:r>
            <a:r>
              <a:rPr lang="nb-NO" dirty="0" smtClean="0">
                <a:solidFill>
                  <a:srgbClr val="3333FF"/>
                </a:solidFill>
              </a:rPr>
              <a:t> (ventral Java) - </a:t>
            </a:r>
            <a:r>
              <a:rPr lang="nb-NO" dirty="0" err="1" smtClean="0">
                <a:solidFill>
                  <a:srgbClr val="3333FF"/>
                </a:solidFill>
              </a:rPr>
              <a:t>farming</a:t>
            </a:r>
            <a:endParaRPr lang="en-GB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pc\Dokumenter\Pictures\Volc-GooE-etc\Java-E-Semer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5" y="-16185"/>
            <a:ext cx="9145583" cy="68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30" y="1095"/>
            <a:ext cx="411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Conflicts</a:t>
            </a:r>
            <a:r>
              <a:rPr lang="nb-NO" dirty="0" smtClean="0">
                <a:solidFill>
                  <a:srgbClr val="3333FF"/>
                </a:solidFill>
              </a:rPr>
              <a:t>: </a:t>
            </a:r>
            <a:r>
              <a:rPr lang="nb-NO" dirty="0" err="1" smtClean="0">
                <a:solidFill>
                  <a:srgbClr val="3333FF"/>
                </a:solidFill>
              </a:rPr>
              <a:t>Semeru</a:t>
            </a:r>
            <a:r>
              <a:rPr lang="nb-NO" dirty="0" smtClean="0">
                <a:solidFill>
                  <a:srgbClr val="3333FF"/>
                </a:solidFill>
              </a:rPr>
              <a:t> (</a:t>
            </a:r>
            <a:r>
              <a:rPr lang="nb-NO" dirty="0" err="1" smtClean="0">
                <a:solidFill>
                  <a:srgbClr val="3333FF"/>
                </a:solidFill>
              </a:rPr>
              <a:t>eastern</a:t>
            </a:r>
            <a:r>
              <a:rPr lang="nb-NO" dirty="0" smtClean="0">
                <a:solidFill>
                  <a:srgbClr val="3333FF"/>
                </a:solidFill>
              </a:rPr>
              <a:t> Java) - </a:t>
            </a:r>
            <a:r>
              <a:rPr lang="nb-NO" dirty="0" err="1" smtClean="0">
                <a:solidFill>
                  <a:srgbClr val="3333FF"/>
                </a:solidFill>
              </a:rPr>
              <a:t>farming</a:t>
            </a:r>
            <a:endParaRPr lang="en-GB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Pictures\Volc-GooE-etc\Fujii-Toky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4971" y="216151"/>
            <a:ext cx="2432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CCFFFF"/>
                </a:solidFill>
              </a:rPr>
              <a:t>Mt. </a:t>
            </a:r>
            <a:r>
              <a:rPr lang="nb-NO" sz="2000" dirty="0" err="1" smtClean="0">
                <a:solidFill>
                  <a:srgbClr val="CCFFFF"/>
                </a:solidFill>
              </a:rPr>
              <a:t>Fujii</a:t>
            </a:r>
            <a:r>
              <a:rPr lang="nb-NO" sz="2000" dirty="0" smtClean="0">
                <a:solidFill>
                  <a:srgbClr val="CCFFFF"/>
                </a:solidFill>
              </a:rPr>
              <a:t> - Tokyo Bay</a:t>
            </a:r>
            <a:endParaRPr lang="en-GB" sz="20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3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1" name="Picture 3" descr="Pelee02-PyrF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25" y="1844675"/>
            <a:ext cx="2228850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0638" y="23813"/>
            <a:ext cx="2779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err="1" smtClean="0">
                <a:solidFill>
                  <a:srgbClr val="3333FF"/>
                </a:solidFill>
              </a:rPr>
              <a:t>Pyroclastic</a:t>
            </a:r>
            <a:r>
              <a:rPr lang="nb-NO" sz="2400" b="1" dirty="0" smtClean="0">
                <a:solidFill>
                  <a:srgbClr val="3333FF"/>
                </a:solidFill>
              </a:rPr>
              <a:t> </a:t>
            </a:r>
            <a:r>
              <a:rPr lang="nb-NO" sz="2400" b="1" dirty="0" err="1" smtClean="0">
                <a:solidFill>
                  <a:srgbClr val="3333FF"/>
                </a:solidFill>
              </a:rPr>
              <a:t>flows</a:t>
            </a:r>
            <a:endParaRPr lang="nb-NO" sz="2400" b="1" dirty="0">
              <a:solidFill>
                <a:srgbClr val="3333FF"/>
              </a:solidFill>
            </a:endParaRPr>
          </a:p>
          <a:p>
            <a:r>
              <a:rPr lang="nb-NO" sz="1600" dirty="0"/>
              <a:t> - </a:t>
            </a:r>
            <a:r>
              <a:rPr lang="nb-NO" sz="1600" dirty="0" err="1" smtClean="0"/>
              <a:t>the</a:t>
            </a:r>
            <a:r>
              <a:rPr lang="nb-NO" sz="1600" dirty="0" smtClean="0"/>
              <a:t> most </a:t>
            </a:r>
            <a:r>
              <a:rPr lang="nb-NO" sz="1600" dirty="0" err="1" smtClean="0"/>
              <a:t>dramatic</a:t>
            </a:r>
            <a:r>
              <a:rPr lang="nb-NO" sz="1600" dirty="0" smtClean="0"/>
              <a:t> and </a:t>
            </a:r>
            <a:r>
              <a:rPr lang="nb-NO" sz="1600" dirty="0" err="1" smtClean="0"/>
              <a:t>deadly</a:t>
            </a:r>
            <a:endParaRPr lang="nb-NO" sz="1600" dirty="0"/>
          </a:p>
          <a:p>
            <a:r>
              <a:rPr lang="nb-NO" sz="1600" dirty="0"/>
              <a:t>    </a:t>
            </a:r>
            <a:r>
              <a:rPr lang="nb-NO" sz="1600" dirty="0" err="1" smtClean="0"/>
              <a:t>volkanic</a:t>
            </a:r>
            <a:r>
              <a:rPr lang="nb-NO" sz="1600" dirty="0" smtClean="0"/>
              <a:t> </a:t>
            </a:r>
            <a:r>
              <a:rPr lang="nb-NO" sz="1600" dirty="0" err="1" smtClean="0"/>
              <a:t>phenomenon</a:t>
            </a:r>
            <a:endParaRPr lang="en-GB" sz="1600" dirty="0"/>
          </a:p>
        </p:txBody>
      </p:sp>
      <p:pic>
        <p:nvPicPr>
          <p:cNvPr id="672778" name="Picture 10" descr="Pelee02-ruins-ashSu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0950" y="4953000"/>
            <a:ext cx="25527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2779" name="Picture 11" descr="Pelee02-map-FlowDepos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350" y="0"/>
            <a:ext cx="24066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2780" name="Picture 12" descr="Pelee02-ashF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22225"/>
            <a:ext cx="29305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2783" name="Picture 15" descr="MtPelee-Sp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1113" y="3357563"/>
            <a:ext cx="27828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50" y="1000125"/>
            <a:ext cx="3582988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2" descr="Helens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9" y="4091746"/>
            <a:ext cx="3431216" cy="273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8436" name="Picture 4" descr="Helens-lateralBlast-eff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460" y="5247450"/>
            <a:ext cx="2320232" cy="160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Helens-bulgeDevelop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160" y="924842"/>
            <a:ext cx="21986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8439" name="Picture 7" descr="Helens-events-sequ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400" y="584775"/>
            <a:ext cx="3527292" cy="457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0" y="0"/>
            <a:ext cx="59250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Mount St. Helens, May 18, 1980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nb-NO" sz="1400" dirty="0" err="1" smtClean="0">
                <a:solidFill>
                  <a:srgbClr val="0000FF"/>
                </a:solidFill>
              </a:rPr>
              <a:t>Plinian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err="1" smtClean="0">
                <a:solidFill>
                  <a:srgbClr val="0000FF"/>
                </a:solidFill>
              </a:rPr>
              <a:t>eruption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err="1" smtClean="0">
                <a:solidFill>
                  <a:srgbClr val="0000FF"/>
                </a:solidFill>
              </a:rPr>
              <a:t>initiated</a:t>
            </a:r>
            <a:r>
              <a:rPr lang="nb-NO" sz="1400" dirty="0" smtClean="0">
                <a:solidFill>
                  <a:srgbClr val="0000FF"/>
                </a:solidFill>
              </a:rPr>
              <a:t> by </a:t>
            </a:r>
            <a:r>
              <a:rPr lang="nb-NO" sz="1400" dirty="0" err="1" smtClean="0">
                <a:solidFill>
                  <a:srgbClr val="0000FF"/>
                </a:solidFill>
              </a:rPr>
              <a:t>gravitational</a:t>
            </a:r>
            <a:r>
              <a:rPr lang="nb-NO" sz="1400" dirty="0">
                <a:solidFill>
                  <a:srgbClr val="0000FF"/>
                </a:solidFill>
              </a:rPr>
              <a:t> </a:t>
            </a:r>
            <a:r>
              <a:rPr lang="nb-NO" sz="1400" dirty="0" err="1" smtClean="0">
                <a:solidFill>
                  <a:srgbClr val="0000FF"/>
                </a:solidFill>
              </a:rPr>
              <a:t>collapse</a:t>
            </a:r>
            <a:r>
              <a:rPr lang="nb-NO" sz="1400" dirty="0" smtClean="0">
                <a:solidFill>
                  <a:srgbClr val="0000FF"/>
                </a:solidFill>
              </a:rPr>
              <a:t> </a:t>
            </a:r>
            <a:r>
              <a:rPr lang="nb-NO" sz="1400" dirty="0" err="1" smtClean="0">
                <a:solidFill>
                  <a:srgbClr val="0000FF"/>
                </a:solidFill>
              </a:rPr>
              <a:t>followed</a:t>
            </a:r>
            <a:r>
              <a:rPr lang="nb-NO" sz="1400" dirty="0" smtClean="0">
                <a:solidFill>
                  <a:srgbClr val="0000FF"/>
                </a:solidFill>
              </a:rPr>
              <a:t> by lateral </a:t>
            </a:r>
            <a:r>
              <a:rPr lang="nb-NO" sz="1400" dirty="0" err="1" smtClean="0">
                <a:solidFill>
                  <a:srgbClr val="0000FF"/>
                </a:solidFill>
              </a:rPr>
              <a:t>explosion</a:t>
            </a:r>
            <a:endParaRPr lang="nb-NO" sz="1400" dirty="0">
              <a:solidFill>
                <a:srgbClr val="0000FF"/>
              </a:solidFill>
            </a:endParaRPr>
          </a:p>
        </p:txBody>
      </p:sp>
      <p:pic>
        <p:nvPicPr>
          <p:cNvPr id="658438" name="Picture 6" descr="Helens-eruptColum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7089" y="3573016"/>
            <a:ext cx="2366911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MSHe82Lah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50"/>
            <a:ext cx="4500563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6" descr="MSHeBulgeApr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7" descr="MtStHeAfter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9775" y="3867150"/>
            <a:ext cx="464343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8" descr="MtStHeBefore8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45013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rL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714500"/>
            <a:ext cx="3352800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ascade-overview-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97313"/>
            <a:ext cx="91440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108200" y="6134100"/>
            <a:ext cx="83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Three sisters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211888" y="5773738"/>
            <a:ext cx="7064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St. Helens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697413" y="6134100"/>
            <a:ext cx="466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Hood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259138" y="6062663"/>
            <a:ext cx="652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Jefferson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616825" y="6126163"/>
            <a:ext cx="55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Rainier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14288" y="5837238"/>
            <a:ext cx="790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Crater Lake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372225" y="6321425"/>
            <a:ext cx="544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Adams</a:t>
            </a:r>
            <a:endParaRPr lang="en-GB" sz="1000">
              <a:solidFill>
                <a:srgbClr val="FFFF00"/>
              </a:solidFill>
            </a:endParaRPr>
          </a:p>
        </p:txBody>
      </p:sp>
      <p:pic>
        <p:nvPicPr>
          <p:cNvPr id="48139" name="Picture 11" descr="Cascades-s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" y="9525"/>
            <a:ext cx="6227763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4370388" y="1363663"/>
            <a:ext cx="576262" cy="14446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8141" name="Oval 15"/>
          <p:cNvSpPr>
            <a:spLocks noChangeArrowheads="1"/>
          </p:cNvSpPr>
          <p:nvPr/>
        </p:nvSpPr>
        <p:spPr bwMode="auto">
          <a:xfrm>
            <a:off x="3952875" y="692150"/>
            <a:ext cx="519113" cy="14446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4902200" y="1462088"/>
            <a:ext cx="1498600" cy="103663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6" grpId="0" animBg="1"/>
      <p:bldP spid="3380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CrLake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8" descr="CrL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8388" y="36513"/>
            <a:ext cx="42291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9"/>
          <p:cNvSpPr txBox="1">
            <a:spLocks noChangeArrowheads="1"/>
          </p:cNvSpPr>
          <p:nvPr/>
        </p:nvSpPr>
        <p:spPr bwMode="auto">
          <a:xfrm>
            <a:off x="107950" y="19050"/>
            <a:ext cx="35226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Mt. </a:t>
            </a:r>
            <a:r>
              <a:rPr lang="nb-NO" sz="2400" dirty="0" err="1">
                <a:solidFill>
                  <a:srgbClr val="3333FF"/>
                </a:solidFill>
              </a:rPr>
              <a:t>Mazama</a:t>
            </a:r>
            <a:r>
              <a:rPr lang="nb-NO" sz="2400" dirty="0">
                <a:solidFill>
                  <a:srgbClr val="3333FF"/>
                </a:solidFill>
              </a:rPr>
              <a:t> – Crater Lake</a:t>
            </a:r>
          </a:p>
          <a:p>
            <a:r>
              <a:rPr lang="nb-NO" sz="2400" dirty="0">
                <a:solidFill>
                  <a:srgbClr val="3333FF"/>
                </a:solidFill>
              </a:rPr>
              <a:t>5700 </a:t>
            </a:r>
            <a:r>
              <a:rPr lang="nb-NO" sz="2400" dirty="0" err="1" smtClean="0">
                <a:solidFill>
                  <a:srgbClr val="3333FF"/>
                </a:solidFill>
              </a:rPr>
              <a:t>BC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>
                <a:solidFill>
                  <a:srgbClr val="3333FF"/>
                </a:solidFill>
              </a:rPr>
              <a:t>(7700 BP)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49157" name="Picture 11" descr="Cascades-s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713" y="3679825"/>
            <a:ext cx="4033837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549275"/>
            <a:ext cx="42862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3860800"/>
            <a:ext cx="39338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04813"/>
            <a:ext cx="360045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2492375"/>
            <a:ext cx="360045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07950" y="0"/>
            <a:ext cx="459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Caldera evolution (e.g. Crater Lake)</a:t>
            </a:r>
          </a:p>
        </p:txBody>
      </p:sp>
      <p:pic>
        <p:nvPicPr>
          <p:cNvPr id="708616" name="Picture 8" descr="Mt-Mazama-depos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9963" y="4040188"/>
            <a:ext cx="40322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17" y="6671"/>
            <a:ext cx="4073291" cy="684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717" y="99270"/>
            <a:ext cx="3371436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Oslo Rift</a:t>
            </a:r>
          </a:p>
          <a:p>
            <a:r>
              <a:rPr lang="nb-NO" sz="2200" dirty="0" smtClean="0">
                <a:solidFill>
                  <a:srgbClr val="3333FF"/>
                </a:solidFill>
              </a:rPr>
              <a:t>Central volcanoes - calderas</a:t>
            </a:r>
          </a:p>
          <a:p>
            <a:r>
              <a:rPr lang="nb-NO" sz="2000" dirty="0" smtClean="0"/>
              <a:t>on average 10 km in diameter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003695" y="3216204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Nittedal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103" y="3408050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Bærum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637" y="3936730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Drammen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9283" y="5256877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Vealøs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0663" y="5165576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Ramnes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714" y="4328340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Sande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5705" y="4723808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Hillestad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6814" y="3660867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Glitrevann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9438" y="2542198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Øyangen</a:t>
            </a:r>
            <a:endParaRPr lang="en-GB" sz="1000" dirty="0">
              <a:solidFill>
                <a:srgbClr val="3333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7165" y="2624796"/>
            <a:ext cx="720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</a:rPr>
              <a:t>Svarten</a:t>
            </a:r>
          </a:p>
          <a:p>
            <a:r>
              <a:rPr lang="nb-NO" sz="1000" dirty="0" smtClean="0">
                <a:solidFill>
                  <a:srgbClr val="3333FF"/>
                </a:solidFill>
              </a:rPr>
              <a:t>Heggelia</a:t>
            </a:r>
          </a:p>
          <a:p>
            <a:r>
              <a:rPr lang="nb-NO" sz="1000" dirty="0" smtClean="0">
                <a:solidFill>
                  <a:srgbClr val="3333FF"/>
                </a:solidFill>
              </a:rPr>
              <a:t>Oppkuven</a:t>
            </a:r>
          </a:p>
          <a:p>
            <a:r>
              <a:rPr lang="nb-NO" sz="1000" dirty="0" smtClean="0">
                <a:solidFill>
                  <a:srgbClr val="3333FF"/>
                </a:solidFill>
              </a:rPr>
              <a:t>Kampen</a:t>
            </a:r>
            <a:endParaRPr lang="en-GB" sz="1000" dirty="0">
              <a:solidFill>
                <a:srgbClr val="3333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36871" y="2766349"/>
            <a:ext cx="807337" cy="212390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85099" y="2912962"/>
            <a:ext cx="669402" cy="125392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68051" y="3053787"/>
            <a:ext cx="667473" cy="59803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4234" y="3194612"/>
            <a:ext cx="667473" cy="59803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5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M:\pc\Dokumenter\Pictures\Petrol-Geochem\Philpotts-Pet15\Hyper-subsolv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356845" cy="6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1648" y="6493763"/>
            <a:ext cx="2523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Ch</a:t>
            </a:r>
            <a:r>
              <a:rPr lang="nb-NO" sz="1400" dirty="0" smtClean="0"/>
              <a:t>. 10, Philpotts &amp; Ague (2009)</a:t>
            </a:r>
            <a:endParaRPr lang="en-GB" sz="1400" dirty="0"/>
          </a:p>
        </p:txBody>
      </p:sp>
      <p:sp>
        <p:nvSpPr>
          <p:cNvPr id="4" name="Rounded Rectangle 3"/>
          <p:cNvSpPr/>
          <p:nvPr/>
        </p:nvSpPr>
        <p:spPr>
          <a:xfrm rot="887371">
            <a:off x="2524839" y="3868162"/>
            <a:ext cx="990946" cy="229086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 rot="705561">
            <a:off x="2524058" y="3638608"/>
            <a:ext cx="392528" cy="10366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5230989" y="3172184"/>
            <a:ext cx="83219" cy="75717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113721" y="3342397"/>
            <a:ext cx="83219" cy="75717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9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OR-3D-mo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OR-3Dmo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OR-3dmod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OR-3Dmo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29000"/>
            <a:ext cx="4356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9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Yellowstone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5" y="563636"/>
            <a:ext cx="4752975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0181" name="Picture 5" descr="Yellowstone-ash-s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2706" y="89544"/>
            <a:ext cx="3028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 descr="Yellowstone-ca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1327" y="3645023"/>
            <a:ext cx="4342673" cy="305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0183" name="Picture 7" descr="Ywllowstone-rhy-ash-se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438" y="4205654"/>
            <a:ext cx="38163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52388" y="58738"/>
            <a:ext cx="5158015" cy="46166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0000FF"/>
                </a:solidFill>
              </a:rPr>
              <a:t>Large </a:t>
            </a:r>
            <a:r>
              <a:rPr lang="nb-NO" sz="2400" dirty="0" err="1" smtClean="0">
                <a:solidFill>
                  <a:srgbClr val="0000FF"/>
                </a:solidFill>
              </a:rPr>
              <a:t>ash-flow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 err="1" smtClean="0">
                <a:solidFill>
                  <a:srgbClr val="0000FF"/>
                </a:solidFill>
              </a:rPr>
              <a:t>calderas</a:t>
            </a:r>
            <a:r>
              <a:rPr lang="nb-NO" sz="2400" dirty="0" smtClean="0">
                <a:solidFill>
                  <a:srgbClr val="0000FF"/>
                </a:solidFill>
              </a:rPr>
              <a:t>, </a:t>
            </a:r>
            <a:r>
              <a:rPr lang="nb-NO" sz="2000" dirty="0">
                <a:solidFill>
                  <a:srgbClr val="0000FF"/>
                </a:solidFill>
              </a:rPr>
              <a:t>”</a:t>
            </a:r>
            <a:r>
              <a:rPr lang="nb-NO" sz="2000" dirty="0" smtClean="0">
                <a:solidFill>
                  <a:srgbClr val="0000FF"/>
                </a:solidFill>
              </a:rPr>
              <a:t>super </a:t>
            </a:r>
            <a:r>
              <a:rPr lang="nb-NO" sz="2000" dirty="0" err="1" smtClean="0">
                <a:solidFill>
                  <a:srgbClr val="0000FF"/>
                </a:solidFill>
              </a:rPr>
              <a:t>volcanoes</a:t>
            </a:r>
            <a:r>
              <a:rPr lang="nb-NO" sz="2000" dirty="0" smtClean="0">
                <a:solidFill>
                  <a:srgbClr val="0000FF"/>
                </a:solidFill>
              </a:rPr>
              <a:t>”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690185" name="Text Box 9"/>
          <p:cNvSpPr txBox="1">
            <a:spLocks noChangeArrowheads="1"/>
          </p:cNvSpPr>
          <p:nvPr/>
        </p:nvSpPr>
        <p:spPr bwMode="auto">
          <a:xfrm rot="1886826">
            <a:off x="115888" y="3279775"/>
            <a:ext cx="150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>
                <a:solidFill>
                  <a:schemeClr val="bg1"/>
                </a:solidFill>
              </a:rPr>
              <a:t>Lava Creek ash</a:t>
            </a:r>
          </a:p>
          <a:p>
            <a:r>
              <a:rPr lang="nb-NO" sz="1200">
                <a:solidFill>
                  <a:schemeClr val="bg1"/>
                </a:solidFill>
              </a:rPr>
              <a:t>distribution (rhyolite)</a:t>
            </a:r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3623435" y="3084586"/>
            <a:ext cx="90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3333FF"/>
                </a:solidFill>
              </a:rPr>
              <a:t>50*70 km</a:t>
            </a:r>
            <a:endParaRPr lang="en-GB" sz="140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7091" y="1132416"/>
            <a:ext cx="958343" cy="1365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986693" y="3904469"/>
            <a:ext cx="958343" cy="1365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3649711" y="2996940"/>
            <a:ext cx="895938" cy="1305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4139952" y="1484784"/>
            <a:ext cx="1213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600" b="1" dirty="0" err="1" smtClean="0"/>
              <a:t>Periodicity</a:t>
            </a:r>
            <a:r>
              <a:rPr lang="nb-NO" sz="1600" b="1" dirty="0" smtClean="0"/>
              <a:t>:</a:t>
            </a:r>
          </a:p>
          <a:p>
            <a:pPr>
              <a:lnSpc>
                <a:spcPts val="1800"/>
              </a:lnSpc>
            </a:pPr>
            <a:r>
              <a:rPr lang="nb-NO" sz="1600" b="1" dirty="0" smtClean="0"/>
              <a:t>0.7 </a:t>
            </a:r>
            <a:r>
              <a:rPr lang="nb-NO" sz="1600" b="1" dirty="0" err="1" smtClean="0"/>
              <a:t>Ma</a:t>
            </a:r>
            <a:endParaRPr lang="nb-N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/>
      <p:bldP spid="9" grpId="0" animBg="1"/>
      <p:bldP spid="10" grpId="0" animBg="1"/>
      <p:bldP spid="11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le:LavaCreekTuf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7856" y="0"/>
            <a:ext cx="5086144" cy="3573016"/>
          </a:xfrm>
          <a:prstGeom prst="rect">
            <a:avLst/>
          </a:prstGeom>
          <a:noFill/>
        </p:spPr>
      </p:pic>
      <p:pic>
        <p:nvPicPr>
          <p:cNvPr id="53252" name="Picture 4" descr="http://upload.wikimedia.org/wikipedia/commons/5/59/Tuff_cliff_yellowstone_national_pa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3612550"/>
            <a:ext cx="5076056" cy="32454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8040" y="127339"/>
            <a:ext cx="3368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Yellowstone </a:t>
            </a:r>
            <a:r>
              <a:rPr lang="nb-NO" sz="2000" dirty="0" err="1" smtClean="0">
                <a:solidFill>
                  <a:srgbClr val="3333FF"/>
                </a:solidFill>
              </a:rPr>
              <a:t>Caldera</a:t>
            </a:r>
            <a:r>
              <a:rPr lang="nb-NO" sz="2000" dirty="0" smtClean="0">
                <a:solidFill>
                  <a:srgbClr val="3333FF"/>
                </a:solidFill>
              </a:rPr>
              <a:t>: 0.64 </a:t>
            </a:r>
            <a:r>
              <a:rPr lang="nb-NO" sz="2000" dirty="0" err="1" smtClean="0">
                <a:solidFill>
                  <a:srgbClr val="3333FF"/>
                </a:solidFill>
              </a:rPr>
              <a:t>Ma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nb-NO" dirty="0" err="1" smtClean="0"/>
              <a:t>with</a:t>
            </a:r>
            <a:r>
              <a:rPr lang="nb-NO" dirty="0" smtClean="0"/>
              <a:t> Lava </a:t>
            </a:r>
            <a:r>
              <a:rPr lang="nb-NO" dirty="0" err="1" smtClean="0"/>
              <a:t>Creek</a:t>
            </a:r>
            <a:r>
              <a:rPr lang="nb-NO" dirty="0" smtClean="0"/>
              <a:t> tuff: </a:t>
            </a:r>
            <a:r>
              <a:rPr lang="nb-NO" b="1" dirty="0" smtClean="0"/>
              <a:t>1000 </a:t>
            </a:r>
            <a:r>
              <a:rPr lang="nb-NO" b="1" dirty="0" err="1" smtClean="0"/>
              <a:t>km</a:t>
            </a:r>
            <a:r>
              <a:rPr lang="nb-NO" b="1" baseline="30000" dirty="0" err="1" smtClean="0"/>
              <a:t>2</a:t>
            </a:r>
            <a:r>
              <a:rPr lang="nb-NO" b="1" dirty="0" smtClean="0"/>
              <a:t> </a:t>
            </a:r>
            <a:endParaRPr lang="nb-NO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4725" y="2977286"/>
            <a:ext cx="312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Island Park </a:t>
            </a:r>
            <a:r>
              <a:rPr lang="nb-NO" sz="2000" dirty="0" err="1" smtClean="0">
                <a:solidFill>
                  <a:srgbClr val="3333FF"/>
                </a:solidFill>
              </a:rPr>
              <a:t>Caldera</a:t>
            </a:r>
            <a:r>
              <a:rPr lang="nb-NO" sz="2000" dirty="0" smtClean="0">
                <a:solidFill>
                  <a:srgbClr val="3333FF"/>
                </a:solidFill>
              </a:rPr>
              <a:t>: 2.0 </a:t>
            </a:r>
            <a:r>
              <a:rPr lang="nb-NO" sz="2000" dirty="0" err="1" smtClean="0">
                <a:solidFill>
                  <a:srgbClr val="3333FF"/>
                </a:solidFill>
              </a:rPr>
              <a:t>Ma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nb-NO" dirty="0" err="1" smtClean="0"/>
              <a:t>Huckleberry</a:t>
            </a:r>
            <a:r>
              <a:rPr lang="nb-NO" dirty="0" smtClean="0"/>
              <a:t> tuff: </a:t>
            </a:r>
            <a:r>
              <a:rPr lang="nb-NO" sz="2000" b="1" dirty="0" smtClean="0"/>
              <a:t>2500 </a:t>
            </a:r>
            <a:r>
              <a:rPr lang="nb-NO" sz="2000" b="1" dirty="0" err="1" smtClean="0"/>
              <a:t>km</a:t>
            </a:r>
            <a:r>
              <a:rPr lang="nb-NO" sz="2000" b="1" baseline="30000" dirty="0" err="1" smtClean="0"/>
              <a:t>2</a:t>
            </a:r>
            <a:r>
              <a:rPr lang="nb-NO" sz="2000" b="1" dirty="0" smtClean="0"/>
              <a:t> </a:t>
            </a:r>
            <a:endParaRPr lang="nb-NO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3861048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FF00"/>
                </a:solidFill>
              </a:rPr>
              <a:t>Lava </a:t>
            </a:r>
            <a:r>
              <a:rPr lang="nb-NO" dirty="0" err="1" smtClean="0">
                <a:solidFill>
                  <a:srgbClr val="FFFF00"/>
                </a:solidFill>
              </a:rPr>
              <a:t>Creek</a:t>
            </a:r>
            <a:r>
              <a:rPr lang="nb-NO" dirty="0" smtClean="0">
                <a:solidFill>
                  <a:srgbClr val="FFFF00"/>
                </a:solidFill>
              </a:rPr>
              <a:t> tuff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556792"/>
            <a:ext cx="33300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Henry’s</a:t>
            </a:r>
            <a:r>
              <a:rPr lang="nb-NO" sz="2000" dirty="0" smtClean="0">
                <a:solidFill>
                  <a:srgbClr val="3333FF"/>
                </a:solidFill>
              </a:rPr>
              <a:t> Fork </a:t>
            </a:r>
            <a:r>
              <a:rPr lang="nb-NO" sz="2000" dirty="0" err="1" smtClean="0">
                <a:solidFill>
                  <a:srgbClr val="3333FF"/>
                </a:solidFill>
              </a:rPr>
              <a:t>Caldera</a:t>
            </a:r>
            <a:r>
              <a:rPr lang="nb-NO" sz="2000" dirty="0" smtClean="0">
                <a:solidFill>
                  <a:srgbClr val="3333FF"/>
                </a:solidFill>
              </a:rPr>
              <a:t>: 1.3 </a:t>
            </a:r>
            <a:r>
              <a:rPr lang="nb-NO" sz="2000" dirty="0" err="1" smtClean="0">
                <a:solidFill>
                  <a:srgbClr val="3333FF"/>
                </a:solidFill>
              </a:rPr>
              <a:t>Ma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nb-NO" dirty="0" smtClean="0"/>
              <a:t>Mesa Fall tuff: 280 </a:t>
            </a:r>
            <a:r>
              <a:rPr lang="nb-NO" dirty="0" err="1" smtClean="0"/>
              <a:t>km</a:t>
            </a:r>
            <a:r>
              <a:rPr lang="nb-NO" baseline="30000" dirty="0" err="1" smtClean="0"/>
              <a:t>2</a:t>
            </a:r>
            <a:r>
              <a:rPr lang="nb-NO" dirty="0" smtClean="0"/>
              <a:t>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pc\Dokumenter\Pictures\Volc-GooE-etc\Valles-cald-to 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3" y="0"/>
            <a:ext cx="9151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35776" y="1484784"/>
            <a:ext cx="1627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CCECFF"/>
                </a:solidFill>
              </a:rPr>
              <a:t>Valles </a:t>
            </a:r>
            <a:r>
              <a:rPr lang="nb-NO" sz="2000" dirty="0" err="1">
                <a:solidFill>
                  <a:srgbClr val="CCECFF"/>
                </a:solidFill>
              </a:rPr>
              <a:t>caldera</a:t>
            </a:r>
            <a:endParaRPr lang="nb-NO" sz="2000" dirty="0">
              <a:solidFill>
                <a:srgbClr val="CCECFF"/>
              </a:solidFill>
            </a:endParaRPr>
          </a:p>
          <a:p>
            <a:r>
              <a:rPr lang="nb-NO" sz="1200" dirty="0">
                <a:solidFill>
                  <a:srgbClr val="CCECFF"/>
                </a:solidFill>
              </a:rPr>
              <a:t>  </a:t>
            </a:r>
            <a:r>
              <a:rPr lang="nb-NO" sz="1400" dirty="0">
                <a:solidFill>
                  <a:srgbClr val="CCECFF"/>
                </a:solidFill>
              </a:rPr>
              <a:t>- diameter: 22 km</a:t>
            </a:r>
          </a:p>
          <a:p>
            <a:r>
              <a:rPr lang="nb-NO" sz="1400" dirty="0">
                <a:solidFill>
                  <a:srgbClr val="CCECFF"/>
                </a:solidFill>
              </a:rPr>
              <a:t>  - Bandelier tuff </a:t>
            </a:r>
            <a:endParaRPr lang="en-GB" sz="1400" dirty="0">
              <a:solidFill>
                <a:srgbClr val="CCECF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762963" y="1981656"/>
            <a:ext cx="4667167" cy="1288180"/>
          </a:xfrm>
          <a:custGeom>
            <a:avLst/>
            <a:gdLst>
              <a:gd name="connsiteX0" fmla="*/ 3489351 w 4667167"/>
              <a:gd name="connsiteY0" fmla="*/ 1010261 h 1288180"/>
              <a:gd name="connsiteX1" fmla="*/ 2882189 w 4667167"/>
              <a:gd name="connsiteY1" fmla="*/ 1185826 h 1288180"/>
              <a:gd name="connsiteX2" fmla="*/ 2209191 w 4667167"/>
              <a:gd name="connsiteY2" fmla="*/ 1273608 h 1288180"/>
              <a:gd name="connsiteX3" fmla="*/ 1411834 w 4667167"/>
              <a:gd name="connsiteY3" fmla="*/ 1280923 h 1288180"/>
              <a:gd name="connsiteX4" fmla="*/ 694944 w 4667167"/>
              <a:gd name="connsiteY4" fmla="*/ 1200456 h 1288180"/>
              <a:gd name="connsiteX5" fmla="*/ 226771 w 4667167"/>
              <a:gd name="connsiteY5" fmla="*/ 1039522 h 1288180"/>
              <a:gd name="connsiteX6" fmla="*/ 51207 w 4667167"/>
              <a:gd name="connsiteY6" fmla="*/ 856642 h 1288180"/>
              <a:gd name="connsiteX7" fmla="*/ 0 w 4667167"/>
              <a:gd name="connsiteY7" fmla="*/ 600610 h 1288180"/>
              <a:gd name="connsiteX8" fmla="*/ 51207 w 4667167"/>
              <a:gd name="connsiteY8" fmla="*/ 410414 h 1288180"/>
              <a:gd name="connsiteX9" fmla="*/ 197511 w 4667167"/>
              <a:gd name="connsiteY9" fmla="*/ 300686 h 1288180"/>
              <a:gd name="connsiteX10" fmla="*/ 351130 w 4667167"/>
              <a:gd name="connsiteY10" fmla="*/ 220219 h 1288180"/>
              <a:gd name="connsiteX11" fmla="*/ 636423 w 4667167"/>
              <a:gd name="connsiteY11" fmla="*/ 132437 h 1288180"/>
              <a:gd name="connsiteX12" fmla="*/ 965607 w 4667167"/>
              <a:gd name="connsiteY12" fmla="*/ 81230 h 1288180"/>
              <a:gd name="connsiteX13" fmla="*/ 1287475 w 4667167"/>
              <a:gd name="connsiteY13" fmla="*/ 37339 h 1288180"/>
              <a:gd name="connsiteX14" fmla="*/ 1777594 w 4667167"/>
              <a:gd name="connsiteY14" fmla="*/ 8078 h 1288180"/>
              <a:gd name="connsiteX15" fmla="*/ 2326234 w 4667167"/>
              <a:gd name="connsiteY15" fmla="*/ 763 h 1288180"/>
              <a:gd name="connsiteX16" fmla="*/ 2904135 w 4667167"/>
              <a:gd name="connsiteY16" fmla="*/ 22709 h 1288180"/>
              <a:gd name="connsiteX17" fmla="*/ 3299155 w 4667167"/>
              <a:gd name="connsiteY17" fmla="*/ 8078 h 1288180"/>
              <a:gd name="connsiteX18" fmla="*/ 3672231 w 4667167"/>
              <a:gd name="connsiteY18" fmla="*/ 59285 h 1288180"/>
              <a:gd name="connsiteX19" fmla="*/ 4016045 w 4667167"/>
              <a:gd name="connsiteY19" fmla="*/ 110491 h 1288180"/>
              <a:gd name="connsiteX20" fmla="*/ 4396435 w 4667167"/>
              <a:gd name="connsiteY20" fmla="*/ 198274 h 1288180"/>
              <a:gd name="connsiteX21" fmla="*/ 4593946 w 4667167"/>
              <a:gd name="connsiteY21" fmla="*/ 300686 h 1288180"/>
              <a:gd name="connsiteX22" fmla="*/ 4667098 w 4667167"/>
              <a:gd name="connsiteY22" fmla="*/ 468936 h 1288180"/>
              <a:gd name="connsiteX23" fmla="*/ 4601261 w 4667167"/>
              <a:gd name="connsiteY23" fmla="*/ 637186 h 1288180"/>
              <a:gd name="connsiteX24" fmla="*/ 4352544 w 4667167"/>
              <a:gd name="connsiteY24" fmla="*/ 768859 h 1288180"/>
              <a:gd name="connsiteX25" fmla="*/ 3906317 w 4667167"/>
              <a:gd name="connsiteY25" fmla="*/ 885902 h 1288180"/>
              <a:gd name="connsiteX26" fmla="*/ 3672231 w 4667167"/>
              <a:gd name="connsiteY26" fmla="*/ 944424 h 1288180"/>
              <a:gd name="connsiteX27" fmla="*/ 3489351 w 4667167"/>
              <a:gd name="connsiteY27" fmla="*/ 1010261 h 128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67167" h="1288180">
                <a:moveTo>
                  <a:pt x="3489351" y="1010261"/>
                </a:moveTo>
                <a:cubicBezTo>
                  <a:pt x="3357677" y="1050495"/>
                  <a:pt x="3095549" y="1141935"/>
                  <a:pt x="2882189" y="1185826"/>
                </a:cubicBezTo>
                <a:cubicBezTo>
                  <a:pt x="2668829" y="1229717"/>
                  <a:pt x="2454250" y="1257759"/>
                  <a:pt x="2209191" y="1273608"/>
                </a:cubicBezTo>
                <a:cubicBezTo>
                  <a:pt x="1964132" y="1289457"/>
                  <a:pt x="1664208" y="1293115"/>
                  <a:pt x="1411834" y="1280923"/>
                </a:cubicBezTo>
                <a:cubicBezTo>
                  <a:pt x="1159460" y="1268731"/>
                  <a:pt x="892454" y="1240689"/>
                  <a:pt x="694944" y="1200456"/>
                </a:cubicBezTo>
                <a:cubicBezTo>
                  <a:pt x="497434" y="1160223"/>
                  <a:pt x="334060" y="1096824"/>
                  <a:pt x="226771" y="1039522"/>
                </a:cubicBezTo>
                <a:cubicBezTo>
                  <a:pt x="119482" y="982220"/>
                  <a:pt x="89002" y="929794"/>
                  <a:pt x="51207" y="856642"/>
                </a:cubicBezTo>
                <a:cubicBezTo>
                  <a:pt x="13412" y="783490"/>
                  <a:pt x="0" y="674981"/>
                  <a:pt x="0" y="600610"/>
                </a:cubicBezTo>
                <a:cubicBezTo>
                  <a:pt x="0" y="526239"/>
                  <a:pt x="18289" y="460401"/>
                  <a:pt x="51207" y="410414"/>
                </a:cubicBezTo>
                <a:cubicBezTo>
                  <a:pt x="84125" y="360427"/>
                  <a:pt x="147524" y="332385"/>
                  <a:pt x="197511" y="300686"/>
                </a:cubicBezTo>
                <a:cubicBezTo>
                  <a:pt x="247498" y="268987"/>
                  <a:pt x="277978" y="248260"/>
                  <a:pt x="351130" y="220219"/>
                </a:cubicBezTo>
                <a:cubicBezTo>
                  <a:pt x="424282" y="192178"/>
                  <a:pt x="534010" y="155602"/>
                  <a:pt x="636423" y="132437"/>
                </a:cubicBezTo>
                <a:cubicBezTo>
                  <a:pt x="738836" y="109272"/>
                  <a:pt x="965607" y="81230"/>
                  <a:pt x="965607" y="81230"/>
                </a:cubicBezTo>
                <a:cubicBezTo>
                  <a:pt x="1074116" y="65380"/>
                  <a:pt x="1152144" y="49531"/>
                  <a:pt x="1287475" y="37339"/>
                </a:cubicBezTo>
                <a:cubicBezTo>
                  <a:pt x="1422806" y="25147"/>
                  <a:pt x="1604468" y="14174"/>
                  <a:pt x="1777594" y="8078"/>
                </a:cubicBezTo>
                <a:cubicBezTo>
                  <a:pt x="1950720" y="1982"/>
                  <a:pt x="2138477" y="-1675"/>
                  <a:pt x="2326234" y="763"/>
                </a:cubicBezTo>
                <a:cubicBezTo>
                  <a:pt x="2513991" y="3201"/>
                  <a:pt x="2741982" y="21490"/>
                  <a:pt x="2904135" y="22709"/>
                </a:cubicBezTo>
                <a:cubicBezTo>
                  <a:pt x="3066288" y="23928"/>
                  <a:pt x="3171139" y="1982"/>
                  <a:pt x="3299155" y="8078"/>
                </a:cubicBezTo>
                <a:cubicBezTo>
                  <a:pt x="3427171" y="14174"/>
                  <a:pt x="3672231" y="59285"/>
                  <a:pt x="3672231" y="59285"/>
                </a:cubicBezTo>
                <a:cubicBezTo>
                  <a:pt x="3791713" y="76354"/>
                  <a:pt x="3895344" y="87326"/>
                  <a:pt x="4016045" y="110491"/>
                </a:cubicBezTo>
                <a:cubicBezTo>
                  <a:pt x="4136746" y="133656"/>
                  <a:pt x="4300118" y="166575"/>
                  <a:pt x="4396435" y="198274"/>
                </a:cubicBezTo>
                <a:cubicBezTo>
                  <a:pt x="4492752" y="229973"/>
                  <a:pt x="4548836" y="255576"/>
                  <a:pt x="4593946" y="300686"/>
                </a:cubicBezTo>
                <a:cubicBezTo>
                  <a:pt x="4639057" y="345796"/>
                  <a:pt x="4665879" y="412853"/>
                  <a:pt x="4667098" y="468936"/>
                </a:cubicBezTo>
                <a:cubicBezTo>
                  <a:pt x="4668317" y="525019"/>
                  <a:pt x="4653687" y="587199"/>
                  <a:pt x="4601261" y="637186"/>
                </a:cubicBezTo>
                <a:cubicBezTo>
                  <a:pt x="4548835" y="687173"/>
                  <a:pt x="4468368" y="727406"/>
                  <a:pt x="4352544" y="768859"/>
                </a:cubicBezTo>
                <a:cubicBezTo>
                  <a:pt x="4236720" y="810312"/>
                  <a:pt x="3906317" y="885902"/>
                  <a:pt x="3906317" y="885902"/>
                </a:cubicBezTo>
                <a:cubicBezTo>
                  <a:pt x="3792932" y="915163"/>
                  <a:pt x="3739287" y="924917"/>
                  <a:pt x="3672231" y="944424"/>
                </a:cubicBezTo>
                <a:cubicBezTo>
                  <a:pt x="3605175" y="963931"/>
                  <a:pt x="3621025" y="970027"/>
                  <a:pt x="3489351" y="1010261"/>
                </a:cubicBezTo>
                <a:close/>
              </a:path>
            </a:pathLst>
          </a:custGeom>
          <a:noFill/>
          <a:ln w="3175">
            <a:solidFill>
              <a:srgbClr val="CCFF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42" name="Picture 6" descr="LongValley-Cald-ResurgD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79" y="511964"/>
            <a:ext cx="5067950" cy="316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7" descr="Inyo-craters-to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787" y="3701491"/>
            <a:ext cx="5056016" cy="316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8" descr="LongValley-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030802" cy="337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Text Box 12"/>
          <p:cNvSpPr txBox="1">
            <a:spLocks noChangeArrowheads="1"/>
          </p:cNvSpPr>
          <p:nvPr/>
        </p:nvSpPr>
        <p:spPr bwMode="auto">
          <a:xfrm>
            <a:off x="6279113" y="6057781"/>
            <a:ext cx="2864887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FFFF00"/>
                </a:solidFill>
              </a:rPr>
              <a:t>Mono Lake and </a:t>
            </a:r>
            <a:r>
              <a:rPr lang="nb-NO" dirty="0" err="1" smtClean="0">
                <a:solidFill>
                  <a:srgbClr val="FFFF00"/>
                </a:solidFill>
              </a:rPr>
              <a:t>Inyo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>
                <a:solidFill>
                  <a:srgbClr val="FFFF00"/>
                </a:solidFill>
              </a:rPr>
              <a:t>craters</a:t>
            </a:r>
            <a:r>
              <a:rPr lang="nb-NO" dirty="0">
                <a:solidFill>
                  <a:srgbClr val="FFFF00"/>
                </a:solidFill>
              </a:rPr>
              <a:t>:</a:t>
            </a:r>
          </a:p>
          <a:p>
            <a:r>
              <a:rPr lang="nb-NO" sz="1400" dirty="0" smtClean="0">
                <a:solidFill>
                  <a:srgbClr val="FFFF00"/>
                </a:solidFill>
              </a:rPr>
              <a:t>Tuff rings, </a:t>
            </a:r>
            <a:r>
              <a:rPr lang="nb-NO" sz="1400" dirty="0" err="1" smtClean="0">
                <a:solidFill>
                  <a:srgbClr val="FFFF00"/>
                </a:solidFill>
              </a:rPr>
              <a:t>obsidian</a:t>
            </a:r>
            <a:r>
              <a:rPr lang="nb-NO" sz="1400" dirty="0" smtClean="0">
                <a:solidFill>
                  <a:srgbClr val="FFFF00"/>
                </a:solidFill>
              </a:rPr>
              <a:t> </a:t>
            </a:r>
            <a:r>
              <a:rPr lang="nb-NO" sz="1400" dirty="0" err="1" smtClean="0">
                <a:solidFill>
                  <a:srgbClr val="FFFF00"/>
                </a:solidFill>
              </a:rPr>
              <a:t>domes</a:t>
            </a:r>
            <a:r>
              <a:rPr lang="nb-NO" sz="1400" dirty="0" smtClean="0">
                <a:solidFill>
                  <a:srgbClr val="FFFF00"/>
                </a:solidFill>
              </a:rPr>
              <a:t> and</a:t>
            </a:r>
            <a:endParaRPr lang="nb-NO" sz="1400" dirty="0">
              <a:solidFill>
                <a:srgbClr val="FFFF00"/>
              </a:solidFill>
            </a:endParaRPr>
          </a:p>
          <a:p>
            <a:r>
              <a:rPr lang="nb-NO" sz="1400" dirty="0" err="1" smtClean="0">
                <a:solidFill>
                  <a:srgbClr val="FFFF00"/>
                </a:solidFill>
              </a:rPr>
              <a:t>thick</a:t>
            </a:r>
            <a:r>
              <a:rPr lang="nb-NO" sz="1400" dirty="0" smtClean="0">
                <a:solidFill>
                  <a:srgbClr val="FFFF00"/>
                </a:solidFill>
              </a:rPr>
              <a:t> </a:t>
            </a:r>
            <a:r>
              <a:rPr lang="nb-NO" sz="1400" dirty="0" err="1" smtClean="0">
                <a:solidFill>
                  <a:srgbClr val="FFFF00"/>
                </a:solidFill>
              </a:rPr>
              <a:t>obsidian</a:t>
            </a:r>
            <a:r>
              <a:rPr lang="nb-NO" sz="1400" dirty="0" smtClean="0">
                <a:solidFill>
                  <a:srgbClr val="FFFF00"/>
                </a:solidFill>
              </a:rPr>
              <a:t> </a:t>
            </a:r>
            <a:r>
              <a:rPr lang="nb-NO" sz="1400" dirty="0" err="1" smtClean="0">
                <a:solidFill>
                  <a:srgbClr val="FFFF00"/>
                </a:solidFill>
              </a:rPr>
              <a:t>flows</a:t>
            </a:r>
            <a:endParaRPr lang="nb-NO" sz="800" dirty="0">
              <a:solidFill>
                <a:srgbClr val="FFFF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04172" y="2989395"/>
            <a:ext cx="12362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 dirty="0">
                <a:solidFill>
                  <a:srgbClr val="3333FF"/>
                </a:solidFill>
              </a:rPr>
              <a:t>Long Valley </a:t>
            </a:r>
            <a:r>
              <a:rPr lang="nb-NO" sz="1000" dirty="0" err="1" smtClean="0">
                <a:solidFill>
                  <a:srgbClr val="3333FF"/>
                </a:solidFill>
              </a:rPr>
              <a:t>caldera</a:t>
            </a:r>
            <a:endParaRPr lang="nb-NO" sz="1000" dirty="0">
              <a:solidFill>
                <a:srgbClr val="3333FF"/>
              </a:solidFill>
            </a:endParaRPr>
          </a:p>
          <a:p>
            <a:r>
              <a:rPr lang="nb-NO" sz="1000" dirty="0" smtClean="0">
                <a:solidFill>
                  <a:srgbClr val="3333FF"/>
                </a:solidFill>
              </a:rPr>
              <a:t>(35*18 </a:t>
            </a:r>
            <a:r>
              <a:rPr lang="nb-NO" sz="1000" dirty="0">
                <a:solidFill>
                  <a:srgbClr val="3333FF"/>
                </a:solidFill>
              </a:rPr>
              <a:t>km</a:t>
            </a:r>
            <a:r>
              <a:rPr lang="nb-NO" sz="1000" dirty="0" smtClean="0">
                <a:solidFill>
                  <a:srgbClr val="3333FF"/>
                </a:solidFill>
              </a:rPr>
              <a:t>)</a:t>
            </a:r>
            <a:endParaRPr lang="nb-NO" sz="1000" dirty="0">
              <a:solidFill>
                <a:srgbClr val="3333FF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280534" y="1311507"/>
            <a:ext cx="133402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>
                <a:solidFill>
                  <a:srgbClr val="3333FF"/>
                </a:solidFill>
              </a:rPr>
              <a:t>Long Valley </a:t>
            </a:r>
            <a:r>
              <a:rPr lang="nb-NO" sz="1100" dirty="0" err="1" smtClean="0">
                <a:solidFill>
                  <a:srgbClr val="3333FF"/>
                </a:solidFill>
              </a:rPr>
              <a:t>caldera</a:t>
            </a:r>
            <a:endParaRPr lang="nb-NO" sz="1100" dirty="0">
              <a:solidFill>
                <a:srgbClr val="3333FF"/>
              </a:solidFill>
            </a:endParaRPr>
          </a:p>
          <a:p>
            <a:r>
              <a:rPr lang="nb-NO" sz="1100" dirty="0" smtClean="0">
                <a:solidFill>
                  <a:srgbClr val="3333FF"/>
                </a:solidFill>
              </a:rPr>
              <a:t>     (35*18 </a:t>
            </a:r>
            <a:r>
              <a:rPr lang="nb-NO" sz="1100" dirty="0">
                <a:solidFill>
                  <a:srgbClr val="3333FF"/>
                </a:solidFill>
              </a:rPr>
              <a:t>km</a:t>
            </a:r>
            <a:r>
              <a:rPr lang="nb-NO" sz="1100" dirty="0" smtClean="0">
                <a:solidFill>
                  <a:srgbClr val="3333FF"/>
                </a:solidFill>
              </a:rPr>
              <a:t>)</a:t>
            </a:r>
            <a:endParaRPr lang="nb-NO" sz="1100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47090"/>
            <a:ext cx="4240905" cy="400110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Long Valley </a:t>
            </a:r>
            <a:r>
              <a:rPr lang="nb-NO" sz="2000" dirty="0" err="1" smtClean="0">
                <a:solidFill>
                  <a:srgbClr val="3333FF"/>
                </a:solidFill>
              </a:rPr>
              <a:t>caldera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Eastern</a:t>
            </a:r>
            <a:r>
              <a:rPr lang="nb-NO" sz="2000" dirty="0" smtClean="0">
                <a:solidFill>
                  <a:srgbClr val="3333FF"/>
                </a:solidFill>
              </a:rPr>
              <a:t> California</a:t>
            </a:r>
            <a:endParaRPr lang="nb-NO" sz="2000" dirty="0">
              <a:solidFill>
                <a:srgbClr val="3333FF"/>
              </a:solidFill>
            </a:endParaRPr>
          </a:p>
        </p:txBody>
      </p:sp>
      <p:pic>
        <p:nvPicPr>
          <p:cNvPr id="19460" name="Picture 4" descr="File:CalderaRelief large.gif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" y="3440119"/>
            <a:ext cx="3703286" cy="3428527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6948264" y="5085184"/>
            <a:ext cx="1296144" cy="108012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46" name="Picture 10" descr="BishopTuddDis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706" y="3341716"/>
            <a:ext cx="2007711" cy="22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47" name="Text Box 11"/>
          <p:cNvSpPr txBox="1">
            <a:spLocks noChangeArrowheads="1"/>
          </p:cNvSpPr>
          <p:nvPr/>
        </p:nvSpPr>
        <p:spPr bwMode="auto">
          <a:xfrm>
            <a:off x="7225822" y="5586074"/>
            <a:ext cx="18902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b="1" dirty="0" err="1" smtClean="0">
                <a:solidFill>
                  <a:srgbClr val="3333FF"/>
                </a:solidFill>
              </a:rPr>
              <a:t>Bishop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ash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distribution</a:t>
            </a:r>
            <a:endParaRPr lang="en-GB" sz="1400" dirty="0">
              <a:solidFill>
                <a:srgbClr val="3333FF"/>
              </a:solidFill>
            </a:endParaRPr>
          </a:p>
        </p:txBody>
      </p:sp>
      <p:pic>
        <p:nvPicPr>
          <p:cNvPr id="1026" name="Picture 2" descr="File:Bishop tuff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80320"/>
            <a:ext cx="7164288" cy="44776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6274" y="204826"/>
            <a:ext cx="4054123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LV </a:t>
            </a:r>
            <a:r>
              <a:rPr lang="nb-NO" sz="2400" dirty="0" err="1" smtClean="0">
                <a:solidFill>
                  <a:srgbClr val="3333FF"/>
                </a:solidFill>
              </a:rPr>
              <a:t>caldera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formed</a:t>
            </a:r>
            <a:r>
              <a:rPr lang="nb-NO" sz="2400" dirty="0" smtClean="0">
                <a:solidFill>
                  <a:srgbClr val="3333FF"/>
                </a:solidFill>
              </a:rPr>
              <a:t> 0.77 </a:t>
            </a:r>
            <a:r>
              <a:rPr lang="nb-NO" sz="2400" dirty="0" err="1" smtClean="0">
                <a:solidFill>
                  <a:srgbClr val="3333FF"/>
                </a:solidFill>
              </a:rPr>
              <a:t>Ma</a:t>
            </a:r>
            <a:r>
              <a:rPr lang="nb-NO" sz="2400" dirty="0" smtClean="0">
                <a:solidFill>
                  <a:srgbClr val="3333FF"/>
                </a:solidFill>
              </a:rPr>
              <a:t> by </a:t>
            </a:r>
          </a:p>
          <a:p>
            <a:r>
              <a:rPr lang="nb-NO" sz="2400" dirty="0" err="1" smtClean="0">
                <a:solidFill>
                  <a:srgbClr val="3333FF"/>
                </a:solidFill>
              </a:rPr>
              <a:t>the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eruption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of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Bishop</a:t>
            </a:r>
            <a:r>
              <a:rPr lang="nb-NO" sz="2400" dirty="0" smtClean="0">
                <a:solidFill>
                  <a:srgbClr val="3333FF"/>
                </a:solidFill>
              </a:rPr>
              <a:t> tuff</a:t>
            </a:r>
            <a:endParaRPr lang="nb-NO" sz="2400" dirty="0">
              <a:solidFill>
                <a:srgbClr val="3333FF"/>
              </a:solidFill>
            </a:endParaRPr>
          </a:p>
        </p:txBody>
      </p:sp>
      <p:pic>
        <p:nvPicPr>
          <p:cNvPr id="1028" name="Picture 4" descr="http://upload.wikimedia.org/wikipedia/commons/a/a6/Geologic_map_of_Long_Valley_and_Mono_Basin_region_%28USGS%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0521" y="0"/>
            <a:ext cx="2633479" cy="285293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515719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FF00"/>
                </a:solidFill>
              </a:rPr>
              <a:t>Ashfall-layer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005064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FF00"/>
                </a:solidFill>
              </a:rPr>
              <a:t>Pyroclastic</a:t>
            </a:r>
            <a:r>
              <a:rPr lang="nb-NO" dirty="0" smtClean="0">
                <a:solidFill>
                  <a:srgbClr val="FFFF00"/>
                </a:solidFill>
              </a:rPr>
              <a:t> </a:t>
            </a:r>
            <a:r>
              <a:rPr lang="nb-NO" dirty="0" err="1" smtClean="0">
                <a:solidFill>
                  <a:srgbClr val="FFFF00"/>
                </a:solidFill>
              </a:rPr>
              <a:t>flow</a:t>
            </a:r>
            <a:endParaRPr lang="nb-NO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76" y="1196752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2200 </a:t>
            </a:r>
            <a:r>
              <a:rPr lang="nb-NO" dirty="0" err="1" smtClean="0"/>
              <a:t>km</a:t>
            </a:r>
            <a:r>
              <a:rPr lang="nb-NO" baseline="30000" dirty="0" err="1" smtClean="0"/>
              <a:t>2</a:t>
            </a:r>
            <a:r>
              <a:rPr lang="nb-NO" dirty="0" smtClean="0"/>
              <a:t>, 150-200 km </a:t>
            </a:r>
            <a:r>
              <a:rPr lang="nb-NO" dirty="0" err="1" smtClean="0"/>
              <a:t>thick</a:t>
            </a:r>
            <a:r>
              <a:rPr lang="nb-NO" dirty="0" smtClean="0"/>
              <a:t>,</a:t>
            </a:r>
          </a:p>
          <a:p>
            <a:r>
              <a:rPr lang="nb-NO" dirty="0" smtClean="0"/>
              <a:t>    </a:t>
            </a:r>
            <a:r>
              <a:rPr lang="nb-NO" dirty="0" err="1" smtClean="0"/>
              <a:t>about</a:t>
            </a:r>
            <a:r>
              <a:rPr lang="nb-NO" dirty="0" smtClean="0"/>
              <a:t> 385 </a:t>
            </a:r>
            <a:r>
              <a:rPr lang="nb-NO" dirty="0" err="1" smtClean="0"/>
              <a:t>km</a:t>
            </a:r>
            <a:r>
              <a:rPr lang="nb-NO" baseline="30000" dirty="0" err="1" smtClean="0"/>
              <a:t>3</a:t>
            </a:r>
            <a:r>
              <a:rPr lang="nb-NO" dirty="0" smtClean="0"/>
              <a:t>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903" name="Picture 7" descr="CO2-poisMammothM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3630613"/>
            <a:ext cx="39243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904" name="Text Box 8"/>
          <p:cNvSpPr txBox="1">
            <a:spLocks noChangeArrowheads="1"/>
          </p:cNvSpPr>
          <p:nvPr/>
        </p:nvSpPr>
        <p:spPr bwMode="auto">
          <a:xfrm>
            <a:off x="5219700" y="3632200"/>
            <a:ext cx="30289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FF00"/>
                </a:solidFill>
              </a:rPr>
              <a:t>Mammoth mountain, Long Valley,</a:t>
            </a:r>
          </a:p>
          <a:p>
            <a:r>
              <a:rPr lang="nb-NO">
                <a:solidFill>
                  <a:srgbClr val="FFFF00"/>
                </a:solidFill>
              </a:rPr>
              <a:t>  - CO</a:t>
            </a:r>
            <a:r>
              <a:rPr lang="nb-NO" baseline="-25000">
                <a:solidFill>
                  <a:srgbClr val="FFFF00"/>
                </a:solidFill>
              </a:rPr>
              <a:t>2</a:t>
            </a:r>
            <a:r>
              <a:rPr lang="nb-NO">
                <a:solidFill>
                  <a:srgbClr val="FFFF00"/>
                </a:solidFill>
              </a:rPr>
              <a:t>-poisoning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54276" name="Picture 9" descr="LonV-overview-to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2776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0" descr="LongV-resurgent-d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4900"/>
            <a:ext cx="514826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0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Inyo-craters-toS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848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5" descr="Inyo-Panum-1350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054350"/>
            <a:ext cx="6084887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6148388" y="296863"/>
            <a:ext cx="26602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0000FF"/>
                </a:solidFill>
              </a:rPr>
              <a:t>Inyo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r>
              <a:rPr lang="nb-NO" sz="2400" dirty="0" err="1">
                <a:solidFill>
                  <a:srgbClr val="0000FF"/>
                </a:solidFill>
              </a:rPr>
              <a:t>craters</a:t>
            </a:r>
            <a:r>
              <a:rPr lang="nb-NO" sz="2400" dirty="0">
                <a:solidFill>
                  <a:srgbClr val="0000FF"/>
                </a:solidFill>
              </a:rPr>
              <a:t> </a:t>
            </a:r>
            <a:endParaRPr lang="nb-NO" dirty="0"/>
          </a:p>
          <a:p>
            <a:r>
              <a:rPr lang="nb-NO" dirty="0" smtClean="0">
                <a:solidFill>
                  <a:srgbClr val="FF0000"/>
                </a:solidFill>
              </a:rPr>
              <a:t>Tuff rings, </a:t>
            </a:r>
            <a:r>
              <a:rPr lang="nb-NO" dirty="0" err="1" smtClean="0">
                <a:solidFill>
                  <a:srgbClr val="FF0000"/>
                </a:solidFill>
              </a:rPr>
              <a:t>obsidian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domes</a:t>
            </a:r>
            <a:endParaRPr lang="nb-NO" dirty="0">
              <a:solidFill>
                <a:srgbClr val="FF0000"/>
              </a:solidFill>
            </a:endParaRPr>
          </a:p>
          <a:p>
            <a:r>
              <a:rPr lang="nb-NO" dirty="0" smtClean="0">
                <a:solidFill>
                  <a:srgbClr val="FF0000"/>
                </a:solidFill>
              </a:rPr>
              <a:t>and </a:t>
            </a:r>
            <a:r>
              <a:rPr lang="nb-NO" dirty="0" err="1" smtClean="0">
                <a:solidFill>
                  <a:srgbClr val="FF0000"/>
                </a:solidFill>
              </a:rPr>
              <a:t>flows</a:t>
            </a:r>
            <a:endParaRPr lang="nb-NO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Pinatubo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5" descr="Pinatubo-erupColum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03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107950" y="333375"/>
            <a:ext cx="2316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0000FF"/>
                </a:solidFill>
              </a:rPr>
              <a:t>Pinatubo, </a:t>
            </a:r>
          </a:p>
          <a:p>
            <a:r>
              <a:rPr lang="nb-NO" sz="2400">
                <a:solidFill>
                  <a:srgbClr val="0000FF"/>
                </a:solidFill>
              </a:rPr>
              <a:t>Philippines, 1991</a:t>
            </a:r>
            <a:endParaRPr lang="en-GB" sz="2400">
              <a:solidFill>
                <a:srgbClr val="0000FF"/>
              </a:solidFill>
            </a:endParaRPr>
          </a:p>
        </p:txBody>
      </p:sp>
      <p:pic>
        <p:nvPicPr>
          <p:cNvPr id="56325" name="Picture 7" descr="Pinatubo-pyroclasticF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43388"/>
            <a:ext cx="3924300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6"/>
          <p:cNvSpPr txBox="1">
            <a:spLocks noChangeArrowheads="1"/>
          </p:cNvSpPr>
          <p:nvPr/>
        </p:nvSpPr>
        <p:spPr bwMode="auto">
          <a:xfrm>
            <a:off x="0" y="0"/>
            <a:ext cx="28072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/>
              <a:t>Vesuvius</a:t>
            </a:r>
            <a:r>
              <a:rPr lang="nb-NO" dirty="0"/>
              <a:t> </a:t>
            </a:r>
            <a:r>
              <a:rPr lang="nb-NO" dirty="0" smtClean="0"/>
              <a:t>and </a:t>
            </a:r>
            <a:r>
              <a:rPr lang="nb-NO" dirty="0" err="1"/>
              <a:t>Campi</a:t>
            </a:r>
            <a:r>
              <a:rPr lang="nb-NO" dirty="0"/>
              <a:t> </a:t>
            </a:r>
            <a:r>
              <a:rPr lang="nb-NO" dirty="0" err="1"/>
              <a:t>Flegri</a:t>
            </a:r>
            <a:r>
              <a:rPr lang="nb-NO" dirty="0"/>
              <a:t>, </a:t>
            </a:r>
          </a:p>
          <a:p>
            <a:r>
              <a:rPr lang="nb-NO" dirty="0" smtClean="0"/>
              <a:t>Bay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Naples</a:t>
            </a:r>
            <a:endParaRPr lang="en-GB" dirty="0"/>
          </a:p>
        </p:txBody>
      </p:sp>
      <p:pic>
        <p:nvPicPr>
          <p:cNvPr id="57347" name="Picture 10" descr="Vesuv-BayNaple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0"/>
            <a:ext cx="34210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1" descr="It-Naples-CampiFl-c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579688"/>
            <a:ext cx="6588125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9" descr="Vesuv-BayNaple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75"/>
            <a:ext cx="3203575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79" y="3707829"/>
            <a:ext cx="3368770" cy="315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25" y="69851"/>
            <a:ext cx="3928444" cy="33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4470" y="3599403"/>
            <a:ext cx="4530013" cy="321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6939" y="548679"/>
            <a:ext cx="3152529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54030" y="112612"/>
            <a:ext cx="4758828" cy="415498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The system </a:t>
            </a:r>
            <a:r>
              <a:rPr lang="nb-NO" sz="2000" dirty="0" err="1" smtClean="0">
                <a:solidFill>
                  <a:srgbClr val="3333FF"/>
                </a:solidFill>
              </a:rPr>
              <a:t>silica-nepheline-kalsilite</a:t>
            </a:r>
            <a:r>
              <a:rPr lang="nb-NO" sz="2000" dirty="0" smtClean="0">
                <a:solidFill>
                  <a:srgbClr val="3333FF"/>
                </a:solidFill>
              </a:rPr>
              <a:t> at 1 bar 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692696"/>
            <a:ext cx="1361270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The </a:t>
            </a:r>
            <a:r>
              <a:rPr lang="nb-NO" sz="1200" dirty="0" err="1" smtClean="0"/>
              <a:t>silica-rich</a:t>
            </a:r>
            <a:r>
              <a:rPr lang="nb-NO" sz="1200" dirty="0" smtClean="0"/>
              <a:t> part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08304" y="3501008"/>
            <a:ext cx="1282723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The </a:t>
            </a:r>
            <a:r>
              <a:rPr lang="nb-NO" sz="1200" dirty="0" err="1" smtClean="0"/>
              <a:t>entire</a:t>
            </a:r>
            <a:r>
              <a:rPr lang="nb-NO" sz="1200" dirty="0" smtClean="0"/>
              <a:t> system</a:t>
            </a:r>
          </a:p>
        </p:txBody>
      </p:sp>
      <p:sp>
        <p:nvSpPr>
          <p:cNvPr id="16" name="Oval 15"/>
          <p:cNvSpPr/>
          <p:nvPr/>
        </p:nvSpPr>
        <p:spPr>
          <a:xfrm>
            <a:off x="5706094" y="5539083"/>
            <a:ext cx="73004" cy="79949"/>
          </a:xfrm>
          <a:prstGeom prst="ellipse">
            <a:avLst/>
          </a:prstGeom>
          <a:noFill/>
          <a:ln w="127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Oval 16"/>
          <p:cNvSpPr/>
          <p:nvPr/>
        </p:nvSpPr>
        <p:spPr>
          <a:xfrm>
            <a:off x="5672802" y="2273180"/>
            <a:ext cx="73004" cy="79949"/>
          </a:xfrm>
          <a:prstGeom prst="ellipse">
            <a:avLst/>
          </a:prstGeom>
          <a:noFill/>
          <a:ln w="127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205602" y="4684837"/>
            <a:ext cx="73004" cy="79949"/>
          </a:xfrm>
          <a:prstGeom prst="ellipse">
            <a:avLst/>
          </a:prstGeom>
          <a:noFill/>
          <a:ln w="127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39536" y="2663499"/>
            <a:ext cx="73004" cy="79949"/>
          </a:xfrm>
          <a:prstGeom prst="ellipse">
            <a:avLst/>
          </a:prstGeom>
          <a:noFill/>
          <a:ln w="127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66170" y="2587668"/>
            <a:ext cx="73004" cy="79949"/>
          </a:xfrm>
          <a:prstGeom prst="ellipse">
            <a:avLst/>
          </a:prstGeom>
          <a:noFill/>
          <a:ln w="127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Oval 20"/>
          <p:cNvSpPr/>
          <p:nvPr/>
        </p:nvSpPr>
        <p:spPr>
          <a:xfrm>
            <a:off x="2163750" y="5997196"/>
            <a:ext cx="73004" cy="79949"/>
          </a:xfrm>
          <a:prstGeom prst="ellipse">
            <a:avLst/>
          </a:prstGeom>
          <a:noFill/>
          <a:ln w="1270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85477" y="4572000"/>
            <a:ext cx="73004" cy="79949"/>
          </a:xfrm>
          <a:prstGeom prst="ellipse">
            <a:avLst/>
          </a:prstGeom>
          <a:noFill/>
          <a:ln w="1270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62046" y="1957765"/>
            <a:ext cx="73004" cy="79949"/>
          </a:xfrm>
          <a:prstGeom prst="ellipse">
            <a:avLst/>
          </a:prstGeom>
          <a:noFill/>
          <a:ln w="12700"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53384" y="4873659"/>
            <a:ext cx="73004" cy="79949"/>
          </a:xfrm>
          <a:prstGeom prst="ellipse">
            <a:avLst/>
          </a:prstGeom>
          <a:noFill/>
          <a:ln w="1270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805308" y="5489760"/>
            <a:ext cx="73004" cy="79949"/>
          </a:xfrm>
          <a:prstGeom prst="ellipse">
            <a:avLst/>
          </a:prstGeom>
          <a:noFill/>
          <a:ln w="12700">
            <a:solidFill>
              <a:srgbClr val="8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8043" y="3801647"/>
            <a:ext cx="971741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Leucite-Silica</a:t>
            </a:r>
            <a:endParaRPr lang="nb-NO" sz="11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877608" y="169168"/>
            <a:ext cx="1128835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Nepheline-Silica</a:t>
            </a:r>
            <a:endParaRPr lang="nb-NO" sz="1100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2012838" y="2417247"/>
            <a:ext cx="45719" cy="637451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6" name="Rectangle 35"/>
          <p:cNvSpPr/>
          <p:nvPr/>
        </p:nvSpPr>
        <p:spPr>
          <a:xfrm>
            <a:off x="632544" y="3964016"/>
            <a:ext cx="45719" cy="2632726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xtBox 38"/>
          <p:cNvSpPr txBox="1"/>
          <p:nvPr/>
        </p:nvSpPr>
        <p:spPr>
          <a:xfrm>
            <a:off x="6506167" y="4457209"/>
            <a:ext cx="744114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FF0000"/>
                </a:solidFill>
              </a:rPr>
              <a:t>Ternary</a:t>
            </a:r>
            <a:r>
              <a:rPr lang="nb-NO" sz="800" dirty="0" smtClean="0">
                <a:solidFill>
                  <a:srgbClr val="FF0000"/>
                </a:solidFill>
              </a:rPr>
              <a:t> min.,</a:t>
            </a:r>
          </a:p>
          <a:p>
            <a:pPr>
              <a:lnSpc>
                <a:spcPts val="800"/>
              </a:lnSpc>
            </a:pPr>
            <a:r>
              <a:rPr lang="nb-NO" sz="800" b="1" dirty="0">
                <a:solidFill>
                  <a:srgbClr val="FF0000"/>
                </a:solidFill>
              </a:rPr>
              <a:t> </a:t>
            </a:r>
            <a:r>
              <a:rPr lang="nb-NO" sz="800" b="1" dirty="0" smtClean="0">
                <a:solidFill>
                  <a:srgbClr val="FF0000"/>
                </a:solidFill>
              </a:rPr>
              <a:t>    </a:t>
            </a:r>
            <a:r>
              <a:rPr lang="nb-NO" sz="800" b="1" dirty="0" err="1" smtClean="0">
                <a:solidFill>
                  <a:srgbClr val="FF0000"/>
                </a:solidFill>
              </a:rPr>
              <a:t>granite</a:t>
            </a:r>
            <a:endParaRPr lang="nb-NO" sz="800" b="1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808169" y="4714024"/>
            <a:ext cx="88495" cy="9010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TextBox 39"/>
          <p:cNvSpPr txBox="1"/>
          <p:nvPr/>
        </p:nvSpPr>
        <p:spPr>
          <a:xfrm>
            <a:off x="5930213" y="5622053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008000"/>
                </a:solidFill>
              </a:rPr>
              <a:t>Ternary</a:t>
            </a:r>
            <a:endParaRPr lang="nb-NO" sz="800" dirty="0">
              <a:solidFill>
                <a:srgbClr val="008000"/>
              </a:solidFill>
            </a:endParaRPr>
          </a:p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008000"/>
                </a:solidFill>
              </a:rPr>
              <a:t>  </a:t>
            </a:r>
            <a:r>
              <a:rPr lang="nb-NO" sz="800" dirty="0" err="1" smtClean="0">
                <a:solidFill>
                  <a:srgbClr val="008000"/>
                </a:solidFill>
              </a:rPr>
              <a:t>eutectic</a:t>
            </a:r>
            <a:endParaRPr lang="nb-NO" sz="800" dirty="0" smtClean="0">
              <a:solidFill>
                <a:srgbClr val="008000"/>
              </a:solidFill>
            </a:endParaRPr>
          </a:p>
          <a:p>
            <a:pPr>
              <a:lnSpc>
                <a:spcPts val="800"/>
              </a:lnSpc>
            </a:pPr>
            <a:r>
              <a:rPr lang="nb-NO" sz="800" b="1" dirty="0" smtClean="0">
                <a:solidFill>
                  <a:srgbClr val="008000"/>
                </a:solidFill>
              </a:rPr>
              <a:t>  </a:t>
            </a:r>
            <a:r>
              <a:rPr lang="nb-NO" sz="800" b="1" dirty="0" err="1" smtClean="0">
                <a:solidFill>
                  <a:srgbClr val="008000"/>
                </a:solidFill>
              </a:rPr>
              <a:t>ne-syentite</a:t>
            </a:r>
            <a:endParaRPr lang="nb-NO" sz="800" b="1" dirty="0">
              <a:solidFill>
                <a:srgbClr val="008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370920" y="5622052"/>
            <a:ext cx="80122" cy="85411"/>
          </a:xfrm>
          <a:prstGeom prst="ellipse">
            <a:avLst/>
          </a:prstGeom>
          <a:noFill/>
          <a:ln w="127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1" name="TextBox 40"/>
          <p:cNvSpPr txBox="1"/>
          <p:nvPr/>
        </p:nvSpPr>
        <p:spPr>
          <a:xfrm>
            <a:off x="908457" y="3185265"/>
            <a:ext cx="696024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00CCFF"/>
                </a:solidFill>
              </a:rPr>
              <a:t>Binary</a:t>
            </a:r>
            <a:endParaRPr lang="nb-NO" sz="1100" b="1" dirty="0" smtClean="0">
              <a:solidFill>
                <a:srgbClr val="00CCFF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00CCFF"/>
                </a:solidFill>
              </a:rPr>
              <a:t> </a:t>
            </a:r>
            <a:r>
              <a:rPr lang="nb-NO" sz="1100" b="1" dirty="0" err="1" smtClean="0">
                <a:solidFill>
                  <a:srgbClr val="00CCFF"/>
                </a:solidFill>
              </a:rPr>
              <a:t>thermal</a:t>
            </a:r>
            <a:endParaRPr lang="nb-NO" sz="1100" b="1" dirty="0">
              <a:solidFill>
                <a:srgbClr val="00CCFF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00CCFF"/>
                </a:solidFill>
              </a:rPr>
              <a:t> </a:t>
            </a:r>
            <a:r>
              <a:rPr lang="nb-NO" sz="1100" b="1" dirty="0" err="1" smtClean="0">
                <a:solidFill>
                  <a:srgbClr val="00CCFF"/>
                </a:solidFill>
              </a:rPr>
              <a:t>divides</a:t>
            </a:r>
            <a:endParaRPr lang="nb-NO" sz="1100" b="1" dirty="0">
              <a:solidFill>
                <a:srgbClr val="00CC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24831" y="4674340"/>
            <a:ext cx="98937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00CCFF"/>
                </a:solidFill>
              </a:rPr>
              <a:t>Ternary</a:t>
            </a:r>
            <a:endParaRPr lang="nb-NO" sz="1100" b="1" dirty="0" smtClean="0">
              <a:solidFill>
                <a:srgbClr val="00CCFF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00CCFF"/>
                </a:solidFill>
              </a:rPr>
              <a:t>therm</a:t>
            </a:r>
            <a:r>
              <a:rPr lang="nb-NO" sz="1100" b="1" dirty="0" smtClean="0">
                <a:solidFill>
                  <a:srgbClr val="00CCFF"/>
                </a:solidFill>
              </a:rPr>
              <a:t> </a:t>
            </a:r>
            <a:r>
              <a:rPr lang="nb-NO" sz="1100" b="1" dirty="0" err="1" smtClean="0">
                <a:solidFill>
                  <a:srgbClr val="00CCFF"/>
                </a:solidFill>
              </a:rPr>
              <a:t>divide</a:t>
            </a:r>
            <a:endParaRPr lang="nb-NO" sz="1100" b="1" dirty="0">
              <a:solidFill>
                <a:srgbClr val="00CCFF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5933552" y="5265336"/>
            <a:ext cx="2170444" cy="557684"/>
          </a:xfrm>
          <a:custGeom>
            <a:avLst/>
            <a:gdLst>
              <a:gd name="connsiteX0" fmla="*/ 0 w 2185517"/>
              <a:gd name="connsiteY0" fmla="*/ 0 h 557684"/>
              <a:gd name="connsiteX1" fmla="*/ 336620 w 2185517"/>
              <a:gd name="connsiteY1" fmla="*/ 15073 h 557684"/>
              <a:gd name="connsiteX2" fmla="*/ 773723 w 2185517"/>
              <a:gd name="connsiteY2" fmla="*/ 55266 h 557684"/>
              <a:gd name="connsiteX3" fmla="*/ 1426866 w 2185517"/>
              <a:gd name="connsiteY3" fmla="*/ 205991 h 557684"/>
              <a:gd name="connsiteX4" fmla="*/ 1874018 w 2185517"/>
              <a:gd name="connsiteY4" fmla="*/ 366765 h 557684"/>
              <a:gd name="connsiteX5" fmla="*/ 2185517 w 2185517"/>
              <a:gd name="connsiteY5" fmla="*/ 557684 h 55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5517" h="557684">
                <a:moveTo>
                  <a:pt x="0" y="0"/>
                </a:moveTo>
                <a:cubicBezTo>
                  <a:pt x="103833" y="2931"/>
                  <a:pt x="207666" y="5862"/>
                  <a:pt x="336620" y="15073"/>
                </a:cubicBezTo>
                <a:cubicBezTo>
                  <a:pt x="465574" y="24284"/>
                  <a:pt x="592015" y="23446"/>
                  <a:pt x="773723" y="55266"/>
                </a:cubicBezTo>
                <a:cubicBezTo>
                  <a:pt x="955431" y="87086"/>
                  <a:pt x="1243484" y="154075"/>
                  <a:pt x="1426866" y="205991"/>
                </a:cubicBezTo>
                <a:cubicBezTo>
                  <a:pt x="1610248" y="257907"/>
                  <a:pt x="1747576" y="308150"/>
                  <a:pt x="1874018" y="366765"/>
                </a:cubicBezTo>
                <a:cubicBezTo>
                  <a:pt x="2000460" y="425380"/>
                  <a:pt x="2092988" y="491532"/>
                  <a:pt x="2185517" y="557684"/>
                </a:cubicBezTo>
              </a:path>
            </a:pathLst>
          </a:cu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1436914" y="2908999"/>
            <a:ext cx="567732" cy="401933"/>
          </a:xfrm>
          <a:prstGeom prst="straightConnector1">
            <a:avLst/>
          </a:prstGeom>
          <a:ln w="6350">
            <a:solidFill>
              <a:srgbClr val="00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683288" y="3667648"/>
            <a:ext cx="346669" cy="487345"/>
          </a:xfrm>
          <a:prstGeom prst="straightConnector1">
            <a:avLst/>
          </a:prstGeom>
          <a:ln w="6350">
            <a:solidFill>
              <a:srgbClr val="00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948624" y="4983982"/>
            <a:ext cx="211016" cy="256233"/>
          </a:xfrm>
          <a:prstGeom prst="straightConnector1">
            <a:avLst/>
          </a:prstGeom>
          <a:ln w="6350">
            <a:solidFill>
              <a:srgbClr val="00CC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210337" y="3218000"/>
            <a:ext cx="141737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Binary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eutectics</a:t>
            </a:r>
            <a:endParaRPr lang="nb-NO" sz="1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4201959" y="3580584"/>
            <a:ext cx="1465312" cy="307777"/>
          </a:xfrm>
          <a:prstGeom prst="rect">
            <a:avLst/>
          </a:prstGeom>
          <a:noFill/>
          <a:ln w="1905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808000"/>
                </a:solidFill>
              </a:rPr>
              <a:t>Binary</a:t>
            </a:r>
            <a:r>
              <a:rPr lang="nb-NO" sz="1400" b="1" dirty="0" smtClean="0">
                <a:solidFill>
                  <a:srgbClr val="808000"/>
                </a:solidFill>
              </a:rPr>
              <a:t> </a:t>
            </a:r>
            <a:r>
              <a:rPr lang="nb-NO" sz="1400" b="1" dirty="0" err="1" smtClean="0">
                <a:solidFill>
                  <a:srgbClr val="808000"/>
                </a:solidFill>
              </a:rPr>
              <a:t>peritectic</a:t>
            </a:r>
            <a:endParaRPr lang="nb-NO" sz="1400" b="1" dirty="0">
              <a:solidFill>
                <a:srgbClr val="808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5" grpId="0" animBg="1"/>
      <p:bldP spid="36" grpId="0" animBg="1"/>
      <p:bldP spid="39" grpId="0"/>
      <p:bldP spid="38" grpId="0" animBg="1"/>
      <p:bldP spid="40" grpId="0"/>
      <p:bldP spid="37" grpId="0" animBg="1"/>
      <p:bldP spid="41" grpId="0"/>
      <p:bldP spid="43" grpId="0"/>
      <p:bldP spid="45" grpId="0" animBg="1"/>
      <p:bldP spid="59" grpId="0" animBg="1"/>
      <p:bldP spid="6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It-Naples-Vesuv-c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2358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802" name="Picture 10" descr="Vesuv-Herculan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724400"/>
            <a:ext cx="29876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803" name="Picture 11" descr="Vesuv-Pompei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46625"/>
            <a:ext cx="298767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3804" name="Picture 12" descr="Vesuv-Pompe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737100"/>
            <a:ext cx="29527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ascade-overview-c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97313"/>
            <a:ext cx="91440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108200" y="6134100"/>
            <a:ext cx="831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Three sisters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6211888" y="5773738"/>
            <a:ext cx="7064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St. Helens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4697413" y="6134100"/>
            <a:ext cx="466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Hood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59398" name="Text Box 7"/>
          <p:cNvSpPr txBox="1">
            <a:spLocks noChangeArrowheads="1"/>
          </p:cNvSpPr>
          <p:nvPr/>
        </p:nvSpPr>
        <p:spPr bwMode="auto">
          <a:xfrm>
            <a:off x="3259138" y="6062663"/>
            <a:ext cx="6524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Jefferson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59399" name="Text Box 8"/>
          <p:cNvSpPr txBox="1">
            <a:spLocks noChangeArrowheads="1"/>
          </p:cNvSpPr>
          <p:nvPr/>
        </p:nvSpPr>
        <p:spPr bwMode="auto">
          <a:xfrm>
            <a:off x="7616825" y="6126163"/>
            <a:ext cx="558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Rainier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14288" y="5837238"/>
            <a:ext cx="790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Crater Lake</a:t>
            </a:r>
            <a:endParaRPr lang="en-GB" sz="1000">
              <a:solidFill>
                <a:srgbClr val="FFFF00"/>
              </a:solidFill>
            </a:endParaRPr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>
            <a:off x="6372225" y="6321425"/>
            <a:ext cx="544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000">
                <a:solidFill>
                  <a:srgbClr val="FFFF00"/>
                </a:solidFill>
              </a:rPr>
              <a:t>Adams</a:t>
            </a:r>
            <a:endParaRPr lang="en-GB" sz="1000">
              <a:solidFill>
                <a:srgbClr val="FFFF00"/>
              </a:solidFill>
            </a:endParaRPr>
          </a:p>
        </p:txBody>
      </p:sp>
      <p:pic>
        <p:nvPicPr>
          <p:cNvPr id="59402" name="Picture 11" descr="Cascades-s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9525"/>
            <a:ext cx="6227763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2" descr="MtRainierTaco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928688"/>
            <a:ext cx="2843212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4" name="Line 13"/>
          <p:cNvSpPr>
            <a:spLocks noChangeShapeType="1"/>
          </p:cNvSpPr>
          <p:nvPr/>
        </p:nvSpPr>
        <p:spPr bwMode="auto">
          <a:xfrm>
            <a:off x="5378450" y="641350"/>
            <a:ext cx="1050925" cy="5016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59405" name="Oval 14"/>
          <p:cNvSpPr>
            <a:spLocks noChangeArrowheads="1"/>
          </p:cNvSpPr>
          <p:nvPr/>
        </p:nvSpPr>
        <p:spPr bwMode="auto">
          <a:xfrm>
            <a:off x="4476750" y="917575"/>
            <a:ext cx="576263" cy="14446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9406" name="Oval 15"/>
          <p:cNvSpPr>
            <a:spLocks noChangeArrowheads="1"/>
          </p:cNvSpPr>
          <p:nvPr/>
        </p:nvSpPr>
        <p:spPr bwMode="auto">
          <a:xfrm>
            <a:off x="4867275" y="565150"/>
            <a:ext cx="519113" cy="144463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59407" name="TekstSylinder 16"/>
          <p:cNvSpPr txBox="1">
            <a:spLocks noChangeArrowheads="1"/>
          </p:cNvSpPr>
          <p:nvPr/>
        </p:nvSpPr>
        <p:spPr bwMode="auto">
          <a:xfrm>
            <a:off x="6516216" y="2852936"/>
            <a:ext cx="22056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/>
              <a:t>Mount </a:t>
            </a:r>
            <a:r>
              <a:rPr lang="nb-NO" dirty="0" smtClean="0"/>
              <a:t>Rainier</a:t>
            </a:r>
          </a:p>
          <a:p>
            <a:r>
              <a:rPr lang="nb-NO" sz="1600" dirty="0" err="1" smtClean="0"/>
              <a:t>with</a:t>
            </a:r>
            <a:r>
              <a:rPr lang="nb-NO" sz="1600" dirty="0" smtClean="0"/>
              <a:t> </a:t>
            </a:r>
            <a:r>
              <a:rPr lang="nb-NO" sz="1600" dirty="0" err="1" smtClean="0"/>
              <a:t>Tacoma</a:t>
            </a:r>
            <a:r>
              <a:rPr lang="nb-NO" sz="1600" dirty="0" smtClean="0"/>
              <a:t> and Seattle</a:t>
            </a:r>
            <a:endParaRPr lang="en-GB" sz="1600" dirty="0"/>
          </a:p>
        </p:txBody>
      </p:sp>
      <p:sp>
        <p:nvSpPr>
          <p:cNvPr id="59408" name="Text Box 11"/>
          <p:cNvSpPr txBox="1">
            <a:spLocks noChangeArrowheads="1"/>
          </p:cNvSpPr>
          <p:nvPr/>
        </p:nvSpPr>
        <p:spPr bwMode="auto">
          <a:xfrm>
            <a:off x="93663" y="84138"/>
            <a:ext cx="2441694" cy="46166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0000FF"/>
                </a:solidFill>
              </a:rPr>
              <a:t>Mudflows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- </a:t>
            </a:r>
            <a:r>
              <a:rPr lang="nb-NO" sz="2400" dirty="0" err="1" smtClean="0">
                <a:solidFill>
                  <a:srgbClr val="0000FF"/>
                </a:solidFill>
              </a:rPr>
              <a:t>lahars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upload.wikimedia.org/wikipedia/commons/2/2f/Space_Needl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" y="227214"/>
            <a:ext cx="9144000" cy="56500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4381" y="366171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Seattle and Mt. Rainier</a:t>
            </a:r>
            <a:endParaRPr lang="nb-NO" sz="24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05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32349" y="1302106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FF00"/>
                </a:solidFill>
              </a:rPr>
              <a:t>Rainier</a:t>
            </a:r>
            <a:endParaRPr lang="nb-NO" sz="12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0563" y="2521583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FF00"/>
                </a:solidFill>
              </a:rPr>
              <a:t>Adams</a:t>
            </a:r>
            <a:endParaRPr lang="nb-NO" sz="1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9025" y="402958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FF00"/>
                </a:solidFill>
              </a:rPr>
              <a:t>Hood</a:t>
            </a:r>
            <a:endParaRPr lang="nb-NO" sz="1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7717" y="5329325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FFFF00"/>
                </a:solidFill>
              </a:rPr>
              <a:t>Jefferson</a:t>
            </a:r>
            <a:endParaRPr lang="nb-NO" sz="1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8518" y="6266572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FF00"/>
                </a:solidFill>
              </a:rPr>
              <a:t>Three </a:t>
            </a:r>
            <a:r>
              <a:rPr lang="nb-NO" sz="1200" dirty="0" err="1" smtClean="0">
                <a:solidFill>
                  <a:srgbClr val="FFFF00"/>
                </a:solidFill>
              </a:rPr>
              <a:t>Sisters</a:t>
            </a:r>
            <a:endParaRPr lang="nb-NO" sz="12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33272" y="2674624"/>
            <a:ext cx="817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FF00"/>
                </a:solidFill>
              </a:rPr>
              <a:t>St. Helens</a:t>
            </a:r>
            <a:endParaRPr lang="nb-NO" sz="1200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42086" y="3437241"/>
            <a:ext cx="864096" cy="864096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Oval 10"/>
          <p:cNvSpPr/>
          <p:nvPr/>
        </p:nvSpPr>
        <p:spPr>
          <a:xfrm>
            <a:off x="5076056" y="0"/>
            <a:ext cx="936104" cy="1124744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MtHood-Port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765175"/>
            <a:ext cx="417671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0489" name="Picture 9" descr="MudFlow-StHelen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5"/>
            <a:ext cx="45720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0490" name="Picture 10" descr="Helens-mudFlowDe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0888" y="3062288"/>
            <a:ext cx="457200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11"/>
          <p:cNvSpPr txBox="1">
            <a:spLocks noChangeArrowheads="1"/>
          </p:cNvSpPr>
          <p:nvPr/>
        </p:nvSpPr>
        <p:spPr bwMode="auto">
          <a:xfrm>
            <a:off x="0" y="0"/>
            <a:ext cx="2441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0000FF"/>
                </a:solidFill>
              </a:rPr>
              <a:t>Mudflows</a:t>
            </a:r>
            <a:r>
              <a:rPr lang="nb-NO" sz="2400" dirty="0" smtClean="0">
                <a:solidFill>
                  <a:srgbClr val="0000FF"/>
                </a:solidFill>
              </a:rPr>
              <a:t> </a:t>
            </a:r>
            <a:r>
              <a:rPr lang="nb-NO" sz="2400" dirty="0">
                <a:solidFill>
                  <a:srgbClr val="0000FF"/>
                </a:solidFill>
              </a:rPr>
              <a:t>- </a:t>
            </a:r>
            <a:r>
              <a:rPr lang="nb-NO" sz="2400" dirty="0" err="1" smtClean="0">
                <a:solidFill>
                  <a:srgbClr val="0000FF"/>
                </a:solidFill>
              </a:rPr>
              <a:t>lahars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60422" name="Text Box 12"/>
          <p:cNvSpPr txBox="1">
            <a:spLocks noChangeArrowheads="1"/>
          </p:cNvSpPr>
          <p:nvPr/>
        </p:nvSpPr>
        <p:spPr bwMode="auto">
          <a:xfrm>
            <a:off x="0" y="476250"/>
            <a:ext cx="4076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/>
              <a:t>Mt. </a:t>
            </a:r>
            <a:r>
              <a:rPr lang="nb-NO" dirty="0" err="1"/>
              <a:t>Hood</a:t>
            </a:r>
            <a:r>
              <a:rPr lang="nb-NO" dirty="0"/>
              <a:t> – </a:t>
            </a:r>
            <a:r>
              <a:rPr lang="nb-NO" dirty="0" smtClean="0"/>
              <a:t>a </a:t>
            </a:r>
            <a:r>
              <a:rPr lang="nb-NO" dirty="0" err="1" smtClean="0"/>
              <a:t>danger</a:t>
            </a:r>
            <a:r>
              <a:rPr lang="nb-NO" dirty="0" smtClean="0"/>
              <a:t> </a:t>
            </a:r>
            <a:r>
              <a:rPr lang="nb-NO" dirty="0"/>
              <a:t>for Portland, Oregon</a:t>
            </a:r>
            <a:endParaRPr lang="en-GB" dirty="0"/>
          </a:p>
        </p:txBody>
      </p:sp>
      <p:pic>
        <p:nvPicPr>
          <p:cNvPr id="60423" name="Picture 13" descr="MtHood-Portland-Troutd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17950"/>
            <a:ext cx="442753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14875" y="142875"/>
            <a:ext cx="151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Mt. St. Helens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evDRuiz-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8" y="687388"/>
            <a:ext cx="25177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NevDRuiz-Armer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92075"/>
            <a:ext cx="50768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84" name="Picture 4" descr="NevDRuiz-Armer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6025" y="4284663"/>
            <a:ext cx="406717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085" name="Picture 5" descr="NevDRuiz-Haz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644900"/>
            <a:ext cx="4751388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2863" y="25400"/>
            <a:ext cx="360838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/>
              <a:t>Nevada del </a:t>
            </a:r>
            <a:r>
              <a:rPr lang="nb-NO" sz="2000" dirty="0" err="1"/>
              <a:t>Ruiz</a:t>
            </a:r>
            <a:r>
              <a:rPr lang="nb-NO" sz="2000" dirty="0"/>
              <a:t>, </a:t>
            </a:r>
            <a:r>
              <a:rPr lang="nb-NO" sz="2000" dirty="0" err="1"/>
              <a:t>Columbia,1985</a:t>
            </a:r>
            <a:endParaRPr lang="nb-NO" sz="2000" dirty="0"/>
          </a:p>
          <a:p>
            <a:r>
              <a:rPr lang="nb-NO" sz="2000" dirty="0"/>
              <a:t>23 000 </a:t>
            </a:r>
            <a:r>
              <a:rPr lang="nb-NO" sz="2000" dirty="0" err="1" smtClean="0"/>
              <a:t>died</a:t>
            </a:r>
            <a:r>
              <a:rPr lang="nb-NO" sz="2000" dirty="0" smtClean="0"/>
              <a:t>, </a:t>
            </a:r>
            <a:r>
              <a:rPr lang="nb-NO" sz="2000" dirty="0"/>
              <a:t>20 000 </a:t>
            </a:r>
            <a:r>
              <a:rPr lang="nb-NO" sz="2000" dirty="0" smtClean="0"/>
              <a:t>in </a:t>
            </a:r>
            <a:r>
              <a:rPr lang="nb-NO" sz="2000" dirty="0" err="1"/>
              <a:t>Armero</a:t>
            </a:r>
            <a:endParaRPr lang="en-GB" sz="2000" dirty="0"/>
          </a:p>
        </p:txBody>
      </p:sp>
      <p:sp>
        <p:nvSpPr>
          <p:cNvPr id="61447" name="Text Box 6"/>
          <p:cNvSpPr txBox="1">
            <a:spLocks noChangeArrowheads="1"/>
          </p:cNvSpPr>
          <p:nvPr/>
        </p:nvSpPr>
        <p:spPr bwMode="auto">
          <a:xfrm>
            <a:off x="4989513" y="3973513"/>
            <a:ext cx="1566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/>
              <a:t>Armero-området</a:t>
            </a:r>
            <a:endParaRPr lang="en-GB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Pictures\Volc-gereral\Colima-Mexi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" y="7315"/>
            <a:ext cx="9142874" cy="687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0433" y="131440"/>
            <a:ext cx="3592513" cy="348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077" y="3614970"/>
            <a:ext cx="3586233" cy="318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159" y="3699641"/>
            <a:ext cx="35862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5976" y="188640"/>
            <a:ext cx="4482766" cy="707886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Variations</a:t>
            </a:r>
            <a:r>
              <a:rPr lang="nb-NO" sz="2000" dirty="0" smtClean="0">
                <a:solidFill>
                  <a:srgbClr val="3333FF"/>
                </a:solidFill>
              </a:rPr>
              <a:t> in </a:t>
            </a:r>
            <a:r>
              <a:rPr lang="nb-NO" sz="2000" dirty="0" err="1" smtClean="0">
                <a:solidFill>
                  <a:srgbClr val="3333FF"/>
                </a:solidFill>
              </a:rPr>
              <a:t>granitic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phase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relations</a:t>
            </a:r>
            <a:r>
              <a:rPr lang="nb-NO" sz="2000" dirty="0" smtClean="0">
                <a:solidFill>
                  <a:srgbClr val="3333FF"/>
                </a:solidFill>
              </a:rPr>
              <a:t> from</a:t>
            </a:r>
          </a:p>
          <a:p>
            <a:r>
              <a:rPr lang="nb-NO" sz="2000" dirty="0" smtClean="0">
                <a:solidFill>
                  <a:srgbClr val="3333FF"/>
                </a:solidFill>
              </a:rPr>
              <a:t>a </a:t>
            </a:r>
            <a:r>
              <a:rPr lang="nb-NO" sz="2000" dirty="0" err="1" smtClean="0">
                <a:solidFill>
                  <a:srgbClr val="3333FF"/>
                </a:solidFill>
              </a:rPr>
              <a:t>H</a:t>
            </a:r>
            <a:r>
              <a:rPr lang="nb-NO" sz="2000" baseline="-25000" dirty="0" err="1" smtClean="0">
                <a:solidFill>
                  <a:srgbClr val="3333FF"/>
                </a:solidFill>
              </a:rPr>
              <a:t>2</a:t>
            </a:r>
            <a:r>
              <a:rPr lang="nb-NO" sz="2000" dirty="0" err="1" smtClean="0">
                <a:solidFill>
                  <a:srgbClr val="3333FF"/>
                </a:solidFill>
              </a:rPr>
              <a:t>O-HF-saturating</a:t>
            </a:r>
            <a:r>
              <a:rPr lang="nb-NO" sz="2000" dirty="0" smtClean="0">
                <a:solidFill>
                  <a:srgbClr val="3333FF"/>
                </a:solidFill>
              </a:rPr>
              <a:t> volatile </a:t>
            </a:r>
            <a:r>
              <a:rPr lang="nb-NO" sz="2000" dirty="0" err="1" smtClean="0">
                <a:solidFill>
                  <a:srgbClr val="3333FF"/>
                </a:solidFill>
              </a:rPr>
              <a:t>phase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-18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230" y="301269"/>
            <a:ext cx="63087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7001" y="2378126"/>
            <a:ext cx="39197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effectLst/>
                <a:cs typeface="Arial" pitchFamily="34" charset="0"/>
              </a:rPr>
              <a:t>Winter (2010). Figure </a:t>
            </a:r>
            <a:r>
              <a:rPr lang="en-US" sz="1200" dirty="0">
                <a:effectLst/>
                <a:cs typeface="Arial" pitchFamily="34" charset="0"/>
              </a:rPr>
              <a:t>18.3. The </a:t>
            </a:r>
            <a:r>
              <a:rPr lang="en-US" sz="1200" dirty="0" err="1">
                <a:effectLst/>
                <a:cs typeface="Arial" pitchFamily="34" charset="0"/>
              </a:rPr>
              <a:t>Ab</a:t>
            </a:r>
            <a:r>
              <a:rPr lang="en-US" sz="1200" dirty="0">
                <a:effectLst/>
                <a:cs typeface="Arial" pitchFamily="34" charset="0"/>
              </a:rPr>
              <a:t>-Or-</a:t>
            </a:r>
            <a:r>
              <a:rPr lang="en-US" sz="1200" dirty="0" err="1">
                <a:effectLst/>
                <a:cs typeface="Arial" pitchFamily="34" charset="0"/>
              </a:rPr>
              <a:t>Qtz</a:t>
            </a:r>
            <a:r>
              <a:rPr lang="en-US" sz="1200" dirty="0">
                <a:effectLst/>
                <a:cs typeface="Arial" pitchFamily="34" charset="0"/>
              </a:rPr>
              <a:t> system with the ternary </a:t>
            </a:r>
            <a:r>
              <a:rPr lang="en-US" sz="1200" dirty="0" err="1">
                <a:effectLst/>
                <a:cs typeface="Arial" pitchFamily="34" charset="0"/>
              </a:rPr>
              <a:t>cotectic</a:t>
            </a:r>
            <a:r>
              <a:rPr lang="en-US" sz="1200" dirty="0">
                <a:effectLst/>
                <a:cs typeface="Arial" pitchFamily="34" charset="0"/>
              </a:rPr>
              <a:t> curves and eutectic minima from 0.1 to 3 </a:t>
            </a:r>
            <a:r>
              <a:rPr lang="en-US" sz="1200" dirty="0" err="1">
                <a:effectLst/>
                <a:cs typeface="Arial" pitchFamily="34" charset="0"/>
              </a:rPr>
              <a:t>GPa</a:t>
            </a:r>
            <a:r>
              <a:rPr lang="en-US" sz="1200" dirty="0">
                <a:effectLst/>
                <a:cs typeface="Arial" pitchFamily="34" charset="0"/>
              </a:rPr>
              <a:t>. Included is the locus of most granite compositions from Figure 11-2 (shaded) and the plotted positions of the norms from the analyses in Table 18-2. Note the effects of increasing pressure and the An, B, and F contents on the position of the thermal minima.</a:t>
            </a:r>
            <a:r>
              <a:rPr lang="en-US" sz="1200" dirty="0">
                <a:effectLst/>
                <a:cs typeface="Times New Roman" pitchFamily="18" charset="0"/>
              </a:rPr>
              <a:t> From Winter (2001) An Introduction to Igneous and Metamorphic Petrology. Prentice Hall.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Si10-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7304" y="66602"/>
            <a:ext cx="2674938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NeSi-26-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3577" y="26427"/>
            <a:ext cx="2697163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19179" y="179315"/>
            <a:ext cx="617538" cy="1952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>
                <a:solidFill>
                  <a:srgbClr val="0000FF"/>
                </a:solidFill>
              </a:rPr>
              <a:t>1.0 GPa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06479" y="4821165"/>
            <a:ext cx="604838" cy="1952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>
                <a:solidFill>
                  <a:srgbClr val="0000FF"/>
                </a:solidFill>
              </a:rPr>
              <a:t>2.5 GPa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906479" y="2503415"/>
            <a:ext cx="612775" cy="1952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 dirty="0">
                <a:solidFill>
                  <a:srgbClr val="0000FF"/>
                </a:solidFill>
              </a:rPr>
              <a:t>2.2 GPa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68627" y="134377"/>
            <a:ext cx="612775" cy="1952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>
                <a:solidFill>
                  <a:srgbClr val="0000FF"/>
                </a:solidFill>
              </a:rPr>
              <a:t>2.6 GPa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94015" y="2475940"/>
            <a:ext cx="612775" cy="1936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>
                <a:solidFill>
                  <a:srgbClr val="0000FF"/>
                </a:solidFill>
              </a:rPr>
              <a:t>2.8 GPa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84502" y="4768290"/>
            <a:ext cx="612775" cy="1952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800"/>
              </a:lnSpc>
            </a:pPr>
            <a:r>
              <a:rPr lang="nb-NO" sz="1000">
                <a:solidFill>
                  <a:srgbClr val="0000FF"/>
                </a:solidFill>
              </a:rPr>
              <a:t>2.9 GPa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44504" y="4070277"/>
            <a:ext cx="912813" cy="454025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0" name="Rounded Rectangle 19"/>
          <p:cNvSpPr/>
          <p:nvPr/>
        </p:nvSpPr>
        <p:spPr>
          <a:xfrm>
            <a:off x="7286065" y="4145990"/>
            <a:ext cx="1704975" cy="35718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2" name="Rounded Rectangle 21"/>
          <p:cNvSpPr/>
          <p:nvPr/>
        </p:nvSpPr>
        <p:spPr>
          <a:xfrm>
            <a:off x="7119377" y="984718"/>
            <a:ext cx="287362" cy="210109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3" name="Rounded Rectangle 22"/>
          <p:cNvSpPr/>
          <p:nvPr/>
        </p:nvSpPr>
        <p:spPr>
          <a:xfrm>
            <a:off x="7087626" y="5293370"/>
            <a:ext cx="436881" cy="417895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63764" y="3796626"/>
            <a:ext cx="1083915" cy="4419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57978" y="3505996"/>
            <a:ext cx="15440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 smtClean="0">
                <a:solidFill>
                  <a:srgbClr val="FF0000"/>
                </a:solidFill>
              </a:rPr>
              <a:t>Jadeite appears at low T</a:t>
            </a:r>
            <a:endParaRPr lang="nb-NO" sz="1100" dirty="0">
              <a:solidFill>
                <a:srgbClr val="FF0000"/>
              </a:solidFill>
            </a:endParaRPr>
          </a:p>
          <a:p>
            <a:r>
              <a:rPr lang="nb-NO" sz="1100" dirty="0" err="1" smtClean="0">
                <a:solidFill>
                  <a:srgbClr val="FF0000"/>
                </a:solidFill>
              </a:rPr>
              <a:t>Why</a:t>
            </a:r>
            <a:r>
              <a:rPr lang="nb-NO" sz="1100" dirty="0" smtClean="0">
                <a:solidFill>
                  <a:srgbClr val="FF0000"/>
                </a:solidFill>
              </a:rPr>
              <a:t>?</a:t>
            </a:r>
            <a:endParaRPr lang="nb-NO" sz="1100" dirty="0">
              <a:solidFill>
                <a:srgbClr val="FF0000"/>
              </a:solidFill>
            </a:endParaRPr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971600" y="3948643"/>
            <a:ext cx="1834600" cy="970153"/>
            <a:chOff x="420527" y="4437112"/>
            <a:chExt cx="1939895" cy="1016402"/>
          </a:xfrm>
        </p:grpSpPr>
        <p:sp>
          <p:nvSpPr>
            <p:cNvPr id="29" name="Rectangle 28"/>
            <p:cNvSpPr/>
            <p:nvPr/>
          </p:nvSpPr>
          <p:spPr>
            <a:xfrm>
              <a:off x="610979" y="4437112"/>
              <a:ext cx="1080814" cy="79247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b-NO"/>
            </a:p>
          </p:txBody>
        </p:sp>
        <p:sp>
          <p:nvSpPr>
            <p:cNvPr id="36885" name="TextBox 29"/>
            <p:cNvSpPr txBox="1">
              <a:spLocks noChangeArrowheads="1"/>
            </p:cNvSpPr>
            <p:nvPr/>
          </p:nvSpPr>
          <p:spPr bwMode="auto">
            <a:xfrm>
              <a:off x="420527" y="4500438"/>
              <a:ext cx="25519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100" dirty="0"/>
                <a:t>p</a:t>
              </a:r>
            </a:p>
          </p:txBody>
        </p:sp>
        <p:sp>
          <p:nvSpPr>
            <p:cNvPr id="36886" name="TextBox 30"/>
            <p:cNvSpPr txBox="1">
              <a:spLocks noChangeArrowheads="1"/>
            </p:cNvSpPr>
            <p:nvPr/>
          </p:nvSpPr>
          <p:spPr bwMode="auto">
            <a:xfrm>
              <a:off x="1424407" y="5191904"/>
              <a:ext cx="271228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100"/>
                <a:t>T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620501" y="4611806"/>
              <a:ext cx="1080814" cy="5002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8" name="TextBox 33"/>
            <p:cNvSpPr txBox="1">
              <a:spLocks noChangeArrowheads="1"/>
            </p:cNvSpPr>
            <p:nvPr/>
          </p:nvSpPr>
          <p:spPr bwMode="auto">
            <a:xfrm rot="20146324">
              <a:off x="931368" y="4838886"/>
              <a:ext cx="495523" cy="26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100" dirty="0" err="1" smtClean="0">
                  <a:solidFill>
                    <a:srgbClr val="0000FF"/>
                  </a:solidFill>
                </a:rPr>
                <a:t>albite</a:t>
              </a:r>
              <a:endParaRPr lang="nb-NO" sz="1100" dirty="0">
                <a:solidFill>
                  <a:srgbClr val="0000FF"/>
                </a:solidFill>
              </a:endParaRPr>
            </a:p>
          </p:txBody>
        </p:sp>
        <p:sp>
          <p:nvSpPr>
            <p:cNvPr id="36889" name="TextBox 34"/>
            <p:cNvSpPr txBox="1">
              <a:spLocks noChangeArrowheads="1"/>
            </p:cNvSpPr>
            <p:nvPr/>
          </p:nvSpPr>
          <p:spPr bwMode="auto">
            <a:xfrm rot="20107342">
              <a:off x="555923" y="4643943"/>
              <a:ext cx="1059637" cy="26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100" dirty="0" err="1" smtClean="0">
                  <a:solidFill>
                    <a:srgbClr val="0000FF"/>
                  </a:solidFill>
                </a:rPr>
                <a:t>jadeite</a:t>
              </a:r>
              <a:r>
                <a:rPr lang="nb-NO" sz="1100" dirty="0" smtClean="0">
                  <a:solidFill>
                    <a:srgbClr val="0000FF"/>
                  </a:solidFill>
                </a:rPr>
                <a:t> + </a:t>
              </a:r>
              <a:r>
                <a:rPr lang="nb-NO" sz="1100" dirty="0" err="1" smtClean="0">
                  <a:solidFill>
                    <a:srgbClr val="0000FF"/>
                  </a:solidFill>
                </a:rPr>
                <a:t>quartz</a:t>
              </a:r>
              <a:endParaRPr lang="nb-NO" sz="1100" dirty="0">
                <a:solidFill>
                  <a:srgbClr val="0000FF"/>
                </a:solidFill>
              </a:endParaRPr>
            </a:p>
          </p:txBody>
        </p:sp>
        <p:sp>
          <p:nvSpPr>
            <p:cNvPr id="36890" name="TextBox 37"/>
            <p:cNvSpPr txBox="1">
              <a:spLocks noChangeArrowheads="1"/>
            </p:cNvSpPr>
            <p:nvPr/>
          </p:nvSpPr>
          <p:spPr bwMode="auto">
            <a:xfrm>
              <a:off x="1731883" y="4469363"/>
              <a:ext cx="628539" cy="43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100" dirty="0" smtClean="0"/>
                <a:t>positive</a:t>
              </a:r>
              <a:endParaRPr lang="nb-NO" sz="1100" dirty="0"/>
            </a:p>
            <a:p>
              <a:r>
                <a:rPr lang="nb-NO" sz="1100" dirty="0" err="1"/>
                <a:t>dp/dT</a:t>
              </a:r>
              <a:endParaRPr lang="nb-NO" sz="1100" dirty="0"/>
            </a:p>
          </p:txBody>
        </p:sp>
      </p:grp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246079" y="565077"/>
            <a:ext cx="17027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100" dirty="0" err="1" smtClean="0">
                <a:solidFill>
                  <a:srgbClr val="FF0000"/>
                </a:solidFill>
              </a:rPr>
              <a:t>Liquidus-</a:t>
            </a:r>
            <a:r>
              <a:rPr lang="nb-NO" sz="1100" dirty="0" smtClean="0">
                <a:solidFill>
                  <a:srgbClr val="FF0000"/>
                </a:solidFill>
              </a:rPr>
              <a:t> and </a:t>
            </a:r>
            <a:r>
              <a:rPr lang="nb-NO" sz="1100" dirty="0" err="1" smtClean="0">
                <a:solidFill>
                  <a:srgbClr val="FF0000"/>
                </a:solidFill>
              </a:rPr>
              <a:t>solidus-T</a:t>
            </a:r>
            <a:endParaRPr lang="nb-NO" sz="1100" dirty="0">
              <a:solidFill>
                <a:srgbClr val="FF0000"/>
              </a:solidFill>
            </a:endParaRPr>
          </a:p>
          <a:p>
            <a:r>
              <a:rPr lang="nb-NO" sz="1100" dirty="0" smtClean="0">
                <a:solidFill>
                  <a:srgbClr val="FF0000"/>
                </a:solidFill>
              </a:rPr>
              <a:t>increase with increasing p</a:t>
            </a:r>
            <a:endParaRPr lang="nb-NO" sz="11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097" y="15371"/>
            <a:ext cx="2775119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3333FF"/>
                </a:solidFill>
              </a:rPr>
              <a:t>System NaAlSiO</a:t>
            </a:r>
            <a:r>
              <a:rPr lang="nb-NO" b="1" baseline="-18000" dirty="0" smtClean="0">
                <a:solidFill>
                  <a:srgbClr val="3333FF"/>
                </a:solidFill>
              </a:rPr>
              <a:t>4</a:t>
            </a:r>
            <a:r>
              <a:rPr lang="nb-NO" b="1" dirty="0" smtClean="0">
                <a:solidFill>
                  <a:srgbClr val="3333FF"/>
                </a:solidFill>
              </a:rPr>
              <a:t>-SiO</a:t>
            </a:r>
            <a:r>
              <a:rPr lang="nb-NO" b="1" baseline="-18000" dirty="0" smtClean="0">
                <a:solidFill>
                  <a:srgbClr val="3333FF"/>
                </a:solidFill>
              </a:rPr>
              <a:t>2</a:t>
            </a:r>
            <a:r>
              <a:rPr lang="nb-NO" dirty="0" smtClean="0">
                <a:solidFill>
                  <a:srgbClr val="3333FF"/>
                </a:solidFill>
              </a:rPr>
              <a:t>,</a:t>
            </a:r>
          </a:p>
          <a:p>
            <a:pPr>
              <a:lnSpc>
                <a:spcPts val="2000"/>
              </a:lnSpc>
            </a:pPr>
            <a:r>
              <a:rPr lang="nb-NO" sz="1600" dirty="0" smtClean="0"/>
              <a:t>Systematics of phase relations, </a:t>
            </a:r>
          </a:p>
          <a:p>
            <a:pPr>
              <a:lnSpc>
                <a:spcPts val="1600"/>
              </a:lnSpc>
            </a:pPr>
            <a:r>
              <a:rPr lang="nb-NO" sz="1600" dirty="0" smtClean="0"/>
              <a:t>1 bar to 4 GPa, dry conditions</a:t>
            </a:r>
            <a:endParaRPr lang="nb-NO" sz="1600" dirty="0"/>
          </a:p>
        </p:txBody>
      </p:sp>
      <p:pic>
        <p:nvPicPr>
          <p:cNvPr id="36868" name="Picture 5" descr="NeSi-1ba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52" y="941367"/>
            <a:ext cx="2083074" cy="16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1035402" y="1039791"/>
            <a:ext cx="469900" cy="2333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>
                <a:solidFill>
                  <a:srgbClr val="0000FF"/>
                </a:solidFill>
              </a:rPr>
              <a:t>1 bar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1903" y="942929"/>
            <a:ext cx="2611358" cy="174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5718" y="769686"/>
            <a:ext cx="4573" cy="22633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891598" y="823878"/>
            <a:ext cx="8258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Jadeite at</a:t>
            </a:r>
          </a:p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liq., but melts</a:t>
            </a:r>
          </a:p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incongruently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933276" y="5144611"/>
            <a:ext cx="784189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Jadeite melts</a:t>
            </a:r>
          </a:p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congruently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028875" y="3975070"/>
            <a:ext cx="671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Albite</a:t>
            </a:r>
          </a:p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disappears</a:t>
            </a:r>
          </a:p>
          <a:p>
            <a:pPr>
              <a:lnSpc>
                <a:spcPts val="8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at low T</a:t>
            </a:r>
          </a:p>
        </p:txBody>
      </p:sp>
    </p:spTree>
    <p:extLst>
      <p:ext uri="{BB962C8B-B14F-4D97-AF65-F5344CB8AC3E}">
        <p14:creationId xmlns:p14="http://schemas.microsoft.com/office/powerpoint/2010/main" val="12590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7" grpId="0"/>
      <p:bldP spid="42" grpId="0"/>
      <p:bldP spid="43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NeSi30-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8613" y="38027"/>
            <a:ext cx="2662237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eSi33-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0650" y="34925"/>
            <a:ext cx="2662238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14613" y="141215"/>
            <a:ext cx="579437" cy="1825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700"/>
              </a:lnSpc>
            </a:pPr>
            <a:r>
              <a:rPr lang="nb-NO" sz="900">
                <a:solidFill>
                  <a:srgbClr val="0000FF"/>
                </a:solidFill>
              </a:rPr>
              <a:t>3.0 GPa</a:t>
            </a:r>
          </a:p>
        </p:txBody>
      </p:sp>
      <p:sp>
        <p:nvSpPr>
          <p:cNvPr id="37893" name="TextBox 6"/>
          <p:cNvSpPr txBox="1">
            <a:spLocks noChangeArrowheads="1"/>
          </p:cNvSpPr>
          <p:nvPr/>
        </p:nvSpPr>
        <p:spPr bwMode="auto">
          <a:xfrm>
            <a:off x="2657475" y="4848152"/>
            <a:ext cx="577850" cy="1825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700"/>
              </a:lnSpc>
            </a:pPr>
            <a:r>
              <a:rPr lang="nb-NO" sz="900">
                <a:solidFill>
                  <a:srgbClr val="0000FF"/>
                </a:solidFill>
              </a:rPr>
              <a:t>3.3 GPa</a:t>
            </a:r>
          </a:p>
        </p:txBody>
      </p:sp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2668588" y="2490715"/>
            <a:ext cx="577850" cy="18256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700"/>
              </a:lnSpc>
            </a:pPr>
            <a:r>
              <a:rPr lang="nb-NO" sz="900">
                <a:solidFill>
                  <a:srgbClr val="0000FF"/>
                </a:solidFill>
              </a:rPr>
              <a:t>3.2 GPa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529513" y="127000"/>
            <a:ext cx="636587" cy="1825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700"/>
              </a:lnSpc>
            </a:pPr>
            <a:r>
              <a:rPr lang="nb-NO" sz="900">
                <a:solidFill>
                  <a:srgbClr val="0000FF"/>
                </a:solidFill>
              </a:rPr>
              <a:t>3.33 GPa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551738" y="2470150"/>
            <a:ext cx="577850" cy="1825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700"/>
              </a:lnSpc>
            </a:pPr>
            <a:r>
              <a:rPr lang="nb-NO" sz="900">
                <a:solidFill>
                  <a:srgbClr val="0000FF"/>
                </a:solidFill>
              </a:rPr>
              <a:t>3.4 GPa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42213" y="4829175"/>
            <a:ext cx="577850" cy="1809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700"/>
              </a:lnSpc>
            </a:pPr>
            <a:r>
              <a:rPr lang="nb-NO" sz="900">
                <a:solidFill>
                  <a:srgbClr val="0000FF"/>
                </a:solidFill>
              </a:rPr>
              <a:t>4.0 GPa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22575" y="5252965"/>
            <a:ext cx="374167" cy="352425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9715" y="5078918"/>
            <a:ext cx="123623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Albite</a:t>
            </a:r>
            <a:r>
              <a:rPr lang="nb-NO" sz="900" dirty="0" smtClean="0">
                <a:solidFill>
                  <a:srgbClr val="FF0000"/>
                </a:solidFill>
              </a:rPr>
              <a:t> is </a:t>
            </a:r>
            <a:r>
              <a:rPr lang="nb-NO" sz="900" dirty="0" err="1" smtClean="0">
                <a:solidFill>
                  <a:srgbClr val="FF0000"/>
                </a:solidFill>
              </a:rPr>
              <a:t>no</a:t>
            </a:r>
            <a:r>
              <a:rPr lang="nb-NO" sz="900" dirty="0" smtClean="0">
                <a:solidFill>
                  <a:srgbClr val="FF0000"/>
                </a:solidFill>
              </a:rPr>
              <a:t> longer</a:t>
            </a:r>
            <a:endParaRPr lang="nb-NO" sz="900" dirty="0">
              <a:solidFill>
                <a:srgbClr val="FF00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a thermal divide, starts</a:t>
            </a: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FF0000"/>
                </a:solidFill>
              </a:rPr>
              <a:t>to melt incongruently</a:t>
            </a:r>
            <a:endParaRPr lang="nb-NO" sz="9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67575" y="1828800"/>
            <a:ext cx="1733550" cy="309563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655107" y="1626609"/>
            <a:ext cx="938077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Coesite</a:t>
            </a:r>
            <a:r>
              <a:rPr lang="nb-NO" sz="900" dirty="0" smtClean="0">
                <a:solidFill>
                  <a:srgbClr val="FF0000"/>
                </a:solidFill>
              </a:rPr>
              <a:t> </a:t>
            </a:r>
            <a:r>
              <a:rPr lang="nb-NO" sz="900" dirty="0" err="1" smtClean="0">
                <a:solidFill>
                  <a:srgbClr val="FF0000"/>
                </a:solidFill>
              </a:rPr>
              <a:t>replaces</a:t>
            </a:r>
            <a:endParaRPr lang="nb-NO" sz="900" dirty="0">
              <a:solidFill>
                <a:srgbClr val="FF00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quartz</a:t>
            </a:r>
            <a:r>
              <a:rPr lang="nb-NO" sz="900" dirty="0" smtClean="0">
                <a:solidFill>
                  <a:srgbClr val="FF0000"/>
                </a:solidFill>
              </a:rPr>
              <a:t> at </a:t>
            </a:r>
            <a:r>
              <a:rPr lang="nb-NO" sz="900" dirty="0" err="1" smtClean="0">
                <a:solidFill>
                  <a:srgbClr val="FF0000"/>
                </a:solidFill>
              </a:rPr>
              <a:t>low</a:t>
            </a:r>
            <a:r>
              <a:rPr lang="nb-NO" sz="900" dirty="0" smtClean="0">
                <a:solidFill>
                  <a:srgbClr val="FF0000"/>
                </a:solidFill>
              </a:rPr>
              <a:t> T</a:t>
            </a:r>
            <a:endParaRPr lang="nb-NO" sz="9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15031" y="2852935"/>
            <a:ext cx="1018227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Albite</a:t>
            </a:r>
            <a:r>
              <a:rPr lang="nb-NO" sz="900" dirty="0" smtClean="0">
                <a:solidFill>
                  <a:srgbClr val="FF0000"/>
                </a:solidFill>
              </a:rPr>
              <a:t> </a:t>
            </a:r>
            <a:r>
              <a:rPr lang="nb-NO" sz="900" dirty="0" err="1" smtClean="0">
                <a:solidFill>
                  <a:srgbClr val="FF0000"/>
                </a:solidFill>
              </a:rPr>
              <a:t>disappears</a:t>
            </a:r>
            <a:r>
              <a:rPr lang="nb-NO" sz="900" dirty="0" smtClean="0">
                <a:solidFill>
                  <a:srgbClr val="FF0000"/>
                </a:solidFill>
              </a:rPr>
              <a:t>,</a:t>
            </a:r>
            <a:endParaRPr lang="nb-NO" sz="900" dirty="0">
              <a:solidFill>
                <a:srgbClr val="FF00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also</a:t>
            </a:r>
            <a:r>
              <a:rPr lang="nb-NO" sz="900" dirty="0" smtClean="0">
                <a:solidFill>
                  <a:srgbClr val="FF0000"/>
                </a:solidFill>
              </a:rPr>
              <a:t> at </a:t>
            </a:r>
            <a:r>
              <a:rPr lang="nb-NO" sz="900" dirty="0" err="1" smtClean="0">
                <a:solidFill>
                  <a:srgbClr val="FF0000"/>
                </a:solidFill>
              </a:rPr>
              <a:t>highT</a:t>
            </a:r>
            <a:endParaRPr lang="nb-NO" sz="9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87492" y="5174752"/>
            <a:ext cx="1043876" cy="34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Quartz</a:t>
            </a:r>
            <a:r>
              <a:rPr lang="nb-NO" sz="900" dirty="0" smtClean="0">
                <a:solidFill>
                  <a:srgbClr val="FF0000"/>
                </a:solidFill>
              </a:rPr>
              <a:t> </a:t>
            </a:r>
            <a:r>
              <a:rPr lang="nb-NO" sz="900" dirty="0" err="1" smtClean="0">
                <a:solidFill>
                  <a:srgbClr val="FF0000"/>
                </a:solidFill>
              </a:rPr>
              <a:t>disappears</a:t>
            </a:r>
            <a:r>
              <a:rPr lang="nb-NO" sz="900" dirty="0" smtClean="0">
                <a:solidFill>
                  <a:srgbClr val="FF0000"/>
                </a:solidFill>
              </a:rPr>
              <a:t>,</a:t>
            </a:r>
            <a:endParaRPr lang="nb-NO" sz="900" dirty="0">
              <a:solidFill>
                <a:srgbClr val="FF00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0000"/>
                </a:solidFill>
              </a:rPr>
              <a:t>also</a:t>
            </a:r>
            <a:r>
              <a:rPr lang="nb-NO" sz="900" dirty="0" smtClean="0">
                <a:solidFill>
                  <a:srgbClr val="FF0000"/>
                </a:solidFill>
              </a:rPr>
              <a:t> at </a:t>
            </a:r>
            <a:r>
              <a:rPr lang="nb-NO" sz="900" dirty="0" err="1" smtClean="0">
                <a:solidFill>
                  <a:srgbClr val="FF0000"/>
                </a:solidFill>
              </a:rPr>
              <a:t>high</a:t>
            </a:r>
            <a:r>
              <a:rPr lang="nb-NO" sz="900" dirty="0" smtClean="0">
                <a:solidFill>
                  <a:srgbClr val="FF0000"/>
                </a:solidFill>
              </a:rPr>
              <a:t> T</a:t>
            </a:r>
            <a:endParaRPr lang="nb-NO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571" y="408666"/>
            <a:ext cx="5899788" cy="478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279817" y="5060439"/>
            <a:ext cx="383951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rgbClr val="990099"/>
                </a:solidFill>
              </a:rPr>
              <a:t>H</a:t>
            </a:r>
            <a:r>
              <a:rPr lang="nb-NO" baseline="-25000" dirty="0" err="1" smtClean="0">
                <a:solidFill>
                  <a:srgbClr val="990099"/>
                </a:solidFill>
              </a:rPr>
              <a:t>2</a:t>
            </a:r>
            <a:r>
              <a:rPr lang="nb-NO" dirty="0" err="1" smtClean="0">
                <a:solidFill>
                  <a:srgbClr val="990099"/>
                </a:solidFill>
              </a:rPr>
              <a:t>O-saturation</a:t>
            </a:r>
            <a:r>
              <a:rPr lang="nb-NO" dirty="0" smtClean="0">
                <a:solidFill>
                  <a:srgbClr val="990099"/>
                </a:solidFill>
              </a:rPr>
              <a:t>:</a:t>
            </a:r>
            <a:endParaRPr lang="nb-NO" dirty="0">
              <a:solidFill>
                <a:srgbClr val="990099"/>
              </a:solidFill>
            </a:endParaRPr>
          </a:p>
          <a:p>
            <a:r>
              <a:rPr lang="nb-NO" sz="1600" dirty="0">
                <a:solidFill>
                  <a:srgbClr val="990099"/>
                </a:solidFill>
              </a:rPr>
              <a:t>- </a:t>
            </a:r>
            <a:r>
              <a:rPr lang="nb-NO" sz="1600" dirty="0" err="1" smtClean="0">
                <a:solidFill>
                  <a:srgbClr val="990099"/>
                </a:solidFill>
              </a:rPr>
              <a:t>Granitic</a:t>
            </a:r>
            <a:r>
              <a:rPr lang="nb-NO" sz="1600" dirty="0" smtClean="0">
                <a:solidFill>
                  <a:srgbClr val="990099"/>
                </a:solidFill>
              </a:rPr>
              <a:t> melts </a:t>
            </a:r>
            <a:r>
              <a:rPr lang="nb-NO" sz="1600" dirty="0" err="1" smtClean="0">
                <a:solidFill>
                  <a:srgbClr val="990099"/>
                </a:solidFill>
              </a:rPr>
              <a:t>may</a:t>
            </a:r>
            <a:r>
              <a:rPr lang="nb-NO" sz="1600" dirty="0" smtClean="0">
                <a:solidFill>
                  <a:srgbClr val="990099"/>
                </a:solidFill>
              </a:rPr>
              <a:t> form at</a:t>
            </a:r>
            <a:endParaRPr lang="nb-NO" sz="1600" dirty="0">
              <a:solidFill>
                <a:srgbClr val="990099"/>
              </a:solidFill>
            </a:endParaRPr>
          </a:p>
          <a:p>
            <a:r>
              <a:rPr lang="nb-NO" sz="1600" dirty="0" smtClean="0">
                <a:solidFill>
                  <a:srgbClr val="990099"/>
                </a:solidFill>
              </a:rPr>
              <a:t>   &lt;650 </a:t>
            </a:r>
            <a:r>
              <a:rPr lang="nb-NO" sz="1600" dirty="0">
                <a:solidFill>
                  <a:srgbClr val="990099"/>
                </a:solidFill>
                <a:cs typeface="Times New Roman" pitchFamily="18" charset="0"/>
              </a:rPr>
              <a:t>ºC </a:t>
            </a:r>
            <a:r>
              <a:rPr lang="nb-NO" sz="1600" dirty="0" smtClean="0">
                <a:solidFill>
                  <a:srgbClr val="990099"/>
                </a:solidFill>
                <a:cs typeface="Times New Roman" pitchFamily="18" charset="0"/>
              </a:rPr>
              <a:t>at &gt;15 </a:t>
            </a:r>
            <a:r>
              <a:rPr lang="nb-NO" sz="1600" dirty="0">
                <a:solidFill>
                  <a:srgbClr val="990099"/>
                </a:solidFill>
                <a:cs typeface="Times New Roman" pitchFamily="18" charset="0"/>
              </a:rPr>
              <a:t>km dyp</a:t>
            </a:r>
          </a:p>
          <a:p>
            <a:r>
              <a:rPr lang="nb-NO" sz="1600" dirty="0">
                <a:solidFill>
                  <a:srgbClr val="990099"/>
                </a:solidFill>
                <a:cs typeface="Times New Roman" pitchFamily="18" charset="0"/>
              </a:rPr>
              <a:t>- </a:t>
            </a:r>
            <a:r>
              <a:rPr lang="nb-NO" sz="1600" dirty="0" err="1" smtClean="0">
                <a:solidFill>
                  <a:srgbClr val="990099"/>
                </a:solidFill>
                <a:cs typeface="Times New Roman" pitchFamily="18" charset="0"/>
              </a:rPr>
              <a:t>Saturation</a:t>
            </a:r>
            <a:r>
              <a:rPr lang="nb-NO" sz="1600" dirty="0" smtClean="0">
                <a:solidFill>
                  <a:srgbClr val="990099"/>
                </a:solidFill>
                <a:cs typeface="Times New Roman" pitchFamily="18" charset="0"/>
              </a:rPr>
              <a:t> at </a:t>
            </a:r>
            <a:r>
              <a:rPr lang="nb-NO" sz="1600" dirty="0" err="1" smtClean="0">
                <a:solidFill>
                  <a:srgbClr val="990099"/>
                </a:solidFill>
                <a:cs typeface="Times New Roman" pitchFamily="18" charset="0"/>
              </a:rPr>
              <a:t>about</a:t>
            </a:r>
            <a:r>
              <a:rPr lang="nb-NO" sz="1600" dirty="0" smtClean="0">
                <a:solidFill>
                  <a:srgbClr val="990099"/>
                </a:solidFill>
                <a:cs typeface="Times New Roman" pitchFamily="18" charset="0"/>
              </a:rPr>
              <a:t> 17 km: </a:t>
            </a:r>
            <a:r>
              <a:rPr lang="nb-NO" sz="1600" dirty="0" err="1" smtClean="0">
                <a:solidFill>
                  <a:srgbClr val="990099"/>
                </a:solidFill>
                <a:cs typeface="Times New Roman" pitchFamily="18" charset="0"/>
              </a:rPr>
              <a:t>about</a:t>
            </a:r>
            <a:r>
              <a:rPr lang="nb-NO" sz="1600" dirty="0" smtClean="0">
                <a:solidFill>
                  <a:srgbClr val="990099"/>
                </a:solidFill>
                <a:cs typeface="Times New Roman" pitchFamily="18" charset="0"/>
              </a:rPr>
              <a:t> 10</a:t>
            </a:r>
            <a:r>
              <a:rPr lang="nb-NO" sz="1600" dirty="0">
                <a:solidFill>
                  <a:srgbClr val="990099"/>
                </a:solidFill>
                <a:cs typeface="Times New Roman" pitchFamily="18" charset="0"/>
              </a:rPr>
              <a:t>% </a:t>
            </a:r>
            <a:r>
              <a:rPr lang="nb-NO" sz="1600" dirty="0" err="1">
                <a:solidFill>
                  <a:srgbClr val="990099"/>
                </a:solidFill>
                <a:cs typeface="Times New Roman" pitchFamily="18" charset="0"/>
              </a:rPr>
              <a:t>H</a:t>
            </a:r>
            <a:r>
              <a:rPr lang="nb-NO" sz="1600" baseline="-25000" dirty="0" err="1">
                <a:solidFill>
                  <a:srgbClr val="990099"/>
                </a:solidFill>
                <a:cs typeface="Times New Roman" pitchFamily="18" charset="0"/>
              </a:rPr>
              <a:t>2</a:t>
            </a:r>
            <a:r>
              <a:rPr lang="nb-NO" sz="1600" dirty="0" err="1">
                <a:solidFill>
                  <a:srgbClr val="990099"/>
                </a:solidFill>
                <a:cs typeface="Times New Roman" pitchFamily="18" charset="0"/>
              </a:rPr>
              <a:t>O</a:t>
            </a:r>
            <a:endParaRPr lang="en-GB" dirty="0">
              <a:solidFill>
                <a:srgbClr val="990099"/>
              </a:solidFill>
            </a:endParaRPr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flipH="1" flipV="1">
            <a:off x="1223157" y="3479470"/>
            <a:ext cx="5937" cy="1638796"/>
          </a:xfrm>
          <a:prstGeom prst="line">
            <a:avLst/>
          </a:prstGeom>
          <a:noFill/>
          <a:ln w="9525">
            <a:solidFill>
              <a:srgbClr val="99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 dirty="0"/>
          </a:p>
        </p:txBody>
      </p:sp>
      <p:sp>
        <p:nvSpPr>
          <p:cNvPr id="86022" name="Oval 6"/>
          <p:cNvSpPr>
            <a:spLocks noChangeArrowheads="1"/>
          </p:cNvSpPr>
          <p:nvPr/>
        </p:nvSpPr>
        <p:spPr bwMode="auto">
          <a:xfrm>
            <a:off x="1121989" y="1094643"/>
            <a:ext cx="142875" cy="215900"/>
          </a:xfrm>
          <a:prstGeom prst="ellipse">
            <a:avLst/>
          </a:prstGeom>
          <a:noFill/>
          <a:ln w="127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86021" grpId="0" animBg="1"/>
      <p:bldP spid="8602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7937</TotalTime>
  <Words>840</Words>
  <Application>Microsoft Office PowerPoint</Application>
  <PresentationFormat>On-screen Show (4:3)</PresentationFormat>
  <Paragraphs>213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153</cp:revision>
  <dcterms:created xsi:type="dcterms:W3CDTF">2009-01-28T15:03:58Z</dcterms:created>
  <dcterms:modified xsi:type="dcterms:W3CDTF">2020-02-27T15:13:34Z</dcterms:modified>
</cp:coreProperties>
</file>