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88" r:id="rId2"/>
    <p:sldId id="589" r:id="rId3"/>
    <p:sldId id="590" r:id="rId4"/>
    <p:sldId id="591" r:id="rId5"/>
    <p:sldId id="592" r:id="rId6"/>
    <p:sldId id="593" r:id="rId7"/>
    <p:sldId id="594" r:id="rId8"/>
    <p:sldId id="595" r:id="rId9"/>
    <p:sldId id="596" r:id="rId10"/>
    <p:sldId id="597" r:id="rId11"/>
    <p:sldId id="598" r:id="rId12"/>
    <p:sldId id="599" r:id="rId13"/>
    <p:sldId id="600" r:id="rId14"/>
    <p:sldId id="645" r:id="rId15"/>
    <p:sldId id="640" r:id="rId16"/>
    <p:sldId id="641" r:id="rId17"/>
    <p:sldId id="642" r:id="rId18"/>
    <p:sldId id="603" r:id="rId19"/>
    <p:sldId id="678" r:id="rId20"/>
    <p:sldId id="679" r:id="rId21"/>
    <p:sldId id="680" r:id="rId22"/>
    <p:sldId id="681" r:id="rId23"/>
    <p:sldId id="607" r:id="rId24"/>
    <p:sldId id="554" r:id="rId25"/>
    <p:sldId id="555" r:id="rId26"/>
    <p:sldId id="556" r:id="rId27"/>
    <p:sldId id="557" r:id="rId28"/>
    <p:sldId id="544" r:id="rId29"/>
    <p:sldId id="545" r:id="rId30"/>
    <p:sldId id="643" r:id="rId31"/>
    <p:sldId id="546" r:id="rId32"/>
    <p:sldId id="646" r:id="rId33"/>
    <p:sldId id="650" r:id="rId34"/>
    <p:sldId id="653" r:id="rId35"/>
    <p:sldId id="651" r:id="rId36"/>
    <p:sldId id="654" r:id="rId37"/>
    <p:sldId id="655" r:id="rId38"/>
    <p:sldId id="689" r:id="rId39"/>
    <p:sldId id="690" r:id="rId40"/>
    <p:sldId id="691" r:id="rId41"/>
    <p:sldId id="692" r:id="rId42"/>
    <p:sldId id="693" r:id="rId43"/>
    <p:sldId id="694" r:id="rId44"/>
    <p:sldId id="695" r:id="rId45"/>
    <p:sldId id="696" r:id="rId46"/>
    <p:sldId id="697" r:id="rId47"/>
    <p:sldId id="698" r:id="rId48"/>
    <p:sldId id="699" r:id="rId49"/>
    <p:sldId id="700" r:id="rId50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00CC00"/>
    <a:srgbClr val="3366FF"/>
    <a:srgbClr val="FFFF99"/>
    <a:srgbClr val="808000"/>
    <a:srgbClr val="FFCCCC"/>
    <a:srgbClr val="FF9999"/>
    <a:srgbClr val="FF6600"/>
    <a:srgbClr val="A29E00"/>
    <a:srgbClr val="D0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54" autoAdjust="0"/>
    <p:restoredTop sz="94660"/>
  </p:normalViewPr>
  <p:slideViewPr>
    <p:cSldViewPr>
      <p:cViewPr varScale="1">
        <p:scale>
          <a:sx n="188" d="100"/>
          <a:sy n="188" d="100"/>
        </p:scale>
        <p:origin x="123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388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823" y="0"/>
            <a:ext cx="4303387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A2E13471-BC05-4E46-991D-6AC72A0A5716}" type="datetimeFigureOut">
              <a:rPr lang="en-GB"/>
              <a:pPr>
                <a:defRPr/>
              </a:pPr>
              <a:t>09/03/2020</a:t>
            </a:fld>
            <a:endParaRPr lang="en-GB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488"/>
            <a:ext cx="4303388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823" y="6453488"/>
            <a:ext cx="4303387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2418AB10-8439-4FD6-85EC-D8B216EF79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88" cy="339940"/>
          </a:xfrm>
          <a:prstGeom prst="rect">
            <a:avLst/>
          </a:prstGeom>
        </p:spPr>
        <p:txBody>
          <a:bodyPr vert="horz" lIns="62527" tIns="31263" rIns="62527" bIns="31263" rtlCol="0"/>
          <a:lstStyle>
            <a:lvl1pPr algn="l">
              <a:defRPr sz="8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823" y="0"/>
            <a:ext cx="4303387" cy="339940"/>
          </a:xfrm>
          <a:prstGeom prst="rect">
            <a:avLst/>
          </a:prstGeom>
        </p:spPr>
        <p:txBody>
          <a:bodyPr vert="horz" lIns="62527" tIns="31263" rIns="62527" bIns="31263" rtlCol="0"/>
          <a:lstStyle>
            <a:lvl1pPr algn="r">
              <a:defRPr sz="800"/>
            </a:lvl1pPr>
          </a:lstStyle>
          <a:p>
            <a:fld id="{FFF0104A-CA42-4EF6-88E6-D41D2BBE24A2}" type="datetimeFigureOut">
              <a:rPr lang="nb-NO" smtClean="0"/>
              <a:t>09.03.2020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527" tIns="31263" rIns="62527" bIns="31263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22" y="3227817"/>
            <a:ext cx="7945558" cy="3057311"/>
          </a:xfrm>
          <a:prstGeom prst="rect">
            <a:avLst/>
          </a:prstGeom>
        </p:spPr>
        <p:txBody>
          <a:bodyPr vert="horz" lIns="62527" tIns="31263" rIns="62527" bIns="3126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488"/>
            <a:ext cx="4303388" cy="339940"/>
          </a:xfrm>
          <a:prstGeom prst="rect">
            <a:avLst/>
          </a:prstGeom>
        </p:spPr>
        <p:txBody>
          <a:bodyPr vert="horz" lIns="62527" tIns="31263" rIns="62527" bIns="31263" rtlCol="0" anchor="b"/>
          <a:lstStyle>
            <a:lvl1pPr algn="l">
              <a:defRPr sz="8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823" y="6453488"/>
            <a:ext cx="4303387" cy="339940"/>
          </a:xfrm>
          <a:prstGeom prst="rect">
            <a:avLst/>
          </a:prstGeom>
        </p:spPr>
        <p:txBody>
          <a:bodyPr vert="horz" lIns="62527" tIns="31263" rIns="62527" bIns="31263" rtlCol="0" anchor="b"/>
          <a:lstStyle>
            <a:lvl1pPr algn="r">
              <a:defRPr sz="800"/>
            </a:lvl1pPr>
          </a:lstStyle>
          <a:p>
            <a:fld id="{3524B423-FA35-4751-8A31-2A3C74A243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45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7578F-AD9D-4193-842B-67ED05F210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47393-8B65-464C-A5BA-EEA9A4554B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97B42-F48A-42D7-9622-8D4ED9FD73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B6CFF-AE54-4C1A-ABB6-1A9D269CA9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80C4D-7198-42E4-9669-A02A0EADAB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A51CB-865C-4435-AE03-43894EA5F8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7C61-BF27-417F-B34B-B5F8039301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0AC88-B5F6-408E-A6C3-8C074AE8B2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CB858-BBD3-46EC-B33F-8978782886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E43F-7C86-4050-8E8F-4EF24DCC47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C6C67-0801-438D-891E-1BEE4FE26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ADF7985-6495-4F4B-B109-10DBA9FA6C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google.no/url?sa=i&amp;rct=j&amp;q=&amp;esrc=s&amp;source=images&amp;cd=&amp;cad=rja&amp;uact=8&amp;ved=0ahUKEwjepNPG_ZTQAhUB2SwKHaNjDwsQjRwIBw&amp;url=http://www.curriculumvisions.com/search/C/convection/convection.html&amp;psig=AFQjCNG019W_yhajeYCT4QzhN77kJYuVGA&amp;ust=1478550112078311" TargetMode="External"/><Relationship Id="rId7" Type="http://schemas.openxmlformats.org/officeDocument/2006/relationships/hyperlink" Target="https://www.google.no/url?sa=i&amp;rct=j&amp;q=&amp;esrc=s&amp;source=images&amp;cd=&amp;cad=rja&amp;uact=8&amp;ved=0ahUKEwis2-DI-pTQAhUBvSwKHYN7BGEQjRwIBw&amp;url=https://www.mathworks.com/matlabcentral/fileexchange/38093-rayleigh-benard-convection&amp;psig=AFQjCNG019W_yhajeYCT4QzhN77kJYuVGA&amp;ust=1478550112078311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pic>
        <p:nvPicPr>
          <p:cNvPr id="3075" name="Picture 3" descr="Front-TuSch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2263" y="549275"/>
            <a:ext cx="3741737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n-GB" sz="3200">
                <a:solidFill>
                  <a:srgbClr val="FFFF00"/>
                </a:solidFill>
              </a:rPr>
              <a:t>Mineral physics and seismic constraints on Earth’s structure and dynamics</a:t>
            </a:r>
            <a:endParaRPr lang="en-US" sz="3200">
              <a:solidFill>
                <a:srgbClr val="FFFF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46863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EarthMo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8100" y="0"/>
            <a:ext cx="923131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15"/>
          <p:cNvSpPr txBox="1">
            <a:spLocks noChangeArrowheads="1"/>
          </p:cNvSpPr>
          <p:nvPr/>
        </p:nvSpPr>
        <p:spPr bwMode="auto">
          <a:xfrm>
            <a:off x="179512" y="94161"/>
            <a:ext cx="4801314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nb-NO" sz="3200" dirty="0" smtClean="0">
                <a:solidFill>
                  <a:srgbClr val="CCFFFF"/>
                </a:solidFill>
              </a:rPr>
              <a:t>Earth and planetary stucture</a:t>
            </a:r>
          </a:p>
        </p:txBody>
      </p:sp>
    </p:spTree>
    <p:extLst>
      <p:ext uri="{BB962C8B-B14F-4D97-AF65-F5344CB8AC3E}">
        <p14:creationId xmlns:p14="http://schemas.microsoft.com/office/powerpoint/2010/main" val="8758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DeepEarth-Seismology\Seism-NormModes-sphero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40" y="3813388"/>
            <a:ext cx="4131034" cy="1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pc\Dokumenter\Adobe-Illustr-figures\DeepEarth-Seismology\Seism-NormModes-toro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09174"/>
            <a:ext cx="4030909" cy="12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pc\Dokumenter\Adobe-Illustr-figures\DeepEarth-Seismology\Seism-NormModes-spectr-Sumatra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" y="44625"/>
            <a:ext cx="5917787" cy="29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pc\Dokumenter\Adobe-Illustr-figures\DeepEarth-Seismology\Seism-Normal-Modes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" y="3429000"/>
            <a:ext cx="4189595" cy="27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264" y="2276872"/>
            <a:ext cx="1407758" cy="584775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00FF"/>
                </a:solidFill>
              </a:rPr>
              <a:t>1 mHz =</a:t>
            </a:r>
          </a:p>
          <a:p>
            <a:r>
              <a:rPr lang="nb-NO" sz="1600" dirty="0" smtClean="0">
                <a:solidFill>
                  <a:srgbClr val="0000FF"/>
                </a:solidFill>
              </a:rPr>
              <a:t>1cycle </a:t>
            </a:r>
            <a:r>
              <a:rPr lang="nb-NO" sz="1600" b="1" dirty="0" smtClean="0">
                <a:solidFill>
                  <a:srgbClr val="0000FF"/>
                </a:solidFill>
              </a:rPr>
              <a:t>/</a:t>
            </a:r>
            <a:r>
              <a:rPr lang="nb-NO" sz="1600" dirty="0" smtClean="0">
                <a:solidFill>
                  <a:srgbClr val="0000FF"/>
                </a:solidFill>
              </a:rPr>
              <a:t> 17min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01453" y="2492896"/>
            <a:ext cx="5710707" cy="216777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nb-NO" sz="3200" dirty="0">
                <a:solidFill>
                  <a:srgbClr val="FF0000"/>
                </a:solidFill>
              </a:rPr>
              <a:t>G/</a:t>
            </a:r>
            <a:r>
              <a:rPr lang="nb-NO" sz="3200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200" dirty="0">
                <a:solidFill>
                  <a:srgbClr val="FF0000"/>
                </a:solidFill>
              </a:rPr>
              <a:t> = v</a:t>
            </a:r>
            <a:r>
              <a:rPr lang="nb-NO" sz="3200" baseline="-25000" dirty="0">
                <a:solidFill>
                  <a:srgbClr val="FF0000"/>
                </a:solidFill>
              </a:rPr>
              <a:t>s</a:t>
            </a:r>
            <a:r>
              <a:rPr lang="nb-NO" sz="3200" baseline="30000" dirty="0">
                <a:solidFill>
                  <a:srgbClr val="FF0000"/>
                </a:solidFill>
              </a:rPr>
              <a:t>2</a:t>
            </a:r>
            <a:endParaRPr lang="nb-NO" sz="3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nb-NO" sz="3200" b="1" dirty="0">
                <a:solidFill>
                  <a:srgbClr val="FF0000"/>
                </a:solidFill>
              </a:rPr>
              <a:t>K/</a:t>
            </a:r>
            <a:r>
              <a:rPr lang="nb-NO" sz="3200" b="1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200" dirty="0">
                <a:solidFill>
                  <a:srgbClr val="FF0000"/>
                </a:solidFill>
              </a:rPr>
              <a:t> = v</a:t>
            </a:r>
            <a:r>
              <a:rPr lang="nb-NO" sz="3200" baseline="-25000" dirty="0">
                <a:solidFill>
                  <a:srgbClr val="FF0000"/>
                </a:solidFill>
              </a:rPr>
              <a:t>p</a:t>
            </a:r>
            <a:r>
              <a:rPr lang="nb-NO" sz="3200" baseline="30000" dirty="0">
                <a:solidFill>
                  <a:srgbClr val="FF0000"/>
                </a:solidFill>
              </a:rPr>
              <a:t>2</a:t>
            </a:r>
            <a:r>
              <a:rPr lang="nb-NO" sz="3200" dirty="0">
                <a:solidFill>
                  <a:srgbClr val="FF0000"/>
                </a:solidFill>
              </a:rPr>
              <a:t> – 4/3v</a:t>
            </a:r>
            <a:r>
              <a:rPr lang="nb-NO" sz="3200" baseline="-25000" dirty="0">
                <a:solidFill>
                  <a:srgbClr val="FF0000"/>
                </a:solidFill>
              </a:rPr>
              <a:t>s</a:t>
            </a:r>
            <a:r>
              <a:rPr lang="nb-NO" sz="3200" baseline="30000" dirty="0">
                <a:solidFill>
                  <a:srgbClr val="FF0000"/>
                </a:solidFill>
              </a:rPr>
              <a:t>2  </a:t>
            </a:r>
            <a:r>
              <a:rPr lang="nb-NO" sz="3200" dirty="0">
                <a:solidFill>
                  <a:srgbClr val="FF0000"/>
                </a:solidFill>
              </a:rPr>
              <a:t> </a:t>
            </a:r>
            <a:r>
              <a:rPr lang="nb-NO" sz="3200" dirty="0" smtClean="0">
                <a:solidFill>
                  <a:srgbClr val="0000FF"/>
                </a:solidFill>
              </a:rPr>
              <a:t>= </a:t>
            </a:r>
            <a:r>
              <a:rPr lang="nb-NO" sz="3200" dirty="0">
                <a:solidFill>
                  <a:srgbClr val="0000FF"/>
                </a:solidFill>
              </a:rPr>
              <a:t>v</a:t>
            </a:r>
            <a:r>
              <a:rPr lang="nb-NO" sz="3200" baseline="-25000" dirty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nb-NO" sz="3200" baseline="30000" dirty="0">
                <a:solidFill>
                  <a:srgbClr val="0000FF"/>
                </a:solidFill>
                <a:latin typeface="Symbol" pitchFamily="18" charset="2"/>
              </a:rPr>
              <a:t>2 </a:t>
            </a:r>
            <a:r>
              <a:rPr lang="nb-NO" sz="3200" dirty="0">
                <a:solidFill>
                  <a:srgbClr val="0000FF"/>
                </a:solidFill>
              </a:rPr>
              <a:t>= </a:t>
            </a:r>
            <a:r>
              <a:rPr lang="nb-NO" sz="3200" b="1" dirty="0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nb-NO" sz="3200" b="1" dirty="0">
              <a:solidFill>
                <a:srgbClr val="0000FF"/>
              </a:solidFill>
            </a:endParaRPr>
          </a:p>
          <a:p>
            <a:pPr eaLnBrk="1" hangingPunct="1">
              <a:lnSpc>
                <a:spcPts val="3400"/>
              </a:lnSpc>
            </a:pPr>
            <a:r>
              <a:rPr lang="nb-NO" sz="3200" b="1" dirty="0" smtClean="0">
                <a:solidFill>
                  <a:srgbClr val="0000FF"/>
                </a:solidFill>
              </a:rPr>
              <a:t>                              </a:t>
            </a:r>
            <a:r>
              <a:rPr lang="nb-NO" sz="2400" dirty="0" err="1" smtClean="0">
                <a:solidFill>
                  <a:srgbClr val="0000FF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nb-NO" dirty="0" smtClean="0">
                <a:solidFill>
                  <a:srgbClr val="0000FF"/>
                </a:solidFill>
              </a:rPr>
              <a:t>:</a:t>
            </a:r>
            <a:r>
              <a:rPr lang="nb-NO" dirty="0" smtClean="0">
                <a:solidFill>
                  <a:srgbClr val="0066CC"/>
                </a:solidFill>
              </a:rPr>
              <a:t> bulk </a:t>
            </a:r>
            <a:r>
              <a:rPr lang="nb-NO" dirty="0">
                <a:solidFill>
                  <a:srgbClr val="0066CC"/>
                </a:solidFill>
              </a:rPr>
              <a:t>sound </a:t>
            </a:r>
            <a:r>
              <a:rPr lang="nb-NO" dirty="0" err="1" smtClean="0">
                <a:solidFill>
                  <a:srgbClr val="0066CC"/>
                </a:solidFill>
              </a:rPr>
              <a:t>velocity</a:t>
            </a:r>
            <a:r>
              <a:rPr lang="nb-NO" dirty="0" smtClean="0">
                <a:solidFill>
                  <a:srgbClr val="0066CC"/>
                </a:solidFill>
              </a:rPr>
              <a:t>,</a:t>
            </a:r>
          </a:p>
          <a:p>
            <a:pPr eaLnBrk="1" hangingPunct="1">
              <a:lnSpc>
                <a:spcPts val="2800"/>
              </a:lnSpc>
            </a:pPr>
            <a:r>
              <a:rPr lang="nb-NO" dirty="0">
                <a:solidFill>
                  <a:srgbClr val="0066CC"/>
                </a:solidFill>
              </a:rPr>
              <a:t> </a:t>
            </a:r>
            <a:r>
              <a:rPr lang="nb-NO" b="1" dirty="0">
                <a:solidFill>
                  <a:srgbClr val="0066CC"/>
                </a:solidFill>
                <a:latin typeface="Symbol" pitchFamily="18" charset="2"/>
              </a:rPr>
              <a:t> </a:t>
            </a:r>
            <a:r>
              <a:rPr lang="nb-NO" b="1" dirty="0" smtClean="0">
                <a:solidFill>
                  <a:srgbClr val="0066CC"/>
                </a:solidFill>
                <a:latin typeface="Symbol" pitchFamily="18" charset="2"/>
              </a:rPr>
              <a:t>                                              </a:t>
            </a:r>
            <a:r>
              <a:rPr lang="nb-NO" sz="2400" b="1" dirty="0" smtClean="0">
                <a:solidFill>
                  <a:srgbClr val="0000FF"/>
                </a:solidFill>
                <a:latin typeface="Symbol" pitchFamily="18" charset="2"/>
              </a:rPr>
              <a:t>F </a:t>
            </a:r>
            <a:r>
              <a:rPr lang="nb-NO" dirty="0" smtClean="0">
                <a:solidFill>
                  <a:srgbClr val="0066CC"/>
                </a:solidFill>
              </a:rPr>
              <a:t>: </a:t>
            </a:r>
            <a:r>
              <a:rPr lang="nb-NO" dirty="0" err="1" smtClean="0">
                <a:solidFill>
                  <a:srgbClr val="0066CC"/>
                </a:solidFill>
              </a:rPr>
              <a:t>seismic</a:t>
            </a:r>
            <a:r>
              <a:rPr lang="nb-NO" dirty="0" smtClean="0">
                <a:solidFill>
                  <a:srgbClr val="0066CC"/>
                </a:solidFill>
              </a:rPr>
              <a:t> parameter</a:t>
            </a:r>
            <a:endParaRPr lang="en-US" sz="1800" dirty="0">
              <a:solidFill>
                <a:srgbClr val="0066CC"/>
              </a:solidFill>
              <a:latin typeface="Symbol" pitchFamily="18" charset="2"/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250825" y="115888"/>
            <a:ext cx="87074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sz="3200">
                <a:solidFill>
                  <a:srgbClr val="0000FF"/>
                </a:solidFill>
              </a:rPr>
              <a:t>Seismic velocities  </a:t>
            </a:r>
            <a:r>
              <a:rPr lang="nb-NO" sz="32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  </a:t>
            </a:r>
            <a:r>
              <a:rPr lang="nb-NO" sz="3200">
                <a:solidFill>
                  <a:srgbClr val="0000FF"/>
                </a:solidFill>
              </a:rPr>
              <a:t>physical properties</a:t>
            </a:r>
          </a:p>
          <a:p>
            <a:pPr eaLnBrk="1" hangingPunct="1">
              <a:lnSpc>
                <a:spcPct val="90000"/>
              </a:lnSpc>
            </a:pPr>
            <a:endParaRPr lang="nb-NO" sz="360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b-NO" sz="3200"/>
              <a:t>Bulk modulus:</a:t>
            </a:r>
            <a:r>
              <a:rPr lang="nb-NO" sz="3600"/>
              <a:t> K</a:t>
            </a:r>
            <a:r>
              <a:rPr lang="nb-NO" sz="3600" baseline="-25000"/>
              <a:t> </a:t>
            </a:r>
            <a:r>
              <a:rPr lang="nb-NO" sz="2400"/>
              <a:t>(= incompressibility / stiffness)  </a:t>
            </a:r>
            <a:endParaRPr lang="nb-NO" sz="3600" baseline="-25000"/>
          </a:p>
          <a:p>
            <a:pPr eaLnBrk="1" hangingPunct="1">
              <a:lnSpc>
                <a:spcPct val="90000"/>
              </a:lnSpc>
            </a:pPr>
            <a:r>
              <a:rPr lang="nb-NO" sz="3200"/>
              <a:t>Shear modulus:</a:t>
            </a:r>
            <a:r>
              <a:rPr lang="nb-NO" sz="3600"/>
              <a:t> G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27584" y="5157192"/>
            <a:ext cx="4176712" cy="12906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nb-NO" sz="2800">
                <a:solidFill>
                  <a:srgbClr val="FF0000"/>
                </a:solidFill>
              </a:rPr>
              <a:t>v</a:t>
            </a:r>
            <a:r>
              <a:rPr lang="nb-NO" sz="2800" baseline="-25000">
                <a:solidFill>
                  <a:srgbClr val="FF0000"/>
                </a:solidFill>
              </a:rPr>
              <a:t>s</a:t>
            </a:r>
            <a:r>
              <a:rPr lang="nb-NO" sz="2800" baseline="30000">
                <a:solidFill>
                  <a:srgbClr val="FF0000"/>
                </a:solidFill>
              </a:rPr>
              <a:t>2</a:t>
            </a:r>
            <a:r>
              <a:rPr lang="nb-NO" sz="2800">
                <a:solidFill>
                  <a:srgbClr val="FF0000"/>
                </a:solidFill>
              </a:rPr>
              <a:t> = </a:t>
            </a:r>
            <a:r>
              <a:rPr lang="nb-NO" sz="2800" b="1">
                <a:solidFill>
                  <a:srgbClr val="FF0000"/>
                </a:solidFill>
              </a:rPr>
              <a:t>G</a:t>
            </a:r>
            <a:r>
              <a:rPr lang="nb-NO" sz="2800">
                <a:solidFill>
                  <a:srgbClr val="FF0000"/>
                </a:solidFill>
              </a:rPr>
              <a:t>/</a:t>
            </a:r>
            <a:r>
              <a:rPr lang="nb-NO" sz="2800">
                <a:solidFill>
                  <a:srgbClr val="FF0000"/>
                </a:solidFill>
                <a:latin typeface="Symbol" pitchFamily="18" charset="2"/>
              </a:rPr>
              <a:t>r</a:t>
            </a:r>
            <a:endParaRPr lang="nb-NO" sz="280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nb-NO" sz="3200">
                <a:solidFill>
                  <a:srgbClr val="FF0000"/>
                </a:solidFill>
              </a:rPr>
              <a:t>v</a:t>
            </a:r>
            <a:r>
              <a:rPr lang="nb-NO" sz="3200" baseline="-25000">
                <a:solidFill>
                  <a:srgbClr val="FF0000"/>
                </a:solidFill>
              </a:rPr>
              <a:t>p</a:t>
            </a:r>
            <a:r>
              <a:rPr lang="nb-NO" sz="3200" baseline="30000">
                <a:solidFill>
                  <a:srgbClr val="FF0000"/>
                </a:solidFill>
              </a:rPr>
              <a:t>2</a:t>
            </a:r>
            <a:r>
              <a:rPr lang="nb-NO" sz="3200">
                <a:solidFill>
                  <a:srgbClr val="FF0000"/>
                </a:solidFill>
              </a:rPr>
              <a:t> = (</a:t>
            </a:r>
            <a:r>
              <a:rPr lang="nb-NO" sz="3200" b="1">
                <a:solidFill>
                  <a:srgbClr val="FF0000"/>
                </a:solidFill>
              </a:rPr>
              <a:t>K</a:t>
            </a:r>
            <a:r>
              <a:rPr lang="nb-NO" sz="3200">
                <a:solidFill>
                  <a:srgbClr val="FF0000"/>
                </a:solidFill>
              </a:rPr>
              <a:t> </a:t>
            </a:r>
            <a:r>
              <a:rPr lang="nb-NO" sz="3200">
                <a:solidFill>
                  <a:srgbClr val="FF0000"/>
                </a:solidFill>
                <a:latin typeface="Symbol" pitchFamily="18" charset="2"/>
              </a:rPr>
              <a:t>+ 4/3</a:t>
            </a:r>
            <a:r>
              <a:rPr lang="nb-NO" sz="2800">
                <a:solidFill>
                  <a:srgbClr val="FF0000"/>
                </a:solidFill>
                <a:latin typeface="Symbol" pitchFamily="18" charset="2"/>
              </a:rPr>
              <a:t>*</a:t>
            </a:r>
            <a:r>
              <a:rPr lang="nb-NO" sz="3200" b="1">
                <a:solidFill>
                  <a:srgbClr val="FF0000"/>
                </a:solidFill>
              </a:rPr>
              <a:t>G</a:t>
            </a:r>
            <a:r>
              <a:rPr lang="nb-NO" sz="3200">
                <a:solidFill>
                  <a:srgbClr val="FF0000"/>
                </a:solidFill>
              </a:rPr>
              <a:t>)</a:t>
            </a:r>
            <a:r>
              <a:rPr lang="nb-NO" sz="3200">
                <a:solidFill>
                  <a:srgbClr val="FF0000"/>
                </a:solidFill>
                <a:latin typeface="Symbol" pitchFamily="18" charset="2"/>
              </a:rPr>
              <a:t>/r</a:t>
            </a:r>
            <a:endParaRPr lang="en-US" sz="3200">
              <a:solidFill>
                <a:srgbClr val="FF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768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786708"/>
            <a:ext cx="357973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6450749" y="498676"/>
            <a:ext cx="15504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err="1">
                <a:solidFill>
                  <a:srgbClr val="0000FF"/>
                </a:solidFill>
              </a:rPr>
              <a:t>Bragg's</a:t>
            </a:r>
            <a:r>
              <a:rPr lang="nb-NO" sz="1600" b="1" dirty="0">
                <a:solidFill>
                  <a:srgbClr val="0000FF"/>
                </a:solidFill>
              </a:rPr>
              <a:t> </a:t>
            </a:r>
            <a:r>
              <a:rPr lang="nb-NO" sz="1600" b="1" dirty="0" err="1">
                <a:solidFill>
                  <a:srgbClr val="0000FF"/>
                </a:solidFill>
              </a:rPr>
              <a:t>law</a:t>
            </a:r>
            <a:endParaRPr lang="nb-NO" sz="1600" b="1" dirty="0">
              <a:solidFill>
                <a:srgbClr val="0000FF"/>
              </a:solidFill>
            </a:endParaRPr>
          </a:p>
          <a:p>
            <a:r>
              <a:rPr lang="nb-NO" sz="1300" dirty="0" smtClean="0"/>
              <a:t>positive </a:t>
            </a:r>
            <a:r>
              <a:rPr lang="nb-NO" sz="1300" dirty="0" err="1"/>
              <a:t>interference</a:t>
            </a:r>
            <a:endParaRPr lang="nb-NO" sz="1300" dirty="0"/>
          </a:p>
          <a:p>
            <a:r>
              <a:rPr lang="nb-NO" sz="1300" dirty="0"/>
              <a:t> </a:t>
            </a:r>
            <a:r>
              <a:rPr lang="nb-NO" sz="1300" dirty="0" err="1" smtClean="0"/>
              <a:t>when</a:t>
            </a:r>
            <a:r>
              <a:rPr lang="nb-NO" sz="1300" dirty="0" smtClean="0"/>
              <a:t>  </a:t>
            </a:r>
            <a:r>
              <a:rPr lang="nb-NO" sz="1300" dirty="0" err="1"/>
              <a:t>n</a:t>
            </a:r>
            <a:r>
              <a:rPr lang="nb-NO" sz="1300" b="1" dirty="0" err="1">
                <a:latin typeface="Symbol" pitchFamily="18" charset="2"/>
              </a:rPr>
              <a:t>l</a:t>
            </a:r>
            <a:r>
              <a:rPr lang="nb-NO" sz="1300" b="1" dirty="0"/>
              <a:t> = 2d </a:t>
            </a:r>
            <a:r>
              <a:rPr lang="nb-NO" sz="1300" b="1" dirty="0" err="1"/>
              <a:t>sin</a:t>
            </a:r>
            <a:r>
              <a:rPr lang="nb-NO" sz="1300" b="1" dirty="0" err="1">
                <a:latin typeface="Symbol" pitchFamily="18" charset="2"/>
              </a:rPr>
              <a:t>q</a:t>
            </a:r>
            <a:endParaRPr lang="en-GB" sz="1300" b="1" dirty="0">
              <a:latin typeface="Symbol" pitchFamily="18" charset="2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35680" y="41399"/>
            <a:ext cx="3814057" cy="4308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dirty="0">
                <a:solidFill>
                  <a:srgbClr val="0000FF"/>
                </a:solidFill>
              </a:rPr>
              <a:t>Unit </a:t>
            </a:r>
            <a:r>
              <a:rPr lang="nb-NO" dirty="0" err="1">
                <a:solidFill>
                  <a:srgbClr val="0000FF"/>
                </a:solidFill>
              </a:rPr>
              <a:t>cell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b="1" dirty="0">
                <a:solidFill>
                  <a:srgbClr val="0000FF"/>
                </a:solidFill>
              </a:rPr>
              <a:t>V </a:t>
            </a:r>
            <a:r>
              <a:rPr lang="nb-NO" dirty="0">
                <a:solidFill>
                  <a:srgbClr val="0000FF"/>
                </a:solidFill>
              </a:rPr>
              <a:t>and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>
                <a:solidFill>
                  <a:srgbClr val="0000FF"/>
                </a:solidFill>
                <a:latin typeface="Symbol" pitchFamily="18" charset="2"/>
              </a:rPr>
              <a:t>r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dirty="0" smtClean="0">
                <a:solidFill>
                  <a:srgbClr val="0000FF"/>
                </a:solidFill>
              </a:rPr>
              <a:t>as </a:t>
            </a:r>
            <a:r>
              <a:rPr lang="nb-NO" dirty="0">
                <a:solidFill>
                  <a:srgbClr val="0000FF"/>
                </a:solidFill>
              </a:rPr>
              <a:t>a </a:t>
            </a:r>
            <a:r>
              <a:rPr lang="nb-NO" dirty="0" err="1">
                <a:solidFill>
                  <a:srgbClr val="0000FF"/>
                </a:solidFill>
              </a:rPr>
              <a:t>function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of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b="1" dirty="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035775" y="3192"/>
            <a:ext cx="2449710" cy="5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1300" dirty="0"/>
              <a:t>In-</a:t>
            </a:r>
            <a:r>
              <a:rPr lang="nb-NO" sz="1300" dirty="0" err="1"/>
              <a:t>situ</a:t>
            </a:r>
            <a:r>
              <a:rPr lang="nb-NO" sz="1300" dirty="0"/>
              <a:t> </a:t>
            </a:r>
            <a:r>
              <a:rPr lang="nb-NO" sz="1300" dirty="0" err="1" smtClean="0"/>
              <a:t>high-</a:t>
            </a:r>
            <a:r>
              <a:rPr lang="nb-NO" sz="1300" b="1" dirty="0" err="1" smtClean="0"/>
              <a:t>pT</a:t>
            </a:r>
            <a:r>
              <a:rPr lang="nb-NO" sz="1300" dirty="0" smtClean="0"/>
              <a:t> XRD</a:t>
            </a:r>
            <a:r>
              <a:rPr lang="nb-NO" sz="1300" dirty="0"/>
              <a:t>, </a:t>
            </a:r>
            <a:r>
              <a:rPr lang="nb-NO" sz="1300" dirty="0" err="1" smtClean="0"/>
              <a:t>using</a:t>
            </a:r>
            <a:r>
              <a:rPr lang="nb-NO" sz="1300" dirty="0" smtClean="0"/>
              <a:t> </a:t>
            </a:r>
            <a:r>
              <a:rPr lang="nb-NO" sz="1300" dirty="0" err="1" smtClean="0"/>
              <a:t>high</a:t>
            </a:r>
            <a:r>
              <a:rPr lang="nb-NO" sz="1300" dirty="0" smtClean="0"/>
              <a:t>-</a:t>
            </a:r>
          </a:p>
          <a:p>
            <a:pPr>
              <a:lnSpc>
                <a:spcPct val="110000"/>
              </a:lnSpc>
            </a:pPr>
            <a:r>
              <a:rPr lang="nb-NO" sz="1300" dirty="0" err="1" smtClean="0"/>
              <a:t>intensity</a:t>
            </a:r>
            <a:r>
              <a:rPr lang="nb-NO" sz="1300" dirty="0" smtClean="0"/>
              <a:t> </a:t>
            </a:r>
            <a:r>
              <a:rPr lang="nb-NO" sz="1300" dirty="0" err="1" smtClean="0"/>
              <a:t>synchrotron</a:t>
            </a:r>
            <a:r>
              <a:rPr lang="nb-NO" sz="1300" dirty="0" smtClean="0"/>
              <a:t> </a:t>
            </a:r>
            <a:r>
              <a:rPr lang="nb-NO" sz="1300" dirty="0" err="1" smtClean="0"/>
              <a:t>radiation</a:t>
            </a:r>
            <a:endParaRPr lang="en-US" sz="1300" dirty="0"/>
          </a:p>
        </p:txBody>
      </p:sp>
      <p:grpSp>
        <p:nvGrpSpPr>
          <p:cNvPr id="2" name="Group 1"/>
          <p:cNvGrpSpPr/>
          <p:nvPr/>
        </p:nvGrpSpPr>
        <p:grpSpPr>
          <a:xfrm>
            <a:off x="6012160" y="4012841"/>
            <a:ext cx="3047629" cy="2023631"/>
            <a:chOff x="5706425" y="2756109"/>
            <a:chExt cx="3047629" cy="2023631"/>
          </a:xfrm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706425" y="2756109"/>
              <a:ext cx="3047629" cy="202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nb-NO" sz="1400" b="1" dirty="0">
                  <a:solidFill>
                    <a:srgbClr val="0000FF"/>
                  </a:solidFill>
                </a:rPr>
                <a:t>Angle-dispersive XRD</a:t>
              </a:r>
            </a:p>
            <a:p>
              <a:pPr>
                <a:lnSpc>
                  <a:spcPct val="110000"/>
                </a:lnSpc>
              </a:pPr>
              <a:r>
                <a:rPr lang="nb-NO" sz="1300" dirty="0" err="1">
                  <a:solidFill>
                    <a:srgbClr val="FF0000"/>
                  </a:solidFill>
                </a:rPr>
                <a:t>Monochromatic</a:t>
              </a:r>
              <a:r>
                <a:rPr lang="nb-NO" sz="1300" dirty="0">
                  <a:solidFill>
                    <a:srgbClr val="FF0000"/>
                  </a:solidFill>
                </a:rPr>
                <a:t> beam, </a:t>
              </a:r>
              <a:r>
                <a:rPr lang="nb-NO" sz="1300" b="1" dirty="0" err="1">
                  <a:solidFill>
                    <a:srgbClr val="FF0000"/>
                  </a:solidFill>
                </a:rPr>
                <a:t>fixed</a:t>
              </a:r>
              <a:r>
                <a:rPr lang="nb-NO" sz="1300" b="1" dirty="0">
                  <a:solidFill>
                    <a:srgbClr val="FF0000"/>
                  </a:solidFill>
                </a:rPr>
                <a:t> </a:t>
              </a:r>
              <a:r>
                <a:rPr lang="nb-NO" sz="1300" b="1" dirty="0">
                  <a:solidFill>
                    <a:srgbClr val="FF0000"/>
                  </a:solidFill>
                  <a:latin typeface="Symbol" pitchFamily="18" charset="2"/>
                </a:rPr>
                <a:t>l, </a:t>
              </a:r>
              <a:r>
                <a:rPr lang="nb-NO" sz="1300" dirty="0">
                  <a:solidFill>
                    <a:srgbClr val="FF0000"/>
                  </a:solidFill>
                </a:rPr>
                <a:t>variable</a:t>
              </a:r>
              <a:r>
                <a:rPr lang="nb-NO" sz="1300" b="1" dirty="0">
                  <a:solidFill>
                    <a:srgbClr val="FF0000"/>
                  </a:solidFill>
                  <a:latin typeface="Symbol" pitchFamily="18" charset="2"/>
                </a:rPr>
                <a:t> q</a:t>
              </a:r>
              <a:endParaRPr lang="nb-NO" sz="1300" dirty="0">
                <a:solidFill>
                  <a:srgbClr val="FF0000"/>
                </a:solidFill>
              </a:endParaRPr>
            </a:p>
            <a:p>
              <a:pPr>
                <a:lnSpc>
                  <a:spcPct val="110000"/>
                </a:lnSpc>
              </a:pPr>
              <a:endParaRPr lang="nb-NO" sz="1400" dirty="0">
                <a:solidFill>
                  <a:srgbClr val="FF0000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nb-NO" sz="1400" b="1" dirty="0">
                  <a:solidFill>
                    <a:srgbClr val="0000FF"/>
                  </a:solidFill>
                </a:rPr>
                <a:t>Energy-dispersive XRD</a:t>
              </a:r>
            </a:p>
            <a:p>
              <a:pPr>
                <a:lnSpc>
                  <a:spcPct val="110000"/>
                </a:lnSpc>
              </a:pPr>
              <a:r>
                <a:rPr lang="nb-NO" sz="1300" dirty="0" err="1">
                  <a:solidFill>
                    <a:srgbClr val="FF0000"/>
                  </a:solidFill>
                </a:rPr>
                <a:t>Polychromatic</a:t>
              </a:r>
              <a:r>
                <a:rPr lang="nb-NO" sz="1300" dirty="0">
                  <a:solidFill>
                    <a:srgbClr val="FF0000"/>
                  </a:solidFill>
                </a:rPr>
                <a:t> (”</a:t>
              </a:r>
              <a:r>
                <a:rPr lang="nb-NO" sz="1300" dirty="0" err="1">
                  <a:solidFill>
                    <a:srgbClr val="FF0000"/>
                  </a:solidFill>
                </a:rPr>
                <a:t>white</a:t>
              </a:r>
              <a:r>
                <a:rPr lang="nb-NO" sz="1300" dirty="0">
                  <a:solidFill>
                    <a:srgbClr val="FF0000"/>
                  </a:solidFill>
                </a:rPr>
                <a:t>”) beam, </a:t>
              </a:r>
              <a:r>
                <a:rPr lang="nb-NO" sz="1300" b="1" dirty="0" err="1">
                  <a:solidFill>
                    <a:srgbClr val="FF0000"/>
                  </a:solidFill>
                </a:rPr>
                <a:t>fixed</a:t>
              </a:r>
              <a:r>
                <a:rPr lang="nb-NO" sz="1300" b="1" dirty="0">
                  <a:solidFill>
                    <a:srgbClr val="FF0000"/>
                  </a:solidFill>
                </a:rPr>
                <a:t> </a:t>
              </a:r>
              <a:r>
                <a:rPr lang="nb-NO" sz="1300" b="1" dirty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</a:p>
            <a:p>
              <a:pPr>
                <a:lnSpc>
                  <a:spcPct val="110000"/>
                </a:lnSpc>
              </a:pPr>
              <a:r>
                <a:rPr lang="nb-NO" sz="1300" dirty="0">
                  <a:solidFill>
                    <a:srgbClr val="FF0000"/>
                  </a:solidFill>
                </a:rPr>
                <a:t>d-</a:t>
              </a:r>
              <a:r>
                <a:rPr lang="nb-NO" sz="1300" dirty="0" err="1">
                  <a:solidFill>
                    <a:srgbClr val="FF0000"/>
                  </a:solidFill>
                </a:rPr>
                <a:t>spacings</a:t>
              </a:r>
              <a:r>
                <a:rPr lang="nb-NO" sz="1300" dirty="0">
                  <a:solidFill>
                    <a:srgbClr val="FF0000"/>
                  </a:solidFill>
                </a:rPr>
                <a:t> from </a:t>
              </a:r>
              <a:r>
                <a:rPr lang="nb-NO" sz="1300" dirty="0" err="1" smtClean="0">
                  <a:solidFill>
                    <a:srgbClr val="FF0000"/>
                  </a:solidFill>
                </a:rPr>
                <a:t>the</a:t>
              </a:r>
              <a:r>
                <a:rPr lang="nb-NO" sz="1300" dirty="0" smtClean="0">
                  <a:solidFill>
                    <a:srgbClr val="FF0000"/>
                  </a:solidFill>
                </a:rPr>
                <a:t> </a:t>
              </a:r>
              <a:r>
                <a:rPr lang="nb-NO" sz="1300" dirty="0" err="1" smtClean="0">
                  <a:solidFill>
                    <a:srgbClr val="FF0000"/>
                  </a:solidFill>
                </a:rPr>
                <a:t>energy</a:t>
              </a:r>
              <a:r>
                <a:rPr lang="nb-NO" sz="1300" dirty="0" smtClean="0">
                  <a:solidFill>
                    <a:srgbClr val="FF0000"/>
                  </a:solidFill>
                </a:rPr>
                <a:t> </a:t>
              </a:r>
              <a:r>
                <a:rPr lang="nb-NO" sz="1300" dirty="0" err="1">
                  <a:solidFill>
                    <a:srgbClr val="FF0000"/>
                  </a:solidFill>
                </a:rPr>
                <a:t>peaks</a:t>
              </a:r>
              <a:endParaRPr lang="nb-NO" sz="1300" dirty="0">
                <a:solidFill>
                  <a:srgbClr val="FF0000"/>
                </a:solidFill>
              </a:endParaRPr>
            </a:p>
            <a:p>
              <a:pPr>
                <a:lnSpc>
                  <a:spcPct val="130000"/>
                </a:lnSpc>
              </a:pPr>
              <a:r>
                <a:rPr lang="nb-NO" sz="1400" b="1" dirty="0">
                  <a:solidFill>
                    <a:srgbClr val="FF0000"/>
                  </a:solidFill>
                </a:rPr>
                <a:t> </a:t>
              </a:r>
              <a:r>
                <a:rPr lang="nb-NO" sz="1400" b="1" dirty="0"/>
                <a:t>E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hf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hc</a:t>
              </a:r>
              <a:r>
                <a:rPr lang="nb-NO" sz="1400" dirty="0"/>
                <a:t>/</a:t>
              </a:r>
              <a:r>
                <a:rPr lang="nb-NO" sz="1400" dirty="0">
                  <a:latin typeface="Symbol" pitchFamily="18" charset="2"/>
                </a:rPr>
                <a:t>l</a:t>
              </a:r>
              <a:endParaRPr lang="nb-NO" sz="1400" dirty="0"/>
            </a:p>
            <a:p>
              <a:pPr>
                <a:lnSpc>
                  <a:spcPct val="130000"/>
                </a:lnSpc>
              </a:pPr>
              <a:r>
                <a:rPr lang="nb-NO" sz="1400" dirty="0">
                  <a:latin typeface="Symbol" pitchFamily="18" charset="2"/>
                </a:rPr>
                <a:t>    </a:t>
              </a:r>
              <a:r>
                <a:rPr lang="nb-NO" sz="1400" dirty="0" smtClean="0">
                  <a:latin typeface="Symbol" pitchFamily="18" charset="2"/>
                </a:rPr>
                <a:t>l </a:t>
              </a:r>
              <a:r>
                <a:rPr lang="nb-NO" sz="1400" dirty="0">
                  <a:latin typeface="Symbol" pitchFamily="18" charset="2"/>
                </a:rPr>
                <a:t>= </a:t>
              </a:r>
              <a:r>
                <a:rPr lang="nb-NO" sz="1400" dirty="0" err="1">
                  <a:cs typeface="Times New Roman" pitchFamily="18" charset="0"/>
                </a:rPr>
                <a:t>hc</a:t>
              </a:r>
              <a:r>
                <a:rPr lang="nb-NO" sz="1400" dirty="0">
                  <a:cs typeface="Times New Roman" pitchFamily="18" charset="0"/>
                </a:rPr>
                <a:t>/</a:t>
              </a:r>
              <a:r>
                <a:rPr lang="nb-NO" sz="1400" b="1" dirty="0">
                  <a:cs typeface="Times New Roman" pitchFamily="18" charset="0"/>
                </a:rPr>
                <a:t>E</a:t>
              </a:r>
              <a:r>
                <a:rPr lang="nb-NO" sz="1400" dirty="0"/>
                <a:t>   </a:t>
              </a:r>
              <a:r>
                <a:rPr lang="nb-NO" sz="1400" dirty="0" smtClean="0"/>
                <a:t>      </a:t>
              </a:r>
              <a:r>
                <a:rPr lang="nb-NO" sz="1400" dirty="0"/>
                <a:t>2d </a:t>
              </a:r>
              <a:r>
                <a:rPr lang="nb-NO" sz="1400" dirty="0" err="1"/>
                <a:t>sin</a:t>
              </a:r>
              <a:r>
                <a:rPr lang="nb-NO" sz="1400" dirty="0" err="1">
                  <a:latin typeface="Symbol" pitchFamily="18" charset="2"/>
                </a:rPr>
                <a:t>q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n</a:t>
              </a:r>
              <a:r>
                <a:rPr lang="nb-NO" sz="1400" dirty="0" err="1">
                  <a:latin typeface="Symbol" pitchFamily="18" charset="2"/>
                </a:rPr>
                <a:t>l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nhc</a:t>
              </a:r>
              <a:r>
                <a:rPr lang="nb-NO" sz="1400" dirty="0"/>
                <a:t>/</a:t>
              </a:r>
              <a:r>
                <a:rPr lang="nb-NO" sz="1400" b="1" dirty="0"/>
                <a:t>E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724606" y="4509229"/>
              <a:ext cx="217488" cy="142875"/>
            </a:xfrm>
            <a:prstGeom prst="rightArrow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820943"/>
            <a:ext cx="1767201" cy="1771340"/>
            <a:chOff x="1694037" y="1268724"/>
            <a:chExt cx="2483805" cy="2483805"/>
          </a:xfrm>
        </p:grpSpPr>
        <p:pic>
          <p:nvPicPr>
            <p:cNvPr id="15" name="Picture 5" descr="C:\Users\marzenk\Desktop\diamantstempelzelle.e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037" y="1268724"/>
              <a:ext cx="2483805" cy="248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240982" y="2403015"/>
              <a:ext cx="813793" cy="388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gasket</a:t>
              </a:r>
              <a:endParaRPr lang="en-GB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M:\pc\Dokumenter\Adobe-Illustr-figures\Synchrotron-XRD-SEM\Synchr-XRD-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" y="3352715"/>
            <a:ext cx="5508105" cy="334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6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49" y="861217"/>
            <a:ext cx="2941574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/>
              <a:t>Dziewonski</a:t>
            </a:r>
            <a:r>
              <a:rPr lang="nb-NO" sz="1400" dirty="0" smtClean="0"/>
              <a:t> &amp; Anderson (1981, PEPI)</a:t>
            </a:r>
          </a:p>
          <a:p>
            <a:pPr>
              <a:lnSpc>
                <a:spcPts val="1400"/>
              </a:lnSpc>
            </a:pPr>
            <a:r>
              <a:rPr lang="nb-NO" sz="1400" dirty="0" smtClean="0"/>
              <a:t>  </a:t>
            </a:r>
            <a:r>
              <a:rPr lang="nb-NO" sz="1200" dirty="0" smtClean="0"/>
              <a:t>4082 </a:t>
            </a:r>
            <a:r>
              <a:rPr lang="nb-NO" sz="1200" dirty="0" err="1" smtClean="0"/>
              <a:t>citations</a:t>
            </a:r>
            <a:r>
              <a:rPr lang="nb-NO" sz="1200" dirty="0" smtClean="0"/>
              <a:t>, May 28, 2013 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1317" y="30620"/>
            <a:ext cx="4371710" cy="83612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nb-NO" sz="2800" dirty="0">
                <a:solidFill>
                  <a:srgbClr val="3333FF"/>
                </a:solidFill>
              </a:rPr>
              <a:t>First-order Earth </a:t>
            </a:r>
            <a:r>
              <a:rPr lang="nb-NO" sz="2800" dirty="0" err="1" smtClean="0">
                <a:solidFill>
                  <a:srgbClr val="3333FF"/>
                </a:solidFill>
              </a:rPr>
              <a:t>structure</a:t>
            </a:r>
            <a:endParaRPr lang="nb-NO" sz="2800" dirty="0" smtClean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b="1" dirty="0">
                <a:solidFill>
                  <a:srgbClr val="3333FF"/>
                </a:solidFill>
              </a:rPr>
              <a:t>PREM</a:t>
            </a:r>
            <a:r>
              <a:rPr lang="nb-NO" sz="1800" dirty="0">
                <a:solidFill>
                  <a:srgbClr val="3333FF"/>
                </a:solidFill>
              </a:rPr>
              <a:t>: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sz="1800" dirty="0">
                <a:solidFill>
                  <a:srgbClr val="3333FF"/>
                </a:solidFill>
              </a:rPr>
              <a:t>Preliminary Earth Reference </a:t>
            </a:r>
            <a:r>
              <a:rPr lang="nb-NO" sz="1800" dirty="0" smtClean="0">
                <a:solidFill>
                  <a:srgbClr val="3333FF"/>
                </a:solidFill>
              </a:rPr>
              <a:t>Model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9204" y="210156"/>
            <a:ext cx="416534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700" dirty="0"/>
              <a:t>- from </a:t>
            </a:r>
            <a:r>
              <a:rPr lang="nb-NO" sz="1700" b="1" dirty="0" err="1"/>
              <a:t>seismology</a:t>
            </a:r>
            <a:r>
              <a:rPr lang="nb-NO" sz="1700" dirty="0"/>
              <a:t> </a:t>
            </a:r>
            <a:r>
              <a:rPr lang="nb-NO" sz="1500" dirty="0"/>
              <a:t>(normal modes) </a:t>
            </a:r>
            <a:r>
              <a:rPr lang="nb-NO" sz="1700" dirty="0"/>
              <a:t>and </a:t>
            </a:r>
            <a:r>
              <a:rPr lang="nb-NO" sz="1700" b="1" dirty="0" err="1"/>
              <a:t>gravity</a:t>
            </a:r>
            <a:endParaRPr lang="nb-NO" sz="1700" b="1" dirty="0"/>
          </a:p>
          <a:p>
            <a:pPr>
              <a:lnSpc>
                <a:spcPts val="2200"/>
              </a:lnSpc>
            </a:pPr>
            <a:r>
              <a:rPr lang="nb-NO" sz="1700" dirty="0"/>
              <a:t>- </a:t>
            </a:r>
            <a:r>
              <a:rPr lang="nb-NO" sz="1700" dirty="0" err="1"/>
              <a:t>includes</a:t>
            </a:r>
            <a:r>
              <a:rPr lang="nb-NO" sz="1700" dirty="0"/>
              <a:t> </a:t>
            </a:r>
            <a:r>
              <a:rPr lang="nb-NO" sz="1700" b="1" dirty="0">
                <a:latin typeface="Symbol" pitchFamily="18" charset="2"/>
              </a:rPr>
              <a:t>r</a:t>
            </a:r>
            <a:r>
              <a:rPr lang="nb-NO" sz="1700" dirty="0"/>
              <a:t> and </a:t>
            </a:r>
            <a:r>
              <a:rPr lang="nb-NO" sz="1700" b="1" dirty="0" smtClean="0"/>
              <a:t>p</a:t>
            </a:r>
            <a:endParaRPr lang="nb-NO" sz="17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018081" y="1603600"/>
            <a:ext cx="1879657" cy="270079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018081" y="3709158"/>
            <a:ext cx="1871124" cy="2686032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M:\pc\Dokumenter\Adobe-Illustr-figures\Experimental-PhaseRel\PREM-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3" y="1559062"/>
            <a:ext cx="2486452" cy="48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:\pc\Dokumenter\Adobe-Illustr-figures\Experimental-PhaseRel\PREM-e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77" y="1198539"/>
            <a:ext cx="4673779" cy="548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41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PhaseRel\Adiabats-mantle-core-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13" y="684567"/>
            <a:ext cx="3499298" cy="60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70094" y="98792"/>
            <a:ext cx="4838184" cy="461665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3333FF"/>
                </a:solidFill>
              </a:rPr>
              <a:t>First-order constraints on temperature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10288" y="5905548"/>
            <a:ext cx="373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00FF"/>
                </a:solidFill>
              </a:rPr>
              <a:t>Inner-outer core boundary at 330 GPa / 5150 km:</a:t>
            </a:r>
          </a:p>
          <a:p>
            <a:r>
              <a:rPr lang="nb-NO" sz="1400" dirty="0">
                <a:solidFill>
                  <a:srgbClr val="0000FF"/>
                </a:solidFill>
              </a:rPr>
              <a:t>  </a:t>
            </a:r>
            <a:r>
              <a:rPr lang="nb-NO" sz="1400" b="1" dirty="0">
                <a:solidFill>
                  <a:srgbClr val="0000FF"/>
                </a:solidFill>
              </a:rPr>
              <a:t>melting temperature of FeNi</a:t>
            </a:r>
          </a:p>
        </p:txBody>
      </p:sp>
      <p:sp>
        <p:nvSpPr>
          <p:cNvPr id="9" name="Oval 8"/>
          <p:cNvSpPr/>
          <p:nvPr/>
        </p:nvSpPr>
        <p:spPr>
          <a:xfrm>
            <a:off x="8244920" y="6133291"/>
            <a:ext cx="190734" cy="17951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358226" y="6223048"/>
            <a:ext cx="1444625" cy="15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99897" y="897767"/>
            <a:ext cx="37195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00FF"/>
                </a:solidFill>
              </a:rPr>
              <a:t>660 km discontinuity:</a:t>
            </a:r>
          </a:p>
          <a:p>
            <a:r>
              <a:rPr lang="nb-NO" sz="1400" dirty="0">
                <a:solidFill>
                  <a:srgbClr val="0000FF"/>
                </a:solidFill>
              </a:rPr>
              <a:t>Reaction  </a:t>
            </a:r>
            <a:r>
              <a:rPr lang="nb-NO" sz="1400" b="1" dirty="0">
                <a:solidFill>
                  <a:srgbClr val="0000FF"/>
                </a:solidFill>
              </a:rPr>
              <a:t>rwd = </a:t>
            </a:r>
            <a:r>
              <a:rPr lang="nb-NO" sz="1400" b="1" dirty="0" smtClean="0">
                <a:solidFill>
                  <a:srgbClr val="0000FF"/>
                </a:solidFill>
              </a:rPr>
              <a:t>bm+fp  </a:t>
            </a:r>
            <a:r>
              <a:rPr lang="nb-NO" sz="1400" dirty="0">
                <a:solidFill>
                  <a:srgbClr val="0000FF"/>
                </a:solidFill>
              </a:rPr>
              <a:t>at 24 GPa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0000FF"/>
                </a:solidFill>
              </a:rPr>
              <a:t>  (endothermic transition - small drop in adiabat)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52647" y="1294642"/>
            <a:ext cx="779512" cy="15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137499" y="1216900"/>
            <a:ext cx="140209" cy="13711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637251" y="2062600"/>
            <a:ext cx="28178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800080"/>
                </a:solidFill>
              </a:rPr>
              <a:t>Location of mantle adiabat:</a:t>
            </a:r>
          </a:p>
          <a:p>
            <a:r>
              <a:rPr lang="nb-NO" sz="1400" b="1" dirty="0">
                <a:solidFill>
                  <a:srgbClr val="800080"/>
                </a:solidFill>
              </a:rPr>
              <a:t>below</a:t>
            </a:r>
            <a:r>
              <a:rPr lang="nb-NO" sz="1400" dirty="0">
                <a:solidFill>
                  <a:srgbClr val="800080"/>
                </a:solidFill>
              </a:rPr>
              <a:t> solidi of peridotite and basalt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032860" y="4539186"/>
            <a:ext cx="265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800080"/>
                </a:solidFill>
              </a:rPr>
              <a:t>Location of outer core adiabat:</a:t>
            </a:r>
          </a:p>
          <a:p>
            <a:r>
              <a:rPr lang="nb-NO" sz="1400" b="1" dirty="0">
                <a:solidFill>
                  <a:srgbClr val="800080"/>
                </a:solidFill>
              </a:rPr>
              <a:t>above</a:t>
            </a:r>
            <a:r>
              <a:rPr lang="nb-NO" sz="1400" dirty="0">
                <a:solidFill>
                  <a:srgbClr val="800080"/>
                </a:solidFill>
              </a:rPr>
              <a:t> solidus of FeNi (+ Si, O, S)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545872" y="4828111"/>
            <a:ext cx="814388" cy="1588"/>
          </a:xfrm>
          <a:prstGeom prst="straightConnector1">
            <a:avLst/>
          </a:prstGeom>
          <a:ln w="38100">
            <a:solidFill>
              <a:srgbClr val="8000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12136" y="2827144"/>
            <a:ext cx="3526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>
                <a:solidFill>
                  <a:srgbClr val="009900"/>
                </a:solidFill>
              </a:rPr>
              <a:t>CMB</a:t>
            </a:r>
            <a:r>
              <a:rPr lang="nb-NO" sz="1600" dirty="0">
                <a:solidFill>
                  <a:srgbClr val="009900"/>
                </a:solidFill>
              </a:rPr>
              <a:t>: extreme thermal boundary layer !</a:t>
            </a:r>
          </a:p>
          <a:p>
            <a:r>
              <a:rPr lang="nb-NO" sz="1600" dirty="0">
                <a:solidFill>
                  <a:srgbClr val="009900"/>
                </a:solidFill>
              </a:rPr>
              <a:t>          </a:t>
            </a:r>
            <a:r>
              <a:rPr lang="nb-NO" sz="1600" b="1" dirty="0">
                <a:solidFill>
                  <a:srgbClr val="009900"/>
                </a:solidFill>
              </a:rPr>
              <a:t>2500 - </a:t>
            </a:r>
            <a:r>
              <a:rPr lang="nb-NO" sz="1600" b="1" dirty="0" smtClean="0">
                <a:solidFill>
                  <a:srgbClr val="009900"/>
                </a:solidFill>
              </a:rPr>
              <a:t>4000 </a:t>
            </a:r>
            <a:r>
              <a:rPr lang="nb-NO" sz="1600" b="1" dirty="0">
                <a:solidFill>
                  <a:srgbClr val="009900"/>
                </a:solidFill>
              </a:rPr>
              <a:t>K ! </a:t>
            </a:r>
            <a:r>
              <a:rPr lang="nb-NO" sz="1600" dirty="0">
                <a:solidFill>
                  <a:srgbClr val="009900"/>
                </a:solidFill>
              </a:rPr>
              <a:t>(</a:t>
            </a:r>
            <a:r>
              <a:rPr lang="nb-NO" sz="1600" dirty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1600" dirty="0">
                <a:solidFill>
                  <a:srgbClr val="009900"/>
                </a:solidFill>
              </a:rPr>
              <a:t>T</a:t>
            </a:r>
            <a:r>
              <a:rPr lang="nb-NO" sz="1600">
                <a:solidFill>
                  <a:srgbClr val="009900"/>
                </a:solidFill>
              </a:rPr>
              <a:t>: </a:t>
            </a:r>
            <a:r>
              <a:rPr lang="nb-NO" sz="1600" smtClean="0">
                <a:solidFill>
                  <a:srgbClr val="009900"/>
                </a:solidFill>
              </a:rPr>
              <a:t>1500K</a:t>
            </a:r>
            <a:r>
              <a:rPr lang="nb-NO" sz="1600" dirty="0">
                <a:solidFill>
                  <a:srgbClr val="009900"/>
                </a:solidFill>
              </a:rPr>
              <a:t>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358226" y="2292788"/>
            <a:ext cx="814387" cy="1587"/>
          </a:xfrm>
          <a:prstGeom prst="straightConnector1">
            <a:avLst/>
          </a:prstGeom>
          <a:ln w="38100">
            <a:solidFill>
              <a:srgbClr val="8000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795335">
            <a:off x="6519632" y="2826608"/>
            <a:ext cx="1008331" cy="305044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33CC3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5445" y="903180"/>
            <a:ext cx="884842" cy="531986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4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3" grpId="0"/>
      <p:bldP spid="15" grpId="0" animBg="1"/>
      <p:bldP spid="19" grpId="0"/>
      <p:bldP spid="25" grpId="0"/>
      <p:bldP spid="33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30281" y="620688"/>
            <a:ext cx="6013719" cy="2997002"/>
            <a:chOff x="3130281" y="620688"/>
            <a:chExt cx="6013719" cy="2997002"/>
          </a:xfrm>
        </p:grpSpPr>
        <p:pic>
          <p:nvPicPr>
            <p:cNvPr id="3088" name="Picture 16" descr="Bilderesultat for convectio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281" y="620688"/>
              <a:ext cx="6013719" cy="299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084749" y="2566522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b="1" dirty="0" smtClean="0"/>
                <a:t>TLB</a:t>
              </a:r>
              <a:endParaRPr lang="en-GB" sz="14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7542" y="100704"/>
            <a:ext cx="3049233" cy="112851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0000FF"/>
                </a:solidFill>
              </a:rPr>
              <a:t>Heat transport</a:t>
            </a:r>
          </a:p>
          <a:p>
            <a:pPr>
              <a:lnSpc>
                <a:spcPts val="2600"/>
              </a:lnSpc>
            </a:pPr>
            <a:r>
              <a:rPr lang="nb-NO" dirty="0" smtClean="0"/>
              <a:t>- convection</a:t>
            </a:r>
          </a:p>
          <a:p>
            <a:pPr>
              <a:lnSpc>
                <a:spcPts val="2600"/>
              </a:lnSpc>
            </a:pPr>
            <a:r>
              <a:rPr lang="nb-NO" dirty="0" smtClean="0"/>
              <a:t>- conduction (and radiation)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675306"/>
              </p:ext>
            </p:extLst>
          </p:nvPr>
        </p:nvGraphicFramePr>
        <p:xfrm>
          <a:off x="6876256" y="5877272"/>
          <a:ext cx="1930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Packager Shell Object" showAsIcon="1" r:id="rId5" imgW="1930320" imgH="685440" progId="Package">
                  <p:embed/>
                </p:oleObj>
              </mc:Choice>
              <mc:Fallback>
                <p:oleObj name="Packager Shell Object" showAsIcon="1" r:id="rId5" imgW="193032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6256" y="5877272"/>
                        <a:ext cx="1930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13" descr="Bilderesultat for convection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" y="4149080"/>
            <a:ext cx="58102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008" y="1412776"/>
            <a:ext cx="4964821" cy="1154162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00FF"/>
                </a:solidFill>
              </a:rPr>
              <a:t>Thermal boundary </a:t>
            </a:r>
            <a:r>
              <a:rPr lang="nb-NO" sz="2400" b="1" dirty="0" smtClean="0">
                <a:solidFill>
                  <a:srgbClr val="0000FF"/>
                </a:solidFill>
              </a:rPr>
              <a:t>layer </a:t>
            </a:r>
            <a:r>
              <a:rPr lang="nb-NO" sz="2400" dirty="0" smtClean="0">
                <a:solidFill>
                  <a:srgbClr val="0000FF"/>
                </a:solidFill>
              </a:rPr>
              <a:t>(TLB)</a:t>
            </a:r>
            <a:endParaRPr lang="nb-NO" sz="2400" dirty="0">
              <a:solidFill>
                <a:srgbClr val="0000FF"/>
              </a:solidFill>
            </a:endParaRPr>
          </a:p>
          <a:p>
            <a:pPr>
              <a:lnSpc>
                <a:spcPts val="2700"/>
              </a:lnSpc>
            </a:pPr>
            <a:r>
              <a:rPr lang="nb-NO" dirty="0" smtClean="0"/>
              <a:t>- layer through which convection cannot occur</a:t>
            </a:r>
          </a:p>
          <a:p>
            <a:pPr>
              <a:lnSpc>
                <a:spcPts val="2700"/>
              </a:lnSpc>
            </a:pPr>
            <a:r>
              <a:rPr lang="nb-NO" dirty="0" smtClean="0"/>
              <a:t>- heat must be conducted through </a:t>
            </a:r>
            <a:r>
              <a:rPr lang="nb-NO" b="1" dirty="0" smtClean="0"/>
              <a:t>TLB</a:t>
            </a:r>
            <a:r>
              <a:rPr lang="nb-NO" dirty="0" smtClean="0"/>
              <a:t>s </a:t>
            </a:r>
          </a:p>
        </p:txBody>
      </p:sp>
    </p:spTree>
    <p:extLst>
      <p:ext uri="{BB962C8B-B14F-4D97-AF65-F5344CB8AC3E}">
        <p14:creationId xmlns:p14="http://schemas.microsoft.com/office/powerpoint/2010/main" val="42471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PlateTect-Geodyn\Earth-heat-bal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" y="72927"/>
            <a:ext cx="5051779" cy="66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62962" y="3068960"/>
            <a:ext cx="3785267" cy="1528624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b="1" dirty="0" smtClean="0"/>
              <a:t>Convective Urey ratio</a:t>
            </a:r>
          </a:p>
          <a:p>
            <a:pPr>
              <a:lnSpc>
                <a:spcPts val="2800"/>
              </a:lnSpc>
            </a:pPr>
            <a:r>
              <a:rPr lang="nb-NO" sz="1800" b="1" dirty="0" smtClean="0"/>
              <a:t>Ur = </a:t>
            </a:r>
            <a:r>
              <a:rPr lang="nb-NO" sz="1800" b="1" dirty="0" smtClean="0">
                <a:solidFill>
                  <a:srgbClr val="FF000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800" b="1" dirty="0" smtClean="0"/>
              <a:t> /</a:t>
            </a:r>
            <a:r>
              <a:rPr lang="nb-NO" sz="1800" dirty="0" smtClean="0"/>
              <a:t> (</a:t>
            </a:r>
            <a:r>
              <a:rPr lang="nb-NO" sz="1800" b="1" dirty="0" smtClean="0"/>
              <a:t>Q</a:t>
            </a:r>
            <a:r>
              <a:rPr lang="nb-NO" sz="1800" b="1" baseline="-25000" dirty="0" smtClean="0"/>
              <a:t>om</a:t>
            </a:r>
            <a:r>
              <a:rPr lang="nb-NO" sz="1800" b="1" dirty="0" smtClean="0"/>
              <a:t>+Q</a:t>
            </a:r>
            <a:r>
              <a:rPr lang="nb-NO" sz="1800" b="1" baseline="-25000" dirty="0" smtClean="0"/>
              <a:t>cm</a:t>
            </a:r>
            <a:r>
              <a:rPr lang="nb-NO" sz="1800" dirty="0" smtClean="0"/>
              <a:t>)</a:t>
            </a:r>
            <a:r>
              <a:rPr lang="nb-NO" sz="1800" b="1" dirty="0" smtClean="0"/>
              <a:t> </a:t>
            </a:r>
          </a:p>
          <a:p>
            <a:pPr>
              <a:lnSpc>
                <a:spcPts val="2800"/>
              </a:lnSpc>
            </a:pPr>
            <a:r>
              <a:rPr lang="nb-NO" sz="1800" b="1" dirty="0"/>
              <a:t> </a:t>
            </a:r>
            <a:r>
              <a:rPr lang="nb-NO" sz="1800" b="1" dirty="0" smtClean="0"/>
              <a:t>     = </a:t>
            </a:r>
            <a:r>
              <a:rPr lang="nb-NO" sz="1800" b="1" dirty="0" smtClean="0">
                <a:solidFill>
                  <a:srgbClr val="FF000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800" b="1" dirty="0" smtClean="0"/>
              <a:t> </a:t>
            </a:r>
            <a:r>
              <a:rPr lang="nb-NO" sz="1800" b="1" dirty="0"/>
              <a:t>/ </a:t>
            </a:r>
            <a:r>
              <a:rPr lang="nb-NO" sz="1800" dirty="0" smtClean="0"/>
              <a:t>(</a:t>
            </a:r>
            <a:r>
              <a:rPr lang="nb-NO" sz="1800" b="1" dirty="0" smtClean="0">
                <a:solidFill>
                  <a:srgbClr val="3333FF"/>
                </a:solidFill>
              </a:rPr>
              <a:t>S</a:t>
            </a:r>
            <a:r>
              <a:rPr lang="nb-NO" sz="1800" b="1" baseline="-25000" dirty="0" smtClean="0">
                <a:solidFill>
                  <a:srgbClr val="3333FF"/>
                </a:solidFill>
              </a:rPr>
              <a:t>c</a:t>
            </a:r>
            <a:r>
              <a:rPr lang="nb-NO" sz="1800" b="1" dirty="0" smtClean="0"/>
              <a:t>+</a:t>
            </a:r>
            <a:r>
              <a:rPr lang="nb-NO" sz="1800" b="1" dirty="0" smtClean="0">
                <a:solidFill>
                  <a:srgbClr val="3333FF"/>
                </a:solidFill>
              </a:rPr>
              <a:t>S</a:t>
            </a:r>
            <a:r>
              <a:rPr lang="nb-NO" sz="1800" b="1" baseline="-25000" dirty="0" smtClean="0">
                <a:solidFill>
                  <a:srgbClr val="3333FF"/>
                </a:solidFill>
              </a:rPr>
              <a:t>m</a:t>
            </a:r>
            <a:r>
              <a:rPr lang="nb-NO" sz="1800" b="1" dirty="0" smtClean="0"/>
              <a:t>+</a:t>
            </a:r>
            <a:r>
              <a:rPr lang="nb-NO" sz="1800" b="1" dirty="0" smtClean="0">
                <a:solidFill>
                  <a:srgbClr val="FF000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800" dirty="0" smtClean="0"/>
              <a:t>)</a:t>
            </a:r>
            <a:r>
              <a:rPr lang="nb-NO" sz="1800" b="1" dirty="0" smtClean="0"/>
              <a:t> </a:t>
            </a:r>
          </a:p>
          <a:p>
            <a:pPr>
              <a:lnSpc>
                <a:spcPts val="2800"/>
              </a:lnSpc>
            </a:pPr>
            <a:r>
              <a:rPr lang="nb-NO" sz="1800" b="1" dirty="0"/>
              <a:t>      =  </a:t>
            </a:r>
            <a:r>
              <a:rPr lang="nb-NO" sz="1800" b="1" dirty="0">
                <a:solidFill>
                  <a:srgbClr val="FF0000"/>
                </a:solidFill>
              </a:rPr>
              <a:t>11</a:t>
            </a:r>
            <a:r>
              <a:rPr lang="nb-NO" sz="1800" b="1" dirty="0"/>
              <a:t> / </a:t>
            </a:r>
            <a:r>
              <a:rPr lang="nb-NO" sz="1800" dirty="0"/>
              <a:t>(</a:t>
            </a:r>
            <a:r>
              <a:rPr lang="nb-NO" sz="1800" b="1" dirty="0">
                <a:solidFill>
                  <a:srgbClr val="3333FF"/>
                </a:solidFill>
              </a:rPr>
              <a:t>11</a:t>
            </a:r>
            <a:r>
              <a:rPr lang="nb-NO" sz="1800" b="1" dirty="0"/>
              <a:t>+</a:t>
            </a:r>
            <a:r>
              <a:rPr lang="nb-NO" sz="1800" b="1" dirty="0">
                <a:solidFill>
                  <a:srgbClr val="3333FF"/>
                </a:solidFill>
              </a:rPr>
              <a:t>16</a:t>
            </a:r>
            <a:r>
              <a:rPr lang="nb-NO" sz="1800" b="1" dirty="0"/>
              <a:t>+</a:t>
            </a:r>
            <a:r>
              <a:rPr lang="nb-NO" sz="1800" b="1" dirty="0">
                <a:solidFill>
                  <a:srgbClr val="FF0000"/>
                </a:solidFill>
              </a:rPr>
              <a:t>11</a:t>
            </a:r>
            <a:r>
              <a:rPr lang="nb-NO" sz="1800" dirty="0"/>
              <a:t>)</a:t>
            </a:r>
            <a:r>
              <a:rPr lang="nb-NO" sz="1800" b="1" dirty="0"/>
              <a:t>  </a:t>
            </a:r>
            <a:r>
              <a:rPr lang="nb-NO" sz="1800" b="1" dirty="0" smtClean="0"/>
              <a:t>= 11/38 = 0.29</a:t>
            </a:r>
            <a:endParaRPr lang="nb-NO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66365" y="5165169"/>
            <a:ext cx="3006592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Bulk Earth Urey ratio</a:t>
            </a:r>
          </a:p>
          <a:p>
            <a:pPr>
              <a:lnSpc>
                <a:spcPts val="2800"/>
              </a:lnSpc>
            </a:pP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Ur = 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800" b="1" dirty="0" smtClean="0">
                <a:solidFill>
                  <a:srgbClr val="FF7C8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7C80"/>
                </a:solidFill>
              </a:rPr>
              <a:t>m</a:t>
            </a:r>
            <a:r>
              <a:rPr lang="nb-NO" sz="1800" b="1" dirty="0" smtClean="0">
                <a:solidFill>
                  <a:srgbClr val="FF7C80"/>
                </a:solidFill>
              </a:rPr>
              <a:t> + H</a:t>
            </a:r>
            <a:r>
              <a:rPr lang="nb-NO" sz="1800" b="1" baseline="-25000" dirty="0" smtClean="0">
                <a:solidFill>
                  <a:srgbClr val="FF7C80"/>
                </a:solidFill>
              </a:rPr>
              <a:t>cc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nb-NO" sz="1800" b="1" baseline="-25000" dirty="0" smtClean="0">
                <a:solidFill>
                  <a:schemeClr val="bg1">
                    <a:lumMod val="50000"/>
                  </a:schemeClr>
                </a:solidFill>
              </a:rPr>
              <a:t>om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+Q</a:t>
            </a:r>
            <a:r>
              <a:rPr lang="nb-NO" sz="1800" b="1" baseline="-25000" dirty="0" smtClean="0">
                <a:solidFill>
                  <a:schemeClr val="bg1">
                    <a:lumMod val="50000"/>
                  </a:schemeClr>
                </a:solidFill>
              </a:rPr>
              <a:t>cm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ts val="2800"/>
              </a:lnSpc>
            </a:pPr>
            <a:r>
              <a:rPr lang="nb-NO" sz="1800" b="1" dirty="0"/>
              <a:t> </a:t>
            </a:r>
            <a:r>
              <a:rPr lang="nb-NO" sz="1800" b="1" dirty="0" smtClean="0"/>
              <a:t>    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nb-NO" sz="1800" b="1" dirty="0" smtClean="0">
                <a:solidFill>
                  <a:srgbClr val="FF7C80"/>
                </a:solidFill>
              </a:rPr>
              <a:t>19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/38 = 0.50</a:t>
            </a:r>
            <a:endParaRPr lang="nb-NO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6829" y="260648"/>
            <a:ext cx="2762295" cy="15799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Present heat loss from:</a:t>
            </a:r>
          </a:p>
          <a:p>
            <a:pPr>
              <a:lnSpc>
                <a:spcPts val="2600"/>
              </a:lnSpc>
            </a:pPr>
            <a:r>
              <a:rPr lang="nb-NO" dirty="0" smtClean="0"/>
              <a:t> </a:t>
            </a:r>
            <a:r>
              <a:rPr lang="nb-NO" b="1" dirty="0" smtClean="0"/>
              <a:t>Earth</a:t>
            </a:r>
            <a:r>
              <a:rPr lang="nb-NO" dirty="0" smtClean="0"/>
              <a:t>: 46 TW</a:t>
            </a:r>
          </a:p>
          <a:p>
            <a:pPr>
              <a:lnSpc>
                <a:spcPts val="2600"/>
              </a:lnSpc>
            </a:pPr>
            <a:r>
              <a:rPr lang="nb-NO" dirty="0" smtClean="0"/>
              <a:t> </a:t>
            </a:r>
            <a:r>
              <a:rPr lang="nb-NO" b="1" dirty="0" smtClean="0"/>
              <a:t>mantle</a:t>
            </a:r>
            <a:r>
              <a:rPr lang="nb-NO" dirty="0" smtClean="0"/>
              <a:t>: 38 TW</a:t>
            </a:r>
          </a:p>
          <a:p>
            <a:pPr>
              <a:lnSpc>
                <a:spcPts val="1200"/>
              </a:lnSpc>
            </a:pPr>
            <a:r>
              <a:rPr lang="nb-NO" dirty="0" smtClean="0"/>
              <a:t>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nb-NO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mantle heat generation: 27 TW)</a:t>
            </a:r>
          </a:p>
          <a:p>
            <a:pPr>
              <a:lnSpc>
                <a:spcPts val="2600"/>
              </a:lnSpc>
            </a:pPr>
            <a:r>
              <a:rPr lang="nb-NO" dirty="0"/>
              <a:t> </a:t>
            </a:r>
            <a:r>
              <a:rPr lang="nb-NO" b="1" dirty="0" smtClean="0"/>
              <a:t>core</a:t>
            </a:r>
            <a:r>
              <a:rPr lang="nb-NO" dirty="0" smtClean="0"/>
              <a:t>: 11 TW</a:t>
            </a:r>
          </a:p>
        </p:txBody>
      </p:sp>
    </p:spTree>
    <p:extLst>
      <p:ext uri="{BB962C8B-B14F-4D97-AF65-F5344CB8AC3E}">
        <p14:creationId xmlns:p14="http://schemas.microsoft.com/office/powerpoint/2010/main" val="334252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ront-TuSchu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302" y="39688"/>
            <a:ext cx="4286697" cy="681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56855" y="3287348"/>
            <a:ext cx="3324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/>
              <a:t>Mantle convection </a:t>
            </a:r>
            <a:r>
              <a:rPr lang="nb-NO" sz="2400" dirty="0" smtClean="0"/>
              <a:t>mode</a:t>
            </a:r>
            <a:endParaRPr lang="en-US" sz="2400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7917" y="22104"/>
            <a:ext cx="47877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0000FF"/>
                </a:solidFill>
              </a:rPr>
              <a:t>Heat tranfer from the interior: </a:t>
            </a:r>
            <a:r>
              <a:rPr lang="nb-NO" sz="2400" dirty="0">
                <a:solidFill>
                  <a:srgbClr val="0000FF"/>
                </a:solidFill>
              </a:rPr>
              <a:t>46 </a:t>
            </a:r>
            <a:r>
              <a:rPr lang="nb-NO" sz="2400" dirty="0" smtClean="0">
                <a:solidFill>
                  <a:srgbClr val="0000FF"/>
                </a:solidFill>
              </a:rPr>
              <a:t>TW</a:t>
            </a:r>
            <a:endParaRPr lang="nb-NO" sz="2400" dirty="0">
              <a:solidFill>
                <a:srgbClr val="0000FF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88785" y="483769"/>
            <a:ext cx="4455223" cy="1708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nb-NO" sz="1800" dirty="0" smtClean="0">
                <a:solidFill>
                  <a:srgbClr val="CC0000"/>
                </a:solidFill>
              </a:rPr>
              <a:t>Produced in the crust</a:t>
            </a:r>
            <a:r>
              <a:rPr lang="nb-NO" sz="1800" dirty="0">
                <a:solidFill>
                  <a:srgbClr val="CC0000"/>
                </a:solidFill>
              </a:rPr>
              <a:t>: </a:t>
            </a:r>
            <a:r>
              <a:rPr lang="nb-NO" sz="1800" dirty="0" smtClean="0">
                <a:solidFill>
                  <a:srgbClr val="CC0000"/>
                </a:solidFill>
              </a:rPr>
              <a:t>8 TW</a:t>
            </a:r>
          </a:p>
          <a:p>
            <a:pPr>
              <a:lnSpc>
                <a:spcPts val="900"/>
              </a:lnSpc>
              <a:defRPr/>
            </a:pPr>
            <a:r>
              <a:rPr lang="nb-NO" sz="1200" dirty="0">
                <a:solidFill>
                  <a:srgbClr val="CC0000"/>
                </a:solidFill>
              </a:rPr>
              <a:t> </a:t>
            </a:r>
            <a:r>
              <a:rPr lang="nb-NO" sz="1200" dirty="0" smtClean="0">
                <a:solidFill>
                  <a:srgbClr val="CC0000"/>
                </a:solidFill>
              </a:rPr>
              <a:t> </a:t>
            </a:r>
            <a:r>
              <a:rPr lang="nb-NO" sz="1200" dirty="0" smtClean="0"/>
              <a:t>radioactivity from U</a:t>
            </a:r>
            <a:r>
              <a:rPr lang="nb-NO" sz="1200" dirty="0"/>
              <a:t>, Th, </a:t>
            </a:r>
            <a:r>
              <a:rPr lang="nb-NO" sz="1200" dirty="0" smtClean="0"/>
              <a:t>K</a:t>
            </a:r>
            <a:endParaRPr lang="nb-NO" sz="1200" dirty="0"/>
          </a:p>
          <a:p>
            <a:pPr>
              <a:lnSpc>
                <a:spcPts val="3000"/>
              </a:lnSpc>
              <a:defRPr/>
            </a:pPr>
            <a:r>
              <a:rPr lang="nb-NO" sz="1800" dirty="0" smtClean="0">
                <a:solidFill>
                  <a:srgbClr val="CC0000"/>
                </a:solidFill>
              </a:rPr>
              <a:t>Transfer from mantle</a:t>
            </a:r>
            <a:r>
              <a:rPr lang="nb-NO" sz="1800" dirty="0">
                <a:solidFill>
                  <a:srgbClr val="CC0000"/>
                </a:solidFill>
              </a:rPr>
              <a:t>: </a:t>
            </a:r>
            <a:r>
              <a:rPr lang="nb-NO" sz="1800" dirty="0" smtClean="0">
                <a:solidFill>
                  <a:srgbClr val="CC0000"/>
                </a:solidFill>
              </a:rPr>
              <a:t>38 TW</a:t>
            </a:r>
          </a:p>
          <a:p>
            <a:pPr>
              <a:lnSpc>
                <a:spcPts val="900"/>
              </a:lnSpc>
              <a:defRPr/>
            </a:pPr>
            <a:r>
              <a:rPr lang="nb-NO" sz="1600" dirty="0" smtClean="0"/>
              <a:t> </a:t>
            </a:r>
            <a:r>
              <a:rPr lang="nb-NO" sz="1200" dirty="0" smtClean="0"/>
              <a:t>radioactivity,</a:t>
            </a:r>
            <a:r>
              <a:rPr lang="nb-NO" sz="200" dirty="0" smtClean="0"/>
              <a:t> </a:t>
            </a:r>
            <a:r>
              <a:rPr lang="nb-NO" sz="1200" dirty="0" smtClean="0"/>
              <a:t>11 TW  +  secular cooling,</a:t>
            </a:r>
            <a:r>
              <a:rPr lang="nb-NO" sz="200" dirty="0" smtClean="0"/>
              <a:t> </a:t>
            </a:r>
            <a:r>
              <a:rPr lang="nb-NO" sz="1200" dirty="0" smtClean="0"/>
              <a:t>16 TW  +  core heat,</a:t>
            </a:r>
            <a:r>
              <a:rPr lang="nb-NO" sz="200" dirty="0" smtClean="0"/>
              <a:t> </a:t>
            </a:r>
            <a:r>
              <a:rPr lang="nb-NO" sz="1200" dirty="0" smtClean="0"/>
              <a:t>11 TW</a:t>
            </a:r>
            <a:endParaRPr lang="nb-NO" sz="1200" dirty="0"/>
          </a:p>
          <a:p>
            <a:pPr>
              <a:lnSpc>
                <a:spcPts val="3000"/>
              </a:lnSpc>
              <a:defRPr/>
            </a:pPr>
            <a:r>
              <a:rPr lang="nb-NO" sz="1800" dirty="0" smtClean="0">
                <a:solidFill>
                  <a:srgbClr val="CC0000"/>
                </a:solidFill>
              </a:rPr>
              <a:t>Transfer from core</a:t>
            </a:r>
            <a:r>
              <a:rPr lang="nb-NO" sz="1800" dirty="0">
                <a:solidFill>
                  <a:srgbClr val="CC0000"/>
                </a:solidFill>
              </a:rPr>
              <a:t>: </a:t>
            </a:r>
            <a:r>
              <a:rPr lang="nb-NO" sz="1800" dirty="0" smtClean="0">
                <a:solidFill>
                  <a:srgbClr val="CC0000"/>
                </a:solidFill>
              </a:rPr>
              <a:t>11 TW</a:t>
            </a:r>
          </a:p>
          <a:p>
            <a:pPr>
              <a:lnSpc>
                <a:spcPts val="1000"/>
              </a:lnSpc>
              <a:defRPr/>
            </a:pPr>
            <a:r>
              <a:rPr lang="nb-NO" sz="1600" dirty="0" smtClean="0"/>
              <a:t> </a:t>
            </a:r>
            <a:r>
              <a:rPr lang="nb-NO" sz="1300" dirty="0" smtClean="0"/>
              <a:t>latent </a:t>
            </a:r>
            <a:r>
              <a:rPr lang="nb-NO" sz="1300" dirty="0"/>
              <a:t>heat of cryst</a:t>
            </a:r>
            <a:r>
              <a:rPr lang="nb-NO" sz="1300" dirty="0" smtClean="0"/>
              <a:t>. of the inner core + secular cooling</a:t>
            </a:r>
            <a:r>
              <a:rPr lang="nb-NO" sz="1300" dirty="0"/>
              <a:t>,</a:t>
            </a:r>
          </a:p>
          <a:p>
            <a:pPr>
              <a:lnSpc>
                <a:spcPts val="1400"/>
              </a:lnSpc>
              <a:defRPr/>
            </a:pPr>
            <a:r>
              <a:rPr lang="nb-NO" sz="1300" dirty="0"/>
              <a:t>    </a:t>
            </a:r>
            <a:r>
              <a:rPr lang="nb-NO" sz="1300" i="1" dirty="0" smtClean="0"/>
              <a:t>possibly</a:t>
            </a:r>
            <a:r>
              <a:rPr lang="nb-NO" sz="1300" dirty="0" smtClean="0"/>
              <a:t> </a:t>
            </a:r>
            <a:r>
              <a:rPr lang="nb-NO" sz="1300" dirty="0"/>
              <a:t>some radioact. from </a:t>
            </a:r>
            <a:r>
              <a:rPr lang="nb-NO" sz="1300" dirty="0" smtClean="0"/>
              <a:t>K and U</a:t>
            </a:r>
            <a:endParaRPr lang="en-US" sz="1300" dirty="0"/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539552" y="3791928"/>
            <a:ext cx="3444875" cy="1338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800" b="1" dirty="0">
                <a:solidFill>
                  <a:srgbClr val="0000FF"/>
                </a:solidFill>
              </a:rPr>
              <a:t>Sinking </a:t>
            </a:r>
            <a:r>
              <a:rPr lang="nb-NO" sz="1800" b="1" dirty="0" err="1">
                <a:solidFill>
                  <a:srgbClr val="0000FF"/>
                </a:solidFill>
              </a:rPr>
              <a:t>sheets</a:t>
            </a:r>
            <a:r>
              <a:rPr lang="nb-NO" sz="1800" b="1" dirty="0">
                <a:solidFill>
                  <a:srgbClr val="0000FF"/>
                </a:solidFill>
              </a:rPr>
              <a:t> </a:t>
            </a:r>
            <a:r>
              <a:rPr lang="nb-NO" sz="1800" b="1" dirty="0" err="1">
                <a:solidFill>
                  <a:srgbClr val="0000FF"/>
                </a:solidFill>
              </a:rPr>
              <a:t>of</a:t>
            </a:r>
            <a:r>
              <a:rPr lang="nb-NO" sz="1800" b="1" dirty="0">
                <a:solidFill>
                  <a:srgbClr val="0000FF"/>
                </a:solidFill>
              </a:rPr>
              <a:t> </a:t>
            </a:r>
            <a:r>
              <a:rPr lang="nb-NO" sz="1800" b="1" dirty="0" err="1">
                <a:solidFill>
                  <a:srgbClr val="0000FF"/>
                </a:solidFill>
              </a:rPr>
              <a:t>cold</a:t>
            </a:r>
            <a:r>
              <a:rPr lang="nb-NO" sz="1800" b="1" dirty="0">
                <a:solidFill>
                  <a:srgbClr val="0000FF"/>
                </a:solidFill>
              </a:rPr>
              <a:t> </a:t>
            </a:r>
            <a:r>
              <a:rPr lang="nb-NO" sz="1800" b="1" dirty="0" err="1">
                <a:solidFill>
                  <a:srgbClr val="0000FF"/>
                </a:solidFill>
              </a:rPr>
              <a:t>lithosphere</a:t>
            </a:r>
            <a:endParaRPr lang="nb-NO" sz="1800" b="1" dirty="0">
              <a:solidFill>
                <a:srgbClr val="0000FF"/>
              </a:solidFill>
            </a:endParaRPr>
          </a:p>
          <a:p>
            <a:pPr>
              <a:lnSpc>
                <a:spcPct val="65000"/>
              </a:lnSpc>
              <a:defRPr/>
            </a:pPr>
            <a:endParaRPr lang="nb-NO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nb-NO" sz="1800" b="1" dirty="0" err="1">
                <a:solidFill>
                  <a:srgbClr val="EA5F00"/>
                </a:solidFill>
              </a:rPr>
              <a:t>Counterflow</a:t>
            </a:r>
            <a:r>
              <a:rPr lang="nb-NO" sz="1800" b="1" dirty="0">
                <a:solidFill>
                  <a:srgbClr val="EA5F00"/>
                </a:solidFill>
              </a:rPr>
              <a:t>:</a:t>
            </a:r>
          </a:p>
          <a:p>
            <a:pPr>
              <a:buFontTx/>
              <a:buChar char="-"/>
              <a:defRPr/>
            </a:pPr>
            <a:r>
              <a:rPr lang="nb-NO" sz="1600" dirty="0">
                <a:solidFill>
                  <a:srgbClr val="EA5F00"/>
                </a:solidFill>
              </a:rPr>
              <a:t> </a:t>
            </a:r>
            <a:r>
              <a:rPr lang="nb-NO" sz="1600" dirty="0" err="1">
                <a:solidFill>
                  <a:srgbClr val="EA5F00"/>
                </a:solidFill>
              </a:rPr>
              <a:t>slow</a:t>
            </a:r>
            <a:r>
              <a:rPr lang="nb-NO" sz="1600" dirty="0">
                <a:solidFill>
                  <a:srgbClr val="EA5F00"/>
                </a:solidFill>
              </a:rPr>
              <a:t> and passive </a:t>
            </a:r>
            <a:r>
              <a:rPr lang="nb-NO" sz="1600" dirty="0" err="1">
                <a:solidFill>
                  <a:srgbClr val="EA5F00"/>
                </a:solidFill>
              </a:rPr>
              <a:t>upwelling</a:t>
            </a:r>
            <a:r>
              <a:rPr lang="nb-NO" sz="1600" dirty="0">
                <a:solidFill>
                  <a:srgbClr val="EA5F00"/>
                </a:solidFill>
              </a:rPr>
              <a:t>, &gt;70% (?)</a:t>
            </a:r>
          </a:p>
          <a:p>
            <a:pPr>
              <a:buFontTx/>
              <a:buChar char="-"/>
              <a:defRPr/>
            </a:pPr>
            <a:r>
              <a:rPr lang="nb-NO" sz="1600" dirty="0">
                <a:solidFill>
                  <a:srgbClr val="EA5F00"/>
                </a:solidFill>
              </a:rPr>
              <a:t> </a:t>
            </a:r>
            <a:r>
              <a:rPr lang="nb-NO" sz="1600" dirty="0" err="1">
                <a:solidFill>
                  <a:srgbClr val="EA5F00"/>
                </a:solidFill>
              </a:rPr>
              <a:t>minor</a:t>
            </a:r>
            <a:r>
              <a:rPr lang="nb-NO" sz="1600" dirty="0">
                <a:solidFill>
                  <a:srgbClr val="EA5F00"/>
                </a:solidFill>
              </a:rPr>
              <a:t> </a:t>
            </a:r>
            <a:r>
              <a:rPr lang="nb-NO" sz="1600" dirty="0" err="1">
                <a:solidFill>
                  <a:srgbClr val="EA5F00"/>
                </a:solidFill>
              </a:rPr>
              <a:t>proportion</a:t>
            </a:r>
            <a:r>
              <a:rPr lang="nb-NO" sz="1600" dirty="0">
                <a:solidFill>
                  <a:srgbClr val="EA5F00"/>
                </a:solidFill>
              </a:rPr>
              <a:t> </a:t>
            </a:r>
            <a:r>
              <a:rPr lang="nb-NO" sz="1600" dirty="0" err="1">
                <a:solidFill>
                  <a:srgbClr val="EA5F00"/>
                </a:solidFill>
              </a:rPr>
              <a:t>of</a:t>
            </a:r>
            <a:r>
              <a:rPr lang="nb-NO" sz="1600" dirty="0">
                <a:solidFill>
                  <a:srgbClr val="EA5F00"/>
                </a:solidFill>
              </a:rPr>
              <a:t> </a:t>
            </a:r>
            <a:r>
              <a:rPr lang="nb-NO" sz="1600" dirty="0" err="1">
                <a:solidFill>
                  <a:srgbClr val="EA5F00"/>
                </a:solidFill>
              </a:rPr>
              <a:t>active</a:t>
            </a:r>
            <a:r>
              <a:rPr lang="nb-NO" sz="1600" dirty="0">
                <a:solidFill>
                  <a:srgbClr val="EA5F00"/>
                </a:solidFill>
              </a:rPr>
              <a:t> </a:t>
            </a:r>
            <a:r>
              <a:rPr lang="nb-NO" sz="1600" dirty="0" err="1">
                <a:solidFill>
                  <a:srgbClr val="EA5F00"/>
                </a:solidFill>
              </a:rPr>
              <a:t>plumes</a:t>
            </a:r>
            <a:endParaRPr lang="en-US" sz="1600" b="1" dirty="0">
              <a:solidFill>
                <a:srgbClr val="EA5F00"/>
              </a:solidFill>
              <a:latin typeface="Arial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553325" y="6165850"/>
            <a:ext cx="15906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/>
              <a:t>         P.J.Tackley in</a:t>
            </a:r>
          </a:p>
          <a:p>
            <a:r>
              <a:rPr lang="nb-NO" sz="1000"/>
              <a:t>Schubert &amp; Turcotte (2001,</a:t>
            </a:r>
          </a:p>
          <a:p>
            <a:r>
              <a:rPr lang="nb-NO" sz="1000"/>
              <a:t>Cambridge Univ. Press) </a:t>
            </a:r>
            <a:endParaRPr lang="en-US" sz="1000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 flipH="1" flipV="1">
            <a:off x="6031703" y="1772816"/>
            <a:ext cx="275311" cy="208384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 flipV="1">
            <a:off x="5792510" y="2349984"/>
            <a:ext cx="350382" cy="9427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>
            <a:off x="6318190" y="964814"/>
            <a:ext cx="305348" cy="47126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 flipH="1" flipV="1">
            <a:off x="7210976" y="892053"/>
            <a:ext cx="144462" cy="2873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12" name="Line 12"/>
          <p:cNvSpPr>
            <a:spLocks noChangeShapeType="1"/>
          </p:cNvSpPr>
          <p:nvPr/>
        </p:nvSpPr>
        <p:spPr bwMode="auto">
          <a:xfrm>
            <a:off x="8469556" y="4437063"/>
            <a:ext cx="0" cy="360362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13" name="Line 13"/>
          <p:cNvSpPr>
            <a:spLocks noChangeShapeType="1"/>
          </p:cNvSpPr>
          <p:nvPr/>
        </p:nvSpPr>
        <p:spPr bwMode="auto">
          <a:xfrm flipH="1">
            <a:off x="5887241" y="3867393"/>
            <a:ext cx="288925" cy="132861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 flipH="1">
            <a:off x="7451725" y="4437063"/>
            <a:ext cx="35719" cy="287337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15" name="Line 15"/>
          <p:cNvSpPr>
            <a:spLocks noChangeShapeType="1"/>
          </p:cNvSpPr>
          <p:nvPr/>
        </p:nvSpPr>
        <p:spPr bwMode="auto">
          <a:xfrm flipH="1">
            <a:off x="5795963" y="3357563"/>
            <a:ext cx="360362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 flipH="1">
            <a:off x="6300785" y="4191000"/>
            <a:ext cx="211383" cy="1730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8" name="TextBox 17"/>
          <p:cNvSpPr txBox="1"/>
          <p:nvPr/>
        </p:nvSpPr>
        <p:spPr>
          <a:xfrm rot="237531">
            <a:off x="6828504" y="3164714"/>
            <a:ext cx="1342426" cy="45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500" dirty="0" smtClean="0"/>
              <a:t>Outer core surface: </a:t>
            </a:r>
            <a:r>
              <a:rPr lang="nb-NO" sz="1500" b="1" dirty="0" smtClean="0"/>
              <a:t>TLB</a:t>
            </a:r>
            <a:endParaRPr lang="en-GB" sz="1500" b="1" dirty="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 flipV="1">
            <a:off x="5733195" y="2965293"/>
            <a:ext cx="614850" cy="7098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6623538" y="4380003"/>
            <a:ext cx="305348" cy="20072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 flipV="1">
            <a:off x="7614137" y="2801814"/>
            <a:ext cx="181708" cy="11723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H="1" flipV="1">
            <a:off x="7965831" y="2584939"/>
            <a:ext cx="17583" cy="16412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318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  <p:bldP spid="102406" grpId="0" animBg="1"/>
      <p:bldP spid="102408" grpId="0" animBg="1"/>
      <p:bldP spid="102409" grpId="0" animBg="1"/>
      <p:bldP spid="102410" grpId="0" animBg="1"/>
      <p:bldP spid="102411" grpId="0" animBg="1"/>
      <p:bldP spid="102412" grpId="0" animBg="1"/>
      <p:bldP spid="102413" grpId="0" animBg="1"/>
      <p:bldP spid="102414" grpId="0" animBg="1"/>
      <p:bldP spid="102415" grpId="0" animBg="1"/>
      <p:bldP spid="1024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68142" y="64685"/>
            <a:ext cx="3256020" cy="938719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100" dirty="0" err="1">
                <a:solidFill>
                  <a:srgbClr val="0000FF"/>
                </a:solidFill>
              </a:rPr>
              <a:t>Seismic</a:t>
            </a:r>
            <a:r>
              <a:rPr lang="nb-NO" sz="2100" dirty="0">
                <a:solidFill>
                  <a:srgbClr val="0000FF"/>
                </a:solidFill>
              </a:rPr>
              <a:t> </a:t>
            </a:r>
            <a:r>
              <a:rPr lang="nb-NO" sz="2100" dirty="0" err="1">
                <a:solidFill>
                  <a:srgbClr val="0000FF"/>
                </a:solidFill>
              </a:rPr>
              <a:t>tomography</a:t>
            </a:r>
            <a:r>
              <a:rPr lang="nb-NO" sz="2100" dirty="0">
                <a:solidFill>
                  <a:srgbClr val="0000FF"/>
                </a:solidFill>
              </a:rPr>
              <a:t> </a:t>
            </a:r>
            <a:r>
              <a:rPr lang="nb-NO" sz="2100" dirty="0" err="1">
                <a:solidFill>
                  <a:srgbClr val="0000FF"/>
                </a:solidFill>
              </a:rPr>
              <a:t>models</a:t>
            </a:r>
            <a:endParaRPr lang="nb-NO" sz="2100" dirty="0">
              <a:solidFill>
                <a:srgbClr val="0000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800" dirty="0" smtClean="0"/>
              <a:t> Large </a:t>
            </a:r>
            <a:r>
              <a:rPr lang="nb-NO" sz="1800" dirty="0"/>
              <a:t>v</a:t>
            </a:r>
            <a:r>
              <a:rPr lang="nb-NO" sz="1800" baseline="-25000" dirty="0"/>
              <a:t>S</a:t>
            </a:r>
            <a:r>
              <a:rPr lang="nb-NO" sz="1800" dirty="0"/>
              <a:t>-amplitudes at the </a:t>
            </a:r>
            <a:r>
              <a:rPr lang="nb-NO" sz="1800" b="1" dirty="0">
                <a:solidFill>
                  <a:srgbClr val="FF0000"/>
                </a:solidFill>
              </a:rPr>
              <a:t>top</a:t>
            </a:r>
            <a:endParaRPr lang="nb-NO" sz="1800" dirty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800" dirty="0"/>
              <a:t> </a:t>
            </a:r>
            <a:r>
              <a:rPr lang="nb-NO" sz="1800" dirty="0" smtClean="0"/>
              <a:t> and </a:t>
            </a:r>
            <a:r>
              <a:rPr lang="nb-NO" sz="1800" b="1" dirty="0">
                <a:solidFill>
                  <a:srgbClr val="FF0000"/>
                </a:solidFill>
              </a:rPr>
              <a:t>bottom</a:t>
            </a:r>
            <a:r>
              <a:rPr lang="nb-NO" sz="1800" dirty="0"/>
              <a:t> of the mantle</a:t>
            </a:r>
          </a:p>
        </p:txBody>
      </p:sp>
      <p:pic>
        <p:nvPicPr>
          <p:cNvPr id="6" name="Picture 4" descr="Laskem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4685"/>
            <a:ext cx="4342796" cy="620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" y="1178571"/>
            <a:ext cx="4095997" cy="56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0504" y="6333800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Romanowicz (2003,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      Ann.Rev. EPS)</a:t>
            </a:r>
            <a:endParaRPr lang="en-GB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639815" y="6202679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465 km</a:t>
            </a:r>
            <a:r>
              <a:rPr lang="nb-NO" sz="1600" dirty="0" smtClean="0">
                <a:solidFill>
                  <a:srgbClr val="3333FF"/>
                </a:solidFill>
              </a:rPr>
              <a:t> above CMB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8293" y="6196232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120 km</a:t>
            </a:r>
            <a:r>
              <a:rPr lang="nb-NO" sz="1600" dirty="0" smtClean="0">
                <a:solidFill>
                  <a:srgbClr val="3333FF"/>
                </a:solidFill>
              </a:rPr>
              <a:t> above CMB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129" y="6187627"/>
            <a:ext cx="1676041" cy="555372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488484" y="6329417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33FF"/>
                </a:solidFill>
              </a:rPr>
              <a:t>300 km</a:t>
            </a:r>
            <a:endParaRPr lang="en-GB" sz="1200" b="1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3971" y="1542143"/>
            <a:ext cx="235858" cy="4645483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6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 animBg="1"/>
      <p:bldP spid="5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52355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309563" y="590550"/>
            <a:ext cx="5365750" cy="7080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100"/>
              <a:t>Two large anti-podal, slow provinces  -  LLSVP</a:t>
            </a:r>
          </a:p>
          <a:p>
            <a:pPr>
              <a:lnSpc>
                <a:spcPts val="2400"/>
              </a:lnSpc>
            </a:pPr>
            <a:r>
              <a:rPr lang="nb-NO" sz="2100"/>
              <a:t>  </a:t>
            </a:r>
            <a:r>
              <a:rPr lang="nb-NO" sz="2100" b="1"/>
              <a:t>Africa – Pacific </a:t>
            </a:r>
            <a:r>
              <a:rPr lang="nb-NO" sz="2100"/>
              <a:t>(near equator - 180</a:t>
            </a:r>
            <a:r>
              <a:rPr lang="nb-NO" sz="2100">
                <a:cs typeface="Times New Roman" pitchFamily="18" charset="0"/>
              </a:rPr>
              <a:t>º apart)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0" y="0"/>
            <a:ext cx="6711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>
                <a:solidFill>
                  <a:srgbClr val="3333FF"/>
                </a:solidFill>
              </a:rPr>
              <a:t>S-wave</a:t>
            </a:r>
            <a:r>
              <a:rPr lang="nb-NO" sz="2800">
                <a:solidFill>
                  <a:srgbClr val="3333FF"/>
                </a:solidFill>
              </a:rPr>
              <a:t> models, lowermost mantle (D”-zone)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225" y="4533900"/>
            <a:ext cx="44592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8797" y="5273749"/>
            <a:ext cx="4499245" cy="122084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1700" dirty="0">
                <a:solidFill>
                  <a:srgbClr val="FF0000"/>
                </a:solidFill>
              </a:rPr>
              <a:t>The </a:t>
            </a:r>
            <a:r>
              <a:rPr lang="nb-NO" sz="1700" dirty="0" smtClean="0">
                <a:solidFill>
                  <a:srgbClr val="FF0000"/>
                </a:solidFill>
              </a:rPr>
              <a:t>degree-2 </a:t>
            </a:r>
            <a:r>
              <a:rPr lang="nb-NO" sz="1700" dirty="0" err="1">
                <a:solidFill>
                  <a:srgbClr val="FF0000"/>
                </a:solidFill>
              </a:rPr>
              <a:t>velocity</a:t>
            </a:r>
            <a:r>
              <a:rPr lang="nb-NO" sz="1700" dirty="0">
                <a:solidFill>
                  <a:srgbClr val="FF0000"/>
                </a:solidFill>
              </a:rPr>
              <a:t> </a:t>
            </a:r>
            <a:r>
              <a:rPr lang="nb-NO" sz="1700" dirty="0" err="1" smtClean="0">
                <a:solidFill>
                  <a:srgbClr val="FF0000"/>
                </a:solidFill>
              </a:rPr>
              <a:t>anomalies</a:t>
            </a:r>
            <a:r>
              <a:rPr lang="nb-NO" sz="1700" dirty="0" smtClean="0">
                <a:solidFill>
                  <a:srgbClr val="FF0000"/>
                </a:solidFill>
              </a:rPr>
              <a:t>, </a:t>
            </a:r>
            <a:r>
              <a:rPr lang="nb-NO" sz="1700" dirty="0" err="1" smtClean="0">
                <a:solidFill>
                  <a:srgbClr val="FF0000"/>
                </a:solidFill>
              </a:rPr>
              <a:t>recognized</a:t>
            </a:r>
            <a:endParaRPr lang="nb-NO" sz="1700" dirty="0" smtClean="0">
              <a:solidFill>
                <a:srgbClr val="FF0000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700" dirty="0" smtClean="0">
                <a:solidFill>
                  <a:srgbClr val="FF0000"/>
                </a:solidFill>
              </a:rPr>
              <a:t> &gt;30 </a:t>
            </a:r>
            <a:r>
              <a:rPr lang="nb-NO" sz="1700" dirty="0" err="1" smtClean="0">
                <a:solidFill>
                  <a:srgbClr val="FF0000"/>
                </a:solidFill>
              </a:rPr>
              <a:t>years</a:t>
            </a:r>
            <a:r>
              <a:rPr lang="nb-NO" sz="1700" dirty="0" smtClean="0">
                <a:solidFill>
                  <a:srgbClr val="FF0000"/>
                </a:solidFill>
              </a:rPr>
              <a:t> </a:t>
            </a:r>
            <a:r>
              <a:rPr lang="nb-NO" sz="1700" dirty="0" err="1" smtClean="0">
                <a:solidFill>
                  <a:srgbClr val="FF0000"/>
                </a:solidFill>
              </a:rPr>
              <a:t>ago</a:t>
            </a:r>
            <a:r>
              <a:rPr lang="nb-NO" sz="1700" dirty="0" smtClean="0">
                <a:solidFill>
                  <a:srgbClr val="FF0000"/>
                </a:solidFill>
              </a:rPr>
              <a:t>, </a:t>
            </a:r>
            <a:r>
              <a:rPr lang="nb-NO" sz="1700" b="1" dirty="0" err="1" smtClean="0">
                <a:solidFill>
                  <a:srgbClr val="FF0000"/>
                </a:solidFill>
              </a:rPr>
              <a:t>coincide</a:t>
            </a:r>
            <a:r>
              <a:rPr lang="nb-NO" sz="1700" dirty="0" smtClean="0">
                <a:solidFill>
                  <a:srgbClr val="FF0000"/>
                </a:solidFill>
              </a:rPr>
              <a:t> </a:t>
            </a:r>
            <a:r>
              <a:rPr lang="nb-NO" sz="1700" dirty="0" err="1" smtClean="0">
                <a:solidFill>
                  <a:srgbClr val="FF0000"/>
                </a:solidFill>
              </a:rPr>
              <a:t>with</a:t>
            </a:r>
            <a:r>
              <a:rPr lang="nb-NO" sz="1700" dirty="0" smtClean="0">
                <a:solidFill>
                  <a:srgbClr val="FF0000"/>
                </a:solidFill>
              </a:rPr>
              <a:t> </a:t>
            </a:r>
            <a:r>
              <a:rPr lang="nb-NO" sz="1700" dirty="0" err="1" smtClean="0">
                <a:solidFill>
                  <a:srgbClr val="FF0000"/>
                </a:solidFill>
              </a:rPr>
              <a:t>the</a:t>
            </a:r>
            <a:r>
              <a:rPr lang="nb-NO" sz="1700" dirty="0" smtClean="0">
                <a:solidFill>
                  <a:srgbClr val="FF0000"/>
                </a:solidFill>
              </a:rPr>
              <a:t> </a:t>
            </a:r>
            <a:r>
              <a:rPr lang="nb-NO" sz="1700" b="1" dirty="0" smtClean="0">
                <a:solidFill>
                  <a:srgbClr val="FF0000"/>
                </a:solidFill>
              </a:rPr>
              <a:t>residual </a:t>
            </a:r>
            <a:r>
              <a:rPr lang="nb-NO" sz="1700" b="1" dirty="0" err="1" smtClean="0">
                <a:solidFill>
                  <a:srgbClr val="FF0000"/>
                </a:solidFill>
              </a:rPr>
              <a:t>geoid</a:t>
            </a:r>
            <a:endParaRPr lang="nb-NO" sz="1700" b="1" dirty="0" smtClean="0">
              <a:solidFill>
                <a:srgbClr val="FF0000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600" dirty="0" smtClean="0"/>
              <a:t> </a:t>
            </a:r>
            <a:r>
              <a:rPr lang="nb-NO" sz="1400" dirty="0" smtClean="0"/>
              <a:t>e.g</a:t>
            </a:r>
            <a:r>
              <a:rPr lang="nb-NO" sz="1400" dirty="0"/>
              <a:t>. </a:t>
            </a:r>
            <a:r>
              <a:rPr lang="nb-NO" sz="1400" dirty="0" err="1"/>
              <a:t>Dziewonsky</a:t>
            </a:r>
            <a:r>
              <a:rPr lang="nb-NO" sz="1400" dirty="0"/>
              <a:t> et al. (1977, </a:t>
            </a:r>
            <a:r>
              <a:rPr lang="nb-NO" sz="1400" dirty="0" smtClean="0"/>
              <a:t>JGR),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        </a:t>
            </a:r>
            <a:r>
              <a:rPr lang="nb-NO" sz="1400" dirty="0" err="1" smtClean="0"/>
              <a:t>Dziewonski</a:t>
            </a:r>
            <a:r>
              <a:rPr lang="nb-NO" sz="1400" dirty="0" smtClean="0"/>
              <a:t> </a:t>
            </a:r>
            <a:r>
              <a:rPr lang="nb-NO" sz="1400" dirty="0"/>
              <a:t>&amp; Anderson (1984, </a:t>
            </a:r>
            <a:r>
              <a:rPr lang="nb-NO" sz="1400" dirty="0" err="1"/>
              <a:t>Am</a:t>
            </a:r>
            <a:r>
              <a:rPr lang="nb-NO" sz="1400" dirty="0"/>
              <a:t> </a:t>
            </a:r>
            <a:r>
              <a:rPr lang="nb-NO" sz="1400" dirty="0" err="1"/>
              <a:t>Sci</a:t>
            </a:r>
            <a:r>
              <a:rPr lang="nb-NO" sz="1400" dirty="0"/>
              <a:t>)</a:t>
            </a: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5076825" y="2997200"/>
            <a:ext cx="1851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/>
              <a:t>Dziewonski et al. </a:t>
            </a:r>
          </a:p>
          <a:p>
            <a:r>
              <a:rPr lang="nb-NO" sz="1800"/>
              <a:t>  (2010, EPSL)</a:t>
            </a:r>
          </a:p>
        </p:txBody>
      </p:sp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4650" y="1052513"/>
            <a:ext cx="24193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5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88" y="351162"/>
            <a:ext cx="669686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99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dirty="0" err="1" smtClean="0">
                <a:solidFill>
                  <a:srgbClr val="3333FF"/>
                </a:solidFill>
              </a:rPr>
              <a:t>Primary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source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information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about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deep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interior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structure</a:t>
            </a:r>
            <a:r>
              <a:rPr lang="nb-NO" dirty="0" smtClean="0">
                <a:solidFill>
                  <a:srgbClr val="3333FF"/>
                </a:solidFill>
              </a:rPr>
              <a:t>:</a:t>
            </a:r>
          </a:p>
          <a:p>
            <a:pPr>
              <a:defRPr/>
            </a:pPr>
            <a:r>
              <a:rPr lang="nb-NO" sz="2400" b="1" dirty="0">
                <a:solidFill>
                  <a:srgbClr val="3333FF"/>
                </a:solidFill>
              </a:rPr>
              <a:t> </a:t>
            </a:r>
            <a:r>
              <a:rPr lang="nb-NO" sz="2400" b="1" dirty="0" smtClean="0">
                <a:solidFill>
                  <a:srgbClr val="3333FF"/>
                </a:solidFill>
              </a:rPr>
              <a:t>   </a:t>
            </a:r>
            <a:r>
              <a:rPr lang="nb-NO" sz="2400" b="1" dirty="0" err="1" smtClean="0">
                <a:solidFill>
                  <a:srgbClr val="3333FF"/>
                </a:solidFill>
              </a:rPr>
              <a:t>seismological</a:t>
            </a:r>
            <a:r>
              <a:rPr lang="nb-NO" sz="2400" b="1" dirty="0" smtClean="0">
                <a:solidFill>
                  <a:srgbClr val="3333FF"/>
                </a:solidFill>
              </a:rPr>
              <a:t> data</a:t>
            </a:r>
            <a:endParaRPr lang="nb-NO" sz="2400" b="1" dirty="0">
              <a:solidFill>
                <a:srgbClr val="3333FF"/>
              </a:solidFill>
            </a:endParaRP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79388" y="1773238"/>
            <a:ext cx="814517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nb-NO" sz="2400" dirty="0" err="1">
                <a:solidFill>
                  <a:srgbClr val="3333FF"/>
                </a:solidFill>
              </a:rPr>
              <a:t>Other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sources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of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information</a:t>
            </a:r>
            <a:r>
              <a:rPr lang="nb-NO" sz="2400" dirty="0">
                <a:solidFill>
                  <a:srgbClr val="3333FF"/>
                </a:solidFill>
              </a:rPr>
              <a:t>, Earth </a:t>
            </a:r>
            <a:r>
              <a:rPr lang="nb-NO" sz="2400" dirty="0" err="1">
                <a:solidFill>
                  <a:srgbClr val="3333FF"/>
                </a:solidFill>
              </a:rPr>
              <a:t>structure</a:t>
            </a:r>
            <a:r>
              <a:rPr lang="nb-NO" sz="2400" dirty="0">
                <a:solidFill>
                  <a:srgbClr val="3333FF"/>
                </a:solidFill>
              </a:rPr>
              <a:t> and </a:t>
            </a:r>
            <a:r>
              <a:rPr lang="nb-NO" sz="2400" dirty="0" err="1">
                <a:solidFill>
                  <a:srgbClr val="3333FF"/>
                </a:solidFill>
              </a:rPr>
              <a:t>dynamics</a:t>
            </a:r>
            <a:endParaRPr lang="nb-NO" sz="2400" dirty="0">
              <a:solidFill>
                <a:srgbClr val="3333FF"/>
              </a:solidFill>
            </a:endParaRPr>
          </a:p>
          <a:p>
            <a:pPr>
              <a:lnSpc>
                <a:spcPct val="125000"/>
              </a:lnSpc>
            </a:pPr>
            <a:r>
              <a:rPr lang="nb-NO" dirty="0" err="1"/>
              <a:t>Gravitational</a:t>
            </a:r>
            <a:r>
              <a:rPr lang="nb-NO" dirty="0"/>
              <a:t> </a:t>
            </a:r>
            <a:r>
              <a:rPr lang="nb-NO" dirty="0" err="1"/>
              <a:t>field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 err="1"/>
              <a:t>Magnetic</a:t>
            </a:r>
            <a:r>
              <a:rPr lang="nb-NO" dirty="0"/>
              <a:t> </a:t>
            </a:r>
            <a:r>
              <a:rPr lang="nb-NO" dirty="0" err="1"/>
              <a:t>field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/>
              <a:t>Heat </a:t>
            </a:r>
            <a:r>
              <a:rPr lang="nb-NO" dirty="0" err="1"/>
              <a:t>flow</a:t>
            </a:r>
            <a:r>
              <a:rPr lang="nb-NO" dirty="0"/>
              <a:t>, </a:t>
            </a:r>
            <a:r>
              <a:rPr lang="nb-NO" dirty="0" err="1"/>
              <a:t>dynamic</a:t>
            </a:r>
            <a:r>
              <a:rPr lang="nb-NO" dirty="0"/>
              <a:t> </a:t>
            </a:r>
            <a:r>
              <a:rPr lang="nb-NO" dirty="0" err="1"/>
              <a:t>topography</a:t>
            </a:r>
            <a:r>
              <a:rPr lang="nb-NO" dirty="0"/>
              <a:t> and </a:t>
            </a:r>
            <a:r>
              <a:rPr lang="nb-NO" dirty="0" err="1"/>
              <a:t>geoid</a:t>
            </a:r>
            <a:r>
              <a:rPr lang="nb-NO" dirty="0"/>
              <a:t>  </a:t>
            </a:r>
          </a:p>
          <a:p>
            <a:pPr>
              <a:lnSpc>
                <a:spcPct val="125000"/>
              </a:lnSpc>
            </a:pPr>
            <a:r>
              <a:rPr lang="nb-NO" dirty="0"/>
              <a:t>Plate </a:t>
            </a:r>
            <a:r>
              <a:rPr lang="nb-NO" dirty="0" err="1"/>
              <a:t>movements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 err="1"/>
              <a:t>Cosmochemistry</a:t>
            </a:r>
            <a:r>
              <a:rPr lang="nb-NO" dirty="0"/>
              <a:t> and </a:t>
            </a:r>
            <a:r>
              <a:rPr lang="nb-NO" dirty="0" err="1"/>
              <a:t>geochemistry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/>
              <a:t>High </a:t>
            </a:r>
            <a:r>
              <a:rPr lang="nb-NO" dirty="0" err="1"/>
              <a:t>pressure</a:t>
            </a:r>
            <a:r>
              <a:rPr lang="nb-NO" dirty="0"/>
              <a:t> </a:t>
            </a:r>
            <a:r>
              <a:rPr lang="nb-NO" dirty="0" err="1"/>
              <a:t>mineralogy</a:t>
            </a:r>
            <a:r>
              <a:rPr lang="nb-NO" dirty="0"/>
              <a:t> and mineral </a:t>
            </a:r>
            <a:r>
              <a:rPr lang="nb-NO" dirty="0" err="1"/>
              <a:t>physics</a:t>
            </a:r>
            <a:r>
              <a:rPr lang="nb-NO" dirty="0"/>
              <a:t>: </a:t>
            </a:r>
            <a:r>
              <a:rPr lang="nb-NO" dirty="0" err="1"/>
              <a:t>experimental</a:t>
            </a:r>
            <a:r>
              <a:rPr lang="nb-NO" dirty="0"/>
              <a:t> – </a:t>
            </a:r>
            <a:r>
              <a:rPr lang="nb-NO" dirty="0" err="1"/>
              <a:t>computational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46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9" y="426296"/>
            <a:ext cx="4562395" cy="200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95536" y="4202344"/>
            <a:ext cx="8628124" cy="2421134"/>
            <a:chOff x="395536" y="4202344"/>
            <a:chExt cx="8628124" cy="24211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4202344"/>
              <a:ext cx="8350224" cy="242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95536" y="4646891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/>
                <a:t>L</a:t>
              </a:r>
              <a:r>
                <a:rPr lang="nb-NO" sz="1400" baseline="-25000" dirty="0" err="1" smtClean="0"/>
                <a:t>2</a:t>
              </a:r>
              <a:r>
                <a:rPr lang="nb-NO" sz="1400" dirty="0" smtClean="0"/>
                <a:t>-norm</a:t>
              </a:r>
              <a:endParaRPr lang="en-GB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16415" y="4646890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L</a:t>
              </a:r>
              <a:r>
                <a:rPr lang="nb-NO" sz="1200" baseline="-25000" dirty="0" err="1" smtClean="0"/>
                <a:t>1</a:t>
              </a:r>
              <a:r>
                <a:rPr lang="nb-NO" sz="1200" dirty="0" smtClean="0"/>
                <a:t>-norm</a:t>
              </a:r>
              <a:endParaRPr lang="en-GB" sz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580" y="3650309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Cluster </a:t>
            </a:r>
            <a:r>
              <a:rPr lang="nb-NO" dirty="0" err="1" smtClean="0">
                <a:solidFill>
                  <a:srgbClr val="3333FF"/>
                </a:solidFill>
              </a:rPr>
              <a:t>analysis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5 </a:t>
            </a:r>
            <a:r>
              <a:rPr lang="nb-NO" dirty="0" err="1" smtClean="0">
                <a:solidFill>
                  <a:srgbClr val="3333FF"/>
                </a:solidFill>
              </a:rPr>
              <a:t>tomographic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models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sz="1200" dirty="0" err="1" smtClean="0"/>
              <a:t>Lekic</a:t>
            </a:r>
            <a:r>
              <a:rPr lang="nb-NO" sz="1200" dirty="0" smtClean="0"/>
              <a:t> et al. (2012,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87742"/>
            <a:ext cx="22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Seismic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tomography</a:t>
            </a:r>
            <a:r>
              <a:rPr lang="nb-NO" dirty="0" smtClean="0">
                <a:solidFill>
                  <a:srgbClr val="3333FF"/>
                </a:solidFill>
              </a:rPr>
              <a:t>, D"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95936" y="4180868"/>
            <a:ext cx="1395324" cy="5761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237505" y="3913060"/>
            <a:ext cx="3105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</a:rPr>
              <a:t>Note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plume</a:t>
            </a:r>
            <a:r>
              <a:rPr lang="nb-NO" sz="1400" dirty="0" smtClean="0">
                <a:solidFill>
                  <a:srgbClr val="FF0000"/>
                </a:solidFill>
              </a:rPr>
              <a:t> locations:</a:t>
            </a:r>
          </a:p>
          <a:p>
            <a:r>
              <a:rPr lang="nb-NO" sz="1400" dirty="0" smtClean="0">
                <a:solidFill>
                  <a:srgbClr val="FF0000"/>
                </a:solidFill>
              </a:rPr>
              <a:t>   </a:t>
            </a:r>
            <a:r>
              <a:rPr lang="nb-NO" sz="1400" dirty="0" err="1" smtClean="0">
                <a:solidFill>
                  <a:srgbClr val="FF0000"/>
                </a:solidFill>
              </a:rPr>
              <a:t>many</a:t>
            </a:r>
            <a:r>
              <a:rPr lang="nb-NO" sz="1400" dirty="0" smtClean="0">
                <a:solidFill>
                  <a:srgbClr val="FF0000"/>
                </a:solidFill>
              </a:rPr>
              <a:t>/most </a:t>
            </a:r>
            <a:r>
              <a:rPr lang="nb-NO" sz="1400" dirty="0" err="1" smtClean="0">
                <a:solidFill>
                  <a:srgbClr val="FF0000"/>
                </a:solidFill>
              </a:rPr>
              <a:t>along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LLSVP</a:t>
            </a:r>
            <a:r>
              <a:rPr lang="nb-NO" sz="1400" dirty="0" smtClean="0">
                <a:solidFill>
                  <a:srgbClr val="FF0000"/>
                </a:solidFill>
              </a:rPr>
              <a:t>-</a:t>
            </a:r>
            <a:r>
              <a:rPr lang="nb-NO" sz="1400" b="1" dirty="0" smtClean="0">
                <a:solidFill>
                  <a:srgbClr val="FF0000"/>
                </a:solidFill>
              </a:rPr>
              <a:t>margins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130" y="146913"/>
            <a:ext cx="1911043" cy="227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41274" y="195463"/>
            <a:ext cx="12009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 err="1"/>
              <a:t>Dziewonski</a:t>
            </a:r>
            <a:r>
              <a:rPr lang="nb-NO" sz="1100" dirty="0"/>
              <a:t> et al. </a:t>
            </a:r>
          </a:p>
          <a:p>
            <a:r>
              <a:rPr lang="nb-NO" sz="1100" dirty="0"/>
              <a:t>  (2010, </a:t>
            </a:r>
            <a:r>
              <a:rPr lang="nb-NO" sz="1100" dirty="0" err="1"/>
              <a:t>EPSL</a:t>
            </a:r>
            <a:r>
              <a:rPr lang="nb-NO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72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Torsvik-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8" y="4496637"/>
            <a:ext cx="4621704" cy="236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" y="4722"/>
            <a:ext cx="9089927" cy="45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pc\Dokumenter\Adobe-Illustr-figures\CMB-plumes-chem-interact\LLSVPs-LIP-overl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0" y="457794"/>
            <a:ext cx="5644172" cy="3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77072"/>
            <a:ext cx="1947906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b="1" dirty="0" smtClean="0">
                <a:solidFill>
                  <a:srgbClr val="3333FF"/>
                </a:solidFill>
              </a:rPr>
              <a:t>27 LIPs: 16-297 Ma</a:t>
            </a:r>
          </a:p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Large igneous provinces</a:t>
            </a:r>
            <a:endParaRPr lang="nb-NO" sz="1300" dirty="0"/>
          </a:p>
          <a:p>
            <a:pPr>
              <a:lnSpc>
                <a:spcPts val="1300"/>
              </a:lnSpc>
            </a:pPr>
            <a:r>
              <a:rPr lang="nb-NO" sz="1300" dirty="0" smtClean="0"/>
              <a:t> - </a:t>
            </a:r>
            <a:r>
              <a:rPr lang="nb-NO" sz="1300" b="1" dirty="0" smtClean="0"/>
              <a:t>present</a:t>
            </a:r>
            <a:r>
              <a:rPr lang="nb-NO" sz="1300" dirty="0" smtClean="0"/>
              <a:t> distribution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31153" y="655683"/>
            <a:ext cx="143872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500" b="1" dirty="0" smtClean="0"/>
              <a:t>Reconstructed LIPs (24)</a:t>
            </a:r>
            <a:endParaRPr lang="en-GB" sz="1500" b="1" dirty="0"/>
          </a:p>
        </p:txBody>
      </p:sp>
      <p:sp>
        <p:nvSpPr>
          <p:cNvPr id="22" name="Oval 21"/>
          <p:cNvSpPr/>
          <p:nvPr/>
        </p:nvSpPr>
        <p:spPr>
          <a:xfrm>
            <a:off x="4894418" y="1807658"/>
            <a:ext cx="264278" cy="258992"/>
          </a:xfrm>
          <a:prstGeom prst="ellipse">
            <a:avLst/>
          </a:prstGeom>
          <a:solidFill>
            <a:srgbClr val="FF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9605" y="1826857"/>
            <a:ext cx="50045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800" dirty="0" smtClean="0"/>
              <a:t>SCLIP</a:t>
            </a:r>
          </a:p>
          <a:p>
            <a:pPr>
              <a:lnSpc>
                <a:spcPts val="700"/>
              </a:lnSpc>
            </a:pPr>
            <a:r>
              <a:rPr lang="nb-NO" sz="800" dirty="0" smtClean="0"/>
              <a:t>300 Ma</a:t>
            </a:r>
            <a:endParaRPr lang="en-GB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7452319" y="3962557"/>
            <a:ext cx="160710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b="1" dirty="0" smtClean="0">
                <a:solidFill>
                  <a:srgbClr val="9900CC"/>
                </a:solidFill>
              </a:rPr>
              <a:t>SCLIP</a:t>
            </a:r>
            <a:r>
              <a:rPr lang="nb-NO" sz="1200" dirty="0" smtClean="0">
                <a:solidFill>
                  <a:srgbClr val="9900CC"/>
                </a:solidFill>
              </a:rPr>
              <a:t>, 297 Ma: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Skagerrak-centred LIP,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includes the Oslo Rift</a:t>
            </a:r>
            <a:endParaRPr lang="en-GB" sz="1200" dirty="0">
              <a:solidFill>
                <a:srgbClr val="99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5542" y="4677230"/>
            <a:ext cx="4190134" cy="1718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Clustering of reconstructed LIPs along</a:t>
            </a:r>
          </a:p>
          <a:p>
            <a:r>
              <a:rPr lang="nb-NO" b="1" dirty="0">
                <a:solidFill>
                  <a:srgbClr val="3333FF"/>
                </a:solidFill>
              </a:rPr>
              <a:t> </a:t>
            </a:r>
            <a:r>
              <a:rPr lang="nb-NO" b="1" dirty="0" smtClean="0">
                <a:solidFill>
                  <a:srgbClr val="3333FF"/>
                </a:solidFill>
              </a:rPr>
              <a:t>the LLSVP-margins  </a:t>
            </a:r>
            <a:r>
              <a:rPr lang="nb-NO" b="1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b="1" dirty="0" smtClean="0">
                <a:solidFill>
                  <a:srgbClr val="3333FF"/>
                </a:solidFill>
              </a:rPr>
              <a:t>  implications</a:t>
            </a:r>
          </a:p>
          <a:p>
            <a:r>
              <a:rPr lang="nb-NO" sz="1400" dirty="0" smtClean="0"/>
              <a:t>  1. The plume generation zones and the LLSVPs have 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      long-term stability (&gt; 300 Ma)</a:t>
            </a:r>
          </a:p>
          <a:p>
            <a:pPr>
              <a:lnSpc>
                <a:spcPts val="26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2. LLSVPs must consist of dense (and hot) material</a:t>
            </a:r>
          </a:p>
          <a:p>
            <a:pPr>
              <a:lnSpc>
                <a:spcPts val="11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(2-5% density excess to counteract destruction by</a:t>
            </a:r>
          </a:p>
          <a:p>
            <a:pPr>
              <a:lnSpc>
                <a:spcPts val="13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  thermal buoyancy)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250514" y="6395649"/>
            <a:ext cx="374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>
                <a:solidFill>
                  <a:srgbClr val="9900CC"/>
                </a:solidFill>
              </a:rPr>
              <a:t>LLSVPs: Thermochemical piles</a:t>
            </a:r>
          </a:p>
        </p:txBody>
      </p:sp>
    </p:spTree>
    <p:extLst>
      <p:ext uri="{BB962C8B-B14F-4D97-AF65-F5344CB8AC3E}">
        <p14:creationId xmlns:p14="http://schemas.microsoft.com/office/powerpoint/2010/main" val="9240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  <p:bldP spid="23" grpId="0"/>
      <p:bldP spid="24" grpId="0"/>
      <p:bldP spid="25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2048" y="28831"/>
            <a:ext cx="6135013" cy="27853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700" dirty="0" err="1" smtClean="0">
                <a:solidFill>
                  <a:srgbClr val="3366FF"/>
                </a:solidFill>
              </a:rPr>
              <a:t>Structures</a:t>
            </a:r>
            <a:r>
              <a:rPr lang="nb-NO" sz="1700" dirty="0" smtClean="0">
                <a:solidFill>
                  <a:srgbClr val="3366FF"/>
                </a:solidFill>
              </a:rPr>
              <a:t> and </a:t>
            </a:r>
            <a:r>
              <a:rPr lang="nb-NO" sz="1700" dirty="0" err="1" smtClean="0">
                <a:solidFill>
                  <a:srgbClr val="3366FF"/>
                </a:solidFill>
              </a:rPr>
              <a:t>heterogeneities</a:t>
            </a:r>
            <a:r>
              <a:rPr lang="nb-NO" sz="1700" dirty="0" smtClean="0">
                <a:solidFill>
                  <a:srgbClr val="3366FF"/>
                </a:solidFill>
              </a:rPr>
              <a:t> in </a:t>
            </a:r>
            <a:r>
              <a:rPr lang="nb-NO" sz="1700" dirty="0" err="1" smtClean="0">
                <a:solidFill>
                  <a:srgbClr val="3366FF"/>
                </a:solidFill>
              </a:rPr>
              <a:t>the</a:t>
            </a:r>
            <a:r>
              <a:rPr lang="nb-NO" sz="1700" dirty="0" smtClean="0">
                <a:solidFill>
                  <a:srgbClr val="3366FF"/>
                </a:solidFill>
              </a:rPr>
              <a:t> </a:t>
            </a:r>
            <a:r>
              <a:rPr lang="nb-NO" sz="1700" dirty="0" err="1" smtClean="0">
                <a:solidFill>
                  <a:srgbClr val="3366FF"/>
                </a:solidFill>
              </a:rPr>
              <a:t>lowermost</a:t>
            </a:r>
            <a:r>
              <a:rPr lang="nb-NO" sz="1700" dirty="0" smtClean="0">
                <a:solidFill>
                  <a:srgbClr val="3366FF"/>
                </a:solidFill>
              </a:rPr>
              <a:t> mantle, </a:t>
            </a:r>
            <a:r>
              <a:rPr lang="nb-NO" sz="1700" dirty="0" err="1" smtClean="0">
                <a:solidFill>
                  <a:srgbClr val="3366FF"/>
                </a:solidFill>
              </a:rPr>
              <a:t>the</a:t>
            </a:r>
            <a:r>
              <a:rPr lang="nb-NO" sz="1700" dirty="0" smtClean="0">
                <a:solidFill>
                  <a:srgbClr val="3366FF"/>
                </a:solidFill>
              </a:rPr>
              <a:t> D"-</a:t>
            </a:r>
            <a:r>
              <a:rPr lang="nb-NO" sz="1700" dirty="0" err="1" smtClean="0">
                <a:solidFill>
                  <a:srgbClr val="3366FF"/>
                </a:solidFill>
              </a:rPr>
              <a:t>zone</a:t>
            </a:r>
            <a:endParaRPr lang="nb-NO" sz="1700" dirty="0" smtClean="0">
              <a:solidFill>
                <a:srgbClr val="3366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dirty="0" smtClean="0"/>
              <a:t> - </a:t>
            </a:r>
            <a:r>
              <a:rPr lang="nb-NO" sz="1300" b="1" dirty="0" err="1" smtClean="0"/>
              <a:t>LLSVPs</a:t>
            </a:r>
            <a:r>
              <a:rPr lang="nb-NO" sz="1300" dirty="0" smtClean="0"/>
              <a:t>:  Large </a:t>
            </a:r>
            <a:r>
              <a:rPr lang="nb-NO" sz="1300" dirty="0" err="1" smtClean="0"/>
              <a:t>low</a:t>
            </a:r>
            <a:r>
              <a:rPr lang="nb-NO" sz="1300" dirty="0" smtClean="0"/>
              <a:t> S-</a:t>
            </a:r>
            <a:r>
              <a:rPr lang="nb-NO" sz="1300" dirty="0" err="1" smtClean="0"/>
              <a:t>wave</a:t>
            </a:r>
            <a:r>
              <a:rPr lang="nb-NO" sz="1300" dirty="0" smtClean="0"/>
              <a:t> </a:t>
            </a:r>
            <a:r>
              <a:rPr lang="nb-NO" sz="1300" dirty="0" err="1" smtClean="0"/>
              <a:t>velocity</a:t>
            </a:r>
            <a:r>
              <a:rPr lang="nb-NO" sz="1300" dirty="0" smtClean="0"/>
              <a:t> </a:t>
            </a:r>
            <a:r>
              <a:rPr lang="nb-NO" sz="1300" dirty="0" err="1" smtClean="0"/>
              <a:t>provinces</a:t>
            </a:r>
            <a:endParaRPr lang="nb-NO" sz="1300" dirty="0" smtClean="0"/>
          </a:p>
          <a:p>
            <a:pPr>
              <a:lnSpc>
                <a:spcPts val="1800"/>
              </a:lnSpc>
            </a:pPr>
            <a:r>
              <a:rPr lang="nb-NO" sz="1300" dirty="0" smtClean="0"/>
              <a:t> - </a:t>
            </a:r>
            <a:r>
              <a:rPr lang="nb-NO" sz="1300" b="1" dirty="0" err="1" smtClean="0"/>
              <a:t>ULVZ</a:t>
            </a:r>
            <a:r>
              <a:rPr lang="nb-NO" sz="1300" dirty="0" smtClean="0"/>
              <a:t>: Ultra-</a:t>
            </a:r>
            <a:r>
              <a:rPr lang="nb-NO" sz="1300" dirty="0" err="1" smtClean="0"/>
              <a:t>low</a:t>
            </a:r>
            <a:r>
              <a:rPr lang="nb-NO" sz="1300" dirty="0" smtClean="0"/>
              <a:t> </a:t>
            </a:r>
            <a:r>
              <a:rPr lang="nb-NO" sz="1300" dirty="0" err="1" smtClean="0"/>
              <a:t>velocity</a:t>
            </a:r>
            <a:r>
              <a:rPr lang="nb-NO" sz="1300" dirty="0" smtClean="0"/>
              <a:t> </a:t>
            </a:r>
            <a:r>
              <a:rPr lang="nb-NO" sz="1300" dirty="0" err="1" smtClean="0"/>
              <a:t>zones</a:t>
            </a:r>
            <a:endParaRPr lang="nb-NO" sz="1300" dirty="0" smtClean="0"/>
          </a:p>
          <a:p>
            <a:pPr>
              <a:lnSpc>
                <a:spcPts val="1200"/>
              </a:lnSpc>
            </a:pPr>
            <a:endParaRPr lang="nb-NO" sz="800" dirty="0" smtClean="0"/>
          </a:p>
          <a:p>
            <a:pPr>
              <a:lnSpc>
                <a:spcPts val="1800"/>
              </a:lnSpc>
            </a:pPr>
            <a:r>
              <a:rPr lang="nb-NO" sz="1700" dirty="0" err="1" smtClean="0">
                <a:solidFill>
                  <a:srgbClr val="3366FF"/>
                </a:solidFill>
              </a:rPr>
              <a:t>Additional</a:t>
            </a:r>
            <a:r>
              <a:rPr lang="nb-NO" sz="1700" dirty="0" smtClean="0">
                <a:solidFill>
                  <a:srgbClr val="3366FF"/>
                </a:solidFill>
              </a:rPr>
              <a:t> </a:t>
            </a:r>
            <a:r>
              <a:rPr lang="nb-NO" sz="1700" dirty="0" err="1" smtClean="0">
                <a:solidFill>
                  <a:srgbClr val="3366FF"/>
                </a:solidFill>
              </a:rPr>
              <a:t>lower</a:t>
            </a:r>
            <a:r>
              <a:rPr lang="nb-NO" sz="1700" dirty="0" smtClean="0">
                <a:solidFill>
                  <a:srgbClr val="3366FF"/>
                </a:solidFill>
              </a:rPr>
              <a:t> mantle </a:t>
            </a:r>
            <a:r>
              <a:rPr lang="nb-NO" sz="1700" dirty="0" err="1" smtClean="0">
                <a:solidFill>
                  <a:srgbClr val="3366FF"/>
                </a:solidFill>
              </a:rPr>
              <a:t>structures</a:t>
            </a:r>
            <a:endParaRPr lang="nb-NO" sz="1700" dirty="0" smtClean="0">
              <a:solidFill>
                <a:srgbClr val="33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300" dirty="0" smtClean="0"/>
              <a:t> - </a:t>
            </a:r>
            <a:r>
              <a:rPr lang="nb-NO" sz="1300" b="1" dirty="0" smtClean="0"/>
              <a:t>BEAMS</a:t>
            </a:r>
            <a:r>
              <a:rPr lang="nb-NO" sz="1300" dirty="0" smtClean="0"/>
              <a:t> or </a:t>
            </a:r>
            <a:r>
              <a:rPr lang="nb-NO" sz="1300" b="1" dirty="0" err="1" smtClean="0"/>
              <a:t>ERDs</a:t>
            </a:r>
            <a:r>
              <a:rPr lang="nb-NO" sz="1300" dirty="0" smtClean="0"/>
              <a:t>:</a:t>
            </a:r>
          </a:p>
          <a:p>
            <a:pPr>
              <a:lnSpc>
                <a:spcPts val="1400"/>
              </a:lnSpc>
            </a:pPr>
            <a:r>
              <a:rPr lang="nb-NO" sz="1300" dirty="0"/>
              <a:t> </a:t>
            </a:r>
            <a:r>
              <a:rPr lang="nb-NO" sz="1300" dirty="0" err="1" smtClean="0"/>
              <a:t>Bridgmanite-enriched</a:t>
            </a:r>
            <a:r>
              <a:rPr lang="nb-NO" sz="1300" dirty="0" smtClean="0"/>
              <a:t> </a:t>
            </a:r>
            <a:r>
              <a:rPr lang="nb-NO" sz="1300" dirty="0" err="1" smtClean="0"/>
              <a:t>ancient</a:t>
            </a:r>
            <a:r>
              <a:rPr lang="nb-NO" sz="1300" dirty="0" smtClean="0"/>
              <a:t> mantle </a:t>
            </a:r>
            <a:r>
              <a:rPr lang="nb-NO" sz="1300" dirty="0" err="1" smtClean="0"/>
              <a:t>structures</a:t>
            </a:r>
            <a:endParaRPr lang="nb-NO" sz="1300" dirty="0" smtClean="0"/>
          </a:p>
          <a:p>
            <a:pPr>
              <a:lnSpc>
                <a:spcPts val="1200"/>
              </a:lnSpc>
            </a:pPr>
            <a:r>
              <a:rPr lang="nb-NO" sz="1300" dirty="0" smtClean="0"/>
              <a:t>   or</a:t>
            </a:r>
          </a:p>
          <a:p>
            <a:pPr>
              <a:lnSpc>
                <a:spcPts val="1200"/>
              </a:lnSpc>
            </a:pPr>
            <a:r>
              <a:rPr lang="nb-NO" sz="1300" dirty="0"/>
              <a:t> </a:t>
            </a:r>
            <a:r>
              <a:rPr lang="nb-NO" sz="1300" dirty="0" err="1" smtClean="0"/>
              <a:t>Early</a:t>
            </a:r>
            <a:r>
              <a:rPr lang="nb-NO" sz="1300" dirty="0" smtClean="0"/>
              <a:t> </a:t>
            </a:r>
            <a:r>
              <a:rPr lang="nb-NO" sz="1300" dirty="0" err="1" smtClean="0"/>
              <a:t>refractory</a:t>
            </a:r>
            <a:r>
              <a:rPr lang="nb-NO" sz="1300" dirty="0" smtClean="0"/>
              <a:t> </a:t>
            </a:r>
            <a:r>
              <a:rPr lang="nb-NO" sz="1300" dirty="0" err="1" smtClean="0"/>
              <a:t>domains</a:t>
            </a:r>
            <a:endParaRPr lang="nb-NO" sz="1300" dirty="0" smtClean="0"/>
          </a:p>
          <a:p>
            <a:pPr>
              <a:lnSpc>
                <a:spcPts val="1200"/>
              </a:lnSpc>
            </a:pPr>
            <a:endParaRPr lang="nb-NO" sz="600" dirty="0"/>
          </a:p>
          <a:p>
            <a:pPr>
              <a:lnSpc>
                <a:spcPts val="1800"/>
              </a:lnSpc>
            </a:pPr>
            <a:r>
              <a:rPr lang="nb-NO" sz="1700" dirty="0" err="1" smtClean="0">
                <a:solidFill>
                  <a:srgbClr val="3366FF"/>
                </a:solidFill>
              </a:rPr>
              <a:t>Outermost</a:t>
            </a:r>
            <a:r>
              <a:rPr lang="nb-NO" sz="1700" dirty="0" smtClean="0">
                <a:solidFill>
                  <a:srgbClr val="3366FF"/>
                </a:solidFill>
              </a:rPr>
              <a:t> </a:t>
            </a:r>
            <a:r>
              <a:rPr lang="nb-NO" sz="1700" dirty="0" err="1" smtClean="0">
                <a:solidFill>
                  <a:srgbClr val="3366FF"/>
                </a:solidFill>
              </a:rPr>
              <a:t>core</a:t>
            </a:r>
            <a:r>
              <a:rPr lang="nb-NO" sz="1700" dirty="0" smtClean="0">
                <a:solidFill>
                  <a:srgbClr val="3366FF"/>
                </a:solidFill>
              </a:rPr>
              <a:t> </a:t>
            </a:r>
            <a:r>
              <a:rPr lang="nb-NO" sz="1700" dirty="0" err="1" smtClean="0">
                <a:solidFill>
                  <a:srgbClr val="3366FF"/>
                </a:solidFill>
              </a:rPr>
              <a:t>structure</a:t>
            </a:r>
            <a:endParaRPr lang="nb-NO" sz="1700" dirty="0" smtClean="0">
              <a:solidFill>
                <a:srgbClr val="33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300" dirty="0" smtClean="0"/>
              <a:t> </a:t>
            </a:r>
            <a:r>
              <a:rPr lang="nb-NO" sz="1300" b="1" dirty="0"/>
              <a:t>- </a:t>
            </a:r>
            <a:r>
              <a:rPr lang="nb-NO" sz="1300" b="1" dirty="0" smtClean="0"/>
              <a:t>E'-</a:t>
            </a:r>
            <a:r>
              <a:rPr lang="nb-NO" sz="1300" b="1" dirty="0" err="1" smtClean="0"/>
              <a:t>layer</a:t>
            </a:r>
            <a:r>
              <a:rPr lang="nb-NO" sz="1300" dirty="0" smtClean="0"/>
              <a:t>: stable and </a:t>
            </a:r>
            <a:r>
              <a:rPr lang="nb-NO" sz="1300" dirty="0" err="1" smtClean="0"/>
              <a:t>stagnant</a:t>
            </a:r>
            <a:endParaRPr lang="nb-NO" sz="1300" dirty="0" smtClean="0"/>
          </a:p>
          <a:p>
            <a:pPr>
              <a:lnSpc>
                <a:spcPts val="1200"/>
              </a:lnSpc>
            </a:pPr>
            <a:r>
              <a:rPr lang="nb-NO" sz="1300" dirty="0"/>
              <a:t> </a:t>
            </a:r>
            <a:r>
              <a:rPr lang="nb-NO" sz="1300" dirty="0" smtClean="0"/>
              <a:t>            (non-</a:t>
            </a:r>
            <a:r>
              <a:rPr lang="nb-NO" sz="1300" dirty="0" err="1" smtClean="0"/>
              <a:t>convecting</a:t>
            </a:r>
            <a:r>
              <a:rPr lang="nb-NO" sz="1300" dirty="0" smtClean="0"/>
              <a:t>) </a:t>
            </a:r>
            <a:r>
              <a:rPr lang="nb-NO" sz="1300" dirty="0" err="1" smtClean="0"/>
              <a:t>layer</a:t>
            </a:r>
            <a:r>
              <a:rPr lang="nb-NO" sz="1300" dirty="0" smtClean="0"/>
              <a:t>  </a:t>
            </a:r>
            <a:endParaRPr lang="nb-NO" sz="1300" dirty="0"/>
          </a:p>
          <a:p>
            <a:pPr>
              <a:lnSpc>
                <a:spcPts val="1400"/>
              </a:lnSpc>
            </a:pPr>
            <a:endParaRPr lang="nb-NO" sz="13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540"/>
            <a:ext cx="6617670" cy="63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79463"/>
            <a:ext cx="4032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5324475" y="3068960"/>
            <a:ext cx="3632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dirty="0">
                <a:solidFill>
                  <a:srgbClr val="0000FF"/>
                </a:solidFill>
              </a:rPr>
              <a:t>The </a:t>
            </a:r>
            <a:r>
              <a:rPr lang="nb-NO" sz="2000" b="1" dirty="0">
                <a:solidFill>
                  <a:srgbClr val="0000FF"/>
                </a:solidFill>
              </a:rPr>
              <a:t>Scd</a:t>
            </a:r>
            <a:r>
              <a:rPr lang="nb-NO" sz="2000" dirty="0">
                <a:solidFill>
                  <a:srgbClr val="0000FF"/>
                </a:solidFill>
              </a:rPr>
              <a:t> and </a:t>
            </a:r>
            <a:r>
              <a:rPr lang="nb-NO" sz="2000" b="1" dirty="0">
                <a:solidFill>
                  <a:srgbClr val="0000FF"/>
                </a:solidFill>
              </a:rPr>
              <a:t>Scd</a:t>
            </a:r>
            <a:r>
              <a:rPr lang="nb-NO" sz="2000" b="1" baseline="-25000" dirty="0">
                <a:solidFill>
                  <a:srgbClr val="0000FF"/>
                </a:solidFill>
              </a:rPr>
              <a:t>2</a:t>
            </a:r>
            <a:r>
              <a:rPr lang="nb-NO" sz="2000" dirty="0">
                <a:solidFill>
                  <a:srgbClr val="0000FF"/>
                </a:solidFill>
              </a:rPr>
              <a:t> may be</a:t>
            </a:r>
          </a:p>
          <a:p>
            <a:pPr>
              <a:lnSpc>
                <a:spcPts val="2600"/>
              </a:lnSpc>
            </a:pPr>
            <a:r>
              <a:rPr lang="nb-NO" sz="2000" dirty="0">
                <a:solidFill>
                  <a:srgbClr val="0000FF"/>
                </a:solidFill>
              </a:rPr>
              <a:t>ascribed to double-crossing of</a:t>
            </a:r>
          </a:p>
          <a:p>
            <a:pPr>
              <a:lnSpc>
                <a:spcPts val="2600"/>
              </a:lnSpc>
            </a:pPr>
            <a:r>
              <a:rPr lang="nb-NO" sz="2000" dirty="0">
                <a:solidFill>
                  <a:srgbClr val="0000FF"/>
                </a:solidFill>
              </a:rPr>
              <a:t>the </a:t>
            </a:r>
            <a:r>
              <a:rPr lang="nb-NO" sz="2000" b="1" dirty="0" smtClean="0">
                <a:solidFill>
                  <a:srgbClr val="0000FF"/>
                </a:solidFill>
              </a:rPr>
              <a:t>post-bridgmanite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boundary</a:t>
            </a:r>
          </a:p>
          <a:p>
            <a:pPr>
              <a:lnSpc>
                <a:spcPts val="1100"/>
              </a:lnSpc>
            </a:pPr>
            <a:endParaRPr lang="nb-NO" sz="800" dirty="0">
              <a:solidFill>
                <a:srgbClr val="0000FF"/>
              </a:solidFill>
            </a:endParaRPr>
          </a:p>
          <a:p>
            <a:pPr>
              <a:lnSpc>
                <a:spcPts val="2600"/>
              </a:lnSpc>
              <a:buFontTx/>
              <a:buChar char="-"/>
            </a:pPr>
            <a:r>
              <a:rPr lang="nb-NO" sz="1900" dirty="0"/>
              <a:t> large thermal gradient in the D”</a:t>
            </a:r>
          </a:p>
          <a:p>
            <a:pPr>
              <a:lnSpc>
                <a:spcPts val="2600"/>
              </a:lnSpc>
            </a:pPr>
            <a:r>
              <a:rPr lang="nb-NO" sz="1900" dirty="0"/>
              <a:t>- large dp/dT-slope of phase bound.</a:t>
            </a:r>
            <a:endParaRPr lang="en-US" sz="1900" dirty="0"/>
          </a:p>
        </p:txBody>
      </p:sp>
      <p:sp>
        <p:nvSpPr>
          <p:cNvPr id="9221" name="Text Box 15"/>
          <p:cNvSpPr txBox="1">
            <a:spLocks noChangeArrowheads="1"/>
          </p:cNvSpPr>
          <p:nvPr/>
        </p:nvSpPr>
        <p:spPr bwMode="auto">
          <a:xfrm>
            <a:off x="130175" y="6350"/>
            <a:ext cx="8826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nb-NO" sz="2200" b="1">
                <a:solidFill>
                  <a:srgbClr val="0000FF"/>
                </a:solidFill>
              </a:rPr>
              <a:t>D”-discontinuities</a:t>
            </a:r>
          </a:p>
          <a:p>
            <a:pPr>
              <a:lnSpc>
                <a:spcPts val="2500"/>
              </a:lnSpc>
            </a:pPr>
            <a:r>
              <a:rPr lang="nb-NO" sz="1700"/>
              <a:t>Lay and Helmberger (1983, GJRAS): </a:t>
            </a:r>
            <a:r>
              <a:rPr lang="nb-NO" sz="1700" b="1"/>
              <a:t>S-wave triplication</a:t>
            </a:r>
            <a:r>
              <a:rPr lang="nb-NO" sz="1700"/>
              <a:t>:</a:t>
            </a:r>
            <a:r>
              <a:rPr lang="nb-NO" sz="1700">
                <a:solidFill>
                  <a:srgbClr val="0000FF"/>
                </a:solidFill>
              </a:rPr>
              <a:t> </a:t>
            </a:r>
            <a:r>
              <a:rPr lang="nb-NO" sz="1800">
                <a:solidFill>
                  <a:srgbClr val="0000FF"/>
                </a:solidFill>
              </a:rPr>
              <a:t>S, Scd and ScS </a:t>
            </a:r>
            <a:r>
              <a:rPr lang="nb-NO" sz="1600"/>
              <a:t>(in certain areas, at least)</a:t>
            </a:r>
            <a:endParaRPr lang="en-US" sz="1600"/>
          </a:p>
        </p:txBody>
      </p:sp>
      <p:pic>
        <p:nvPicPr>
          <p:cNvPr id="9222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908050"/>
            <a:ext cx="4248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31" name="Rectangle 19"/>
          <p:cNvSpPr>
            <a:spLocks noChangeArrowheads="1"/>
          </p:cNvSpPr>
          <p:nvPr/>
        </p:nvSpPr>
        <p:spPr bwMode="auto">
          <a:xfrm>
            <a:off x="7381875" y="1628775"/>
            <a:ext cx="360363" cy="647700"/>
          </a:xfrm>
          <a:prstGeom prst="rect">
            <a:avLst/>
          </a:prstGeom>
          <a:solidFill>
            <a:srgbClr val="FFFFFF">
              <a:alpha val="9607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s-IS"/>
          </a:p>
        </p:txBody>
      </p:sp>
      <p:pic>
        <p:nvPicPr>
          <p:cNvPr id="2" name="Picture 3" descr="M:\pc\Dokumenter\Adobe-Illustr-figures\Experimental-PhaseRel\Core-phase-rel\Tecto12217-Fig\Fig-AI-final\Adiabat-perid-melt-range-double-cro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01073"/>
            <a:ext cx="3600400" cy="372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/>
      <p:bldP spid="1669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00113" y="1125538"/>
            <a:ext cx="58245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800">
                <a:solidFill>
                  <a:schemeClr val="accent2"/>
                </a:solidFill>
              </a:rPr>
              <a:t>The perovskite structure: </a:t>
            </a:r>
            <a:r>
              <a:rPr lang="is-IS" sz="2800">
                <a:solidFill>
                  <a:srgbClr val="CC3300"/>
                </a:solidFill>
              </a:rPr>
              <a:t>A</a:t>
            </a:r>
            <a:r>
              <a:rPr lang="is-IS" sz="2800" baseline="50000">
                <a:solidFill>
                  <a:srgbClr val="CC3300"/>
                </a:solidFill>
              </a:rPr>
              <a:t>[12-8] </a:t>
            </a:r>
            <a:r>
              <a:rPr lang="is-IS" sz="2800" baseline="30000">
                <a:solidFill>
                  <a:srgbClr val="CC3300"/>
                </a:solidFill>
              </a:rPr>
              <a:t> </a:t>
            </a:r>
            <a:r>
              <a:rPr lang="is-IS" sz="2800">
                <a:solidFill>
                  <a:srgbClr val="CC3300"/>
                </a:solidFill>
              </a:rPr>
              <a:t>B</a:t>
            </a:r>
            <a:r>
              <a:rPr lang="is-IS" sz="2800" baseline="50000">
                <a:solidFill>
                  <a:srgbClr val="CC3300"/>
                </a:solidFill>
              </a:rPr>
              <a:t>[6]</a:t>
            </a:r>
            <a:r>
              <a:rPr lang="is-IS" sz="2800" baseline="30000">
                <a:solidFill>
                  <a:srgbClr val="CC3300"/>
                </a:solidFill>
              </a:rPr>
              <a:t>  </a:t>
            </a:r>
            <a:r>
              <a:rPr lang="is-IS" sz="2800">
                <a:solidFill>
                  <a:srgbClr val="CC3300"/>
                </a:solidFill>
              </a:rPr>
              <a:t>O</a:t>
            </a:r>
            <a:r>
              <a:rPr lang="is-IS" sz="2800" baseline="-25000">
                <a:solidFill>
                  <a:srgbClr val="CC3300"/>
                </a:solidFill>
              </a:rPr>
              <a:t>3</a:t>
            </a:r>
            <a:endParaRPr lang="en-GB" sz="2800" baseline="-25000">
              <a:solidFill>
                <a:srgbClr val="CC33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827088" y="2060575"/>
            <a:ext cx="34972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/>
              <a:t>“Ideal”, undistorted structure with larger</a:t>
            </a:r>
          </a:p>
          <a:p>
            <a:r>
              <a:rPr lang="is-IS"/>
              <a:t>divalent cation (Ca) in 12-coordination</a:t>
            </a:r>
          </a:p>
          <a:p>
            <a:r>
              <a:rPr lang="is-IS" sz="2400">
                <a:solidFill>
                  <a:srgbClr val="CC3300"/>
                </a:solidFill>
              </a:rPr>
              <a:t>Ca</a:t>
            </a:r>
            <a:r>
              <a:rPr lang="is-IS" sz="2400" baseline="30000">
                <a:solidFill>
                  <a:srgbClr val="CC3300"/>
                </a:solidFill>
              </a:rPr>
              <a:t>[12]  </a:t>
            </a:r>
            <a:r>
              <a:rPr lang="is-IS" sz="2400">
                <a:solidFill>
                  <a:srgbClr val="CC3300"/>
                </a:solidFill>
              </a:rPr>
              <a:t>Si</a:t>
            </a:r>
            <a:r>
              <a:rPr lang="is-IS" sz="2400" baseline="30000">
                <a:solidFill>
                  <a:srgbClr val="CC3300"/>
                </a:solidFill>
              </a:rPr>
              <a:t>[6]  </a:t>
            </a:r>
            <a:r>
              <a:rPr lang="is-IS" sz="2400">
                <a:solidFill>
                  <a:srgbClr val="CC3300"/>
                </a:solidFill>
              </a:rPr>
              <a:t>O</a:t>
            </a:r>
            <a:r>
              <a:rPr lang="is-IS" sz="2400" baseline="-25000">
                <a:solidFill>
                  <a:srgbClr val="CC3300"/>
                </a:solidFill>
              </a:rPr>
              <a:t>3</a:t>
            </a:r>
            <a:endParaRPr lang="en-GB" sz="2400" baseline="-25000">
              <a:solidFill>
                <a:srgbClr val="CC3300"/>
              </a:solidFill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292725" y="2060575"/>
            <a:ext cx="34813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/>
              <a:t>Distorted structure with smaller divalent</a:t>
            </a:r>
          </a:p>
          <a:p>
            <a:r>
              <a:rPr lang="is-IS"/>
              <a:t>cations (Mg, Fe) i 8-coordination</a:t>
            </a:r>
          </a:p>
          <a:p>
            <a:r>
              <a:rPr lang="is-IS" sz="2400">
                <a:solidFill>
                  <a:srgbClr val="CC3300"/>
                </a:solidFill>
              </a:rPr>
              <a:t>Mg</a:t>
            </a:r>
            <a:r>
              <a:rPr lang="is-IS" sz="2400" baseline="30000">
                <a:solidFill>
                  <a:srgbClr val="CC3300"/>
                </a:solidFill>
              </a:rPr>
              <a:t>[8]  </a:t>
            </a:r>
            <a:r>
              <a:rPr lang="is-IS" sz="2400">
                <a:solidFill>
                  <a:srgbClr val="CC3300"/>
                </a:solidFill>
              </a:rPr>
              <a:t>Si</a:t>
            </a:r>
            <a:r>
              <a:rPr lang="is-IS" sz="2400" baseline="30000">
                <a:solidFill>
                  <a:srgbClr val="CC3300"/>
                </a:solidFill>
              </a:rPr>
              <a:t>[6]</a:t>
            </a:r>
            <a:r>
              <a:rPr lang="is-IS" sz="2400">
                <a:solidFill>
                  <a:srgbClr val="CC3300"/>
                </a:solidFill>
              </a:rPr>
              <a:t>  O</a:t>
            </a:r>
            <a:r>
              <a:rPr lang="is-IS" sz="2400" baseline="-25000">
                <a:solidFill>
                  <a:srgbClr val="CC3300"/>
                </a:solidFill>
              </a:rPr>
              <a:t>3</a:t>
            </a:r>
            <a:endParaRPr lang="en-GB" sz="2400" baseline="-25000">
              <a:solidFill>
                <a:srgbClr val="CC3300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849938" y="2098675"/>
            <a:ext cx="17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84213" y="115888"/>
            <a:ext cx="72263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is-IS" sz="3200" dirty="0" smtClean="0">
                <a:solidFill>
                  <a:schemeClr val="accent2"/>
                </a:solidFill>
              </a:rPr>
              <a:t>Perovskite-structured </a:t>
            </a:r>
            <a:r>
              <a:rPr lang="is-IS" sz="3200" dirty="0">
                <a:solidFill>
                  <a:schemeClr val="accent2"/>
                </a:solidFill>
              </a:rPr>
              <a:t>minerals: </a:t>
            </a:r>
          </a:p>
          <a:p>
            <a:r>
              <a:rPr lang="is-IS" sz="3200" dirty="0">
                <a:solidFill>
                  <a:srgbClr val="CC0000"/>
                </a:solidFill>
              </a:rPr>
              <a:t>high coordination numbers - </a:t>
            </a:r>
            <a:r>
              <a:rPr lang="is-IS" sz="3200" b="1" dirty="0">
                <a:solidFill>
                  <a:srgbClr val="CC0000"/>
                </a:solidFill>
              </a:rPr>
              <a:t>high entropy</a:t>
            </a:r>
            <a:r>
              <a:rPr lang="is-IS" sz="3200" dirty="0">
                <a:solidFill>
                  <a:srgbClr val="CC0000"/>
                </a:solidFill>
              </a:rPr>
              <a:t> </a:t>
            </a:r>
            <a:endParaRPr lang="en-GB" sz="3200" baseline="-25000" dirty="0">
              <a:solidFill>
                <a:srgbClr val="CC0000"/>
              </a:solidFill>
            </a:endParaRPr>
          </a:p>
        </p:txBody>
      </p:sp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068638"/>
            <a:ext cx="363855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068638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02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755576" y="5209873"/>
            <a:ext cx="2645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Orthorombic, Pbnm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5580112" y="5226703"/>
            <a:ext cx="2746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Orthorombic, Cmcm</a:t>
            </a:r>
          </a:p>
        </p:txBody>
      </p:sp>
      <p:pic>
        <p:nvPicPr>
          <p:cNvPr id="2050" name="Picture 2" descr="M:\pc\Dokumenter\Adobe-Illustr-figures\Experimental-PhaseRel\pv-ppv-transition\Br-pbr-CrystStruct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3" y="301361"/>
            <a:ext cx="8641519" cy="50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49280"/>
            <a:ext cx="385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High</a:t>
            </a:r>
            <a:r>
              <a:rPr lang="nb-NO" sz="2800" dirty="0" smtClean="0">
                <a:solidFill>
                  <a:srgbClr val="FF0000"/>
                </a:solidFill>
              </a:rPr>
              <a:t> entropy</a:t>
            </a:r>
          </a:p>
          <a:p>
            <a:r>
              <a:rPr lang="nb-NO" sz="2000" dirty="0" smtClean="0">
                <a:solidFill>
                  <a:srgbClr val="9900CC"/>
                </a:solidFill>
              </a:rPr>
              <a:t>Slightly lower density than post-bm</a:t>
            </a:r>
            <a:endParaRPr lang="en-GB" sz="20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179388" y="622104"/>
            <a:ext cx="3316934" cy="726866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>
                <a:solidFill>
                  <a:srgbClr val="0000FF"/>
                </a:solidFill>
              </a:rPr>
              <a:t>Simple system Mg</a:t>
            </a:r>
            <a:r>
              <a:rPr lang="nb-NO" sz="2400" b="1" baseline="-25000" dirty="0">
                <a:solidFill>
                  <a:srgbClr val="0000FF"/>
                </a:solidFill>
              </a:rPr>
              <a:t>2</a:t>
            </a:r>
            <a:r>
              <a:rPr lang="nb-NO" sz="2400" b="1" dirty="0">
                <a:solidFill>
                  <a:srgbClr val="0000FF"/>
                </a:solidFill>
              </a:rPr>
              <a:t>SiO</a:t>
            </a:r>
            <a:r>
              <a:rPr lang="nb-NO" sz="2400" b="1" baseline="-25000" dirty="0">
                <a:solidFill>
                  <a:srgbClr val="0000FF"/>
                </a:solidFill>
              </a:rPr>
              <a:t>4</a:t>
            </a:r>
            <a:endParaRPr lang="nb-NO" sz="2400" b="1" dirty="0">
              <a:solidFill>
                <a:srgbClr val="0000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700" dirty="0" smtClean="0">
                <a:solidFill>
                  <a:srgbClr val="0000FF"/>
                </a:solidFill>
              </a:rPr>
              <a:t>One-component peridotite analogue</a:t>
            </a:r>
            <a:endParaRPr lang="en-US" sz="1700" dirty="0">
              <a:solidFill>
                <a:srgbClr val="0000FF"/>
              </a:solidFill>
            </a:endParaRPr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0" y="0"/>
            <a:ext cx="44437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Phase relations UM, TZ, LM: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179388" y="6308725"/>
            <a:ext cx="235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Modified from Fei &amp; Bertka (1999,</a:t>
            </a:r>
          </a:p>
          <a:p>
            <a:r>
              <a:rPr lang="nb-NO" sz="1200"/>
              <a:t>         Geochem. Soc. Spec. Publ. 6)</a:t>
            </a:r>
          </a:p>
        </p:txBody>
      </p:sp>
      <p:pic>
        <p:nvPicPr>
          <p:cNvPr id="2051" name="Picture 3" descr="M:\pc\Dokumenter\Adobe-Illustr-figures\Experimental-PhaseRel\PhaseRel\Subsol-FeiB-Stixrude\pT-F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22104"/>
            <a:ext cx="4541732" cy="59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77404" y="1052736"/>
            <a:ext cx="3700244" cy="214417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nb-NO" sz="2000" b="1" dirty="0" err="1" smtClean="0"/>
              <a:t>Increasing</a:t>
            </a:r>
            <a:r>
              <a:rPr lang="nb-NO" sz="2000" dirty="0" smtClean="0"/>
              <a:t> </a:t>
            </a:r>
            <a:r>
              <a:rPr lang="nb-NO" sz="2000" dirty="0" err="1" smtClean="0"/>
              <a:t>coordination</a:t>
            </a:r>
            <a:r>
              <a:rPr lang="nb-NO" sz="2000" dirty="0" smtClean="0"/>
              <a:t> </a:t>
            </a:r>
            <a:r>
              <a:rPr lang="nb-NO" sz="2000" dirty="0" err="1" smtClean="0"/>
              <a:t>numbers</a:t>
            </a:r>
            <a:r>
              <a:rPr lang="nb-NO" sz="2000" dirty="0" smtClean="0"/>
              <a:t> </a:t>
            </a:r>
          </a:p>
          <a:p>
            <a:pPr>
              <a:lnSpc>
                <a:spcPts val="3200"/>
              </a:lnSpc>
            </a:pPr>
            <a:r>
              <a:rPr lang="nb-NO" sz="2000" dirty="0" err="1" smtClean="0"/>
              <a:t>Pyroxene</a:t>
            </a:r>
            <a:r>
              <a:rPr lang="nb-NO" sz="2000" dirty="0"/>
              <a:t>:</a:t>
            </a:r>
            <a:r>
              <a:rPr lang="nb-NO" sz="2000" dirty="0">
                <a:solidFill>
                  <a:srgbClr val="008000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Mg</a:t>
            </a:r>
            <a:r>
              <a:rPr lang="nb-NO" sz="2000" baseline="30000" dirty="0">
                <a:solidFill>
                  <a:srgbClr val="CC0000"/>
                </a:solidFill>
              </a:rPr>
              <a:t>[6]</a:t>
            </a:r>
            <a:r>
              <a:rPr lang="nb-NO" sz="2000" baseline="300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Si</a:t>
            </a:r>
            <a:r>
              <a:rPr lang="nb-NO" sz="2000" baseline="30000" dirty="0">
                <a:solidFill>
                  <a:srgbClr val="CC0000"/>
                </a:solidFill>
              </a:rPr>
              <a:t>[4]</a:t>
            </a:r>
            <a:r>
              <a:rPr lang="nb-NO" sz="2000" baseline="300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O</a:t>
            </a:r>
            <a:r>
              <a:rPr lang="nb-NO" sz="2000" baseline="-25000" dirty="0">
                <a:solidFill>
                  <a:srgbClr val="0000FF"/>
                </a:solidFill>
              </a:rPr>
              <a:t>3</a:t>
            </a:r>
          </a:p>
          <a:p>
            <a:pPr>
              <a:lnSpc>
                <a:spcPts val="3200"/>
              </a:lnSpc>
            </a:pPr>
            <a:r>
              <a:rPr lang="nb-NO" sz="2000" dirty="0"/>
              <a:t>Garnet:</a:t>
            </a:r>
            <a:r>
              <a:rPr lang="nb-NO" sz="2000" dirty="0">
                <a:solidFill>
                  <a:srgbClr val="008000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Mg</a:t>
            </a:r>
            <a:r>
              <a:rPr lang="nb-NO" sz="2000" baseline="-25000" dirty="0">
                <a:solidFill>
                  <a:srgbClr val="0000FF"/>
                </a:solidFill>
              </a:rPr>
              <a:t>3</a:t>
            </a:r>
            <a:r>
              <a:rPr lang="nb-NO" sz="2000" baseline="30000" dirty="0">
                <a:solidFill>
                  <a:srgbClr val="CC0000"/>
                </a:solidFill>
              </a:rPr>
              <a:t>[8]</a:t>
            </a:r>
            <a:r>
              <a:rPr lang="nb-NO" sz="2000" dirty="0">
                <a:solidFill>
                  <a:srgbClr val="0000FF"/>
                </a:solidFill>
              </a:rPr>
              <a:t> MgSi</a:t>
            </a:r>
            <a:r>
              <a:rPr lang="nb-NO" sz="2000" baseline="30000" dirty="0">
                <a:solidFill>
                  <a:srgbClr val="CC0000"/>
                </a:solidFill>
              </a:rPr>
              <a:t>[6]</a:t>
            </a:r>
            <a:r>
              <a:rPr lang="nb-NO" sz="2000" dirty="0">
                <a:solidFill>
                  <a:srgbClr val="0000FF"/>
                </a:solidFill>
              </a:rPr>
              <a:t> Si</a:t>
            </a:r>
            <a:r>
              <a:rPr lang="nb-NO" sz="2000" baseline="-25000" dirty="0">
                <a:solidFill>
                  <a:srgbClr val="0000FF"/>
                </a:solidFill>
              </a:rPr>
              <a:t>3</a:t>
            </a:r>
            <a:r>
              <a:rPr lang="nb-NO" sz="2000" baseline="30000" dirty="0">
                <a:solidFill>
                  <a:srgbClr val="CC0000"/>
                </a:solidFill>
              </a:rPr>
              <a:t>[4]</a:t>
            </a:r>
            <a:r>
              <a:rPr lang="nb-NO" sz="2000" baseline="300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O</a:t>
            </a:r>
            <a:r>
              <a:rPr lang="nb-NO" sz="2000" baseline="-25000" dirty="0">
                <a:solidFill>
                  <a:srgbClr val="0000FF"/>
                </a:solidFill>
              </a:rPr>
              <a:t>12</a:t>
            </a:r>
            <a:endParaRPr lang="en-US" sz="2000" baseline="-25000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nb-NO" sz="2000" dirty="0"/>
              <a:t>Ilmenite:</a:t>
            </a:r>
            <a:r>
              <a:rPr lang="nb-NO" sz="2000" dirty="0">
                <a:solidFill>
                  <a:srgbClr val="008000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Mg</a:t>
            </a:r>
            <a:r>
              <a:rPr lang="nb-NO" sz="2000" baseline="30000" dirty="0">
                <a:solidFill>
                  <a:srgbClr val="CC0000"/>
                </a:solidFill>
              </a:rPr>
              <a:t>[6]</a:t>
            </a:r>
            <a:r>
              <a:rPr lang="nb-NO" sz="2000" baseline="300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Si</a:t>
            </a:r>
            <a:r>
              <a:rPr lang="nb-NO" sz="2000" baseline="30000" dirty="0">
                <a:solidFill>
                  <a:srgbClr val="CC0000"/>
                </a:solidFill>
              </a:rPr>
              <a:t>[6]</a:t>
            </a:r>
            <a:r>
              <a:rPr lang="nb-NO" sz="2000" baseline="300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O</a:t>
            </a:r>
            <a:r>
              <a:rPr lang="nb-NO" sz="2000" baseline="-25000" dirty="0">
                <a:solidFill>
                  <a:srgbClr val="0000FF"/>
                </a:solidFill>
              </a:rPr>
              <a:t>3</a:t>
            </a:r>
            <a:endParaRPr lang="en-US" sz="2000" baseline="-25000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nb-NO" sz="2000" dirty="0" err="1" smtClean="0"/>
              <a:t>Bridgmanite</a:t>
            </a:r>
            <a:r>
              <a:rPr lang="nb-NO" sz="2000" dirty="0" smtClean="0"/>
              <a:t>:</a:t>
            </a:r>
            <a:r>
              <a:rPr lang="nb-NO" sz="2000" dirty="0" smtClean="0">
                <a:solidFill>
                  <a:srgbClr val="008000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Mg</a:t>
            </a:r>
            <a:r>
              <a:rPr lang="nb-NO" sz="2000" baseline="30000" dirty="0">
                <a:solidFill>
                  <a:srgbClr val="CC0000"/>
                </a:solidFill>
              </a:rPr>
              <a:t>[8]</a:t>
            </a:r>
            <a:r>
              <a:rPr lang="nb-NO" sz="2000" baseline="300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Si</a:t>
            </a:r>
            <a:r>
              <a:rPr lang="nb-NO" sz="2000" baseline="30000" dirty="0">
                <a:solidFill>
                  <a:srgbClr val="CC0000"/>
                </a:solidFill>
              </a:rPr>
              <a:t>[6]</a:t>
            </a:r>
            <a:r>
              <a:rPr lang="nb-NO" sz="2000" baseline="300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O</a:t>
            </a:r>
            <a:r>
              <a:rPr lang="nb-NO" sz="2000" baseline="-25000" dirty="0">
                <a:solidFill>
                  <a:srgbClr val="0000FF"/>
                </a:solidFill>
              </a:rPr>
              <a:t>3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177404" y="115888"/>
            <a:ext cx="2509020" cy="523220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rgbClr val="0000FF"/>
                </a:solidFill>
              </a:rPr>
              <a:t>System MgSiO</a:t>
            </a:r>
            <a:r>
              <a:rPr lang="nb-NO" sz="2800" baseline="-25000" dirty="0">
                <a:solidFill>
                  <a:srgbClr val="0000FF"/>
                </a:solidFill>
              </a:rPr>
              <a:t>3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107504" y="6450399"/>
            <a:ext cx="42178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/>
              <a:t>Modified from Fei &amp; Bertka (</a:t>
            </a:r>
            <a:r>
              <a:rPr lang="nb-NO" sz="1200" dirty="0" smtClean="0"/>
              <a:t>1999, Geochem</a:t>
            </a:r>
            <a:r>
              <a:rPr lang="nb-NO" sz="1200" dirty="0"/>
              <a:t>. Soc. Spec. Publ. 6)</a:t>
            </a:r>
          </a:p>
        </p:txBody>
      </p:sp>
      <p:pic>
        <p:nvPicPr>
          <p:cNvPr id="1026" name="Picture 2" descr="M:\pc\Dokumenter\Adobe-Illustr-figures\Experimental-PhaseRel\PhaseRel\Subsol-FeiB-Stixrude\pT-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644"/>
            <a:ext cx="4799220" cy="635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4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Experimental-PhaseRel\PhaseRel\Subsol-FeiB-Stixrude\Stix11-pX-FoF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1461"/>
            <a:ext cx="4824536" cy="66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:\pc\Dokumenter\Adobe-Illustr-figures\Experimental-PhaseRel\PhaseRel\Subsol-FeiB-Stixrude\Stix11-pX-FoFa-En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6509"/>
            <a:ext cx="4398366" cy="617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PhaseRel\Subsol-FeiB-Stixrude\Stix11-pX-FoFa-E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65" y="586408"/>
            <a:ext cx="4071872" cy="61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1876" y="36672"/>
            <a:ext cx="2940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Largely based on:</a:t>
            </a:r>
          </a:p>
          <a:p>
            <a:r>
              <a:rPr lang="nb-NO" sz="1200" dirty="0" smtClean="0"/>
              <a:t>Stixrude and Lithgow-Bertelloni (2011, GJI)</a:t>
            </a:r>
            <a:endParaRPr lang="nb-NO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034639" y="5060438"/>
            <a:ext cx="1306768" cy="1079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/>
              <a:t>bm: bridgmanite</a:t>
            </a:r>
          </a:p>
          <a:p>
            <a:pPr>
              <a:lnSpc>
                <a:spcPts val="1100"/>
              </a:lnSpc>
            </a:pPr>
            <a:r>
              <a:rPr lang="nb-NO" sz="1000" dirty="0" err="1" smtClean="0"/>
              <a:t>fp</a:t>
            </a:r>
            <a:r>
              <a:rPr lang="nb-NO" sz="1000" dirty="0" smtClean="0"/>
              <a:t>: </a:t>
            </a:r>
            <a:r>
              <a:rPr lang="nb-NO" sz="1000" dirty="0" err="1" smtClean="0"/>
              <a:t>ferropericlase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mw</a:t>
            </a:r>
            <a:r>
              <a:rPr lang="nb-NO" sz="1000" dirty="0" smtClean="0"/>
              <a:t>: </a:t>
            </a:r>
            <a:r>
              <a:rPr lang="nb-NO" sz="1000" dirty="0" err="1" smtClean="0"/>
              <a:t>magnesiowustite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smtClean="0"/>
              <a:t>ol: </a:t>
            </a:r>
            <a:r>
              <a:rPr lang="nb-NO" sz="1000" dirty="0" err="1" smtClean="0"/>
              <a:t>olivine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wd</a:t>
            </a:r>
            <a:r>
              <a:rPr lang="nb-NO" sz="1000" dirty="0" smtClean="0"/>
              <a:t>: </a:t>
            </a:r>
            <a:r>
              <a:rPr lang="nb-NO" sz="1000" dirty="0" err="1" smtClean="0"/>
              <a:t>wadsleyite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rwd</a:t>
            </a:r>
            <a:r>
              <a:rPr lang="nb-NO" sz="1000" dirty="0" smtClean="0"/>
              <a:t>: </a:t>
            </a:r>
            <a:r>
              <a:rPr lang="nb-NO" sz="1000" dirty="0" err="1" smtClean="0"/>
              <a:t>ringwoodite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st</a:t>
            </a:r>
            <a:r>
              <a:rPr lang="nb-NO" sz="1000" dirty="0" smtClean="0"/>
              <a:t>: </a:t>
            </a:r>
            <a:r>
              <a:rPr lang="nb-NO" sz="1000" dirty="0" err="1" smtClean="0"/>
              <a:t>stishovite</a:t>
            </a:r>
            <a:endParaRPr lang="nb-NO" sz="1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270495" y="4802675"/>
            <a:ext cx="1130438" cy="797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err="1" smtClean="0"/>
              <a:t>op</a:t>
            </a:r>
            <a:r>
              <a:rPr lang="nb-NO" sz="1000" dirty="0" smtClean="0"/>
              <a:t>: </a:t>
            </a:r>
            <a:r>
              <a:rPr lang="nb-NO" sz="1000" dirty="0" err="1" smtClean="0"/>
              <a:t>orthopyroxene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smtClean="0"/>
              <a:t>cp: </a:t>
            </a:r>
            <a:r>
              <a:rPr lang="nb-NO" sz="1000" dirty="0" err="1" smtClean="0"/>
              <a:t>clinopyroxene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smtClean="0"/>
              <a:t>ak: </a:t>
            </a:r>
            <a:r>
              <a:rPr lang="nb-NO" sz="1000" dirty="0" err="1" smtClean="0"/>
              <a:t>akimotoite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smtClean="0"/>
              <a:t>ga: garnet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cor: </a:t>
            </a:r>
            <a:r>
              <a:rPr lang="nb-NO" sz="1000" dirty="0" err="1" smtClean="0"/>
              <a:t>corundum</a:t>
            </a:r>
            <a:endParaRPr lang="nb-NO" sz="1000" dirty="0" smtClean="0"/>
          </a:p>
        </p:txBody>
      </p:sp>
    </p:spTree>
    <p:extLst>
      <p:ext uri="{BB962C8B-B14F-4D97-AF65-F5344CB8AC3E}">
        <p14:creationId xmlns:p14="http://schemas.microsoft.com/office/powerpoint/2010/main" val="30794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78034" y="116632"/>
            <a:ext cx="7562318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dirty="0" err="1" smtClean="0">
                <a:solidFill>
                  <a:srgbClr val="0000FF"/>
                </a:solidFill>
              </a:rPr>
              <a:t>Other</a:t>
            </a:r>
            <a:r>
              <a:rPr lang="nb-NO" dirty="0" smtClean="0">
                <a:solidFill>
                  <a:srgbClr val="0000FF"/>
                </a:solidFill>
              </a:rPr>
              <a:t> planets: No </a:t>
            </a:r>
            <a:r>
              <a:rPr lang="nb-NO" dirty="0" err="1" smtClean="0">
                <a:solidFill>
                  <a:srgbClr val="0000FF"/>
                </a:solidFill>
              </a:rPr>
              <a:t>seismology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1800" dirty="0" smtClean="0">
                <a:solidFill>
                  <a:srgbClr val="0000FF"/>
                </a:solidFill>
              </a:rPr>
              <a:t>(</a:t>
            </a:r>
            <a:r>
              <a:rPr lang="nb-NO" sz="1800" dirty="0" err="1" smtClean="0">
                <a:solidFill>
                  <a:srgbClr val="0000FF"/>
                </a:solidFill>
              </a:rPr>
              <a:t>except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rudimentary</a:t>
            </a:r>
            <a:r>
              <a:rPr lang="nb-NO" sz="1800" dirty="0" smtClean="0">
                <a:solidFill>
                  <a:srgbClr val="0000FF"/>
                </a:solidFill>
              </a:rPr>
              <a:t> Moon </a:t>
            </a:r>
            <a:r>
              <a:rPr lang="nb-NO" sz="1800" dirty="0" err="1" smtClean="0">
                <a:solidFill>
                  <a:srgbClr val="0000FF"/>
                </a:solidFill>
              </a:rPr>
              <a:t>seismology</a:t>
            </a:r>
            <a:r>
              <a:rPr lang="nb-NO" sz="1800" dirty="0" smtClean="0">
                <a:solidFill>
                  <a:srgbClr val="0000FF"/>
                </a:solidFill>
              </a:rPr>
              <a:t>)  </a:t>
            </a:r>
          </a:p>
          <a:p>
            <a:r>
              <a:rPr lang="nb-NO" sz="2400" dirty="0" err="1" smtClean="0">
                <a:solidFill>
                  <a:srgbClr val="0000FF"/>
                </a:solidFill>
              </a:rPr>
              <a:t>Planetary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mass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distribution</a:t>
            </a:r>
            <a:r>
              <a:rPr lang="nb-NO" sz="2400" dirty="0">
                <a:solidFill>
                  <a:srgbClr val="0000FF"/>
                </a:solidFill>
              </a:rPr>
              <a:t>: </a:t>
            </a:r>
            <a:r>
              <a:rPr lang="nb-NO" sz="2400" dirty="0" err="1">
                <a:solidFill>
                  <a:srgbClr val="FF0000"/>
                </a:solidFill>
              </a:rPr>
              <a:t>determined</a:t>
            </a:r>
            <a:r>
              <a:rPr lang="nb-NO" sz="2400" dirty="0">
                <a:solidFill>
                  <a:srgbClr val="FF0000"/>
                </a:solidFill>
              </a:rPr>
              <a:t> via simple </a:t>
            </a:r>
            <a:r>
              <a:rPr lang="nb-NO" sz="2400" dirty="0" err="1">
                <a:solidFill>
                  <a:srgbClr val="FF0000"/>
                </a:solidFill>
              </a:rPr>
              <a:t>flyby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464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4" y="1590985"/>
            <a:ext cx="3575915" cy="306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283968" y="4653136"/>
            <a:ext cx="4533613" cy="208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0000FF"/>
                </a:solidFill>
              </a:rPr>
              <a:t>Moment </a:t>
            </a:r>
            <a:r>
              <a:rPr lang="nb-NO" sz="2400" dirty="0" err="1">
                <a:solidFill>
                  <a:srgbClr val="0000FF"/>
                </a:solidFill>
              </a:rPr>
              <a:t>of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inertia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factor</a:t>
            </a:r>
            <a:r>
              <a:rPr lang="nb-NO" sz="2400" dirty="0">
                <a:solidFill>
                  <a:srgbClr val="0000FF"/>
                </a:solidFill>
              </a:rPr>
              <a:t> (MIF)</a:t>
            </a:r>
          </a:p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0000FF"/>
                </a:solidFill>
              </a:rPr>
              <a:t>MIF =  I / R</a:t>
            </a:r>
            <a:r>
              <a:rPr lang="nb-NO" sz="2400" baseline="30000" dirty="0">
                <a:solidFill>
                  <a:srgbClr val="0000FF"/>
                </a:solidFill>
              </a:rPr>
              <a:t>2 </a:t>
            </a:r>
            <a:r>
              <a:rPr lang="nb-NO" sz="2400" dirty="0">
                <a:solidFill>
                  <a:srgbClr val="0000FF"/>
                </a:solidFill>
              </a:rPr>
              <a:t>M</a:t>
            </a:r>
          </a:p>
          <a:p>
            <a:pPr>
              <a:lnSpc>
                <a:spcPct val="120000"/>
              </a:lnSpc>
            </a:pPr>
            <a:endParaRPr lang="nb-NO" dirty="0"/>
          </a:p>
          <a:p>
            <a:pPr>
              <a:lnSpc>
                <a:spcPct val="120000"/>
              </a:lnSpc>
            </a:pPr>
            <a:r>
              <a:rPr lang="nb-NO" dirty="0" err="1"/>
              <a:t>Homogeneous</a:t>
            </a:r>
            <a:r>
              <a:rPr lang="nb-NO" dirty="0"/>
              <a:t> massive </a:t>
            </a:r>
            <a:r>
              <a:rPr lang="nb-NO" dirty="0" err="1"/>
              <a:t>sphere</a:t>
            </a:r>
            <a:r>
              <a:rPr lang="nb-NO" dirty="0"/>
              <a:t>:  MIF = 0.4</a:t>
            </a:r>
          </a:p>
          <a:p>
            <a:pPr>
              <a:lnSpc>
                <a:spcPct val="120000"/>
              </a:lnSpc>
            </a:pPr>
            <a:r>
              <a:rPr lang="nb-NO" dirty="0"/>
              <a:t>Planet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high-density</a:t>
            </a:r>
            <a:r>
              <a:rPr lang="nb-NO" dirty="0"/>
              <a:t> </a:t>
            </a:r>
            <a:r>
              <a:rPr lang="nb-NO" dirty="0" err="1"/>
              <a:t>core</a:t>
            </a:r>
            <a:r>
              <a:rPr lang="nb-NO" dirty="0"/>
              <a:t>: MIF &lt; 0.4 </a:t>
            </a:r>
          </a:p>
        </p:txBody>
      </p:sp>
      <p:pic>
        <p:nvPicPr>
          <p:cNvPr id="1464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1800646" cy="99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8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86892" y="4077351"/>
            <a:ext cx="828924" cy="861774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975764" y="4075338"/>
            <a:ext cx="602553" cy="861774"/>
          </a:xfrm>
          <a:prstGeom prst="rect">
            <a:avLst/>
          </a:prstGeom>
          <a:solidFill>
            <a:srgbClr val="FFFF99"/>
          </a:solidFill>
          <a:ln w="1270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3327" y="61982"/>
            <a:ext cx="734494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 smtClean="0">
                <a:solidFill>
                  <a:srgbClr val="0000FF"/>
                </a:solidFill>
              </a:rPr>
              <a:t>Major </a:t>
            </a:r>
            <a:r>
              <a:rPr lang="is-IS" sz="2000" smtClean="0">
                <a:solidFill>
                  <a:srgbClr val="0000FF"/>
                </a:solidFill>
              </a:rPr>
              <a:t>element partitioning </a:t>
            </a:r>
            <a:r>
              <a:rPr lang="is-IS" sz="2000" dirty="0" smtClean="0">
                <a:solidFill>
                  <a:srgbClr val="0000FF"/>
                </a:solidFill>
              </a:rPr>
              <a:t>between bridgmanite and post-bridgmanite</a:t>
            </a:r>
            <a:endParaRPr lang="en-GB" sz="2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3327" y="4075375"/>
            <a:ext cx="3500276" cy="86177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s-IS" sz="1500" b="1" dirty="0" smtClean="0"/>
              <a:t>		</a:t>
            </a:r>
            <a:r>
              <a:rPr lang="is-IS" sz="1500" b="1" dirty="0">
                <a:solidFill>
                  <a:srgbClr val="FF0000"/>
                </a:solidFill>
              </a:rPr>
              <a:t> </a:t>
            </a:r>
            <a:r>
              <a:rPr lang="is-IS" sz="1500" b="1" dirty="0" smtClean="0">
                <a:solidFill>
                  <a:srgbClr val="FF0000"/>
                </a:solidFill>
              </a:rPr>
              <a:t> </a:t>
            </a:r>
            <a:r>
              <a:rPr lang="is-IS" b="1" dirty="0" smtClean="0">
                <a:solidFill>
                  <a:srgbClr val="FF0000"/>
                </a:solidFill>
              </a:rPr>
              <a:t>     A 	    </a:t>
            </a:r>
            <a:r>
              <a:rPr lang="is-IS" b="1" dirty="0" smtClean="0">
                <a:solidFill>
                  <a:srgbClr val="808000"/>
                </a:solidFill>
              </a:rPr>
              <a:t>B</a:t>
            </a:r>
          </a:p>
          <a:p>
            <a:pPr>
              <a:lnSpc>
                <a:spcPts val="1800"/>
              </a:lnSpc>
            </a:pPr>
            <a:r>
              <a:rPr lang="is-IS" sz="1500" b="1" dirty="0" smtClean="0"/>
              <a:t>Site occupancy</a:t>
            </a:r>
            <a:r>
              <a:rPr lang="is-IS" sz="1500" dirty="0" smtClean="0"/>
              <a:t>, mostly:</a:t>
            </a:r>
            <a:r>
              <a:rPr lang="is-IS" sz="1500" b="1" dirty="0" smtClean="0"/>
              <a:t>  </a:t>
            </a:r>
            <a:r>
              <a:rPr lang="is-IS" sz="1400" b="1" dirty="0" smtClean="0">
                <a:solidFill>
                  <a:srgbClr val="FF0000"/>
                </a:solidFill>
              </a:rPr>
              <a:t>Mg</a:t>
            </a:r>
            <a:r>
              <a:rPr lang="is-IS" sz="1400" b="1" baseline="30000" dirty="0" smtClean="0">
                <a:solidFill>
                  <a:srgbClr val="FF0000"/>
                </a:solidFill>
              </a:rPr>
              <a:t>2+</a:t>
            </a:r>
            <a:r>
              <a:rPr lang="is-IS" sz="1400" dirty="0" smtClean="0">
                <a:solidFill>
                  <a:srgbClr val="FF0000"/>
                </a:solidFill>
              </a:rPr>
              <a:t> Fe</a:t>
            </a:r>
            <a:r>
              <a:rPr lang="is-IS" sz="1400" baseline="30000" dirty="0" smtClean="0">
                <a:solidFill>
                  <a:srgbClr val="FF0000"/>
                </a:solidFill>
              </a:rPr>
              <a:t>2+</a:t>
            </a:r>
            <a:r>
              <a:rPr lang="is-IS" sz="1400" dirty="0">
                <a:solidFill>
                  <a:srgbClr val="FF0000"/>
                </a:solidFill>
              </a:rPr>
              <a:t> </a:t>
            </a:r>
            <a:r>
              <a:rPr lang="is-IS" sz="1400" dirty="0" smtClean="0">
                <a:solidFill>
                  <a:srgbClr val="FF0000"/>
                </a:solidFill>
              </a:rPr>
              <a:t>     </a:t>
            </a:r>
            <a:r>
              <a:rPr lang="is-IS" sz="1400" b="1" dirty="0" smtClean="0">
                <a:solidFill>
                  <a:srgbClr val="808000"/>
                </a:solidFill>
              </a:rPr>
              <a:t>Si</a:t>
            </a:r>
            <a:r>
              <a:rPr lang="is-IS" sz="1400" b="1" baseline="30000" dirty="0" smtClean="0">
                <a:solidFill>
                  <a:srgbClr val="808000"/>
                </a:solidFill>
              </a:rPr>
              <a:t>4+</a:t>
            </a:r>
            <a:r>
              <a:rPr lang="is-IS" sz="1400" baseline="30000" dirty="0" smtClean="0">
                <a:solidFill>
                  <a:srgbClr val="808000"/>
                </a:solidFill>
              </a:rPr>
              <a:t> </a:t>
            </a:r>
            <a:r>
              <a:rPr lang="is-IS" sz="1500" baseline="30000" dirty="0" smtClean="0">
                <a:solidFill>
                  <a:srgbClr val="808000"/>
                </a:solidFill>
              </a:rPr>
              <a:t> </a:t>
            </a:r>
          </a:p>
          <a:p>
            <a:pPr>
              <a:lnSpc>
                <a:spcPts val="2400"/>
              </a:lnSpc>
            </a:pPr>
            <a:r>
              <a:rPr lang="is-IS" sz="1500" dirty="0" smtClean="0"/>
              <a:t>Main </a:t>
            </a:r>
            <a:r>
              <a:rPr lang="is-IS" sz="1500" b="1" dirty="0" smtClean="0"/>
              <a:t>trivalent</a:t>
            </a:r>
            <a:r>
              <a:rPr lang="is-IS" sz="1500" dirty="0" smtClean="0"/>
              <a:t> cations:        </a:t>
            </a:r>
            <a:r>
              <a:rPr lang="is-IS" sz="1500" b="1" dirty="0" smtClean="0">
                <a:solidFill>
                  <a:srgbClr val="FF0000"/>
                </a:solidFill>
              </a:rPr>
              <a:t>Fe</a:t>
            </a:r>
            <a:r>
              <a:rPr lang="is-IS" sz="1500" b="1" baseline="30000" dirty="0" smtClean="0">
                <a:solidFill>
                  <a:srgbClr val="FF0000"/>
                </a:solidFill>
              </a:rPr>
              <a:t>3+</a:t>
            </a:r>
            <a:r>
              <a:rPr lang="is-IS" sz="1500" dirty="0" smtClean="0">
                <a:solidFill>
                  <a:srgbClr val="FF0000"/>
                </a:solidFill>
              </a:rPr>
              <a:t> </a:t>
            </a:r>
            <a:r>
              <a:rPr lang="is-IS" sz="1500" dirty="0" smtClean="0">
                <a:solidFill>
                  <a:srgbClr val="3333FF"/>
                </a:solidFill>
              </a:rPr>
              <a:t> </a:t>
            </a:r>
            <a:r>
              <a:rPr lang="is-IS" sz="1500" dirty="0" smtClean="0">
                <a:solidFill>
                  <a:srgbClr val="0033CC"/>
                </a:solidFill>
              </a:rPr>
              <a:t>        </a:t>
            </a:r>
            <a:r>
              <a:rPr lang="is-IS" sz="1500" b="1" dirty="0" smtClean="0">
                <a:solidFill>
                  <a:srgbClr val="808000"/>
                </a:solidFill>
              </a:rPr>
              <a:t>Al</a:t>
            </a:r>
            <a:endParaRPr lang="is-IS" sz="1500" b="1" baseline="-25000" dirty="0" smtClean="0">
              <a:solidFill>
                <a:srgbClr val="8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4128" y="2188415"/>
            <a:ext cx="324319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b="1" dirty="0" smtClean="0"/>
              <a:t>System </a:t>
            </a:r>
            <a:r>
              <a:rPr lang="nb-NO" b="1" dirty="0" err="1" smtClean="0"/>
              <a:t>MSA-Fe</a:t>
            </a:r>
            <a:r>
              <a:rPr lang="nb-NO" b="1" baseline="30000" dirty="0" err="1" smtClean="0"/>
              <a:t>3</a:t>
            </a:r>
            <a:r>
              <a:rPr lang="nb-NO" b="1" baseline="30000" dirty="0" smtClean="0"/>
              <a:t>+</a:t>
            </a:r>
            <a:r>
              <a:rPr lang="nb-NO" b="1" dirty="0" smtClean="0"/>
              <a:t>  </a:t>
            </a:r>
            <a:r>
              <a:rPr lang="nb-NO" sz="1600" dirty="0" smtClean="0"/>
              <a:t>(</a:t>
            </a:r>
            <a:r>
              <a:rPr lang="nb-NO" sz="1600" dirty="0" err="1" smtClean="0"/>
              <a:t>M</a:t>
            </a:r>
            <a:r>
              <a:rPr lang="nb-NO" sz="1400" dirty="0" err="1" smtClean="0">
                <a:solidFill>
                  <a:schemeClr val="bg1">
                    <a:lumMod val="65000"/>
                  </a:schemeClr>
                </a:solidFill>
              </a:rPr>
              <a:t>Fe</a:t>
            </a:r>
            <a:r>
              <a:rPr lang="nb-NO" sz="1600" dirty="0" err="1" smtClean="0"/>
              <a:t>SA-Fe</a:t>
            </a:r>
            <a:r>
              <a:rPr lang="nb-NO" sz="1600" baseline="30000" dirty="0" err="1" smtClean="0"/>
              <a:t>3</a:t>
            </a:r>
            <a:r>
              <a:rPr lang="nb-NO" sz="1600" baseline="30000" dirty="0" smtClean="0"/>
              <a:t>+</a:t>
            </a:r>
            <a:r>
              <a:rPr lang="nb-NO" sz="1600" dirty="0" smtClean="0"/>
              <a:t>)</a:t>
            </a:r>
            <a:endParaRPr lang="nb-NO" sz="1600" baseline="30000" dirty="0" smtClean="0"/>
          </a:p>
          <a:p>
            <a:pPr>
              <a:lnSpc>
                <a:spcPts val="1700"/>
              </a:lnSpc>
            </a:pPr>
            <a:r>
              <a:rPr lang="nb-NO" sz="1200" dirty="0" smtClean="0"/>
              <a:t> </a:t>
            </a:r>
            <a:r>
              <a:rPr lang="nb-NO" sz="1200" dirty="0" err="1" smtClean="0"/>
              <a:t>with</a:t>
            </a:r>
            <a:r>
              <a:rPr lang="nb-NO" sz="1200" dirty="0" smtClean="0"/>
              <a:t> trivalent </a:t>
            </a:r>
            <a:r>
              <a:rPr lang="nb-NO" sz="1200" dirty="0" err="1" smtClean="0"/>
              <a:t>substitution</a:t>
            </a:r>
            <a:r>
              <a:rPr lang="nb-NO" sz="1200" dirty="0"/>
              <a:t> </a:t>
            </a:r>
            <a:r>
              <a:rPr lang="nb-NO" sz="1200" dirty="0" err="1" smtClean="0"/>
              <a:t>vectors</a:t>
            </a:r>
            <a:r>
              <a:rPr lang="nb-NO" sz="1200" dirty="0" smtClean="0"/>
              <a:t> from </a:t>
            </a:r>
            <a:r>
              <a:rPr lang="nb-NO" sz="1200" dirty="0" err="1" smtClean="0"/>
              <a:t>MgSiO</a:t>
            </a:r>
            <a:r>
              <a:rPr lang="nb-NO" sz="1200" baseline="-25000" dirty="0" err="1" smtClean="0"/>
              <a:t>3</a:t>
            </a:r>
            <a:endParaRPr lang="en-GB" sz="12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83326" y="5339458"/>
            <a:ext cx="4017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/>
              <a:t>Cation</a:t>
            </a:r>
            <a:r>
              <a:rPr lang="nb-NO" sz="2000" dirty="0" smtClean="0"/>
              <a:t> "</a:t>
            </a:r>
            <a:r>
              <a:rPr lang="nb-NO" sz="2000" dirty="0" err="1" smtClean="0"/>
              <a:t>sizes</a:t>
            </a:r>
            <a:r>
              <a:rPr lang="nb-NO" sz="2000" dirty="0" smtClean="0"/>
              <a:t>" (</a:t>
            </a:r>
            <a:r>
              <a:rPr lang="nb-NO" sz="2000" dirty="0" err="1" smtClean="0"/>
              <a:t>bond</a:t>
            </a:r>
            <a:r>
              <a:rPr lang="nb-NO" sz="2000" dirty="0" smtClean="0"/>
              <a:t> </a:t>
            </a:r>
            <a:r>
              <a:rPr lang="nb-NO" sz="2000" dirty="0" err="1" smtClean="0"/>
              <a:t>lengths</a:t>
            </a:r>
            <a:r>
              <a:rPr lang="nb-NO" sz="2000" dirty="0" smtClean="0"/>
              <a:t>):</a:t>
            </a:r>
          </a:p>
          <a:p>
            <a:r>
              <a:rPr lang="nb-NO" sz="2000" dirty="0" smtClean="0">
                <a:solidFill>
                  <a:srgbClr val="FF6600"/>
                </a:solidFill>
              </a:rPr>
              <a:t>Fe</a:t>
            </a:r>
            <a:r>
              <a:rPr lang="nb-NO" sz="2000" baseline="30000" dirty="0" smtClean="0">
                <a:solidFill>
                  <a:srgbClr val="FF6600"/>
                </a:solidFill>
              </a:rPr>
              <a:t>2+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FF0000"/>
                </a:solidFill>
              </a:rPr>
              <a:t>Mg</a:t>
            </a:r>
            <a:r>
              <a:rPr lang="nb-NO" sz="2000" baseline="30000" dirty="0" smtClean="0">
                <a:solidFill>
                  <a:srgbClr val="FF0000"/>
                </a:solidFill>
              </a:rPr>
              <a:t>2</a:t>
            </a:r>
            <a:r>
              <a:rPr lang="nb-NO" sz="2000" baseline="30000" dirty="0">
                <a:solidFill>
                  <a:srgbClr val="FF0000"/>
                </a:solidFill>
              </a:rPr>
              <a:t>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FF6600"/>
                </a:solidFill>
              </a:rPr>
              <a:t>Fe</a:t>
            </a:r>
            <a:r>
              <a:rPr lang="nb-NO" sz="2000" baseline="30000" dirty="0" smtClean="0">
                <a:solidFill>
                  <a:srgbClr val="FF6600"/>
                </a:solidFill>
              </a:rPr>
              <a:t>3+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A29E00"/>
                </a:solidFill>
              </a:rPr>
              <a:t>Al</a:t>
            </a:r>
            <a:r>
              <a:rPr lang="nb-NO" sz="2000" baseline="30000" dirty="0" smtClean="0">
                <a:solidFill>
                  <a:srgbClr val="A29E00"/>
                </a:solidFill>
              </a:rPr>
              <a:t>3+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808000"/>
                </a:solidFill>
              </a:rPr>
              <a:t>Si</a:t>
            </a:r>
            <a:r>
              <a:rPr lang="nb-NO" sz="2000" baseline="30000" dirty="0" smtClean="0">
                <a:solidFill>
                  <a:srgbClr val="808000"/>
                </a:solidFill>
              </a:rPr>
              <a:t>4+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66639" y="6018394"/>
            <a:ext cx="656232" cy="710477"/>
            <a:chOff x="991522" y="5312780"/>
            <a:chExt cx="656232" cy="710477"/>
          </a:xfrm>
        </p:grpSpPr>
        <p:sp>
          <p:nvSpPr>
            <p:cNvPr id="18" name="TextBox 17"/>
            <p:cNvSpPr txBox="1"/>
            <p:nvPr/>
          </p:nvSpPr>
          <p:spPr>
            <a:xfrm>
              <a:off x="991522" y="5546203"/>
              <a:ext cx="656232" cy="477054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3333FF"/>
                  </a:solidFill>
                </a:rPr>
                <a:t> </a:t>
              </a:r>
              <a:r>
                <a:rPr lang="nb-NO" sz="1500" dirty="0" smtClean="0">
                  <a:solidFill>
                    <a:srgbClr val="FF0000"/>
                  </a:solidFill>
                </a:rPr>
                <a:t>ideal</a:t>
              </a:r>
            </a:p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FF0000"/>
                  </a:solidFill>
                </a:rPr>
                <a:t>A-</a:t>
              </a:r>
              <a:r>
                <a:rPr lang="nb-NO" sz="1500" dirty="0" err="1" smtClean="0">
                  <a:solidFill>
                    <a:srgbClr val="FF0000"/>
                  </a:solidFill>
                </a:rPr>
                <a:t>site</a:t>
              </a:r>
              <a:endParaRPr lang="nb-NO" sz="1500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8" idx="0"/>
            </p:cNvCxnSpPr>
            <p:nvPr/>
          </p:nvCxnSpPr>
          <p:spPr>
            <a:xfrm flipH="1" flipV="1">
              <a:off x="1313727" y="5312780"/>
              <a:ext cx="5911" cy="2334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376846" y="6018394"/>
            <a:ext cx="656232" cy="710477"/>
            <a:chOff x="991522" y="5312780"/>
            <a:chExt cx="656232" cy="710477"/>
          </a:xfrm>
        </p:grpSpPr>
        <p:sp>
          <p:nvSpPr>
            <p:cNvPr id="21" name="TextBox 20"/>
            <p:cNvSpPr txBox="1"/>
            <p:nvPr/>
          </p:nvSpPr>
          <p:spPr>
            <a:xfrm>
              <a:off x="991522" y="5546203"/>
              <a:ext cx="656232" cy="477054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808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3333FF"/>
                  </a:solidFill>
                </a:rPr>
                <a:t> </a:t>
              </a:r>
              <a:r>
                <a:rPr lang="nb-NO" sz="1500" dirty="0" smtClean="0">
                  <a:solidFill>
                    <a:srgbClr val="808000"/>
                  </a:solidFill>
                </a:rPr>
                <a:t>ideal</a:t>
              </a:r>
            </a:p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808000"/>
                  </a:solidFill>
                </a:rPr>
                <a:t>B-</a:t>
              </a:r>
              <a:r>
                <a:rPr lang="nb-NO" sz="1500" dirty="0" err="1" smtClean="0">
                  <a:solidFill>
                    <a:srgbClr val="808000"/>
                  </a:solidFill>
                </a:rPr>
                <a:t>site</a:t>
              </a:r>
              <a:endParaRPr lang="nb-NO" sz="1500" dirty="0" smtClean="0">
                <a:solidFill>
                  <a:srgbClr val="808000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1313727" y="5312780"/>
              <a:ext cx="5911" cy="233423"/>
            </a:xfrm>
            <a:prstGeom prst="straightConnector1">
              <a:avLst/>
            </a:prstGeom>
            <a:ln w="28575">
              <a:solidFill>
                <a:srgbClr val="8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 descr="M:\pc\Dokumenter\Adobe-Illustr-figures\Experimental-PhaseRel\pv-ppv-transition\Br-pbr-CrystStruct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" y="536970"/>
            <a:ext cx="5050461" cy="312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2716765"/>
            <a:ext cx="4239156" cy="41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M:\pc\Dokumenter\Adobe-Illustr-figures\Experimental-PhaseRel\PhaseRel\Subsol-FeiB-Stixrude\bm-pbm-MS-FS-A2-clean-March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95" y="1196752"/>
            <a:ext cx="2980113" cy="43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7523" y="332656"/>
            <a:ext cx="2484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Mainly from:</a:t>
            </a:r>
          </a:p>
          <a:p>
            <a:r>
              <a:rPr lang="nb-NO" sz="1000" dirty="0" smtClean="0"/>
              <a:t>Stixrude and Lithgow-Bertelloni (2011, GJI)</a:t>
            </a:r>
          </a:p>
          <a:p>
            <a:r>
              <a:rPr lang="nb-NO" sz="1000" dirty="0" smtClean="0"/>
              <a:t>Mohn &amp; Trønnes (2018, in prep.)</a:t>
            </a:r>
            <a:endParaRPr lang="nb-NO" sz="1000" dirty="0"/>
          </a:p>
        </p:txBody>
      </p:sp>
      <p:pic>
        <p:nvPicPr>
          <p:cNvPr id="4098" name="Picture 2" descr="M:\pc\Dokumenter\Adobe-Illustr-figures\Experimental-PhaseRel\PhaseRel\Subsol-FeiB-Stixrude\bm-pbm-MS-FS-A2-clean-March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" y="1197842"/>
            <a:ext cx="3195058" cy="43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pc\Dokumenter\Adobe-Illustr-figures\Experimental-PhaseRel\PhaseRel\Subsol-FeiB-Stixrude\bm-pbm-MS-FS-A2-clean-March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84" y="1199087"/>
            <a:ext cx="2972852" cy="436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1520" y="188640"/>
            <a:ext cx="5416868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nb-NO" b="1" dirty="0" smtClean="0">
                <a:solidFill>
                  <a:srgbClr val="0000FF"/>
                </a:solidFill>
              </a:rPr>
              <a:t>Systems</a:t>
            </a:r>
            <a:r>
              <a:rPr lang="nb-NO" dirty="0" smtClean="0">
                <a:solidFill>
                  <a:srgbClr val="0000FF"/>
                </a:solidFill>
              </a:rPr>
              <a:t>  </a:t>
            </a:r>
            <a:r>
              <a:rPr lang="nb-NO" sz="1600" dirty="0" smtClean="0">
                <a:solidFill>
                  <a:srgbClr val="0000FF"/>
                </a:solidFill>
              </a:rPr>
              <a:t>MgSiO</a:t>
            </a:r>
            <a:r>
              <a:rPr lang="nb-NO" sz="1600" baseline="-25000" dirty="0" smtClean="0">
                <a:solidFill>
                  <a:srgbClr val="0000FF"/>
                </a:solidFill>
              </a:rPr>
              <a:t>3</a:t>
            </a:r>
            <a:r>
              <a:rPr lang="nb-NO" sz="2200" dirty="0" smtClean="0">
                <a:solidFill>
                  <a:srgbClr val="0000FF"/>
                </a:solidFill>
              </a:rPr>
              <a:t>-</a:t>
            </a:r>
            <a:r>
              <a:rPr lang="nb-NO" sz="1600" dirty="0" smtClean="0">
                <a:solidFill>
                  <a:srgbClr val="0000FF"/>
                </a:solidFill>
              </a:rPr>
              <a:t>FeSiO</a:t>
            </a:r>
            <a:r>
              <a:rPr lang="nb-NO" sz="1600" baseline="-25000" dirty="0" smtClean="0">
                <a:solidFill>
                  <a:srgbClr val="0000FF"/>
                </a:solidFill>
              </a:rPr>
              <a:t>3</a:t>
            </a:r>
            <a:r>
              <a:rPr lang="nb-NO" sz="1600" dirty="0" smtClean="0">
                <a:solidFill>
                  <a:srgbClr val="0000FF"/>
                </a:solidFill>
              </a:rPr>
              <a:t>, MgSiO</a:t>
            </a:r>
            <a:r>
              <a:rPr lang="nb-NO" sz="1600" baseline="-25000" dirty="0" smtClean="0">
                <a:solidFill>
                  <a:srgbClr val="0000FF"/>
                </a:solidFill>
              </a:rPr>
              <a:t>3</a:t>
            </a:r>
            <a:r>
              <a:rPr lang="nb-NO" sz="2200" dirty="0" smtClean="0">
                <a:solidFill>
                  <a:srgbClr val="0000FF"/>
                </a:solidFill>
              </a:rPr>
              <a:t>-</a:t>
            </a:r>
            <a:r>
              <a:rPr lang="nb-NO" sz="1600" dirty="0" smtClean="0">
                <a:solidFill>
                  <a:srgbClr val="0000FF"/>
                </a:solidFill>
              </a:rPr>
              <a:t>FeAlO</a:t>
            </a:r>
            <a:r>
              <a:rPr lang="nb-NO" sz="1600" baseline="-25000" dirty="0" smtClean="0">
                <a:solidFill>
                  <a:srgbClr val="0000FF"/>
                </a:solidFill>
              </a:rPr>
              <a:t>3</a:t>
            </a:r>
            <a:r>
              <a:rPr lang="nb-NO" sz="1600" dirty="0">
                <a:solidFill>
                  <a:srgbClr val="0000FF"/>
                </a:solidFill>
              </a:rPr>
              <a:t>, </a:t>
            </a:r>
            <a:r>
              <a:rPr lang="nb-NO" sz="1600" dirty="0" smtClean="0">
                <a:solidFill>
                  <a:srgbClr val="0000FF"/>
                </a:solidFill>
              </a:rPr>
              <a:t>MgSiO</a:t>
            </a:r>
            <a:r>
              <a:rPr lang="nb-NO" sz="1600" baseline="-25000" dirty="0" smtClean="0">
                <a:solidFill>
                  <a:srgbClr val="0000FF"/>
                </a:solidFill>
              </a:rPr>
              <a:t>3</a:t>
            </a:r>
            <a:r>
              <a:rPr lang="nb-NO" sz="2200" dirty="0" smtClean="0">
                <a:solidFill>
                  <a:srgbClr val="0000FF"/>
                </a:solidFill>
              </a:rPr>
              <a:t>-</a:t>
            </a:r>
            <a:r>
              <a:rPr lang="nb-NO" sz="1600" dirty="0" smtClean="0">
                <a:solidFill>
                  <a:srgbClr val="0000FF"/>
                </a:solidFill>
              </a:rPr>
              <a:t>Al</a:t>
            </a:r>
            <a:r>
              <a:rPr lang="nb-NO" sz="1600" baseline="-25000" dirty="0" smtClean="0">
                <a:solidFill>
                  <a:srgbClr val="0000FF"/>
                </a:solidFill>
              </a:rPr>
              <a:t>2</a:t>
            </a:r>
            <a:r>
              <a:rPr lang="nb-NO" sz="1600" dirty="0" smtClean="0">
                <a:solidFill>
                  <a:srgbClr val="0000FF"/>
                </a:solidFill>
              </a:rPr>
              <a:t>O</a:t>
            </a:r>
            <a:r>
              <a:rPr lang="nb-NO" sz="1600" baseline="-25000" dirty="0" smtClean="0">
                <a:solidFill>
                  <a:srgbClr val="0000FF"/>
                </a:solidFill>
              </a:rPr>
              <a:t>3</a:t>
            </a:r>
            <a:endParaRPr lang="nb-NO" sz="1600" dirty="0">
              <a:solidFill>
                <a:srgbClr val="0000FF"/>
              </a:solidFill>
            </a:endParaRP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1600" dirty="0" smtClean="0">
                <a:solidFill>
                  <a:srgbClr val="0000FF"/>
                </a:solidFill>
              </a:rPr>
              <a:t>                         MS</a:t>
            </a:r>
            <a:r>
              <a:rPr lang="nb-NO" sz="2000" dirty="0" smtClean="0">
                <a:solidFill>
                  <a:srgbClr val="0000FF"/>
                </a:solidFill>
              </a:rPr>
              <a:t>-</a:t>
            </a:r>
            <a:r>
              <a:rPr lang="nb-NO" sz="1600" dirty="0" smtClean="0">
                <a:solidFill>
                  <a:srgbClr val="0000FF"/>
                </a:solidFill>
              </a:rPr>
              <a:t>FS                 MS</a:t>
            </a:r>
            <a:r>
              <a:rPr lang="nb-NO" sz="2000" dirty="0" smtClean="0">
                <a:solidFill>
                  <a:srgbClr val="0000FF"/>
                </a:solidFill>
              </a:rPr>
              <a:t>-</a:t>
            </a:r>
            <a:r>
              <a:rPr lang="nb-NO" sz="1600" dirty="0" smtClean="0">
                <a:solidFill>
                  <a:srgbClr val="0000FF"/>
                </a:solidFill>
              </a:rPr>
              <a:t>FA                 MS</a:t>
            </a:r>
            <a:r>
              <a:rPr lang="nb-NO" sz="2000" dirty="0" smtClean="0">
                <a:solidFill>
                  <a:srgbClr val="0000FF"/>
                </a:solidFill>
              </a:rPr>
              <a:t>-</a:t>
            </a:r>
            <a:r>
              <a:rPr lang="nb-NO" sz="1600" dirty="0" smtClean="0">
                <a:solidFill>
                  <a:srgbClr val="0000FF"/>
                </a:solidFill>
              </a:rPr>
              <a:t>AA</a:t>
            </a:r>
            <a:endParaRPr lang="nb-NO" sz="1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041" y="1202068"/>
            <a:ext cx="2955549" cy="4086631"/>
          </a:xfrm>
          <a:prstGeom prst="rect">
            <a:avLst/>
          </a:prstGeom>
          <a:noFill/>
          <a:ln w="31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37265" y="1820904"/>
            <a:ext cx="2654" cy="373889"/>
          </a:xfrm>
          <a:prstGeom prst="straightConnector1">
            <a:avLst/>
          </a:prstGeom>
          <a:ln>
            <a:solidFill>
              <a:srgbClr val="3333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881581" y="1837117"/>
            <a:ext cx="0" cy="504056"/>
          </a:xfrm>
          <a:prstGeom prst="straightConnector1">
            <a:avLst/>
          </a:prstGeom>
          <a:ln>
            <a:solidFill>
              <a:srgbClr val="3333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59632" y="5742262"/>
            <a:ext cx="4370940" cy="523220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6600CC"/>
                </a:solidFill>
              </a:rPr>
              <a:t>The FS and FA components partition into pbm.</a:t>
            </a:r>
          </a:p>
          <a:p>
            <a:r>
              <a:rPr lang="nb-NO" sz="1400" dirty="0" smtClean="0">
                <a:solidFill>
                  <a:srgbClr val="6600CC"/>
                </a:solidFill>
              </a:rPr>
              <a:t>The MS-FS phase loop is at lower p than the MS-FA loop.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280" y="5740535"/>
            <a:ext cx="1656184" cy="523220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6600CC"/>
                </a:solidFill>
              </a:rPr>
              <a:t>The AA component partitions into bm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18210" y="2601635"/>
            <a:ext cx="4999" cy="2683798"/>
          </a:xfrm>
          <a:prstGeom prst="line">
            <a:avLst/>
          </a:prstGeom>
          <a:ln w="3175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8634" y="2602499"/>
            <a:ext cx="6283278" cy="24"/>
          </a:xfrm>
          <a:prstGeom prst="line">
            <a:avLst/>
          </a:prstGeom>
          <a:ln w="3175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23564" y="2608334"/>
            <a:ext cx="4999" cy="2683798"/>
          </a:xfrm>
          <a:prstGeom prst="line">
            <a:avLst/>
          </a:prstGeom>
          <a:ln w="3175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64055" y="239715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00FFCC"/>
                </a:solidFill>
              </a:rPr>
              <a:t>110 </a:t>
            </a:r>
            <a:r>
              <a:rPr lang="nb-NO" sz="1100" b="1" dirty="0" err="1" smtClean="0">
                <a:solidFill>
                  <a:srgbClr val="00FFCC"/>
                </a:solidFill>
              </a:rPr>
              <a:t>GPa</a:t>
            </a:r>
            <a:endParaRPr lang="en-US" sz="1100" b="1" dirty="0">
              <a:solidFill>
                <a:srgbClr val="00FF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4279157" y="3577520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00FFCC"/>
                </a:solidFill>
              </a:rPr>
              <a:t>54 mol% </a:t>
            </a:r>
            <a:r>
              <a:rPr lang="nb-NO" sz="1100" b="1" dirty="0" err="1" smtClean="0">
                <a:solidFill>
                  <a:srgbClr val="00FFCC"/>
                </a:solidFill>
              </a:rPr>
              <a:t>FeAlO</a:t>
            </a:r>
            <a:r>
              <a:rPr lang="nb-NO" sz="1100" b="1" baseline="-25000" dirty="0" err="1" smtClean="0">
                <a:solidFill>
                  <a:srgbClr val="00FFCC"/>
                </a:solidFill>
              </a:rPr>
              <a:t>3</a:t>
            </a:r>
            <a:endParaRPr lang="en-US" sz="1100" b="1" baseline="-25000" dirty="0">
              <a:solidFill>
                <a:srgbClr val="00FF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6143890" y="4254315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00FFCC"/>
                </a:solidFill>
              </a:rPr>
              <a:t>14 mol% </a:t>
            </a:r>
            <a:r>
              <a:rPr lang="nb-NO" sz="1100" b="1" dirty="0" err="1" smtClean="0">
                <a:solidFill>
                  <a:srgbClr val="00FFCC"/>
                </a:solidFill>
              </a:rPr>
              <a:t>Al</a:t>
            </a:r>
            <a:r>
              <a:rPr lang="nb-NO" sz="1100" b="1" baseline="-25000" dirty="0" err="1" smtClean="0">
                <a:solidFill>
                  <a:srgbClr val="00FFCC"/>
                </a:solidFill>
              </a:rPr>
              <a:t>2</a:t>
            </a:r>
            <a:r>
              <a:rPr lang="nb-NO" sz="1100" b="1" dirty="0" err="1" smtClean="0">
                <a:solidFill>
                  <a:srgbClr val="00FFCC"/>
                </a:solidFill>
              </a:rPr>
              <a:t>O</a:t>
            </a:r>
            <a:r>
              <a:rPr lang="nb-NO" sz="1100" b="1" baseline="-25000" dirty="0" err="1" smtClean="0">
                <a:solidFill>
                  <a:srgbClr val="00FFCC"/>
                </a:solidFill>
              </a:rPr>
              <a:t>3</a:t>
            </a:r>
            <a:endParaRPr lang="en-US" sz="1100" b="1" baseline="-25000" dirty="0">
              <a:solidFill>
                <a:srgbClr val="00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1" grpId="0" animBg="1"/>
      <p:bldP spid="23" grpId="0"/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31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7285882" y="2646252"/>
            <a:ext cx="1808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 b="1" dirty="0" smtClean="0">
                <a:solidFill>
                  <a:srgbClr val="00CCFF"/>
                </a:solidFill>
              </a:rPr>
              <a:t>bridgmanite</a:t>
            </a:r>
            <a:endParaRPr lang="en-GB" sz="2400" b="1" dirty="0">
              <a:solidFill>
                <a:srgbClr val="00CCFF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6011863" y="3357563"/>
            <a:ext cx="1141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b="1">
                <a:solidFill>
                  <a:srgbClr val="006600"/>
                </a:solidFill>
              </a:rPr>
              <a:t>ferro-</a:t>
            </a:r>
          </a:p>
          <a:p>
            <a:r>
              <a:rPr lang="is-IS" sz="2000" b="1">
                <a:solidFill>
                  <a:srgbClr val="006600"/>
                </a:solidFill>
              </a:rPr>
              <a:t>periclase</a:t>
            </a:r>
            <a:endParaRPr lang="en-GB" sz="2000" b="1">
              <a:solidFill>
                <a:srgbClr val="006600"/>
              </a:solidFill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4498975" y="5734050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b="1">
                <a:solidFill>
                  <a:srgbClr val="FF0000"/>
                </a:solidFill>
              </a:rPr>
              <a:t>garnet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3132138" y="4365625"/>
            <a:ext cx="57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s-IS" sz="2000" b="1">
                <a:solidFill>
                  <a:srgbClr val="FF0000"/>
                </a:solidFill>
              </a:rPr>
              <a:t>ga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6804025" y="5300663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b="1">
                <a:solidFill>
                  <a:srgbClr val="FF0000"/>
                </a:solidFill>
              </a:rPr>
              <a:t>garnet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1828800" y="5562600"/>
            <a:ext cx="58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s-IS" b="1">
                <a:solidFill>
                  <a:srgbClr val="006600"/>
                </a:solidFill>
              </a:rPr>
              <a:t>fp</a:t>
            </a:r>
            <a:endParaRPr lang="en-GB" b="1">
              <a:solidFill>
                <a:srgbClr val="006600"/>
              </a:solidFill>
            </a:endParaRP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2700338" y="4941888"/>
            <a:ext cx="1265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>
                <a:solidFill>
                  <a:srgbClr val="FFFF00"/>
                </a:solidFill>
              </a:rPr>
              <a:t>Fe-metal</a:t>
            </a:r>
          </a:p>
          <a:p>
            <a:r>
              <a:rPr lang="is-IS" sz="2400">
                <a:solidFill>
                  <a:srgbClr val="FFFF00"/>
                </a:solidFill>
              </a:rPr>
              <a:t>2 </a:t>
            </a:r>
            <a:r>
              <a:rPr lang="is-IS" sz="240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is-IS" sz="2400">
                <a:solidFill>
                  <a:srgbClr val="FFFF00"/>
                </a:solidFill>
              </a:rPr>
              <a:t>m</a:t>
            </a:r>
            <a:endParaRPr lang="en-GB" sz="2400">
              <a:solidFill>
                <a:srgbClr val="FFFF00"/>
              </a:solidFill>
            </a:endParaRP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 flipH="1" flipV="1">
            <a:off x="2895600" y="4716463"/>
            <a:ext cx="22860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1116013" y="6092825"/>
            <a:ext cx="1808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 b="1" dirty="0" smtClean="0">
                <a:solidFill>
                  <a:srgbClr val="00CCFF"/>
                </a:solidFill>
              </a:rPr>
              <a:t>bridgmanite</a:t>
            </a:r>
            <a:endParaRPr lang="en-GB" sz="2400" b="1" dirty="0">
              <a:solidFill>
                <a:srgbClr val="00CCFF"/>
              </a:solidFill>
            </a:endParaRPr>
          </a:p>
        </p:txBody>
      </p:sp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59339" y="188640"/>
            <a:ext cx="47194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800" b="1" dirty="0" smtClean="0">
                <a:solidFill>
                  <a:srgbClr val="0000FF"/>
                </a:solidFill>
              </a:rPr>
              <a:t>The bridgmanite redox pump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89765" y="376491"/>
            <a:ext cx="35541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1600" b="1" dirty="0" smtClean="0"/>
              <a:t>BSE image</a:t>
            </a:r>
            <a:r>
              <a:rPr lang="is-IS" sz="1600" dirty="0" smtClean="0"/>
              <a:t> of experimental run product:</a:t>
            </a:r>
          </a:p>
          <a:p>
            <a:pPr>
              <a:lnSpc>
                <a:spcPts val="1800"/>
              </a:lnSpc>
            </a:pPr>
            <a:r>
              <a:rPr lang="is-IS" sz="1600" dirty="0" smtClean="0"/>
              <a:t>peridotite comp. at 24 GPa and </a:t>
            </a:r>
            <a:r>
              <a:rPr lang="is-IS" sz="1600" dirty="0"/>
              <a:t>2100 </a:t>
            </a:r>
            <a:r>
              <a:rPr lang="is-IS" sz="1600" dirty="0">
                <a:sym typeface="Symbol" pitchFamily="18" charset="2"/>
              </a:rPr>
              <a:t></a:t>
            </a:r>
            <a:r>
              <a:rPr lang="is-IS" sz="1600" dirty="0"/>
              <a:t>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036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4213" y="2259013"/>
            <a:ext cx="6173787" cy="13684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84213" y="3789363"/>
            <a:ext cx="7488237" cy="17081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4213" y="1628775"/>
            <a:ext cx="7631112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800">
                <a:solidFill>
                  <a:srgbClr val="3333FF"/>
                </a:solidFill>
              </a:rPr>
              <a:t>Subsolidus experiments in different sample capsules</a:t>
            </a:r>
          </a:p>
          <a:p>
            <a:endParaRPr lang="is-IS" sz="1000"/>
          </a:p>
          <a:p>
            <a:r>
              <a:rPr lang="is-IS" sz="3800">
                <a:solidFill>
                  <a:srgbClr val="FF0000"/>
                </a:solidFill>
              </a:rPr>
              <a:t>Re</a:t>
            </a:r>
          </a:p>
          <a:p>
            <a:r>
              <a:rPr lang="is-IS" sz="2200"/>
              <a:t>- </a:t>
            </a:r>
            <a:r>
              <a:rPr lang="is-IS" sz="2200" b="1"/>
              <a:t>high oxygen fugacity</a:t>
            </a:r>
          </a:p>
          <a:p>
            <a:r>
              <a:rPr lang="is-IS" sz="2200"/>
              <a:t>- </a:t>
            </a:r>
            <a:r>
              <a:rPr lang="is-IS" sz="2000"/>
              <a:t>Re provides a sink for metallic Fe by forming ReFe-alloy</a:t>
            </a:r>
          </a:p>
          <a:p>
            <a:endParaRPr lang="is-IS" sz="2400"/>
          </a:p>
          <a:p>
            <a:r>
              <a:rPr lang="is-IS" sz="3800">
                <a:solidFill>
                  <a:srgbClr val="FF0000"/>
                </a:solidFill>
              </a:rPr>
              <a:t>Fe, C </a:t>
            </a:r>
            <a:r>
              <a:rPr lang="is-IS" sz="3600">
                <a:solidFill>
                  <a:srgbClr val="FF0000"/>
                </a:solidFill>
              </a:rPr>
              <a:t>(diamond)</a:t>
            </a:r>
          </a:p>
          <a:p>
            <a:r>
              <a:rPr lang="is-IS" sz="2200"/>
              <a:t>- </a:t>
            </a:r>
            <a:r>
              <a:rPr lang="is-IS" sz="2200" b="1"/>
              <a:t>low oxygen fugacity</a:t>
            </a:r>
          </a:p>
          <a:p>
            <a:pPr>
              <a:buFontTx/>
              <a:buChar char="-"/>
            </a:pPr>
            <a:r>
              <a:rPr lang="is-IS" sz="2200"/>
              <a:t> </a:t>
            </a:r>
            <a:r>
              <a:rPr lang="is-IS" sz="2000"/>
              <a:t>no sink for exsolved Fe-metal</a:t>
            </a:r>
          </a:p>
          <a:p>
            <a:r>
              <a:rPr lang="is-IS" sz="2000"/>
              <a:t>- perovskite-dominated assemblages are buffered by exsolved Fe-metal</a:t>
            </a:r>
            <a:endParaRPr lang="en-GB" sz="200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6407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3600"/>
              <a:t>Mg-perovskite as a ”redox pump”</a:t>
            </a:r>
          </a:p>
          <a:p>
            <a:r>
              <a:rPr lang="nb-NO" sz="2000"/>
              <a:t>(Frost et al. 2004, Nature)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024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ature-Frost-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687" y="708302"/>
            <a:ext cx="4419600" cy="3468687"/>
          </a:xfrm>
          <a:prstGeom prst="rect">
            <a:avLst/>
          </a:prstGeom>
          <a:noFill/>
        </p:spPr>
      </p:pic>
      <p:pic>
        <p:nvPicPr>
          <p:cNvPr id="18435" name="Picture 3" descr="Nature-Frost-Fi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7" y="935186"/>
            <a:ext cx="4648200" cy="3244850"/>
          </a:xfrm>
          <a:prstGeom prst="rect">
            <a:avLst/>
          </a:prstGeom>
          <a:noFill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8321040" y="3772049"/>
            <a:ext cx="74676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407120" y="4025487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3906520" y="3799839"/>
            <a:ext cx="680720" cy="3532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943332" y="4043416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871912" y="3702187"/>
            <a:ext cx="779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s-IS" sz="1600" dirty="0"/>
              <a:t>10</a:t>
            </a:r>
            <a:r>
              <a:rPr lang="is-IS" sz="1800" dirty="0"/>
              <a:t> </a:t>
            </a:r>
            <a:r>
              <a:rPr lang="is-IS" sz="1800" dirty="0">
                <a:latin typeface="Symbol" pitchFamily="18" charset="2"/>
              </a:rPr>
              <a:t>m</a:t>
            </a:r>
            <a:r>
              <a:rPr lang="is-IS" sz="1800" dirty="0"/>
              <a:t>m</a:t>
            </a:r>
            <a:endParaRPr lang="en-GB" sz="1800" dirty="0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8307517" y="3734688"/>
            <a:ext cx="8153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s-IS" sz="1600" dirty="0"/>
              <a:t>200 </a:t>
            </a:r>
            <a:r>
              <a:rPr lang="is-IS" sz="1600" dirty="0" err="1"/>
              <a:t>nm</a:t>
            </a:r>
            <a:endParaRPr lang="en-GB" sz="1600" dirty="0"/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-9480" y="403665"/>
            <a:ext cx="4211409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</a:pPr>
            <a:r>
              <a:rPr lang="is-IS" sz="1600" dirty="0">
                <a:solidFill>
                  <a:schemeClr val="accent2"/>
                </a:solidFill>
              </a:rPr>
              <a:t>BSE-image of subsolidus run product from</a:t>
            </a:r>
          </a:p>
          <a:p>
            <a:pPr>
              <a:lnSpc>
                <a:spcPts val="1900"/>
              </a:lnSpc>
            </a:pPr>
            <a:r>
              <a:rPr lang="is-IS" sz="1600" dirty="0" err="1">
                <a:solidFill>
                  <a:schemeClr val="accent2"/>
                </a:solidFill>
              </a:rPr>
              <a:t>diamond</a:t>
            </a:r>
            <a:r>
              <a:rPr lang="is-IS" sz="1600" dirty="0">
                <a:solidFill>
                  <a:schemeClr val="accent2"/>
                </a:solidFill>
              </a:rPr>
              <a:t> </a:t>
            </a:r>
            <a:r>
              <a:rPr lang="is-IS" sz="1600" dirty="0" err="1" smtClean="0">
                <a:solidFill>
                  <a:schemeClr val="accent2"/>
                </a:solidFill>
              </a:rPr>
              <a:t>capsule</a:t>
            </a:r>
            <a:r>
              <a:rPr lang="is-IS" sz="1600" dirty="0" smtClean="0">
                <a:solidFill>
                  <a:schemeClr val="accent2"/>
                </a:solidFill>
              </a:rPr>
              <a:t>, 24 </a:t>
            </a:r>
            <a:r>
              <a:rPr lang="is-IS" sz="1600" dirty="0" err="1" smtClean="0">
                <a:solidFill>
                  <a:schemeClr val="accent2"/>
                </a:solidFill>
              </a:rPr>
              <a:t>GPa</a:t>
            </a:r>
            <a:r>
              <a:rPr lang="is-IS" dirty="0" smtClean="0">
                <a:solidFill>
                  <a:schemeClr val="accent2"/>
                </a:solidFill>
              </a:rPr>
              <a:t>.</a:t>
            </a:r>
            <a:r>
              <a:rPr lang="is-IS" dirty="0" smtClean="0"/>
              <a:t>   </a:t>
            </a:r>
            <a:r>
              <a:rPr lang="is-IS" sz="1600" b="1" dirty="0">
                <a:solidFill>
                  <a:srgbClr val="FF0000"/>
                </a:solidFill>
              </a:rPr>
              <a:t>No</a:t>
            </a:r>
            <a:r>
              <a:rPr lang="is-IS" sz="1600" dirty="0">
                <a:solidFill>
                  <a:srgbClr val="FF0000"/>
                </a:solidFill>
              </a:rPr>
              <a:t> Fe-metal added !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709249" y="173734"/>
            <a:ext cx="3874779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</a:pPr>
            <a:r>
              <a:rPr lang="is-IS" sz="1600" dirty="0">
                <a:solidFill>
                  <a:schemeClr val="accent2"/>
                </a:solidFill>
              </a:rPr>
              <a:t>TEM-image of </a:t>
            </a:r>
            <a:r>
              <a:rPr lang="is-IS" sz="1600" b="1" dirty="0">
                <a:solidFill>
                  <a:schemeClr val="accent2"/>
                </a:solidFill>
              </a:rPr>
              <a:t>submicron</a:t>
            </a:r>
            <a:r>
              <a:rPr lang="is-IS" sz="1600" dirty="0">
                <a:solidFill>
                  <a:schemeClr val="accent2"/>
                </a:solidFill>
              </a:rPr>
              <a:t>-sized Fe-metal</a:t>
            </a:r>
          </a:p>
          <a:p>
            <a:pPr>
              <a:lnSpc>
                <a:spcPts val="1900"/>
              </a:lnSpc>
            </a:pPr>
            <a:r>
              <a:rPr lang="is-IS" sz="1600" dirty="0">
                <a:solidFill>
                  <a:schemeClr val="accent2"/>
                </a:solidFill>
              </a:rPr>
              <a:t> particles </a:t>
            </a:r>
            <a:r>
              <a:rPr lang="is-IS" sz="1600" dirty="0">
                <a:solidFill>
                  <a:srgbClr val="FF0000"/>
                </a:solidFill>
              </a:rPr>
              <a:t>(20-150 </a:t>
            </a:r>
            <a:r>
              <a:rPr lang="is-IS" sz="1600" b="1" dirty="0">
                <a:solidFill>
                  <a:srgbClr val="FF0000"/>
                </a:solidFill>
              </a:rPr>
              <a:t>nm</a:t>
            </a:r>
            <a:r>
              <a:rPr lang="is-IS" sz="1600" dirty="0">
                <a:solidFill>
                  <a:srgbClr val="FF0000"/>
                </a:solidFill>
              </a:rPr>
              <a:t>)</a:t>
            </a:r>
            <a:r>
              <a:rPr lang="is-IS" sz="1600" dirty="0">
                <a:solidFill>
                  <a:schemeClr val="accent2"/>
                </a:solidFill>
              </a:rPr>
              <a:t> in </a:t>
            </a:r>
            <a:r>
              <a:rPr lang="is-IS" sz="1600" dirty="0" err="1" smtClean="0">
                <a:solidFill>
                  <a:schemeClr val="accent2"/>
                </a:solidFill>
              </a:rPr>
              <a:t>perovskite</a:t>
            </a:r>
            <a:r>
              <a:rPr lang="is-IS" sz="1600" dirty="0" smtClean="0">
                <a:solidFill>
                  <a:schemeClr val="accent2"/>
                </a:solidFill>
              </a:rPr>
              <a:t>, 24 </a:t>
            </a:r>
            <a:r>
              <a:rPr lang="is-IS" sz="1600" dirty="0" err="1" smtClean="0">
                <a:solidFill>
                  <a:schemeClr val="accent2"/>
                </a:solidFill>
              </a:rPr>
              <a:t>GPa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2512185" y="29478"/>
            <a:ext cx="20489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1400" dirty="0" smtClean="0"/>
              <a:t>Frost </a:t>
            </a:r>
            <a:r>
              <a:rPr lang="is-IS" sz="1400" dirty="0"/>
              <a:t>et al. (2004, Nature)</a:t>
            </a:r>
            <a:endParaRPr lang="en-GB" sz="1400" dirty="0"/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447675" y="49149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88607" y="4711557"/>
            <a:ext cx="8989705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is-IS" sz="2400" dirty="0">
                <a:solidFill>
                  <a:srgbClr val="0033CC"/>
                </a:solidFill>
              </a:rPr>
              <a:t>Fe-metal </a:t>
            </a:r>
            <a:r>
              <a:rPr lang="is-IS" sz="2400" dirty="0" smtClean="0">
                <a:solidFill>
                  <a:srgbClr val="0033CC"/>
                </a:solidFill>
              </a:rPr>
              <a:t>precipitation and periditite reduction </a:t>
            </a:r>
            <a:endParaRPr lang="is-IS" sz="2400" dirty="0">
              <a:solidFill>
                <a:srgbClr val="0033CC"/>
              </a:solidFill>
            </a:endParaRPr>
          </a:p>
          <a:p>
            <a:pPr>
              <a:lnSpc>
                <a:spcPct val="125000"/>
              </a:lnSpc>
            </a:pPr>
            <a:r>
              <a:rPr lang="is-IS" dirty="0" smtClean="0">
                <a:solidFill>
                  <a:srgbClr val="6600CC"/>
                </a:solidFill>
              </a:rPr>
              <a:t>Bridgmanite </a:t>
            </a:r>
            <a:r>
              <a:rPr lang="is-IS" b="1" dirty="0">
                <a:solidFill>
                  <a:srgbClr val="6600CC"/>
                </a:solidFill>
              </a:rPr>
              <a:t>extracts Fe</a:t>
            </a:r>
            <a:r>
              <a:rPr lang="is-IS" b="1" baseline="30000" dirty="0">
                <a:solidFill>
                  <a:srgbClr val="6600CC"/>
                </a:solidFill>
              </a:rPr>
              <a:t>3+</a:t>
            </a:r>
            <a:r>
              <a:rPr lang="is-IS" dirty="0">
                <a:solidFill>
                  <a:srgbClr val="6600CC"/>
                </a:solidFill>
              </a:rPr>
              <a:t> by disproportionation of </a:t>
            </a:r>
            <a:r>
              <a:rPr lang="is-IS" dirty="0" smtClean="0">
                <a:solidFill>
                  <a:srgbClr val="6600CC"/>
                </a:solidFill>
              </a:rPr>
              <a:t>FeO</a:t>
            </a:r>
          </a:p>
          <a:p>
            <a:pPr>
              <a:lnSpc>
                <a:spcPct val="125000"/>
              </a:lnSpc>
            </a:pPr>
            <a:r>
              <a:rPr lang="is-IS" dirty="0" smtClean="0">
                <a:solidFill>
                  <a:srgbClr val="6600CC"/>
                </a:solidFill>
              </a:rPr>
              <a:t>Phase </a:t>
            </a:r>
            <a:r>
              <a:rPr lang="is-IS" dirty="0">
                <a:solidFill>
                  <a:srgbClr val="6600CC"/>
                </a:solidFill>
              </a:rPr>
              <a:t>relations and </a:t>
            </a:r>
            <a:r>
              <a:rPr lang="is-IS" dirty="0" smtClean="0">
                <a:solidFill>
                  <a:srgbClr val="6600CC"/>
                </a:solidFill>
              </a:rPr>
              <a:t>bridgmanite </a:t>
            </a:r>
            <a:r>
              <a:rPr lang="is-IS" dirty="0">
                <a:solidFill>
                  <a:srgbClr val="6600CC"/>
                </a:solidFill>
              </a:rPr>
              <a:t>crystal chemistry </a:t>
            </a:r>
            <a:r>
              <a:rPr lang="is-IS" b="1" dirty="0">
                <a:solidFill>
                  <a:srgbClr val="6600CC"/>
                </a:solidFill>
              </a:rPr>
              <a:t>do not </a:t>
            </a:r>
            <a:r>
              <a:rPr lang="is-IS" b="1" dirty="0" err="1" smtClean="0">
                <a:solidFill>
                  <a:srgbClr val="6600CC"/>
                </a:solidFill>
              </a:rPr>
              <a:t>depend</a:t>
            </a:r>
            <a:r>
              <a:rPr lang="is-IS" b="1" dirty="0" smtClean="0">
                <a:solidFill>
                  <a:srgbClr val="6600CC"/>
                </a:solidFill>
              </a:rPr>
              <a:t> </a:t>
            </a:r>
            <a:r>
              <a:rPr lang="is-IS" b="1" dirty="0" err="1" smtClean="0">
                <a:solidFill>
                  <a:srgbClr val="6600CC"/>
                </a:solidFill>
              </a:rPr>
              <a:t>on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dirty="0" err="1" smtClean="0">
                <a:solidFill>
                  <a:srgbClr val="6600CC"/>
                </a:solidFill>
              </a:rPr>
              <a:t>externally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dirty="0" err="1" smtClean="0">
                <a:solidFill>
                  <a:srgbClr val="6600CC"/>
                </a:solidFill>
              </a:rPr>
              <a:t>imposed</a:t>
            </a:r>
            <a:r>
              <a:rPr lang="is-IS" dirty="0" smtClean="0">
                <a:solidFill>
                  <a:srgbClr val="6600CC"/>
                </a:solidFill>
              </a:rPr>
              <a:t> f</a:t>
            </a:r>
            <a:r>
              <a:rPr lang="is-IS" baseline="-10000" dirty="0" smtClean="0">
                <a:solidFill>
                  <a:srgbClr val="6600CC"/>
                </a:solidFill>
              </a:rPr>
              <a:t>O</a:t>
            </a:r>
            <a:r>
              <a:rPr lang="is-IS" baseline="-25000" dirty="0" smtClean="0">
                <a:solidFill>
                  <a:srgbClr val="6600CC"/>
                </a:solidFill>
              </a:rPr>
              <a:t>2</a:t>
            </a:r>
          </a:p>
          <a:p>
            <a:pPr>
              <a:lnSpc>
                <a:spcPct val="1250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Garnet</a:t>
            </a:r>
            <a:r>
              <a:rPr lang="nb-NO" sz="2000" dirty="0" smtClean="0">
                <a:solidFill>
                  <a:srgbClr val="FF0000"/>
                </a:solidFill>
              </a:rPr>
              <a:t> has a similar, but not so strong, effect in the lower part of the UM and the TZ 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68" y="-2805"/>
            <a:ext cx="4786032" cy="686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2626" y="61454"/>
            <a:ext cx="4280339" cy="2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is-IS" sz="1200" dirty="0" smtClean="0"/>
              <a:t>Andrault et al. (2018, GPL)</a:t>
            </a:r>
          </a:p>
          <a:p>
            <a:pPr>
              <a:lnSpc>
                <a:spcPts val="2300"/>
              </a:lnSpc>
            </a:pPr>
            <a:r>
              <a:rPr lang="is-IS" sz="2000" b="1" dirty="0" smtClean="0">
                <a:solidFill>
                  <a:srgbClr val="3333FF"/>
                </a:solidFill>
              </a:rPr>
              <a:t>TEM image</a:t>
            </a:r>
            <a:r>
              <a:rPr lang="is-IS" sz="2000" dirty="0" smtClean="0">
                <a:solidFill>
                  <a:srgbClr val="3333FF"/>
                </a:solidFill>
              </a:rPr>
              <a:t>, submicron-sized Fe-metal</a:t>
            </a:r>
          </a:p>
          <a:p>
            <a:pPr>
              <a:lnSpc>
                <a:spcPts val="2300"/>
              </a:lnSpc>
            </a:pPr>
            <a:r>
              <a:rPr lang="is-IS" sz="2000" dirty="0" smtClean="0">
                <a:solidFill>
                  <a:srgbClr val="3333FF"/>
                </a:solidFill>
              </a:rPr>
              <a:t>particles </a:t>
            </a:r>
            <a:r>
              <a:rPr lang="is-IS" sz="2000" dirty="0" smtClean="0"/>
              <a:t>(30-150 nm)</a:t>
            </a:r>
            <a:r>
              <a:rPr lang="is-IS" sz="2000" dirty="0" smtClean="0">
                <a:solidFill>
                  <a:srgbClr val="3333FF"/>
                </a:solidFill>
              </a:rPr>
              <a:t> in bridgmanite</a:t>
            </a:r>
            <a:r>
              <a:rPr lang="is-IS" sz="1700" dirty="0" smtClean="0">
                <a:solidFill>
                  <a:srgbClr val="3333FF"/>
                </a:solidFill>
              </a:rPr>
              <a:t>, </a:t>
            </a:r>
          </a:p>
          <a:p>
            <a:pPr>
              <a:lnSpc>
                <a:spcPts val="2300"/>
              </a:lnSpc>
            </a:pPr>
            <a:r>
              <a:rPr lang="is-IS" sz="1700" dirty="0" smtClean="0"/>
              <a:t>experimental run product, 40 GPa and 2500 </a:t>
            </a:r>
            <a:r>
              <a:rPr lang="is-IS" sz="1700" dirty="0" smtClean="0">
                <a:sym typeface="Symbol" pitchFamily="18" charset="2"/>
              </a:rPr>
              <a:t>K</a:t>
            </a:r>
          </a:p>
          <a:p>
            <a:pPr>
              <a:lnSpc>
                <a:spcPts val="2000"/>
              </a:lnSpc>
            </a:pPr>
            <a:endParaRPr lang="is-IS" sz="1700" dirty="0">
              <a:sym typeface="Symbol" pitchFamily="18" charset="2"/>
            </a:endParaRPr>
          </a:p>
          <a:p>
            <a:pPr>
              <a:lnSpc>
                <a:spcPts val="2000"/>
              </a:lnSpc>
            </a:pPr>
            <a:r>
              <a:rPr lang="is-IS" sz="2000" dirty="0" smtClean="0">
                <a:solidFill>
                  <a:srgbClr val="3333FF"/>
                </a:solidFill>
                <a:sym typeface="Symbol" pitchFamily="18" charset="2"/>
              </a:rPr>
              <a:t>Starting material:</a:t>
            </a:r>
            <a:r>
              <a:rPr lang="is-IS" sz="2000" dirty="0" smtClean="0">
                <a:solidFill>
                  <a:srgbClr val="6600CC"/>
                </a:solidFill>
                <a:sym typeface="Symbol" pitchFamily="18" charset="2"/>
              </a:rPr>
              <a:t> </a:t>
            </a:r>
            <a:r>
              <a:rPr lang="is-IS" sz="2000" b="1" dirty="0" smtClean="0">
                <a:solidFill>
                  <a:srgbClr val="6600CC"/>
                </a:solidFill>
                <a:sym typeface="Symbol" pitchFamily="18" charset="2"/>
              </a:rPr>
              <a:t>No metallic Fe</a:t>
            </a:r>
          </a:p>
          <a:p>
            <a:pPr>
              <a:lnSpc>
                <a:spcPts val="2200"/>
              </a:lnSpc>
            </a:pPr>
            <a:r>
              <a:rPr lang="is-IS" sz="1700" dirty="0" smtClean="0">
                <a:solidFill>
                  <a:srgbClr val="6600CC"/>
                </a:solidFill>
              </a:rPr>
              <a:t>                                   pyroxene </a:t>
            </a:r>
            <a:r>
              <a:rPr lang="is-IS" sz="1700" dirty="0">
                <a:solidFill>
                  <a:srgbClr val="6600CC"/>
                </a:solidFill>
              </a:rPr>
              <a:t>+ </a:t>
            </a:r>
            <a:r>
              <a:rPr lang="is-IS" sz="1700" dirty="0" smtClean="0">
                <a:solidFill>
                  <a:srgbClr val="6600CC"/>
                </a:solidFill>
              </a:rPr>
              <a:t>alumina</a:t>
            </a:r>
          </a:p>
          <a:p>
            <a:pPr>
              <a:lnSpc>
                <a:spcPts val="2200"/>
              </a:lnSpc>
            </a:pPr>
            <a:r>
              <a:rPr lang="is-IS" sz="1700" dirty="0" smtClean="0">
                <a:solidFill>
                  <a:srgbClr val="6600CC"/>
                </a:solidFill>
                <a:sym typeface="Symbol" pitchFamily="18" charset="2"/>
              </a:rPr>
              <a:t>                                (Mg,Fe)SiO</a:t>
            </a:r>
            <a:r>
              <a:rPr lang="is-IS" sz="1700" baseline="-25000" dirty="0" smtClean="0">
                <a:solidFill>
                  <a:srgbClr val="6600CC"/>
                </a:solidFill>
                <a:sym typeface="Symbol" pitchFamily="18" charset="2"/>
              </a:rPr>
              <a:t>3</a:t>
            </a:r>
            <a:r>
              <a:rPr lang="is-IS" sz="1700" dirty="0" smtClean="0">
                <a:solidFill>
                  <a:srgbClr val="6600CC"/>
                </a:solidFill>
                <a:sym typeface="Symbol" pitchFamily="18" charset="2"/>
              </a:rPr>
              <a:t> + Al</a:t>
            </a:r>
            <a:r>
              <a:rPr lang="is-IS" sz="1700" baseline="-25000" dirty="0" smtClean="0">
                <a:solidFill>
                  <a:srgbClr val="6600CC"/>
                </a:solidFill>
                <a:sym typeface="Symbol" pitchFamily="18" charset="2"/>
              </a:rPr>
              <a:t>2</a:t>
            </a:r>
            <a:r>
              <a:rPr lang="is-IS" sz="1700" dirty="0" smtClean="0">
                <a:solidFill>
                  <a:srgbClr val="6600CC"/>
                </a:solidFill>
                <a:sym typeface="Symbol" pitchFamily="18" charset="2"/>
              </a:rPr>
              <a:t>O</a:t>
            </a:r>
            <a:r>
              <a:rPr lang="is-IS" sz="1700" baseline="-25000" dirty="0" smtClean="0">
                <a:solidFill>
                  <a:srgbClr val="9900CC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87264" y="2636912"/>
            <a:ext cx="25707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is-IS" sz="1700" b="1" dirty="0" smtClean="0">
                <a:solidFill>
                  <a:srgbClr val="3333FF"/>
                </a:solidFill>
                <a:sym typeface="Symbol" pitchFamily="18" charset="2"/>
              </a:rPr>
              <a:t>Formula</a:t>
            </a:r>
          </a:p>
          <a:p>
            <a:pPr>
              <a:lnSpc>
                <a:spcPts val="2200"/>
              </a:lnSpc>
            </a:pP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Fe</a:t>
            </a:r>
            <a:r>
              <a:rPr lang="is-IS" sz="1700" baseline="-25000" dirty="0" smtClean="0">
                <a:solidFill>
                  <a:srgbClr val="9900CC"/>
                </a:solidFill>
                <a:sym typeface="Symbol" pitchFamily="18" charset="2"/>
              </a:rPr>
              <a:t>15</a:t>
            </a: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Mg</a:t>
            </a:r>
            <a:r>
              <a:rPr lang="is-IS" sz="1700" baseline="-25000" dirty="0" smtClean="0">
                <a:solidFill>
                  <a:srgbClr val="9900CC"/>
                </a:solidFill>
                <a:sym typeface="Symbol" pitchFamily="18" charset="2"/>
              </a:rPr>
              <a:t>71</a:t>
            </a: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Al</a:t>
            </a:r>
            <a:r>
              <a:rPr lang="is-IS" sz="1700" baseline="-25000" dirty="0" smtClean="0">
                <a:solidFill>
                  <a:srgbClr val="9900CC"/>
                </a:solidFill>
                <a:sym typeface="Symbol" pitchFamily="18" charset="2"/>
              </a:rPr>
              <a:t>14</a:t>
            </a: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  </a:t>
            </a:r>
            <a:r>
              <a:rPr lang="is-IS" sz="1700" dirty="0">
                <a:solidFill>
                  <a:srgbClr val="9900CC"/>
                </a:solidFill>
                <a:sym typeface="Symbol" pitchFamily="18" charset="2"/>
              </a:rPr>
              <a:t>Al</a:t>
            </a:r>
            <a:r>
              <a:rPr lang="is-IS" sz="1700" baseline="-25000" dirty="0">
                <a:solidFill>
                  <a:srgbClr val="9900CC"/>
                </a:solidFill>
                <a:sym typeface="Symbol" pitchFamily="18" charset="2"/>
              </a:rPr>
              <a:t>15</a:t>
            </a:r>
            <a:r>
              <a:rPr lang="is-IS" sz="1700" dirty="0">
                <a:solidFill>
                  <a:srgbClr val="9900CC"/>
                </a:solidFill>
                <a:sym typeface="Symbol" pitchFamily="18" charset="2"/>
              </a:rPr>
              <a:t>Si</a:t>
            </a:r>
            <a:r>
              <a:rPr lang="is-IS" sz="1700" baseline="-25000" dirty="0">
                <a:solidFill>
                  <a:srgbClr val="9900CC"/>
                </a:solidFill>
                <a:sym typeface="Symbol" pitchFamily="18" charset="2"/>
              </a:rPr>
              <a:t>85</a:t>
            </a:r>
            <a:r>
              <a:rPr lang="is-IS" sz="1700" dirty="0">
                <a:solidFill>
                  <a:srgbClr val="9900CC"/>
                </a:solidFill>
                <a:sym typeface="Symbol" pitchFamily="18" charset="2"/>
              </a:rPr>
              <a:t> O</a:t>
            </a:r>
            <a:r>
              <a:rPr lang="is-IS" sz="1700" baseline="-25000" dirty="0">
                <a:solidFill>
                  <a:srgbClr val="9900CC"/>
                </a:solidFill>
                <a:sym typeface="Symbol" pitchFamily="18" charset="2"/>
              </a:rPr>
              <a:t>300</a:t>
            </a:r>
          </a:p>
          <a:p>
            <a:pPr>
              <a:lnSpc>
                <a:spcPts val="1200"/>
              </a:lnSpc>
            </a:pPr>
            <a:endParaRPr lang="is-IS" sz="1700" dirty="0" smtClean="0">
              <a:solidFill>
                <a:srgbClr val="FF00FF"/>
              </a:solidFill>
              <a:sym typeface="Symbol" pitchFamily="18" charset="2"/>
            </a:endParaRPr>
          </a:p>
          <a:p>
            <a:pPr>
              <a:lnSpc>
                <a:spcPts val="2200"/>
              </a:lnSpc>
            </a:pPr>
            <a:r>
              <a:rPr lang="is-IS" sz="1700" b="1" dirty="0" smtClean="0">
                <a:solidFill>
                  <a:srgbClr val="3333FF"/>
                </a:solidFill>
                <a:sym typeface="Symbol" pitchFamily="18" charset="2"/>
              </a:rPr>
              <a:t>bm-components</a:t>
            </a:r>
          </a:p>
          <a:p>
            <a:pPr>
              <a:lnSpc>
                <a:spcPts val="2200"/>
              </a:lnSpc>
            </a:pP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71% MgSiO</a:t>
            </a:r>
            <a:r>
              <a:rPr lang="is-IS" sz="1700" baseline="-25000" dirty="0">
                <a:solidFill>
                  <a:srgbClr val="9900CC"/>
                </a:solidFill>
                <a:sym typeface="Symbol" pitchFamily="18" charset="2"/>
              </a:rPr>
              <a:t>3</a:t>
            </a: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, MS</a:t>
            </a:r>
          </a:p>
          <a:p>
            <a:pPr>
              <a:lnSpc>
                <a:spcPts val="2200"/>
              </a:lnSpc>
            </a:pP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15% FeSiO</a:t>
            </a:r>
            <a:r>
              <a:rPr lang="is-IS" sz="1700" baseline="-25000" dirty="0">
                <a:solidFill>
                  <a:srgbClr val="9900CC"/>
                </a:solidFill>
                <a:sym typeface="Symbol" pitchFamily="18" charset="2"/>
              </a:rPr>
              <a:t>3</a:t>
            </a: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, FS</a:t>
            </a:r>
          </a:p>
          <a:p>
            <a:pPr>
              <a:lnSpc>
                <a:spcPts val="2200"/>
              </a:lnSpc>
            </a:pP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14% AlAlO</a:t>
            </a:r>
            <a:r>
              <a:rPr lang="is-IS" sz="1700" baseline="-25000" dirty="0">
                <a:solidFill>
                  <a:srgbClr val="9900CC"/>
                </a:solidFill>
                <a:sym typeface="Symbol" pitchFamily="18" charset="2"/>
              </a:rPr>
              <a:t>3</a:t>
            </a:r>
            <a:r>
              <a:rPr lang="is-IS" sz="1700" dirty="0" smtClean="0">
                <a:solidFill>
                  <a:srgbClr val="9900CC"/>
                </a:solidFill>
                <a:sym typeface="Symbol" pitchFamily="18" charset="2"/>
              </a:rPr>
              <a:t>, AA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2399" y="4298283"/>
            <a:ext cx="49885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150</a:t>
            </a:r>
          </a:p>
          <a:p>
            <a:pPr>
              <a:lnSpc>
                <a:spcPts val="1100"/>
              </a:lnSpc>
            </a:pPr>
            <a:r>
              <a:rPr lang="nb-NO" sz="1600" dirty="0">
                <a:solidFill>
                  <a:schemeClr val="bg1"/>
                </a:solidFill>
              </a:rPr>
              <a:t> </a:t>
            </a: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1484" y="3976361"/>
            <a:ext cx="447558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30</a:t>
            </a:r>
          </a:p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2408" y="2955642"/>
            <a:ext cx="447558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85</a:t>
            </a:r>
          </a:p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3604" y="126932"/>
            <a:ext cx="4810462" cy="451406"/>
          </a:xfrm>
          <a:prstGeom prst="rect">
            <a:avLst/>
          </a:prstGeom>
          <a:solidFill>
            <a:srgbClr val="EB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Lower mantle iron disproportionation</a:t>
            </a:r>
            <a:endParaRPr lang="en-GB" sz="2400" baseline="300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547" y="2718392"/>
            <a:ext cx="5888150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1800" b="1" dirty="0" smtClean="0">
                <a:solidFill>
                  <a:srgbClr val="0000FF"/>
                </a:solidFill>
              </a:rPr>
              <a:t>Reaction at the 660 </a:t>
            </a:r>
            <a:r>
              <a:rPr lang="en-GB" sz="1800" b="1" dirty="0">
                <a:solidFill>
                  <a:srgbClr val="0000FF"/>
                </a:solidFill>
              </a:rPr>
              <a:t>km </a:t>
            </a:r>
            <a:r>
              <a:rPr lang="en-GB" sz="1800" b="1" dirty="0" smtClean="0">
                <a:solidFill>
                  <a:srgbClr val="0000FF"/>
                </a:solidFill>
              </a:rPr>
              <a:t>boundary</a:t>
            </a:r>
            <a:r>
              <a:rPr lang="en-GB" sz="1800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ts val="2800"/>
              </a:lnSpc>
            </a:pPr>
            <a:r>
              <a:rPr lang="en-GB" sz="1800" dirty="0" err="1" smtClean="0"/>
              <a:t>ringwoodite</a:t>
            </a:r>
            <a:r>
              <a:rPr lang="en-GB" sz="1800" dirty="0" smtClean="0"/>
              <a:t> (</a:t>
            </a:r>
            <a:r>
              <a:rPr lang="en-GB" sz="1800" dirty="0" err="1" smtClean="0"/>
              <a:t>rwd</a:t>
            </a:r>
            <a:r>
              <a:rPr lang="en-GB" sz="1800" dirty="0" smtClean="0"/>
              <a:t>)  =  </a:t>
            </a:r>
            <a:r>
              <a:rPr lang="en-GB" sz="1800" dirty="0" err="1" smtClean="0"/>
              <a:t>bridgmanite</a:t>
            </a:r>
            <a:r>
              <a:rPr lang="en-GB" sz="1800" dirty="0" smtClean="0"/>
              <a:t> (</a:t>
            </a:r>
            <a:r>
              <a:rPr lang="en-GB" sz="1800" dirty="0" err="1" smtClean="0"/>
              <a:t>bm</a:t>
            </a:r>
            <a:r>
              <a:rPr lang="en-GB" sz="1800" dirty="0" smtClean="0"/>
              <a:t>)  +  </a:t>
            </a:r>
            <a:r>
              <a:rPr lang="en-GB" sz="1800" dirty="0" err="1" smtClean="0"/>
              <a:t>ferropericlase</a:t>
            </a:r>
            <a:r>
              <a:rPr lang="en-GB" sz="1800" dirty="0" smtClean="0"/>
              <a:t> (</a:t>
            </a:r>
            <a:r>
              <a:rPr lang="en-GB" sz="1800" dirty="0" err="1" smtClean="0"/>
              <a:t>fp</a:t>
            </a:r>
            <a:r>
              <a:rPr lang="en-GB" sz="1800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503" y="3942620"/>
            <a:ext cx="7146572" cy="434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1800" dirty="0" smtClean="0">
                <a:solidFill>
                  <a:srgbClr val="008000"/>
                </a:solidFill>
              </a:rPr>
              <a:t>2 Fe</a:t>
            </a:r>
            <a:r>
              <a:rPr lang="en-GB" sz="1800" baseline="-25000" dirty="0" smtClean="0">
                <a:solidFill>
                  <a:srgbClr val="008000"/>
                </a:solidFill>
              </a:rPr>
              <a:t>2</a:t>
            </a:r>
            <a:r>
              <a:rPr lang="en-GB" sz="1800" dirty="0" smtClean="0">
                <a:solidFill>
                  <a:srgbClr val="008000"/>
                </a:solidFill>
              </a:rPr>
              <a:t>SiO</a:t>
            </a:r>
            <a:r>
              <a:rPr lang="en-GB" sz="1800" baseline="-25000" dirty="0" smtClean="0">
                <a:solidFill>
                  <a:srgbClr val="008000"/>
                </a:solidFill>
              </a:rPr>
              <a:t>4 </a:t>
            </a:r>
            <a:r>
              <a:rPr lang="en-GB" sz="1800" dirty="0" smtClean="0">
                <a:solidFill>
                  <a:srgbClr val="008000"/>
                </a:solidFill>
              </a:rPr>
              <a:t>+ 2 Mg</a:t>
            </a:r>
            <a:r>
              <a:rPr lang="en-GB" sz="1800" baseline="-25000" dirty="0" smtClean="0">
                <a:solidFill>
                  <a:srgbClr val="008000"/>
                </a:solidFill>
              </a:rPr>
              <a:t>2</a:t>
            </a:r>
            <a:r>
              <a:rPr lang="en-GB" sz="1800" dirty="0" smtClean="0">
                <a:solidFill>
                  <a:srgbClr val="008000"/>
                </a:solidFill>
              </a:rPr>
              <a:t>SiO</a:t>
            </a:r>
            <a:r>
              <a:rPr lang="en-GB" sz="1800" baseline="-25000" dirty="0" smtClean="0">
                <a:solidFill>
                  <a:srgbClr val="008000"/>
                </a:solidFill>
              </a:rPr>
              <a:t>4</a:t>
            </a:r>
            <a:r>
              <a:rPr lang="en-GB" sz="1800" dirty="0" smtClean="0">
                <a:solidFill>
                  <a:srgbClr val="008000"/>
                </a:solidFill>
              </a:rPr>
              <a:t>  </a:t>
            </a:r>
            <a:r>
              <a:rPr lang="en-GB" sz="1800" dirty="0" smtClean="0"/>
              <a:t>+  Al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O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   </a:t>
            </a:r>
            <a:r>
              <a:rPr lang="en-GB" sz="1800" b="1" dirty="0" smtClean="0"/>
              <a:t>=</a:t>
            </a:r>
            <a:r>
              <a:rPr lang="en-GB" sz="1800" dirty="0" smtClean="0"/>
              <a:t>   </a:t>
            </a:r>
            <a:r>
              <a:rPr lang="en-GB" sz="1800" dirty="0" smtClean="0">
                <a:solidFill>
                  <a:srgbClr val="FF0000"/>
                </a:solidFill>
              </a:rPr>
              <a:t>2 FeAlO</a:t>
            </a:r>
            <a:r>
              <a:rPr lang="en-GB" sz="1800" baseline="-25000" dirty="0" smtClean="0">
                <a:solidFill>
                  <a:srgbClr val="FF0000"/>
                </a:solidFill>
              </a:rPr>
              <a:t>3 </a:t>
            </a:r>
            <a:r>
              <a:rPr lang="en-GB" sz="1800" dirty="0" smtClean="0">
                <a:solidFill>
                  <a:srgbClr val="FF0000"/>
                </a:solidFill>
              </a:rPr>
              <a:t>+ 4 MgSiO</a:t>
            </a:r>
            <a:r>
              <a:rPr lang="en-GB" sz="1800" baseline="-25000" dirty="0" smtClean="0">
                <a:solidFill>
                  <a:srgbClr val="FF0000"/>
                </a:solidFill>
              </a:rPr>
              <a:t>3</a:t>
            </a:r>
            <a:r>
              <a:rPr lang="en-GB" sz="1800" dirty="0" smtClean="0">
                <a:solidFill>
                  <a:srgbClr val="0066FF"/>
                </a:solidFill>
              </a:rPr>
              <a:t>  </a:t>
            </a:r>
            <a:r>
              <a:rPr lang="en-GB" sz="1800" dirty="0" smtClean="0"/>
              <a:t>+  </a:t>
            </a:r>
            <a:r>
              <a:rPr lang="en-GB" sz="1800" dirty="0" err="1" smtClean="0"/>
              <a:t>FeO</a:t>
            </a:r>
            <a:r>
              <a:rPr lang="en-GB" sz="1800" baseline="-25000" dirty="0" smtClean="0"/>
              <a:t> </a:t>
            </a:r>
            <a:r>
              <a:rPr lang="en-GB" sz="1800" dirty="0" smtClean="0"/>
              <a:t> +  </a:t>
            </a:r>
            <a:r>
              <a:rPr lang="en-GB" sz="1800" b="1" dirty="0" smtClean="0"/>
              <a:t>Fe</a:t>
            </a:r>
            <a:endParaRPr lang="en-GB" sz="1800" b="1" dirty="0"/>
          </a:p>
        </p:txBody>
      </p:sp>
      <p:sp>
        <p:nvSpPr>
          <p:cNvPr id="14" name="Right Brace 13"/>
          <p:cNvSpPr/>
          <p:nvPr/>
        </p:nvSpPr>
        <p:spPr>
          <a:xfrm rot="5400000">
            <a:off x="1456832" y="3449678"/>
            <a:ext cx="190497" cy="1993899"/>
          </a:xfrm>
          <a:prstGeom prst="rightBrace">
            <a:avLst/>
          </a:prstGeom>
          <a:ln w="63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234744" y="4451122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008000"/>
                </a:solidFill>
              </a:rPr>
              <a:t>rwd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488" y="4461625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FF0000"/>
                </a:solidFill>
              </a:rPr>
              <a:t>bm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 rot="5400000">
            <a:off x="4955506" y="3533475"/>
            <a:ext cx="190498" cy="1841147"/>
          </a:xfrm>
          <a:prstGeom prst="rightBrac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980703" y="4262678"/>
            <a:ext cx="59182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err="1" smtClean="0"/>
              <a:t>FeNiS</a:t>
            </a:r>
            <a:r>
              <a:rPr lang="nb-NO" sz="1050" dirty="0" smtClean="0"/>
              <a:t>-</a:t>
            </a:r>
          </a:p>
          <a:p>
            <a:pPr>
              <a:lnSpc>
                <a:spcPts val="1400"/>
              </a:lnSpc>
            </a:pPr>
            <a:r>
              <a:rPr lang="nb-NO" sz="1050" dirty="0" smtClean="0"/>
              <a:t> </a:t>
            </a:r>
            <a:r>
              <a:rPr lang="nb-NO" sz="1050" dirty="0" err="1" smtClean="0"/>
              <a:t>alloy</a:t>
            </a:r>
            <a:endParaRPr lang="en-GB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2866947" y="4318113"/>
            <a:ext cx="76335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ga-comp.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473179" y="4297181"/>
            <a:ext cx="29687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fp</a:t>
            </a:r>
            <a:endParaRPr lang="en-GB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448118" y="4775034"/>
            <a:ext cx="7903126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b="1" dirty="0" smtClean="0"/>
              <a:t>Or:</a:t>
            </a:r>
          </a:p>
          <a:p>
            <a:pPr>
              <a:lnSpc>
                <a:spcPts val="800"/>
              </a:lnSpc>
            </a:pPr>
            <a:endParaRPr lang="en-GB" dirty="0" smtClean="0"/>
          </a:p>
          <a:p>
            <a:pPr>
              <a:lnSpc>
                <a:spcPts val="3000"/>
              </a:lnSpc>
            </a:pPr>
            <a:r>
              <a:rPr lang="en-GB" dirty="0" smtClean="0">
                <a:solidFill>
                  <a:srgbClr val="008000"/>
                </a:solidFill>
              </a:rPr>
              <a:t>2 Fe</a:t>
            </a:r>
            <a:r>
              <a:rPr lang="en-GB" baseline="-25000" dirty="0" smtClean="0">
                <a:solidFill>
                  <a:srgbClr val="008000"/>
                </a:solidFill>
              </a:rPr>
              <a:t>2</a:t>
            </a:r>
            <a:r>
              <a:rPr lang="en-GB" dirty="0" smtClean="0">
                <a:solidFill>
                  <a:srgbClr val="008000"/>
                </a:solidFill>
              </a:rPr>
              <a:t>SiO</a:t>
            </a:r>
            <a:r>
              <a:rPr lang="en-GB" baseline="-25000" dirty="0" smtClean="0">
                <a:solidFill>
                  <a:srgbClr val="008000"/>
                </a:solidFill>
              </a:rPr>
              <a:t>4 </a:t>
            </a:r>
            <a:r>
              <a:rPr lang="en-GB" dirty="0" smtClean="0">
                <a:solidFill>
                  <a:srgbClr val="008000"/>
                </a:solidFill>
              </a:rPr>
              <a:t>+ 2 Mg</a:t>
            </a:r>
            <a:r>
              <a:rPr lang="en-GB" baseline="-25000" dirty="0" smtClean="0">
                <a:solidFill>
                  <a:srgbClr val="008000"/>
                </a:solidFill>
              </a:rPr>
              <a:t>2</a:t>
            </a:r>
            <a:r>
              <a:rPr lang="en-GB" dirty="0" smtClean="0">
                <a:solidFill>
                  <a:srgbClr val="008000"/>
                </a:solidFill>
              </a:rPr>
              <a:t>SiO</a:t>
            </a:r>
            <a:r>
              <a:rPr lang="en-GB" baseline="-25000" dirty="0" smtClean="0">
                <a:solidFill>
                  <a:srgbClr val="008000"/>
                </a:solidFill>
              </a:rPr>
              <a:t>4</a:t>
            </a:r>
            <a:r>
              <a:rPr lang="en-GB" dirty="0" smtClean="0">
                <a:solidFill>
                  <a:srgbClr val="008000"/>
                </a:solidFill>
              </a:rPr>
              <a:t>  </a:t>
            </a:r>
            <a:r>
              <a:rPr lang="en-GB" dirty="0" smtClean="0"/>
              <a:t>+  Mg</a:t>
            </a:r>
            <a:r>
              <a:rPr lang="en-GB" baseline="-25000" dirty="0" smtClean="0"/>
              <a:t>3</a:t>
            </a:r>
            <a:r>
              <a:rPr lang="en-GB" dirty="0" smtClean="0"/>
              <a:t>Al</a:t>
            </a:r>
            <a:r>
              <a:rPr lang="en-GB" baseline="-25000" dirty="0" smtClean="0"/>
              <a:t>2</a:t>
            </a:r>
            <a:r>
              <a:rPr lang="en-GB" dirty="0" smtClean="0"/>
              <a:t>Si</a:t>
            </a:r>
            <a:r>
              <a:rPr lang="en-GB" baseline="-25000" dirty="0" smtClean="0"/>
              <a:t>3</a:t>
            </a:r>
            <a:r>
              <a:rPr lang="en-GB" dirty="0" smtClean="0"/>
              <a:t>O</a:t>
            </a:r>
            <a:r>
              <a:rPr lang="en-GB" baseline="-25000" dirty="0" smtClean="0"/>
              <a:t>12</a:t>
            </a:r>
            <a:r>
              <a:rPr lang="en-GB" dirty="0" smtClean="0"/>
              <a:t>    </a:t>
            </a:r>
            <a:r>
              <a:rPr lang="en-GB" sz="1800" b="1" dirty="0" smtClean="0"/>
              <a:t>=</a:t>
            </a:r>
            <a:r>
              <a:rPr lang="en-GB" dirty="0" smtClean="0"/>
              <a:t>   </a:t>
            </a:r>
            <a:r>
              <a:rPr lang="en-GB" dirty="0" smtClean="0">
                <a:solidFill>
                  <a:srgbClr val="FF0000"/>
                </a:solidFill>
              </a:rPr>
              <a:t>2 FeAlO</a:t>
            </a:r>
            <a:r>
              <a:rPr lang="en-GB" baseline="-25000" dirty="0" smtClean="0">
                <a:solidFill>
                  <a:srgbClr val="FF0000"/>
                </a:solidFill>
              </a:rPr>
              <a:t>3 </a:t>
            </a:r>
            <a:r>
              <a:rPr lang="en-GB" dirty="0" smtClean="0">
                <a:solidFill>
                  <a:srgbClr val="FF0000"/>
                </a:solidFill>
              </a:rPr>
              <a:t>+ 7 MgSiO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0066FF"/>
                </a:solidFill>
              </a:rPr>
              <a:t>  </a:t>
            </a:r>
            <a:r>
              <a:rPr lang="en-GB" dirty="0" smtClean="0"/>
              <a:t>+  </a:t>
            </a:r>
            <a:r>
              <a:rPr lang="en-GB" dirty="0" err="1" smtClean="0"/>
              <a:t>FeO</a:t>
            </a:r>
            <a:r>
              <a:rPr lang="en-GB" baseline="-25000" dirty="0" smtClean="0"/>
              <a:t> </a:t>
            </a:r>
            <a:r>
              <a:rPr lang="en-GB" dirty="0" smtClean="0"/>
              <a:t> +  </a:t>
            </a:r>
            <a:r>
              <a:rPr lang="en-GB" b="1" dirty="0" smtClean="0"/>
              <a:t>Fe</a:t>
            </a:r>
            <a:endParaRPr lang="en-GB" b="1" dirty="0"/>
          </a:p>
        </p:txBody>
      </p:sp>
      <p:sp>
        <p:nvSpPr>
          <p:cNvPr id="27" name="Right Brace 26"/>
          <p:cNvSpPr/>
          <p:nvPr/>
        </p:nvSpPr>
        <p:spPr>
          <a:xfrm rot="5400000">
            <a:off x="1459478" y="4772221"/>
            <a:ext cx="190497" cy="1993899"/>
          </a:xfrm>
          <a:prstGeom prst="rightBrace">
            <a:avLst/>
          </a:prstGeom>
          <a:ln w="63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1352392" y="574596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008000"/>
                </a:solidFill>
              </a:rPr>
              <a:t>rwd</a:t>
            </a:r>
            <a:endParaRPr lang="en-GB" sz="1800" b="1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87430" y="574596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FF0000"/>
                </a:solidFill>
              </a:rPr>
              <a:t>bm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5872613" y="4887248"/>
            <a:ext cx="147120" cy="1639095"/>
          </a:xfrm>
          <a:prstGeom prst="rightBrac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7822354" y="5554653"/>
            <a:ext cx="59182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err="1" smtClean="0"/>
              <a:t>FeNiS</a:t>
            </a:r>
            <a:r>
              <a:rPr lang="nb-NO" sz="1050" dirty="0" smtClean="0"/>
              <a:t>-</a:t>
            </a:r>
          </a:p>
          <a:p>
            <a:pPr>
              <a:lnSpc>
                <a:spcPts val="1400"/>
              </a:lnSpc>
            </a:pPr>
            <a:r>
              <a:rPr lang="nb-NO" sz="1050" dirty="0" smtClean="0"/>
              <a:t> </a:t>
            </a:r>
            <a:r>
              <a:rPr lang="nb-NO" sz="1050" dirty="0" err="1" smtClean="0"/>
              <a:t>alloy</a:t>
            </a:r>
            <a:endParaRPr lang="en-GB" sz="1050" dirty="0"/>
          </a:p>
        </p:txBody>
      </p:sp>
      <p:sp>
        <p:nvSpPr>
          <p:cNvPr id="32" name="TextBox 31"/>
          <p:cNvSpPr txBox="1"/>
          <p:nvPr/>
        </p:nvSpPr>
        <p:spPr>
          <a:xfrm>
            <a:off x="2922283" y="5633235"/>
            <a:ext cx="76335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ga-comp.</a:t>
            </a:r>
            <a:endParaRPr lang="en-GB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7280192" y="5638466"/>
            <a:ext cx="29687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fp</a:t>
            </a:r>
            <a:endParaRPr lang="en-GB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116742" y="692696"/>
            <a:ext cx="8212569" cy="1074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- driven by the crystal chemical affinity for the FeAlO</a:t>
            </a:r>
            <a:r>
              <a:rPr lang="nb-NO" baseline="-25000" dirty="0" smtClean="0"/>
              <a:t>3</a:t>
            </a:r>
            <a:r>
              <a:rPr lang="nb-NO" dirty="0" smtClean="0"/>
              <a:t>-component in bridgmanite</a:t>
            </a:r>
          </a:p>
          <a:p>
            <a:pPr>
              <a:lnSpc>
                <a:spcPts val="3500"/>
              </a:lnSpc>
            </a:pPr>
            <a:r>
              <a:rPr lang="nb-NO" dirty="0" smtClean="0"/>
              <a:t>- mantle </a:t>
            </a:r>
            <a:r>
              <a:rPr lang="nb-NO" dirty="0" err="1" smtClean="0"/>
              <a:t>bridgmanite</a:t>
            </a:r>
            <a:r>
              <a:rPr lang="nb-NO" dirty="0" smtClean="0"/>
              <a:t> (in </a:t>
            </a:r>
            <a:r>
              <a:rPr lang="nb-NO" dirty="0" err="1" smtClean="0"/>
              <a:t>both</a:t>
            </a:r>
            <a:r>
              <a:rPr lang="nb-NO" dirty="0" smtClean="0"/>
              <a:t> </a:t>
            </a:r>
            <a:r>
              <a:rPr lang="nb-NO" dirty="0" err="1" smtClean="0"/>
              <a:t>peridotite</a:t>
            </a:r>
            <a:r>
              <a:rPr lang="nb-NO" dirty="0" smtClean="0"/>
              <a:t> and basalt) has Al &gt; Fe</a:t>
            </a:r>
            <a:r>
              <a:rPr lang="nb-NO" baseline="30000" dirty="0" smtClean="0"/>
              <a:t>total</a:t>
            </a:r>
            <a:endParaRPr lang="nb-NO" dirty="0"/>
          </a:p>
          <a:p>
            <a:pPr>
              <a:lnSpc>
                <a:spcPts val="2000"/>
              </a:lnSpc>
            </a:pPr>
            <a:r>
              <a:rPr lang="nb-NO" sz="2400" b="1" dirty="0" smtClean="0"/>
              <a:t>                                                                →</a:t>
            </a:r>
            <a:r>
              <a:rPr lang="nb-NO" dirty="0" smtClean="0"/>
              <a:t> </a:t>
            </a:r>
            <a:r>
              <a:rPr lang="nb-NO" dirty="0" err="1" smtClean="0"/>
              <a:t>additional</a:t>
            </a:r>
            <a:r>
              <a:rPr lang="nb-NO" dirty="0" smtClean="0"/>
              <a:t> Al</a:t>
            </a:r>
            <a:r>
              <a:rPr lang="nb-NO" baseline="-25000" dirty="0" smtClean="0"/>
              <a:t>2</a:t>
            </a:r>
            <a:r>
              <a:rPr lang="nb-NO" dirty="0" smtClean="0"/>
              <a:t>O</a:t>
            </a:r>
            <a:r>
              <a:rPr lang="nb-NO" baseline="-25000" dirty="0" smtClean="0"/>
              <a:t>3</a:t>
            </a:r>
            <a:r>
              <a:rPr lang="nb-NO" dirty="0" smtClean="0"/>
              <a:t>-component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3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915988" y="404813"/>
            <a:ext cx="52927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4000">
                <a:solidFill>
                  <a:schemeClr val="accent2"/>
                </a:solidFill>
              </a:rPr>
              <a:t>Mass balance calculation</a:t>
            </a:r>
          </a:p>
          <a:p>
            <a:r>
              <a:rPr lang="is-IS" sz="3200">
                <a:solidFill>
                  <a:schemeClr val="accent2"/>
                </a:solidFill>
              </a:rPr>
              <a:t> of  LM-mineralogy</a:t>
            </a:r>
            <a:endParaRPr lang="en-GB" sz="3200">
              <a:solidFill>
                <a:schemeClr val="accent2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27584" y="3007171"/>
            <a:ext cx="4028667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 b="1" dirty="0">
                <a:solidFill>
                  <a:srgbClr val="FF0000"/>
                </a:solidFill>
              </a:rPr>
              <a:t>100 wt% </a:t>
            </a:r>
            <a:r>
              <a:rPr lang="is-IS" sz="2400" b="1" dirty="0" err="1" smtClean="0">
                <a:solidFill>
                  <a:srgbClr val="FF0000"/>
                </a:solidFill>
              </a:rPr>
              <a:t>peridotite</a:t>
            </a:r>
            <a:r>
              <a:rPr lang="is-IS" sz="2400" dirty="0" smtClean="0">
                <a:solidFill>
                  <a:srgbClr val="FF0000"/>
                </a:solidFill>
              </a:rPr>
              <a:t> (</a:t>
            </a:r>
            <a:r>
              <a:rPr lang="is-IS" sz="2400" dirty="0" err="1" smtClean="0">
                <a:solidFill>
                  <a:srgbClr val="FF0000"/>
                </a:solidFill>
              </a:rPr>
              <a:t>pyrolite</a:t>
            </a:r>
            <a:r>
              <a:rPr lang="is-IS" sz="2400" dirty="0" smtClean="0">
                <a:solidFill>
                  <a:srgbClr val="FF0000"/>
                </a:solidFill>
              </a:rPr>
              <a:t>),</a:t>
            </a:r>
            <a:endParaRPr lang="is-IS" sz="2400" dirty="0">
              <a:solidFill>
                <a:srgbClr val="FF0000"/>
              </a:solidFill>
            </a:endParaRPr>
          </a:p>
          <a:p>
            <a:r>
              <a:rPr lang="is-IS" sz="2400" dirty="0" smtClean="0">
                <a:solidFill>
                  <a:srgbClr val="FF0000"/>
                </a:solidFill>
              </a:rPr>
              <a:t>  </a:t>
            </a:r>
            <a:r>
              <a:rPr lang="is-IS" sz="2000" dirty="0" smtClean="0">
                <a:solidFill>
                  <a:srgbClr val="FF0000"/>
                </a:solidFill>
              </a:rPr>
              <a:t>upper </a:t>
            </a:r>
            <a:r>
              <a:rPr lang="is-IS" sz="2000" dirty="0">
                <a:solidFill>
                  <a:srgbClr val="FF0000"/>
                </a:solidFill>
              </a:rPr>
              <a:t>mantle Fe</a:t>
            </a:r>
            <a:r>
              <a:rPr lang="is-IS" sz="2000" baseline="30000" dirty="0">
                <a:solidFill>
                  <a:srgbClr val="FF0000"/>
                </a:solidFill>
              </a:rPr>
              <a:t>3+</a:t>
            </a:r>
            <a:r>
              <a:rPr lang="is-IS" sz="2000" dirty="0">
                <a:solidFill>
                  <a:srgbClr val="FF0000"/>
                </a:solidFill>
              </a:rPr>
              <a:t>/</a:t>
            </a:r>
            <a:r>
              <a:rPr lang="is-I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is-IS" sz="2000" dirty="0" smtClean="0">
                <a:solidFill>
                  <a:srgbClr val="FF0000"/>
                </a:solidFill>
              </a:rPr>
              <a:t>Fe  (2%)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919514" y="1993900"/>
            <a:ext cx="2755883" cy="523220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800" dirty="0">
                <a:solidFill>
                  <a:srgbClr val="FF0000"/>
                </a:solidFill>
              </a:rPr>
              <a:t>78 % </a:t>
            </a:r>
            <a:r>
              <a:rPr lang="is-IS" sz="2800" dirty="0" smtClean="0">
                <a:solidFill>
                  <a:srgbClr val="FF0000"/>
                </a:solidFill>
              </a:rPr>
              <a:t>bridgmanite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929039" y="2784475"/>
            <a:ext cx="2967038" cy="519113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800">
                <a:solidFill>
                  <a:srgbClr val="FF0000"/>
                </a:solidFill>
              </a:rPr>
              <a:t>13 % ferropericlase</a:t>
            </a:r>
            <a:endParaRPr lang="en-GB" sz="2800">
              <a:solidFill>
                <a:srgbClr val="FF0000"/>
              </a:solidFill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989364" y="3594100"/>
            <a:ext cx="2828925" cy="519113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800">
                <a:solidFill>
                  <a:srgbClr val="FF0000"/>
                </a:solidFill>
              </a:rPr>
              <a:t>7 % Ca-perovskite</a:t>
            </a:r>
            <a:endParaRPr lang="en-GB" sz="2800">
              <a:solidFill>
                <a:srgbClr val="FF0000"/>
              </a:solidFill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940152" y="4378325"/>
            <a:ext cx="3090911" cy="954107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3200" b="1" dirty="0" smtClean="0">
                <a:solidFill>
                  <a:srgbClr val="FF0000"/>
                </a:solidFill>
              </a:rPr>
              <a:t>1 </a:t>
            </a:r>
            <a:r>
              <a:rPr lang="is-IS" sz="3200" b="1" dirty="0">
                <a:solidFill>
                  <a:srgbClr val="FF0000"/>
                </a:solidFill>
              </a:rPr>
              <a:t>% metal phase</a:t>
            </a:r>
          </a:p>
          <a:p>
            <a:r>
              <a:rPr lang="is-IS" sz="2400" dirty="0">
                <a:solidFill>
                  <a:srgbClr val="FF0000"/>
                </a:solidFill>
              </a:rPr>
              <a:t>90% Fe,  9% Ni,  1% 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4941888" y="3457575"/>
            <a:ext cx="86518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5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91" y="0"/>
            <a:ext cx="91865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39" y="14762"/>
            <a:ext cx="8686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000" dirty="0" smtClean="0">
                <a:solidFill>
                  <a:srgbClr val="FFCCFF"/>
                </a:solidFill>
              </a:rPr>
              <a:t>Planetary magma oceans   -  early Earth differentiation</a:t>
            </a:r>
            <a:endParaRPr lang="nb-NO" sz="3000" dirty="0">
              <a:solidFill>
                <a:srgbClr val="FFCC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9377" y="6408288"/>
            <a:ext cx="447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FFCCFF"/>
                </a:solidFill>
              </a:rPr>
              <a:t>Planetary</a:t>
            </a:r>
            <a:r>
              <a:rPr lang="nb-NO" sz="1800" dirty="0" smtClean="0">
                <a:solidFill>
                  <a:srgbClr val="FFCCFF"/>
                </a:solidFill>
              </a:rPr>
              <a:t> scientist and </a:t>
            </a:r>
            <a:r>
              <a:rPr lang="nb-NO" dirty="0" err="1" smtClean="0">
                <a:solidFill>
                  <a:srgbClr val="FFCCFF"/>
                </a:solidFill>
              </a:rPr>
              <a:t>painter</a:t>
            </a:r>
            <a:r>
              <a:rPr lang="nb-NO" dirty="0" smtClean="0">
                <a:solidFill>
                  <a:srgbClr val="FFCCFF"/>
                </a:solidFill>
              </a:rPr>
              <a:t> </a:t>
            </a:r>
            <a:r>
              <a:rPr lang="nb-NO" sz="1800" dirty="0" smtClean="0">
                <a:solidFill>
                  <a:srgbClr val="FFCCFF"/>
                </a:solidFill>
              </a:rPr>
              <a:t>W.K. Hartmann</a:t>
            </a:r>
            <a:endParaRPr lang="nb-NO" sz="1800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0"/>
            <a:ext cx="917575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92" y="20116"/>
            <a:ext cx="617335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107504" y="44624"/>
            <a:ext cx="43638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2200" smtClean="0">
                <a:solidFill>
                  <a:srgbClr val="CCFFFF"/>
                </a:solidFill>
              </a:rPr>
              <a:t>A </a:t>
            </a:r>
            <a:r>
              <a:rPr lang="nb-NO" sz="2200" err="1" smtClean="0">
                <a:solidFill>
                  <a:srgbClr val="CCFFFF"/>
                </a:solidFill>
              </a:rPr>
              <a:t>possible</a:t>
            </a:r>
            <a:r>
              <a:rPr lang="nb-NO" sz="2200" smtClean="0">
                <a:solidFill>
                  <a:srgbClr val="CCFFFF"/>
                </a:solidFill>
              </a:rPr>
              <a:t> </a:t>
            </a:r>
            <a:r>
              <a:rPr lang="nb-NO" sz="2200" err="1" smtClean="0">
                <a:solidFill>
                  <a:srgbClr val="CCFFFF"/>
                </a:solidFill>
              </a:rPr>
              <a:t>underground</a:t>
            </a:r>
            <a:r>
              <a:rPr lang="nb-NO" sz="2200">
                <a:solidFill>
                  <a:srgbClr val="CCFFFF"/>
                </a:solidFill>
              </a:rPr>
              <a:t> </a:t>
            </a:r>
            <a:r>
              <a:rPr lang="nb-NO" sz="2200" smtClean="0">
                <a:solidFill>
                  <a:srgbClr val="CCFFFF"/>
                </a:solidFill>
              </a:rPr>
              <a:t>and </a:t>
            </a:r>
            <a:r>
              <a:rPr lang="nb-NO" sz="2200" err="1" smtClean="0">
                <a:solidFill>
                  <a:srgbClr val="CCFFFF"/>
                </a:solidFill>
              </a:rPr>
              <a:t>partially</a:t>
            </a:r>
            <a:endParaRPr lang="nb-NO" sz="2200">
              <a:solidFill>
                <a:srgbClr val="CCFFFF"/>
              </a:solidFill>
            </a:endParaRPr>
          </a:p>
          <a:p>
            <a:pPr>
              <a:lnSpc>
                <a:spcPts val="2800"/>
              </a:lnSpc>
            </a:pPr>
            <a:r>
              <a:rPr lang="nb-NO" sz="2200" err="1" smtClean="0">
                <a:solidFill>
                  <a:srgbClr val="CCFFFF"/>
                </a:solidFill>
              </a:rPr>
              <a:t>crystallized</a:t>
            </a:r>
            <a:r>
              <a:rPr lang="nb-NO" sz="2200" smtClean="0">
                <a:solidFill>
                  <a:srgbClr val="CCFFFF"/>
                </a:solidFill>
              </a:rPr>
              <a:t> magma </a:t>
            </a:r>
            <a:r>
              <a:rPr lang="nb-NO" sz="2200" err="1" smtClean="0">
                <a:solidFill>
                  <a:srgbClr val="CCFFFF"/>
                </a:solidFill>
              </a:rPr>
              <a:t>ocean</a:t>
            </a:r>
            <a:r>
              <a:rPr lang="nb-NO" sz="2200" smtClean="0">
                <a:solidFill>
                  <a:srgbClr val="CCFFFF"/>
                </a:solidFill>
              </a:rPr>
              <a:t> in </a:t>
            </a:r>
            <a:endParaRPr lang="nb-NO" sz="2200">
              <a:solidFill>
                <a:srgbClr val="CCFFFF"/>
              </a:solidFill>
            </a:endParaRPr>
          </a:p>
          <a:p>
            <a:pPr>
              <a:lnSpc>
                <a:spcPts val="2800"/>
              </a:lnSpc>
            </a:pPr>
            <a:r>
              <a:rPr lang="nb-NO" sz="2200" err="1" smtClean="0">
                <a:solidFill>
                  <a:srgbClr val="CCFFFF"/>
                </a:solidFill>
              </a:rPr>
              <a:t>the</a:t>
            </a:r>
            <a:r>
              <a:rPr lang="nb-NO" sz="2200" smtClean="0">
                <a:solidFill>
                  <a:srgbClr val="CCFFFF"/>
                </a:solidFill>
              </a:rPr>
              <a:t> </a:t>
            </a:r>
            <a:r>
              <a:rPr lang="nb-NO" sz="2200" b="1" smtClean="0">
                <a:solidFill>
                  <a:srgbClr val="FF0000"/>
                </a:solidFill>
              </a:rPr>
              <a:t>present</a:t>
            </a:r>
            <a:r>
              <a:rPr lang="nb-NO" sz="2200" smtClean="0">
                <a:solidFill>
                  <a:srgbClr val="CCFFFF"/>
                </a:solidFill>
              </a:rPr>
              <a:t> Solar system</a:t>
            </a:r>
            <a:endParaRPr lang="nb-NO" sz="2200">
              <a:solidFill>
                <a:srgbClr val="CCFFFF"/>
              </a:solidFill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56297" y="4481003"/>
            <a:ext cx="4243469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 err="1" smtClean="0">
                <a:solidFill>
                  <a:srgbClr val="CCFFFF"/>
                </a:solidFill>
              </a:rPr>
              <a:t>Jupiter’s</a:t>
            </a:r>
            <a:r>
              <a:rPr lang="nb-NO" sz="2800" smtClean="0">
                <a:solidFill>
                  <a:srgbClr val="CCFFFF"/>
                </a:solidFill>
              </a:rPr>
              <a:t> </a:t>
            </a:r>
            <a:r>
              <a:rPr lang="nb-NO" sz="2800" err="1" smtClean="0">
                <a:solidFill>
                  <a:srgbClr val="CCFFFF"/>
                </a:solidFill>
              </a:rPr>
              <a:t>moon</a:t>
            </a:r>
            <a:r>
              <a:rPr lang="nb-NO" sz="2800" smtClean="0">
                <a:solidFill>
                  <a:srgbClr val="CCFFFF"/>
                </a:solidFill>
              </a:rPr>
              <a:t>, Io</a:t>
            </a:r>
            <a:endParaRPr lang="nb-NO" sz="2400" smtClean="0">
              <a:solidFill>
                <a:srgbClr val="CCFFFF"/>
              </a:solidFill>
            </a:endParaRPr>
          </a:p>
          <a:p>
            <a:r>
              <a:rPr lang="nb-NO" sz="2000" smtClean="0">
                <a:solidFill>
                  <a:srgbClr val="CCFFFF"/>
                </a:solidFill>
              </a:rPr>
              <a:t>  </a:t>
            </a:r>
            <a:r>
              <a:rPr lang="nb-NO" sz="2000" err="1" smtClean="0">
                <a:solidFill>
                  <a:srgbClr val="CCFFFF"/>
                </a:solidFill>
              </a:rPr>
              <a:t>volcanically</a:t>
            </a:r>
            <a:r>
              <a:rPr lang="nb-NO" sz="2000" smtClean="0">
                <a:solidFill>
                  <a:srgbClr val="CCFFFF"/>
                </a:solidFill>
              </a:rPr>
              <a:t> most </a:t>
            </a:r>
            <a:r>
              <a:rPr lang="nb-NO" sz="2000" err="1" smtClean="0">
                <a:solidFill>
                  <a:srgbClr val="CCFFFF"/>
                </a:solidFill>
              </a:rPr>
              <a:t>active</a:t>
            </a:r>
            <a:r>
              <a:rPr lang="nb-NO" sz="2000" smtClean="0">
                <a:solidFill>
                  <a:srgbClr val="CCFFFF"/>
                </a:solidFill>
              </a:rPr>
              <a:t> </a:t>
            </a:r>
            <a:r>
              <a:rPr lang="nb-NO" sz="2000" err="1" smtClean="0">
                <a:solidFill>
                  <a:srgbClr val="CCFFFF"/>
                </a:solidFill>
              </a:rPr>
              <a:t>object</a:t>
            </a:r>
            <a:endParaRPr lang="nb-NO" sz="2000">
              <a:solidFill>
                <a:srgbClr val="CCFFFF"/>
              </a:solidFill>
            </a:endParaRPr>
          </a:p>
          <a:p>
            <a:r>
              <a:rPr lang="nb-NO" sz="2000" smtClean="0">
                <a:solidFill>
                  <a:srgbClr val="CCFFFF"/>
                </a:solidFill>
              </a:rPr>
              <a:t>  in </a:t>
            </a:r>
            <a:r>
              <a:rPr lang="nb-NO" sz="2000" err="1" smtClean="0">
                <a:solidFill>
                  <a:srgbClr val="CCFFFF"/>
                </a:solidFill>
              </a:rPr>
              <a:t>the</a:t>
            </a:r>
            <a:r>
              <a:rPr lang="nb-NO" sz="2000" smtClean="0">
                <a:solidFill>
                  <a:srgbClr val="CCFFFF"/>
                </a:solidFill>
              </a:rPr>
              <a:t> Solar System</a:t>
            </a:r>
            <a:endParaRPr lang="nb-NO" sz="2000">
              <a:solidFill>
                <a:srgbClr val="CCFFFF"/>
              </a:solidFill>
            </a:endParaRPr>
          </a:p>
          <a:p>
            <a:endParaRPr lang="nb-NO" sz="1400" smtClean="0">
              <a:solidFill>
                <a:srgbClr val="FFCCFF"/>
              </a:solidFill>
            </a:endParaRPr>
          </a:p>
          <a:p>
            <a:r>
              <a:rPr lang="nb-NO" sz="2400" b="1" smtClean="0">
                <a:solidFill>
                  <a:srgbClr val="FFCCFF"/>
                </a:solidFill>
              </a:rPr>
              <a:t>Heat </a:t>
            </a:r>
            <a:r>
              <a:rPr lang="nb-NO" sz="2400" b="1" err="1" smtClean="0">
                <a:solidFill>
                  <a:srgbClr val="FFCCFF"/>
                </a:solidFill>
              </a:rPr>
              <a:t>source</a:t>
            </a:r>
            <a:r>
              <a:rPr lang="nb-NO" sz="2400" b="1" smtClean="0">
                <a:solidFill>
                  <a:srgbClr val="FFCCFF"/>
                </a:solidFill>
              </a:rPr>
              <a:t>:</a:t>
            </a:r>
          </a:p>
          <a:p>
            <a:r>
              <a:rPr lang="nb-NO" sz="1800" smtClean="0">
                <a:solidFill>
                  <a:srgbClr val="DDDDDD"/>
                </a:solidFill>
              </a:rPr>
              <a:t> </a:t>
            </a:r>
            <a:r>
              <a:rPr lang="nb-NO" sz="1800" err="1" smtClean="0">
                <a:solidFill>
                  <a:srgbClr val="DDDDDD"/>
                </a:solidFill>
              </a:rPr>
              <a:t>gravitational</a:t>
            </a:r>
            <a:r>
              <a:rPr lang="nb-NO" sz="1800" smtClean="0">
                <a:solidFill>
                  <a:srgbClr val="DDDDDD"/>
                </a:solidFill>
              </a:rPr>
              <a:t> </a:t>
            </a:r>
            <a:r>
              <a:rPr lang="nb-NO" sz="1800" err="1" smtClean="0">
                <a:solidFill>
                  <a:srgbClr val="DDDDDD"/>
                </a:solidFill>
              </a:rPr>
              <a:t>energy</a:t>
            </a:r>
            <a:r>
              <a:rPr lang="nb-NO" sz="1800" smtClean="0">
                <a:solidFill>
                  <a:srgbClr val="DDDDDD"/>
                </a:solidFill>
              </a:rPr>
              <a:t> – </a:t>
            </a:r>
            <a:r>
              <a:rPr lang="nb-NO" sz="1800" err="1" smtClean="0">
                <a:solidFill>
                  <a:srgbClr val="DDDDDD"/>
                </a:solidFill>
              </a:rPr>
              <a:t>tidal</a:t>
            </a:r>
            <a:r>
              <a:rPr lang="nb-NO" sz="1800" smtClean="0">
                <a:solidFill>
                  <a:srgbClr val="DDDDDD"/>
                </a:solidFill>
              </a:rPr>
              <a:t> </a:t>
            </a:r>
            <a:r>
              <a:rPr lang="nb-NO" sz="1800" err="1" smtClean="0">
                <a:solidFill>
                  <a:srgbClr val="DDDDDD"/>
                </a:solidFill>
              </a:rPr>
              <a:t>friction</a:t>
            </a:r>
            <a:endParaRPr lang="nb-NO" sz="1800" smtClean="0">
              <a:solidFill>
                <a:srgbClr val="DDDDDD"/>
              </a:solidFill>
            </a:endParaRPr>
          </a:p>
          <a:p>
            <a:r>
              <a:rPr lang="nb-NO" sz="1800" smtClean="0">
                <a:solidFill>
                  <a:srgbClr val="DDDDDD"/>
                </a:solidFill>
              </a:rPr>
              <a:t> orbital </a:t>
            </a:r>
            <a:r>
              <a:rPr lang="nb-NO" sz="1800" err="1" smtClean="0">
                <a:solidFill>
                  <a:srgbClr val="DDDDDD"/>
                </a:solidFill>
              </a:rPr>
              <a:t>kneading</a:t>
            </a:r>
            <a:r>
              <a:rPr lang="nb-NO" sz="1800" smtClean="0">
                <a:solidFill>
                  <a:srgbClr val="DDDDDD"/>
                </a:solidFill>
              </a:rPr>
              <a:t>:  Jupiter – </a:t>
            </a:r>
            <a:r>
              <a:rPr lang="nb-NO" sz="1800" err="1" smtClean="0">
                <a:solidFill>
                  <a:srgbClr val="DDDDDD"/>
                </a:solidFill>
              </a:rPr>
              <a:t>Galilean</a:t>
            </a:r>
            <a:r>
              <a:rPr lang="nb-NO" sz="1800" smtClean="0">
                <a:solidFill>
                  <a:srgbClr val="DDDDDD"/>
                </a:solidFill>
              </a:rPr>
              <a:t> </a:t>
            </a:r>
            <a:r>
              <a:rPr lang="nb-NO" sz="1800" err="1" smtClean="0">
                <a:solidFill>
                  <a:srgbClr val="DDDDDD"/>
                </a:solidFill>
              </a:rPr>
              <a:t>moons</a:t>
            </a:r>
            <a:endParaRPr lang="nb-NO" sz="1800">
              <a:solidFill>
                <a:srgbClr val="DDDDDD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971365" y="6165304"/>
            <a:ext cx="2146742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err="1" smtClean="0">
                <a:solidFill>
                  <a:srgbClr val="DDDDDD"/>
                </a:solidFill>
              </a:rPr>
              <a:t>Manipulated</a:t>
            </a:r>
            <a:r>
              <a:rPr lang="nb-NO" sz="1400" smtClean="0">
                <a:solidFill>
                  <a:srgbClr val="DDDDDD"/>
                </a:solidFill>
              </a:rPr>
              <a:t> </a:t>
            </a:r>
            <a:r>
              <a:rPr lang="nb-NO" sz="1400" err="1" smtClean="0">
                <a:solidFill>
                  <a:srgbClr val="DDDDDD"/>
                </a:solidFill>
              </a:rPr>
              <a:t>photo</a:t>
            </a:r>
            <a:r>
              <a:rPr lang="nb-NO" sz="1400" smtClean="0">
                <a:solidFill>
                  <a:srgbClr val="DDDDDD"/>
                </a:solidFill>
              </a:rPr>
              <a:t> </a:t>
            </a:r>
            <a:r>
              <a:rPr lang="nb-NO" sz="1400" err="1" smtClean="0">
                <a:solidFill>
                  <a:srgbClr val="DDDDDD"/>
                </a:solidFill>
              </a:rPr>
              <a:t>mosaic</a:t>
            </a:r>
            <a:r>
              <a:rPr lang="nb-NO" sz="1400" smtClean="0">
                <a:solidFill>
                  <a:srgbClr val="DDDDDD"/>
                </a:solidFill>
              </a:rPr>
              <a:t>,</a:t>
            </a:r>
          </a:p>
          <a:p>
            <a:pPr>
              <a:lnSpc>
                <a:spcPts val="1700"/>
              </a:lnSpc>
            </a:pPr>
            <a:r>
              <a:rPr lang="nb-NO" sz="1400" smtClean="0">
                <a:solidFill>
                  <a:srgbClr val="DDDDDD"/>
                </a:solidFill>
              </a:rPr>
              <a:t>NASA-</a:t>
            </a:r>
            <a:r>
              <a:rPr lang="nb-NO" sz="1400" err="1" smtClean="0">
                <a:solidFill>
                  <a:srgbClr val="DDDDDD"/>
                </a:solidFill>
              </a:rPr>
              <a:t>Galieo</a:t>
            </a:r>
            <a:r>
              <a:rPr lang="nb-NO" sz="1400">
                <a:solidFill>
                  <a:srgbClr val="DDDDDD"/>
                </a:solidFill>
              </a:rPr>
              <a:t>, 1997</a:t>
            </a:r>
            <a:endParaRPr lang="en-GB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60350" y="863600"/>
            <a:ext cx="3273425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200" dirty="0" err="1">
                <a:solidFill>
                  <a:srgbClr val="3333FF"/>
                </a:solidFill>
              </a:rPr>
              <a:t>P-waves</a:t>
            </a:r>
            <a:endParaRPr lang="nb-NO" sz="3200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nb-NO" dirty="0"/>
              <a:t>Just like sound </a:t>
            </a:r>
            <a:r>
              <a:rPr lang="nb-NO" dirty="0" err="1"/>
              <a:t>waves</a:t>
            </a:r>
            <a:r>
              <a:rPr lang="nb-NO" dirty="0"/>
              <a:t> </a:t>
            </a:r>
            <a:r>
              <a:rPr lang="nb-NO" dirty="0" err="1"/>
              <a:t>through</a:t>
            </a:r>
            <a:endParaRPr lang="nb-NO" dirty="0"/>
          </a:p>
          <a:p>
            <a:pPr>
              <a:defRPr/>
            </a:pPr>
            <a:r>
              <a:rPr lang="nb-NO" dirty="0"/>
              <a:t>air (</a:t>
            </a:r>
            <a:r>
              <a:rPr lang="nb-NO" dirty="0" err="1"/>
              <a:t>pressure</a:t>
            </a:r>
            <a:r>
              <a:rPr lang="nb-NO" dirty="0"/>
              <a:t> </a:t>
            </a:r>
            <a:r>
              <a:rPr lang="nb-NO" dirty="0" err="1"/>
              <a:t>waves</a:t>
            </a:r>
            <a:r>
              <a:rPr lang="nb-NO" dirty="0"/>
              <a:t>)</a:t>
            </a:r>
            <a:endParaRPr lang="en-US" dirty="0"/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1939925" y="4645025"/>
            <a:ext cx="1576388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200" dirty="0" err="1">
                <a:solidFill>
                  <a:srgbClr val="3333FF"/>
                </a:solidFill>
              </a:rPr>
              <a:t>S-waves</a:t>
            </a:r>
            <a:endParaRPr lang="nb-NO" sz="3200" dirty="0">
              <a:solidFill>
                <a:srgbClr val="3333FF"/>
              </a:solidFill>
            </a:endParaRPr>
          </a:p>
        </p:txBody>
      </p:sp>
      <p:pic>
        <p:nvPicPr>
          <p:cNvPr id="28676" name="Picture 11" descr="SeismWav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716338"/>
            <a:ext cx="55086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2" descr="SeismWave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0"/>
            <a:ext cx="55086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20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7343677" cy="165686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800" dirty="0" smtClean="0">
                <a:solidFill>
                  <a:srgbClr val="3333FF"/>
                </a:solidFill>
              </a:rPr>
              <a:t>Planetary magma oceans</a:t>
            </a:r>
            <a:r>
              <a:rPr lang="nb-NO" sz="4400" dirty="0"/>
              <a:t> </a:t>
            </a:r>
            <a:r>
              <a:rPr lang="nb-NO" sz="2000" dirty="0" smtClean="0"/>
              <a:t>(silicate magma)</a:t>
            </a:r>
            <a:endParaRPr lang="nb-NO" sz="2000" dirty="0"/>
          </a:p>
          <a:p>
            <a:pPr>
              <a:lnSpc>
                <a:spcPts val="1000"/>
              </a:lnSpc>
            </a:pPr>
            <a:endParaRPr lang="nb-NO" sz="1400" dirty="0" smtClean="0"/>
          </a:p>
          <a:p>
            <a:r>
              <a:rPr lang="nb-NO" sz="2000" dirty="0" smtClean="0">
                <a:solidFill>
                  <a:srgbClr val="6600CC"/>
                </a:solidFill>
              </a:rPr>
              <a:t>- globally continuous and thick layer of largely molten silicate</a:t>
            </a:r>
          </a:p>
          <a:p>
            <a:pPr>
              <a:lnSpc>
                <a:spcPts val="2600"/>
              </a:lnSpc>
            </a:pPr>
            <a:r>
              <a:rPr lang="nb-NO" sz="1800" dirty="0" smtClean="0"/>
              <a:t>    </a:t>
            </a:r>
            <a:r>
              <a:rPr lang="nb-NO" sz="1600" dirty="0" smtClean="0"/>
              <a:t>Fe-dominated cores are still molten, but not classified as magma oceans</a:t>
            </a:r>
          </a:p>
          <a:p>
            <a:pPr>
              <a:lnSpc>
                <a:spcPts val="1000"/>
              </a:lnSpc>
            </a:pPr>
            <a:endParaRPr lang="nb-NO" sz="1200" dirty="0"/>
          </a:p>
          <a:p>
            <a:r>
              <a:rPr lang="nb-NO" sz="2000" dirty="0" smtClean="0">
                <a:solidFill>
                  <a:srgbClr val="6600CC"/>
                </a:solidFill>
              </a:rPr>
              <a:t>- widespread in the first 100</a:t>
            </a:r>
            <a:r>
              <a:rPr lang="nb-NO" dirty="0" smtClean="0">
                <a:solidFill>
                  <a:srgbClr val="CC99FF"/>
                </a:solidFill>
              </a:rPr>
              <a:t>-500</a:t>
            </a:r>
            <a:r>
              <a:rPr lang="nb-NO" sz="2000" dirty="0" smtClean="0">
                <a:solidFill>
                  <a:srgbClr val="6600CC"/>
                </a:solidFill>
              </a:rPr>
              <a:t> Ma of inner Solar system evolution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996952"/>
            <a:ext cx="7132161" cy="233397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Heat </a:t>
            </a:r>
            <a:r>
              <a:rPr lang="nb-NO" sz="2400" b="1" dirty="0" err="1" smtClean="0">
                <a:solidFill>
                  <a:srgbClr val="FF0000"/>
                </a:solidFill>
              </a:rPr>
              <a:t>sources</a:t>
            </a:r>
            <a:endParaRPr lang="nb-NO" sz="2400" b="1" dirty="0" smtClean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6600CC"/>
                </a:solidFill>
              </a:rPr>
              <a:t>- short-lived radioactive isotopes, </a:t>
            </a:r>
            <a:r>
              <a:rPr lang="nb-NO" sz="1600" dirty="0" smtClean="0"/>
              <a:t>especially  </a:t>
            </a:r>
            <a:r>
              <a:rPr lang="nb-NO" sz="1600" b="1" baseline="30000" dirty="0" smtClean="0"/>
              <a:t>26</a:t>
            </a:r>
            <a:r>
              <a:rPr lang="nb-NO" sz="1600" b="1" dirty="0" smtClean="0"/>
              <a:t>Al</a:t>
            </a:r>
            <a:r>
              <a:rPr lang="nb-NO" sz="1600" dirty="0" smtClean="0"/>
              <a:t> → </a:t>
            </a:r>
            <a:r>
              <a:rPr lang="nb-NO" sz="1600" baseline="30000" dirty="0" smtClean="0"/>
              <a:t>26</a:t>
            </a:r>
            <a:r>
              <a:rPr lang="nb-NO" sz="1600" dirty="0" smtClean="0"/>
              <a:t>Mg, T</a:t>
            </a:r>
            <a:r>
              <a:rPr lang="nb-NO" sz="1600" baseline="-25000" dirty="0" smtClean="0"/>
              <a:t>h</a:t>
            </a:r>
            <a:r>
              <a:rPr lang="nb-NO" sz="1600" dirty="0" smtClean="0"/>
              <a:t>: 0.7 Ma</a:t>
            </a: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6600CC"/>
                </a:solidFill>
              </a:rPr>
              <a:t>- core segregation, </a:t>
            </a:r>
            <a:r>
              <a:rPr lang="nb-NO" sz="1600" dirty="0"/>
              <a:t>separation of excess liquid Fe-metal, followed by</a:t>
            </a:r>
            <a:endParaRPr lang="nb-NO" sz="1600" dirty="0" smtClean="0">
              <a:solidFill>
                <a:srgbClr val="6600CC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600" dirty="0" smtClean="0"/>
              <a:t>                                          sinking towards planetary centre</a:t>
            </a:r>
            <a:r>
              <a:rPr lang="nb-NO" sz="2000" dirty="0" smtClean="0"/>
              <a:t> </a:t>
            </a: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6600CC"/>
                </a:solidFill>
              </a:rPr>
              <a:t>- collisional energy</a:t>
            </a: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6600CC"/>
                </a:solidFill>
              </a:rPr>
              <a:t>- orbital </a:t>
            </a:r>
            <a:r>
              <a:rPr lang="nb-NO" sz="2000" dirty="0" err="1" smtClean="0">
                <a:solidFill>
                  <a:srgbClr val="6600CC"/>
                </a:solidFill>
              </a:rPr>
              <a:t>gravitation</a:t>
            </a:r>
            <a:r>
              <a:rPr lang="nb-NO" sz="2000" dirty="0" smtClean="0">
                <a:solidFill>
                  <a:srgbClr val="6600CC"/>
                </a:solidFill>
              </a:rPr>
              <a:t> </a:t>
            </a:r>
            <a:r>
              <a:rPr lang="nb-NO" sz="2000" dirty="0" err="1" smtClean="0">
                <a:solidFill>
                  <a:srgbClr val="6600CC"/>
                </a:solidFill>
              </a:rPr>
              <a:t>energy</a:t>
            </a:r>
            <a:r>
              <a:rPr lang="nb-NO" sz="2000" dirty="0" smtClean="0">
                <a:solidFill>
                  <a:srgbClr val="6600CC"/>
                </a:solidFill>
              </a:rPr>
              <a:t>  –  </a:t>
            </a:r>
            <a:r>
              <a:rPr lang="nb-NO" sz="2000" dirty="0" err="1" smtClean="0">
                <a:solidFill>
                  <a:srgbClr val="6600CC"/>
                </a:solidFill>
              </a:rPr>
              <a:t>tidal</a:t>
            </a:r>
            <a:r>
              <a:rPr lang="nb-NO" sz="2000" dirty="0" smtClean="0">
                <a:solidFill>
                  <a:srgbClr val="6600CC"/>
                </a:solidFill>
              </a:rPr>
              <a:t> (</a:t>
            </a:r>
            <a:r>
              <a:rPr lang="nb-NO" sz="2000" dirty="0" err="1" smtClean="0">
                <a:solidFill>
                  <a:srgbClr val="6600CC"/>
                </a:solidFill>
              </a:rPr>
              <a:t>frictional</a:t>
            </a:r>
            <a:r>
              <a:rPr lang="nb-NO" sz="2000" dirty="0" smtClean="0">
                <a:solidFill>
                  <a:srgbClr val="6600CC"/>
                </a:solidFill>
              </a:rPr>
              <a:t>) </a:t>
            </a:r>
            <a:r>
              <a:rPr lang="nb-NO" sz="2000" dirty="0" err="1" smtClean="0">
                <a:solidFill>
                  <a:srgbClr val="6600CC"/>
                </a:solidFill>
              </a:rPr>
              <a:t>energy</a:t>
            </a:r>
            <a:endParaRPr lang="nb-NO" sz="2000" dirty="0" smtClean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Accr-planetR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316" y="1629322"/>
            <a:ext cx="2862262" cy="4248150"/>
          </a:xfrm>
          <a:prstGeom prst="rect">
            <a:avLst/>
          </a:prstGeom>
          <a:noFill/>
        </p:spPr>
      </p:pic>
      <p:pic>
        <p:nvPicPr>
          <p:cNvPr id="57350" name="Picture 6" descr="Accr-planet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56" y="1629322"/>
            <a:ext cx="3019425" cy="4248150"/>
          </a:xfrm>
          <a:prstGeom prst="rect">
            <a:avLst/>
          </a:prstGeo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07628" y="202857"/>
            <a:ext cx="5033750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nb-NO" sz="2800" dirty="0" smtClean="0">
                <a:solidFill>
                  <a:srgbClr val="0000FF"/>
                </a:solidFill>
              </a:rPr>
              <a:t>Planetary accretion  –</a:t>
            </a:r>
            <a:r>
              <a:rPr lang="nb-NO" sz="4000" dirty="0" smtClean="0">
                <a:solidFill>
                  <a:srgbClr val="0000FF"/>
                </a:solidFill>
              </a:rPr>
              <a:t>  </a:t>
            </a:r>
            <a:r>
              <a:rPr lang="nb-NO" sz="2400" b="1" dirty="0" smtClean="0">
                <a:solidFill>
                  <a:srgbClr val="0000FF"/>
                </a:solidFill>
              </a:rPr>
              <a:t>very</a:t>
            </a:r>
            <a:r>
              <a:rPr lang="nb-NO" sz="2400" dirty="0" smtClean="0">
                <a:solidFill>
                  <a:srgbClr val="0000FF"/>
                </a:solidFill>
              </a:rPr>
              <a:t> briefly</a:t>
            </a:r>
            <a:endParaRPr lang="nb-NO" sz="2400" dirty="0">
              <a:solidFill>
                <a:srgbClr val="0000FF"/>
              </a:solidFill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684273" y="3486105"/>
            <a:ext cx="15888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800" smtClean="0">
                <a:solidFill>
                  <a:srgbClr val="3333FF"/>
                </a:solidFill>
              </a:rPr>
              <a:t>Dust </a:t>
            </a:r>
            <a:r>
              <a:rPr lang="nb-NO" sz="1800" err="1" smtClean="0">
                <a:solidFill>
                  <a:srgbClr val="3333FF"/>
                </a:solidFill>
              </a:rPr>
              <a:t>accretion</a:t>
            </a:r>
            <a:r>
              <a:rPr lang="nb-NO" sz="1800" smtClean="0">
                <a:solidFill>
                  <a:srgbClr val="3333FF"/>
                </a:solidFill>
              </a:rPr>
              <a:t>:</a:t>
            </a:r>
            <a:endParaRPr lang="nb-NO" sz="1800">
              <a:solidFill>
                <a:srgbClr val="3333FF"/>
              </a:solidFill>
            </a:endParaRPr>
          </a:p>
          <a:p>
            <a:r>
              <a:rPr lang="nb-NO" sz="1800" b="1" smtClean="0">
                <a:solidFill>
                  <a:srgbClr val="3333FF"/>
                </a:solidFill>
              </a:rPr>
              <a:t>   &lt; </a:t>
            </a:r>
            <a:r>
              <a:rPr lang="nb-NO" sz="1800" b="1">
                <a:solidFill>
                  <a:srgbClr val="3333FF"/>
                </a:solidFill>
              </a:rPr>
              <a:t>10 </a:t>
            </a:r>
            <a:r>
              <a:rPr lang="nb-NO" sz="1800" b="1" err="1" smtClean="0">
                <a:solidFill>
                  <a:srgbClr val="3333FF"/>
                </a:solidFill>
              </a:rPr>
              <a:t>ka</a:t>
            </a:r>
            <a:endParaRPr lang="nb-NO" sz="1800" b="1">
              <a:solidFill>
                <a:srgbClr val="3333FF"/>
              </a:solidFill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377805" y="1784055"/>
            <a:ext cx="17459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500" err="1" smtClean="0">
                <a:solidFill>
                  <a:srgbClr val="3333FF"/>
                </a:solidFill>
              </a:rPr>
              <a:t>Runaway</a:t>
            </a:r>
            <a:endParaRPr lang="nb-NO" sz="1500" smtClean="0">
              <a:solidFill>
                <a:srgbClr val="3333FF"/>
              </a:solidFill>
            </a:endParaRPr>
          </a:p>
          <a:p>
            <a:r>
              <a:rPr lang="nb-NO" sz="1500" err="1" smtClean="0">
                <a:solidFill>
                  <a:srgbClr val="3333FF"/>
                </a:solidFill>
              </a:rPr>
              <a:t>gravitational</a:t>
            </a:r>
            <a:r>
              <a:rPr lang="nb-NO" sz="1500" smtClean="0">
                <a:solidFill>
                  <a:srgbClr val="3333FF"/>
                </a:solidFill>
              </a:rPr>
              <a:t> </a:t>
            </a:r>
            <a:r>
              <a:rPr lang="nb-NO" sz="1500" err="1" smtClean="0">
                <a:solidFill>
                  <a:srgbClr val="3333FF"/>
                </a:solidFill>
              </a:rPr>
              <a:t>growth</a:t>
            </a:r>
            <a:endParaRPr lang="nb-NO" sz="1500" smtClean="0">
              <a:solidFill>
                <a:srgbClr val="3333FF"/>
              </a:solidFill>
            </a:endParaRPr>
          </a:p>
          <a:p>
            <a:r>
              <a:rPr lang="nb-NO" sz="1500" b="1" smtClean="0">
                <a:solidFill>
                  <a:srgbClr val="3333FF"/>
                </a:solidFill>
              </a:rPr>
              <a:t>&lt; 0.5 </a:t>
            </a:r>
            <a:r>
              <a:rPr lang="nb-NO" sz="1500" b="1" err="1" smtClean="0">
                <a:solidFill>
                  <a:srgbClr val="3333FF"/>
                </a:solidFill>
              </a:rPr>
              <a:t>Ma</a:t>
            </a:r>
            <a:endParaRPr lang="nb-NO" sz="1500" b="1">
              <a:solidFill>
                <a:srgbClr val="3333FF"/>
              </a:solidFill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7441578" y="4095107"/>
            <a:ext cx="1534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err="1" smtClean="0">
                <a:solidFill>
                  <a:srgbClr val="3333FF"/>
                </a:solidFill>
              </a:rPr>
              <a:t>Giant</a:t>
            </a:r>
            <a:r>
              <a:rPr lang="nb-NO" smtClean="0">
                <a:solidFill>
                  <a:srgbClr val="3333FF"/>
                </a:solidFill>
              </a:rPr>
              <a:t> </a:t>
            </a:r>
            <a:r>
              <a:rPr lang="nb-NO" err="1" smtClean="0">
                <a:solidFill>
                  <a:srgbClr val="3333FF"/>
                </a:solidFill>
              </a:rPr>
              <a:t>collisions</a:t>
            </a:r>
            <a:r>
              <a:rPr lang="nb-NO" smtClean="0">
                <a:solidFill>
                  <a:srgbClr val="3333FF"/>
                </a:solidFill>
              </a:rPr>
              <a:t> </a:t>
            </a:r>
            <a:endParaRPr lang="nb-NO">
              <a:solidFill>
                <a:srgbClr val="3333FF"/>
              </a:solidFill>
            </a:endParaRPr>
          </a:p>
          <a:p>
            <a:r>
              <a:rPr lang="nb-NO" b="1">
                <a:solidFill>
                  <a:srgbClr val="3333FF"/>
                </a:solidFill>
              </a:rPr>
              <a:t>0.5 – 100 </a:t>
            </a:r>
            <a:r>
              <a:rPr lang="nb-NO" b="1" err="1">
                <a:solidFill>
                  <a:srgbClr val="3333FF"/>
                </a:solidFill>
              </a:rPr>
              <a:t>Ma</a:t>
            </a:r>
            <a:r>
              <a:rPr lang="nb-NO" b="1">
                <a:solidFill>
                  <a:srgbClr val="3333FF"/>
                </a:solidFill>
              </a:rPr>
              <a:t>  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3435821" y="4387495"/>
            <a:ext cx="0" cy="7921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946914" y="5194784"/>
            <a:ext cx="1460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err="1" smtClean="0">
                <a:solidFill>
                  <a:srgbClr val="FF0000"/>
                </a:solidFill>
              </a:rPr>
              <a:t>Planetesimales</a:t>
            </a:r>
            <a:r>
              <a:rPr lang="nb-NO" smtClean="0">
                <a:solidFill>
                  <a:srgbClr val="FF0000"/>
                </a:solidFill>
              </a:rPr>
              <a:t>,</a:t>
            </a:r>
            <a:endParaRPr lang="nb-NO">
              <a:solidFill>
                <a:srgbClr val="FF0000"/>
              </a:solidFill>
            </a:endParaRPr>
          </a:p>
          <a:p>
            <a:r>
              <a:rPr lang="nb-NO">
                <a:solidFill>
                  <a:srgbClr val="FF0000"/>
                </a:solidFill>
              </a:rPr>
              <a:t>   1 - 10 km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7556701" y="5252708"/>
            <a:ext cx="9813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 b="1" smtClean="0">
                <a:solidFill>
                  <a:srgbClr val="FF0000"/>
                </a:solidFill>
              </a:rPr>
              <a:t>Planets</a:t>
            </a:r>
            <a:endParaRPr lang="nb-NO" sz="2000" b="1">
              <a:solidFill>
                <a:srgbClr val="FF0000"/>
              </a:solidFill>
            </a:endParaRP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8102106" y="2551024"/>
            <a:ext cx="0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8047380" y="4783576"/>
            <a:ext cx="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7416513" y="3066922"/>
            <a:ext cx="17219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err="1" smtClean="0">
                <a:solidFill>
                  <a:srgbClr val="FF0000"/>
                </a:solidFill>
              </a:rPr>
              <a:t>Planetary</a:t>
            </a:r>
            <a:r>
              <a:rPr lang="nb-NO" smtClean="0">
                <a:solidFill>
                  <a:srgbClr val="FF0000"/>
                </a:solidFill>
              </a:rPr>
              <a:t> embryos</a:t>
            </a:r>
            <a:endParaRPr lang="nb-NO">
              <a:solidFill>
                <a:srgbClr val="FF0000"/>
              </a:solidFill>
            </a:endParaRPr>
          </a:p>
          <a:p>
            <a:r>
              <a:rPr lang="nb-NO">
                <a:solidFill>
                  <a:srgbClr val="FF0000"/>
                </a:solidFill>
              </a:rPr>
              <a:t>10 - 1000 km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27378" y="1196752"/>
            <a:ext cx="29145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800" b="1" err="1" smtClean="0">
                <a:solidFill>
                  <a:srgbClr val="3333FF"/>
                </a:solidFill>
              </a:rPr>
              <a:t>Beginning</a:t>
            </a:r>
            <a:r>
              <a:rPr lang="nb-NO" sz="1800" b="1" smtClean="0">
                <a:solidFill>
                  <a:srgbClr val="3333FF"/>
                </a:solidFill>
              </a:rPr>
              <a:t>, t</a:t>
            </a:r>
            <a:r>
              <a:rPr lang="nb-NO" sz="1800" b="1" baseline="-25000" smtClean="0">
                <a:solidFill>
                  <a:srgbClr val="3333FF"/>
                </a:solidFill>
              </a:rPr>
              <a:t>0</a:t>
            </a:r>
            <a:r>
              <a:rPr lang="nb-NO" sz="1800" b="1" smtClean="0">
                <a:solidFill>
                  <a:srgbClr val="3333FF"/>
                </a:solidFill>
              </a:rPr>
              <a:t>:</a:t>
            </a:r>
            <a:r>
              <a:rPr lang="nb-NO" sz="1800" b="1">
                <a:solidFill>
                  <a:srgbClr val="3333FF"/>
                </a:solidFill>
              </a:rPr>
              <a:t> </a:t>
            </a:r>
            <a:r>
              <a:rPr lang="nb-NO" sz="1800" b="1" smtClean="0">
                <a:solidFill>
                  <a:srgbClr val="3333FF"/>
                </a:solidFill>
              </a:rPr>
              <a:t>4567 </a:t>
            </a:r>
            <a:r>
              <a:rPr lang="nb-NO" sz="1800" smtClean="0">
                <a:solidFill>
                  <a:srgbClr val="3333FF"/>
                </a:solidFill>
              </a:rPr>
              <a:t>±0.4 </a:t>
            </a:r>
            <a:r>
              <a:rPr lang="nb-NO" sz="1800" b="1" err="1" smtClean="0">
                <a:solidFill>
                  <a:srgbClr val="3333FF"/>
                </a:solidFill>
              </a:rPr>
              <a:t>Ma</a:t>
            </a:r>
            <a:endParaRPr lang="nb-NO" sz="1800" b="1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/>
      <p:bldP spid="57353" grpId="0"/>
      <p:bldP spid="57354" grpId="0"/>
      <p:bldP spid="57355" grpId="0" animBg="1"/>
      <p:bldP spid="57356" grpId="0"/>
      <p:bldP spid="57357" grpId="0"/>
      <p:bldP spid="57358" grpId="0" animBg="1"/>
      <p:bldP spid="57359" grpId="0" animBg="1"/>
      <p:bldP spid="5736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0" y="1397203"/>
            <a:ext cx="2782261" cy="210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7" y="3654784"/>
            <a:ext cx="3962068" cy="312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55747"/>
            <a:ext cx="2333282" cy="2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1059"/>
            <a:ext cx="3907854" cy="3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4" y="1448354"/>
            <a:ext cx="3130150" cy="202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24" y="57701"/>
            <a:ext cx="8698407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smtClean="0">
                <a:solidFill>
                  <a:srgbClr val="3333FF"/>
                </a:solidFill>
              </a:rPr>
              <a:t>Moon </a:t>
            </a:r>
            <a:r>
              <a:rPr lang="nb-NO" sz="2200" err="1" smtClean="0">
                <a:solidFill>
                  <a:srgbClr val="3333FF"/>
                </a:solidFill>
              </a:rPr>
              <a:t>formation</a:t>
            </a:r>
            <a:r>
              <a:rPr lang="nb-NO" sz="2200" smtClean="0">
                <a:solidFill>
                  <a:srgbClr val="3333FF"/>
                </a:solidFill>
              </a:rPr>
              <a:t>  and  </a:t>
            </a:r>
            <a:r>
              <a:rPr lang="nb-NO" sz="2200" err="1" smtClean="0">
                <a:solidFill>
                  <a:srgbClr val="3333FF"/>
                </a:solidFill>
              </a:rPr>
              <a:t>Earth’s</a:t>
            </a:r>
            <a:r>
              <a:rPr lang="nb-NO" sz="2200" smtClean="0">
                <a:solidFill>
                  <a:srgbClr val="3333FF"/>
                </a:solidFill>
              </a:rPr>
              <a:t> last and </a:t>
            </a:r>
            <a:r>
              <a:rPr lang="nb-NO" sz="2200" err="1" smtClean="0">
                <a:solidFill>
                  <a:srgbClr val="3333FF"/>
                </a:solidFill>
              </a:rPr>
              <a:t>largest</a:t>
            </a:r>
            <a:r>
              <a:rPr lang="nb-NO" sz="2200" smtClean="0">
                <a:solidFill>
                  <a:srgbClr val="3333FF"/>
                </a:solidFill>
              </a:rPr>
              <a:t> (10%?) </a:t>
            </a:r>
            <a:r>
              <a:rPr lang="nb-NO" sz="2200" err="1" smtClean="0">
                <a:solidFill>
                  <a:srgbClr val="3333FF"/>
                </a:solidFill>
              </a:rPr>
              <a:t>accretional</a:t>
            </a:r>
            <a:r>
              <a:rPr lang="nb-NO" sz="2200" smtClean="0">
                <a:solidFill>
                  <a:srgbClr val="3333FF"/>
                </a:solidFill>
              </a:rPr>
              <a:t> </a:t>
            </a:r>
            <a:r>
              <a:rPr lang="nb-NO" sz="2200" err="1" smtClean="0">
                <a:solidFill>
                  <a:srgbClr val="3333FF"/>
                </a:solidFill>
              </a:rPr>
              <a:t>increment</a:t>
            </a:r>
            <a:endParaRPr lang="nb-NO" sz="2200" smtClean="0">
              <a:solidFill>
                <a:srgbClr val="3333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2200"/>
              <a:t>  </a:t>
            </a:r>
            <a:r>
              <a:rPr lang="nb-NO" sz="1800" err="1" smtClean="0"/>
              <a:t>about</a:t>
            </a:r>
            <a:r>
              <a:rPr lang="nb-NO" sz="1800" smtClean="0"/>
              <a:t> 100 </a:t>
            </a:r>
            <a:r>
              <a:rPr lang="nb-NO" sz="1800" err="1" smtClean="0"/>
              <a:t>Ma</a:t>
            </a:r>
            <a:r>
              <a:rPr lang="nb-NO" sz="1800" smtClean="0"/>
              <a:t> </a:t>
            </a:r>
            <a:r>
              <a:rPr lang="nb-NO" sz="1800" err="1" smtClean="0"/>
              <a:t>after</a:t>
            </a:r>
            <a:r>
              <a:rPr lang="nb-NO" sz="1800" smtClean="0"/>
              <a:t> t</a:t>
            </a:r>
            <a:r>
              <a:rPr lang="nb-NO" sz="1800" baseline="-25000" smtClean="0"/>
              <a:t>0</a:t>
            </a:r>
            <a:r>
              <a:rPr lang="nb-NO" sz="1800" smtClean="0"/>
              <a:t>  </a:t>
            </a:r>
            <a:endParaRPr lang="nb-NO" sz="1800"/>
          </a:p>
        </p:txBody>
      </p:sp>
      <p:sp>
        <p:nvSpPr>
          <p:cNvPr id="3" name="TextBox 2"/>
          <p:cNvSpPr txBox="1"/>
          <p:nvPr/>
        </p:nvSpPr>
        <p:spPr>
          <a:xfrm>
            <a:off x="518267" y="873289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err="1" smtClean="0"/>
              <a:t>Theia</a:t>
            </a:r>
            <a:r>
              <a:rPr lang="nb-NO" sz="1400" smtClean="0"/>
              <a:t> (&gt;Mars-</a:t>
            </a:r>
            <a:r>
              <a:rPr lang="nb-NO" sz="1400" err="1" smtClean="0"/>
              <a:t>size</a:t>
            </a:r>
            <a:r>
              <a:rPr lang="nb-NO" sz="1400" smtClean="0"/>
              <a:t>)</a:t>
            </a:r>
          </a:p>
          <a:p>
            <a:r>
              <a:rPr lang="nb-NO" sz="1400" err="1" smtClean="0"/>
              <a:t>collides</a:t>
            </a:r>
            <a:r>
              <a:rPr lang="nb-NO" sz="1400" smtClean="0"/>
              <a:t> </a:t>
            </a:r>
            <a:r>
              <a:rPr lang="nb-NO" sz="1400" err="1" smtClean="0"/>
              <a:t>with</a:t>
            </a:r>
            <a:r>
              <a:rPr lang="nb-NO" sz="1400" smtClean="0"/>
              <a:t> Earth</a:t>
            </a:r>
            <a:endParaRPr lang="nb-NO" sz="1400"/>
          </a:p>
        </p:txBody>
      </p:sp>
      <p:sp>
        <p:nvSpPr>
          <p:cNvPr id="13" name="TextBox 12"/>
          <p:cNvSpPr txBox="1"/>
          <p:nvPr/>
        </p:nvSpPr>
        <p:spPr>
          <a:xfrm>
            <a:off x="3282067" y="922909"/>
            <a:ext cx="3182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smtClean="0"/>
              <a:t>Moon </a:t>
            </a:r>
            <a:r>
              <a:rPr lang="nb-NO" sz="1400" err="1" smtClean="0"/>
              <a:t>grows</a:t>
            </a:r>
            <a:r>
              <a:rPr lang="nb-NO" sz="1400" smtClean="0"/>
              <a:t> from </a:t>
            </a:r>
            <a:r>
              <a:rPr lang="nb-NO" sz="1400" err="1" smtClean="0"/>
              <a:t>vapourized</a:t>
            </a:r>
            <a:r>
              <a:rPr lang="nb-NO" sz="1400" smtClean="0"/>
              <a:t> and molten</a:t>
            </a:r>
          </a:p>
          <a:p>
            <a:r>
              <a:rPr lang="nb-NO" sz="1400" err="1" smtClean="0"/>
              <a:t>accretion</a:t>
            </a:r>
            <a:r>
              <a:rPr lang="nb-NO" sz="1400" smtClean="0"/>
              <a:t> disk </a:t>
            </a:r>
            <a:r>
              <a:rPr lang="nb-NO" sz="1400" err="1" smtClean="0"/>
              <a:t>surrounding</a:t>
            </a:r>
            <a:r>
              <a:rPr lang="nb-NO" sz="1400" smtClean="0"/>
              <a:t> Earth</a:t>
            </a:r>
            <a:endParaRPr lang="nb-NO" sz="1400"/>
          </a:p>
        </p:txBody>
      </p:sp>
      <p:sp>
        <p:nvSpPr>
          <p:cNvPr id="14" name="TextBox 13"/>
          <p:cNvSpPr txBox="1"/>
          <p:nvPr/>
        </p:nvSpPr>
        <p:spPr>
          <a:xfrm>
            <a:off x="6621368" y="735187"/>
            <a:ext cx="24080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smtClean="0"/>
              <a:t>Moon orbit is </a:t>
            </a:r>
            <a:r>
              <a:rPr lang="nb-NO" sz="1400" err="1" smtClean="0"/>
              <a:t>very</a:t>
            </a:r>
            <a:r>
              <a:rPr lang="nb-NO" sz="1400" smtClean="0"/>
              <a:t> </a:t>
            </a:r>
            <a:r>
              <a:rPr lang="nb-NO" sz="1400" err="1" smtClean="0"/>
              <a:t>close</a:t>
            </a:r>
            <a:r>
              <a:rPr lang="nb-NO" sz="1400" smtClean="0"/>
              <a:t> to</a:t>
            </a:r>
          </a:p>
          <a:p>
            <a:r>
              <a:rPr lang="nb-NO" sz="1400" smtClean="0"/>
              <a:t>fast-spinning Earth (&lt; 5hr </a:t>
            </a:r>
            <a:r>
              <a:rPr lang="nb-NO" sz="1400" err="1" smtClean="0"/>
              <a:t>day</a:t>
            </a:r>
            <a:r>
              <a:rPr lang="nb-NO" sz="1400" smtClean="0"/>
              <a:t>)</a:t>
            </a:r>
          </a:p>
          <a:p>
            <a:r>
              <a:rPr lang="nb-NO" sz="1400" smtClean="0"/>
              <a:t>  - </a:t>
            </a:r>
            <a:r>
              <a:rPr lang="nb-NO" sz="1400" err="1" smtClean="0"/>
              <a:t>tidal</a:t>
            </a:r>
            <a:r>
              <a:rPr lang="nb-NO" sz="1400" smtClean="0"/>
              <a:t> </a:t>
            </a:r>
            <a:r>
              <a:rPr lang="nb-NO" sz="1400" err="1" smtClean="0"/>
              <a:t>friction</a:t>
            </a:r>
            <a:r>
              <a:rPr lang="nb-NO" sz="1400" smtClean="0"/>
              <a:t> heat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35790" y="3688181"/>
            <a:ext cx="151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err="1" smtClean="0">
                <a:solidFill>
                  <a:srgbClr val="FFCCFF"/>
                </a:solidFill>
              </a:rPr>
              <a:t>View</a:t>
            </a:r>
            <a:r>
              <a:rPr lang="nb-NO" sz="1200" smtClean="0">
                <a:solidFill>
                  <a:srgbClr val="FFCCFF"/>
                </a:solidFill>
              </a:rPr>
              <a:t> </a:t>
            </a:r>
            <a:r>
              <a:rPr lang="nb-NO" sz="1200" err="1" smtClean="0">
                <a:solidFill>
                  <a:srgbClr val="FFCCFF"/>
                </a:solidFill>
              </a:rPr>
              <a:t>of</a:t>
            </a:r>
            <a:r>
              <a:rPr lang="nb-NO" sz="1200" smtClean="0">
                <a:solidFill>
                  <a:srgbClr val="FFCCFF"/>
                </a:solidFill>
              </a:rPr>
              <a:t> Moon from</a:t>
            </a:r>
          </a:p>
          <a:p>
            <a:r>
              <a:rPr lang="nb-NO" sz="1200" err="1" smtClean="0">
                <a:solidFill>
                  <a:srgbClr val="FFCCFF"/>
                </a:solidFill>
              </a:rPr>
              <a:t>Earth’s</a:t>
            </a:r>
            <a:r>
              <a:rPr lang="nb-NO" sz="1200" smtClean="0">
                <a:solidFill>
                  <a:srgbClr val="FFCCFF"/>
                </a:solidFill>
              </a:rPr>
              <a:t> magma </a:t>
            </a:r>
            <a:r>
              <a:rPr lang="nb-NO" sz="1200" err="1" smtClean="0">
                <a:solidFill>
                  <a:srgbClr val="FFCCFF"/>
                </a:solidFill>
              </a:rPr>
              <a:t>ocean</a:t>
            </a:r>
            <a:endParaRPr lang="nb-NO" sz="1200">
              <a:solidFill>
                <a:srgbClr val="FFCC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0232" y="3742627"/>
            <a:ext cx="2225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smtClean="0">
                <a:solidFill>
                  <a:srgbClr val="FFCCFF"/>
                </a:solidFill>
              </a:rPr>
              <a:t>Later </a:t>
            </a:r>
            <a:r>
              <a:rPr lang="nb-NO" sz="1200" err="1" smtClean="0">
                <a:solidFill>
                  <a:srgbClr val="FFCCFF"/>
                </a:solidFill>
              </a:rPr>
              <a:t>view</a:t>
            </a:r>
            <a:r>
              <a:rPr lang="nb-NO" sz="1200" smtClean="0">
                <a:solidFill>
                  <a:srgbClr val="FFCCFF"/>
                </a:solidFill>
              </a:rPr>
              <a:t> </a:t>
            </a:r>
            <a:r>
              <a:rPr lang="nb-NO" sz="1200" err="1" smtClean="0">
                <a:solidFill>
                  <a:srgbClr val="FFCCFF"/>
                </a:solidFill>
              </a:rPr>
              <a:t>of</a:t>
            </a:r>
            <a:r>
              <a:rPr lang="nb-NO" sz="1200" smtClean="0">
                <a:solidFill>
                  <a:srgbClr val="FFCCFF"/>
                </a:solidFill>
              </a:rPr>
              <a:t> Earth </a:t>
            </a:r>
            <a:r>
              <a:rPr lang="nb-NO" sz="1200" err="1" smtClean="0">
                <a:solidFill>
                  <a:srgbClr val="FFCCFF"/>
                </a:solidFill>
              </a:rPr>
              <a:t>with</a:t>
            </a:r>
            <a:r>
              <a:rPr lang="nb-NO" sz="1200" smtClean="0">
                <a:solidFill>
                  <a:srgbClr val="FFCCFF"/>
                </a:solidFill>
              </a:rPr>
              <a:t> </a:t>
            </a:r>
            <a:r>
              <a:rPr lang="nb-NO" sz="1200" err="1" smtClean="0">
                <a:solidFill>
                  <a:srgbClr val="FFCCFF"/>
                </a:solidFill>
              </a:rPr>
              <a:t>surface</a:t>
            </a:r>
            <a:r>
              <a:rPr lang="nb-NO" sz="1200" smtClean="0">
                <a:solidFill>
                  <a:srgbClr val="FFCCFF"/>
                </a:solidFill>
              </a:rPr>
              <a:t> </a:t>
            </a:r>
          </a:p>
          <a:p>
            <a:r>
              <a:rPr lang="nb-NO" sz="1200">
                <a:solidFill>
                  <a:srgbClr val="FFCCFF"/>
                </a:solidFill>
              </a:rPr>
              <a:t> </a:t>
            </a:r>
            <a:r>
              <a:rPr lang="nb-NO" sz="1200" smtClean="0">
                <a:solidFill>
                  <a:srgbClr val="FFCCFF"/>
                </a:solidFill>
              </a:rPr>
              <a:t>water from </a:t>
            </a:r>
            <a:r>
              <a:rPr lang="nb-NO" sz="1200" err="1" smtClean="0">
                <a:solidFill>
                  <a:srgbClr val="FFCCFF"/>
                </a:solidFill>
              </a:rPr>
              <a:t>Moon’s</a:t>
            </a:r>
            <a:r>
              <a:rPr lang="nb-NO" sz="1200" smtClean="0">
                <a:solidFill>
                  <a:srgbClr val="FFCCFF"/>
                </a:solidFill>
              </a:rPr>
              <a:t> mare basalt</a:t>
            </a:r>
          </a:p>
          <a:p>
            <a:r>
              <a:rPr lang="nb-NO" sz="1200" smtClean="0">
                <a:solidFill>
                  <a:srgbClr val="FFCCFF"/>
                </a:solidFill>
              </a:rPr>
              <a:t> lava </a:t>
            </a:r>
            <a:r>
              <a:rPr lang="nb-NO" sz="1200" err="1" smtClean="0">
                <a:solidFill>
                  <a:srgbClr val="FFCCFF"/>
                </a:solidFill>
              </a:rPr>
              <a:t>field</a:t>
            </a:r>
            <a:endParaRPr lang="nb-NO" sz="120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81986" y="556234"/>
            <a:ext cx="3651962" cy="109773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Short-lived radioactivity:</a:t>
            </a:r>
            <a:r>
              <a:rPr lang="nb-NO" sz="2000" dirty="0" smtClean="0"/>
              <a:t> </a:t>
            </a:r>
            <a:r>
              <a:rPr lang="nb-NO" b="1" baseline="30000" dirty="0">
                <a:solidFill>
                  <a:srgbClr val="3333FF"/>
                </a:solidFill>
              </a:rPr>
              <a:t>26</a:t>
            </a:r>
            <a:r>
              <a:rPr lang="nb-NO" b="1" dirty="0">
                <a:solidFill>
                  <a:srgbClr val="3333FF"/>
                </a:solidFill>
              </a:rPr>
              <a:t>Al</a:t>
            </a:r>
            <a:r>
              <a:rPr lang="nb-NO" sz="2000" dirty="0">
                <a:solidFill>
                  <a:srgbClr val="3333FF"/>
                </a:solidFill>
              </a:rPr>
              <a:t>, </a:t>
            </a:r>
            <a:r>
              <a:rPr lang="nb-NO" sz="1600" baseline="30000" dirty="0" smtClean="0">
                <a:solidFill>
                  <a:srgbClr val="3333FF"/>
                </a:solidFill>
              </a:rPr>
              <a:t>60</a:t>
            </a:r>
            <a:r>
              <a:rPr lang="nb-NO" sz="1600" dirty="0" smtClean="0">
                <a:solidFill>
                  <a:srgbClr val="3333FF"/>
                </a:solidFill>
              </a:rPr>
              <a:t>Fe</a:t>
            </a:r>
            <a:endParaRPr lang="nb-NO" sz="1600" dirty="0">
              <a:solidFill>
                <a:srgbClr val="3333FF"/>
              </a:solidFill>
            </a:endParaRPr>
          </a:p>
          <a:p>
            <a:r>
              <a:rPr lang="nb-NO" sz="1400" dirty="0"/>
              <a:t> </a:t>
            </a:r>
            <a:r>
              <a:rPr lang="nb-NO" sz="1400" b="1" dirty="0" smtClean="0"/>
              <a:t>-</a:t>
            </a:r>
            <a:r>
              <a:rPr lang="nb-NO" sz="1400" dirty="0" smtClean="0"/>
              <a:t> up to </a:t>
            </a:r>
            <a:r>
              <a:rPr lang="nb-NO" sz="1400" dirty="0" smtClean="0">
                <a:latin typeface="Tahoma"/>
                <a:ea typeface="Tahoma"/>
                <a:cs typeface="Tahoma"/>
              </a:rPr>
              <a:t>~ </a:t>
            </a:r>
            <a:r>
              <a:rPr lang="nb-NO" sz="1400" dirty="0" smtClean="0"/>
              <a:t>4</a:t>
            </a:r>
            <a:r>
              <a:rPr lang="nb-NO" sz="1400" baseline="-6000" dirty="0" smtClean="0"/>
              <a:t>*</a:t>
            </a:r>
            <a:r>
              <a:rPr lang="nb-NO" sz="1400" dirty="0" smtClean="0"/>
              <a:t>T</a:t>
            </a:r>
            <a:r>
              <a:rPr lang="nb-NO" sz="1400" baseline="-25000" dirty="0" smtClean="0"/>
              <a:t>h</a:t>
            </a:r>
            <a:r>
              <a:rPr lang="nb-NO" sz="1400" dirty="0" smtClean="0"/>
              <a:t>, i.e. only </a:t>
            </a:r>
            <a:r>
              <a:rPr lang="nb-NO" sz="1400" b="1" dirty="0" smtClean="0"/>
              <a:t>0-3 Ma </a:t>
            </a:r>
            <a:r>
              <a:rPr lang="nb-NO" sz="1400" dirty="0" smtClean="0"/>
              <a:t>after t</a:t>
            </a:r>
            <a:r>
              <a:rPr lang="nb-NO" sz="1400" baseline="-25000" dirty="0" smtClean="0"/>
              <a:t>0</a:t>
            </a:r>
          </a:p>
          <a:p>
            <a:pPr>
              <a:lnSpc>
                <a:spcPts val="400"/>
              </a:lnSpc>
            </a:pPr>
            <a:endParaRPr lang="nb-NO" sz="800" dirty="0" smtClean="0"/>
          </a:p>
          <a:p>
            <a:r>
              <a:rPr lang="nb-NO" sz="1400" dirty="0" smtClean="0"/>
              <a:t> - the </a:t>
            </a:r>
            <a:r>
              <a:rPr lang="nb-NO" sz="1400" b="1" dirty="0" smtClean="0">
                <a:solidFill>
                  <a:srgbClr val="FF0000"/>
                </a:solidFill>
              </a:rPr>
              <a:t>only viable </a:t>
            </a:r>
            <a:r>
              <a:rPr lang="nb-NO" sz="1400" dirty="0" smtClean="0"/>
              <a:t>heat source for magma oceans</a:t>
            </a:r>
          </a:p>
          <a:p>
            <a:r>
              <a:rPr lang="nb-NO" sz="1400" dirty="0" smtClean="0"/>
              <a:t>   on small planetary embryos, like Vesta  </a:t>
            </a:r>
          </a:p>
        </p:txBody>
      </p:sp>
      <p:pic>
        <p:nvPicPr>
          <p:cNvPr id="58372" name="Picture 4" descr="Moon-GiantImp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4074" y="1715526"/>
            <a:ext cx="2783775" cy="1991918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393349" y="1099214"/>
            <a:ext cx="196560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 dirty="0" err="1" smtClean="0"/>
              <a:t>Collisional</a:t>
            </a:r>
            <a:r>
              <a:rPr lang="nb-NO" sz="2000" dirty="0" smtClean="0"/>
              <a:t> heat</a:t>
            </a:r>
          </a:p>
          <a:p>
            <a:pPr>
              <a:lnSpc>
                <a:spcPts val="1800"/>
              </a:lnSpc>
            </a:pPr>
            <a:r>
              <a:rPr lang="nb-NO" sz="2000" dirty="0"/>
              <a:t> </a:t>
            </a:r>
            <a:r>
              <a:rPr lang="nb-NO" sz="2000" dirty="0" smtClean="0"/>
              <a:t> </a:t>
            </a:r>
            <a:r>
              <a:rPr lang="nb-NO" sz="1400" dirty="0" err="1" smtClean="0"/>
              <a:t>episodic</a:t>
            </a:r>
            <a:r>
              <a:rPr lang="nb-NO" sz="1400" dirty="0" smtClean="0"/>
              <a:t>: 0.5 – 100 </a:t>
            </a:r>
            <a:r>
              <a:rPr lang="nb-NO" sz="1400" dirty="0" err="1" smtClean="0"/>
              <a:t>Ma</a:t>
            </a:r>
            <a:endParaRPr lang="nb-NO" sz="1400" dirty="0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24918" y="1988840"/>
            <a:ext cx="3767057" cy="102079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Core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segregation</a:t>
            </a:r>
            <a:r>
              <a:rPr lang="nb-NO" sz="2000" dirty="0" smtClean="0"/>
              <a:t>  </a:t>
            </a:r>
            <a:endParaRPr lang="nb-NO" sz="2000" dirty="0"/>
          </a:p>
          <a:p>
            <a:r>
              <a:rPr lang="nb-NO" sz="1400" dirty="0" smtClean="0"/>
              <a:t>- occurs when melting is pervasive</a:t>
            </a:r>
          </a:p>
          <a:p>
            <a:pPr>
              <a:lnSpc>
                <a:spcPts val="400"/>
              </a:lnSpc>
            </a:pPr>
            <a:endParaRPr lang="nb-NO" sz="1400" dirty="0" smtClean="0"/>
          </a:p>
          <a:p>
            <a:r>
              <a:rPr lang="nb-NO" sz="1400" dirty="0" smtClean="0"/>
              <a:t>- </a:t>
            </a:r>
            <a:r>
              <a:rPr lang="nb-NO" sz="1400" b="1" dirty="0" smtClean="0"/>
              <a:t>repeated</a:t>
            </a:r>
            <a:r>
              <a:rPr lang="nb-NO" sz="1400" dirty="0" smtClean="0"/>
              <a:t> magma oceans and core segr. episodes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  </a:t>
            </a:r>
            <a:r>
              <a:rPr lang="nb-NO" sz="1200" dirty="0" smtClean="0"/>
              <a:t>(</a:t>
            </a:r>
            <a:r>
              <a:rPr lang="nb-NO" sz="1200" dirty="0" err="1" smtClean="0"/>
              <a:t>after</a:t>
            </a:r>
            <a:r>
              <a:rPr lang="nb-NO" sz="1200" dirty="0" smtClean="0"/>
              <a:t> </a:t>
            </a:r>
            <a:r>
              <a:rPr lang="nb-NO" sz="1200" dirty="0" err="1" smtClean="0"/>
              <a:t>each</a:t>
            </a:r>
            <a:r>
              <a:rPr lang="nb-NO" sz="1200" dirty="0" smtClean="0"/>
              <a:t> </a:t>
            </a:r>
            <a:r>
              <a:rPr lang="nb-NO" sz="1200" dirty="0" err="1" smtClean="0"/>
              <a:t>giant</a:t>
            </a:r>
            <a:r>
              <a:rPr lang="nb-NO" sz="1200" dirty="0" smtClean="0"/>
              <a:t> </a:t>
            </a:r>
            <a:r>
              <a:rPr lang="nb-NO" sz="1200" dirty="0" err="1" smtClean="0"/>
              <a:t>collision</a:t>
            </a:r>
            <a:r>
              <a:rPr lang="nb-NO" sz="1200" dirty="0" smtClean="0"/>
              <a:t>) </a:t>
            </a:r>
            <a:r>
              <a:rPr lang="nb-NO" sz="1200" dirty="0" err="1" smtClean="0"/>
              <a:t>on</a:t>
            </a:r>
            <a:r>
              <a:rPr lang="nb-NO" sz="1200" dirty="0" smtClean="0"/>
              <a:t> </a:t>
            </a:r>
            <a:r>
              <a:rPr lang="nb-NO" sz="1200" dirty="0" err="1" smtClean="0"/>
              <a:t>large</a:t>
            </a:r>
            <a:r>
              <a:rPr lang="nb-NO" sz="1200" dirty="0" smtClean="0"/>
              <a:t> planets, like Earth </a:t>
            </a:r>
            <a:endParaRPr lang="nb-NO" sz="1200" dirty="0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5538912" y="4062444"/>
            <a:ext cx="3600400" cy="53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nb-NO" sz="2000" dirty="0" err="1" smtClean="0"/>
              <a:t>Tidal</a:t>
            </a:r>
            <a:r>
              <a:rPr lang="nb-NO" sz="2000" dirty="0" smtClean="0"/>
              <a:t> </a:t>
            </a:r>
            <a:r>
              <a:rPr lang="nb-NO" sz="2000" dirty="0" err="1" smtClean="0"/>
              <a:t>friction</a:t>
            </a:r>
            <a:endParaRPr lang="nb-NO" sz="2000" dirty="0"/>
          </a:p>
          <a:p>
            <a:pPr>
              <a:lnSpc>
                <a:spcPts val="1700"/>
              </a:lnSpc>
            </a:pPr>
            <a:r>
              <a:rPr lang="nb-NO" sz="2000" dirty="0"/>
              <a:t> </a:t>
            </a:r>
            <a:r>
              <a:rPr lang="nb-NO" sz="2000" dirty="0" smtClean="0"/>
              <a:t> </a:t>
            </a:r>
            <a:r>
              <a:rPr lang="nb-NO" sz="1400" dirty="0" err="1" smtClean="0"/>
              <a:t>important</a:t>
            </a:r>
            <a:r>
              <a:rPr lang="nb-NO" sz="1400" dirty="0" smtClean="0"/>
              <a:t> for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early</a:t>
            </a:r>
            <a:r>
              <a:rPr lang="nb-NO" sz="1400" dirty="0" smtClean="0"/>
              <a:t> Earth-Moon system</a:t>
            </a:r>
            <a:endParaRPr lang="nb-NO" sz="1400" dirty="0"/>
          </a:p>
        </p:txBody>
      </p:sp>
      <p:pic>
        <p:nvPicPr>
          <p:cNvPr id="58378" name="Picture 10" descr="Moon-Hartma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088" y="4585184"/>
            <a:ext cx="3240980" cy="2181985"/>
          </a:xfrm>
          <a:prstGeom prst="rect">
            <a:avLst/>
          </a:prstGeom>
          <a:noFill/>
        </p:spPr>
      </p:pic>
      <p:pic>
        <p:nvPicPr>
          <p:cNvPr id="6146" name="Picture 2" descr="M:\pc\Dokumenter\Adobe-Illustr-figures\EarlyEarth\core-seg-Al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" y="3116940"/>
            <a:ext cx="3681104" cy="36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53595" y="28437"/>
            <a:ext cx="5741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Timescales</a:t>
            </a:r>
            <a:r>
              <a:rPr lang="nb-NO" sz="2400" dirty="0" smtClean="0">
                <a:solidFill>
                  <a:srgbClr val="3333FF"/>
                </a:solidFill>
              </a:rPr>
              <a:t>: </a:t>
            </a:r>
            <a:r>
              <a:rPr lang="nb-NO" sz="2400" b="1" dirty="0" smtClean="0">
                <a:solidFill>
                  <a:srgbClr val="3333FF"/>
                </a:solidFill>
              </a:rPr>
              <a:t>heat </a:t>
            </a:r>
            <a:r>
              <a:rPr lang="nb-NO" sz="2400" b="1" dirty="0" err="1" smtClean="0">
                <a:solidFill>
                  <a:srgbClr val="3333FF"/>
                </a:solidFill>
              </a:rPr>
              <a:t>delivery</a:t>
            </a:r>
            <a:r>
              <a:rPr lang="nb-NO" sz="2400" dirty="0" smtClean="0">
                <a:solidFill>
                  <a:srgbClr val="3333FF"/>
                </a:solidFill>
              </a:rPr>
              <a:t> and </a:t>
            </a:r>
            <a:r>
              <a:rPr lang="nb-NO" sz="2400" b="1" dirty="0" smtClean="0">
                <a:solidFill>
                  <a:srgbClr val="3333FF"/>
                </a:solidFill>
              </a:rPr>
              <a:t>MO-episodes</a:t>
            </a:r>
            <a:endParaRPr lang="nb-NO" sz="2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  <p:bldP spid="58374" grpId="0" animBg="1"/>
      <p:bldP spid="5837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59632" y="476672"/>
            <a:ext cx="6112189" cy="17030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  <a:sym typeface="Symbol" pitchFamily="18" charset="2"/>
              </a:rPr>
              <a:t>Magma </a:t>
            </a:r>
            <a:r>
              <a:rPr lang="nb-NO" sz="2800" b="1" dirty="0" err="1" smtClean="0">
                <a:solidFill>
                  <a:srgbClr val="FF0000"/>
                </a:solidFill>
                <a:sym typeface="Symbol" pitchFamily="18" charset="2"/>
              </a:rPr>
              <a:t>oceans</a:t>
            </a:r>
            <a:endParaRPr lang="nb-NO" sz="2800" b="1" dirty="0" smtClean="0">
              <a:solidFill>
                <a:srgbClr val="FF0000"/>
              </a:solidFill>
              <a:sym typeface="Symbol" pitchFamily="18" charset="2"/>
            </a:endParaRPr>
          </a:p>
          <a:p>
            <a:r>
              <a:rPr lang="nb-NO" sz="4000" b="1" dirty="0" smtClean="0">
                <a:solidFill>
                  <a:srgbClr val="008000"/>
                </a:solidFill>
                <a:sym typeface="Symbol" pitchFamily="18" charset="2"/>
              </a:rPr>
              <a:t>          </a:t>
            </a:r>
            <a:r>
              <a:rPr lang="nb-NO" sz="4000" b="1" dirty="0" smtClean="0">
                <a:sym typeface="Symbol" pitchFamily="18" charset="2"/>
              </a:rPr>
              <a:t></a:t>
            </a:r>
            <a:r>
              <a:rPr lang="nb-NO" sz="4000" b="1" dirty="0" smtClean="0">
                <a:solidFill>
                  <a:srgbClr val="008000"/>
                </a:solidFill>
                <a:sym typeface="Symbol" pitchFamily="18" charset="2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nb-NO" sz="2400" dirty="0" err="1" smtClean="0">
                <a:sym typeface="Symbol" pitchFamily="18" charset="2"/>
              </a:rPr>
              <a:t>Planetary</a:t>
            </a:r>
            <a:r>
              <a:rPr lang="nb-NO" sz="2400" dirty="0" smtClean="0">
                <a:sym typeface="Symbol" pitchFamily="18" charset="2"/>
              </a:rPr>
              <a:t> </a:t>
            </a:r>
            <a:r>
              <a:rPr lang="nb-NO" sz="2400" dirty="0" err="1" smtClean="0">
                <a:sym typeface="Symbol" pitchFamily="18" charset="2"/>
              </a:rPr>
              <a:t>differentiation</a:t>
            </a:r>
            <a:r>
              <a:rPr lang="nb-NO" sz="2400" dirty="0" smtClean="0">
                <a:sym typeface="Symbol" pitchFamily="18" charset="2"/>
              </a:rPr>
              <a:t> </a:t>
            </a:r>
            <a:r>
              <a:rPr lang="nb-NO" sz="2400" dirty="0" err="1" smtClean="0">
                <a:sym typeface="Symbol" pitchFamily="18" charset="2"/>
              </a:rPr>
              <a:t>into</a:t>
            </a:r>
            <a:r>
              <a:rPr lang="nb-NO" sz="2400" dirty="0">
                <a:sym typeface="Symbol" pitchFamily="18" charset="2"/>
              </a:rPr>
              <a:t> </a:t>
            </a:r>
            <a:r>
              <a:rPr lang="nb-NO" sz="2400" dirty="0" smtClean="0">
                <a:sym typeface="Symbol" pitchFamily="18" charset="2"/>
              </a:rPr>
              <a:t> </a:t>
            </a:r>
            <a:r>
              <a:rPr lang="nb-NO" sz="2400" b="1" dirty="0" err="1" smtClean="0">
                <a:solidFill>
                  <a:srgbClr val="7030A0"/>
                </a:solidFill>
                <a:sym typeface="Symbol" pitchFamily="18" charset="2"/>
              </a:rPr>
              <a:t>core</a:t>
            </a:r>
            <a:r>
              <a:rPr lang="nb-NO" sz="2400" dirty="0" smtClean="0">
                <a:solidFill>
                  <a:srgbClr val="7030A0"/>
                </a:solidFill>
                <a:sym typeface="Symbol" pitchFamily="18" charset="2"/>
              </a:rPr>
              <a:t>  </a:t>
            </a:r>
            <a:r>
              <a:rPr lang="nb-NO" sz="2400" dirty="0" smtClean="0">
                <a:sym typeface="Symbol" pitchFamily="18" charset="2"/>
              </a:rPr>
              <a:t>and</a:t>
            </a:r>
            <a:r>
              <a:rPr lang="nb-NO" sz="2400" dirty="0" smtClean="0">
                <a:solidFill>
                  <a:srgbClr val="7030A0"/>
                </a:solidFill>
                <a:sym typeface="Symbol" pitchFamily="18" charset="2"/>
              </a:rPr>
              <a:t> </a:t>
            </a:r>
            <a:r>
              <a:rPr lang="nb-NO" sz="2400" b="1" dirty="0" smtClean="0">
                <a:solidFill>
                  <a:srgbClr val="008000"/>
                </a:solidFill>
                <a:sym typeface="Symbol" pitchFamily="18" charset="2"/>
              </a:rPr>
              <a:t>mantle</a:t>
            </a:r>
            <a:endParaRPr lang="nb-NO" sz="2400" b="1" dirty="0" smtClean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endParaRPr lang="nb-NO" sz="3600" b="1" dirty="0">
              <a:solidFill>
                <a:srgbClr val="008000"/>
              </a:solidFill>
              <a:sym typeface="Symbol" pitchFamily="18" charset="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16602" y="2708920"/>
            <a:ext cx="5398248" cy="20980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2400" dirty="0" err="1" smtClean="0"/>
              <a:t>Crystallization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smtClean="0">
                <a:solidFill>
                  <a:srgbClr val="FF0000"/>
                </a:solidFill>
              </a:rPr>
              <a:t>magma </a:t>
            </a:r>
            <a:r>
              <a:rPr lang="nb-NO" sz="2400" dirty="0" err="1" smtClean="0">
                <a:solidFill>
                  <a:srgbClr val="FF0000"/>
                </a:solidFill>
              </a:rPr>
              <a:t>oceans</a:t>
            </a:r>
            <a:endParaRPr lang="nb-NO" sz="2400" dirty="0" smtClean="0">
              <a:solidFill>
                <a:srgbClr val="FF0000"/>
              </a:solidFill>
            </a:endParaRPr>
          </a:p>
          <a:p>
            <a:endParaRPr lang="nb-NO" sz="800" dirty="0" smtClean="0">
              <a:solidFill>
                <a:srgbClr val="FF0000"/>
              </a:solidFill>
            </a:endParaRPr>
          </a:p>
          <a:p>
            <a:pPr>
              <a:lnSpc>
                <a:spcPts val="4000"/>
              </a:lnSpc>
            </a:pPr>
            <a:r>
              <a:rPr lang="nb-NO" sz="4000" b="1" dirty="0" smtClean="0">
                <a:solidFill>
                  <a:srgbClr val="008000"/>
                </a:solidFill>
                <a:sym typeface="Symbol" pitchFamily="18" charset="2"/>
              </a:rPr>
              <a:t>        </a:t>
            </a:r>
            <a:r>
              <a:rPr lang="nb-NO" sz="4000" b="1" dirty="0" smtClean="0">
                <a:sym typeface="Symbol" pitchFamily="18" charset="2"/>
              </a:rPr>
              <a:t></a:t>
            </a:r>
            <a:endParaRPr lang="nb-NO" sz="4000" b="1" dirty="0"/>
          </a:p>
          <a:p>
            <a:pPr>
              <a:lnSpc>
                <a:spcPts val="30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Light</a:t>
            </a:r>
            <a:r>
              <a:rPr lang="nb-NO" sz="2000" b="1" dirty="0" smtClean="0">
                <a:solidFill>
                  <a:srgbClr val="3333FF"/>
                </a:solidFill>
              </a:rPr>
              <a:t>, </a:t>
            </a:r>
            <a:r>
              <a:rPr lang="nb-NO" sz="2000" b="1" dirty="0" err="1" smtClean="0">
                <a:solidFill>
                  <a:srgbClr val="3333FF"/>
                </a:solidFill>
              </a:rPr>
              <a:t>primary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crusts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sz="2000" b="1" dirty="0" err="1" smtClean="0">
                <a:solidFill>
                  <a:srgbClr val="3333FF"/>
                </a:solidFill>
              </a:rPr>
              <a:t>Dense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crystal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cumulates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sz="2000" dirty="0" smtClean="0">
                <a:solidFill>
                  <a:srgbClr val="3333FF"/>
                </a:solidFill>
              </a:rPr>
              <a:t>Residual </a:t>
            </a:r>
            <a:r>
              <a:rPr lang="nb-NO" sz="2000" b="1" dirty="0" err="1" smtClean="0">
                <a:solidFill>
                  <a:srgbClr val="3333FF"/>
                </a:solidFill>
              </a:rPr>
              <a:t>enriched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melts</a:t>
            </a:r>
            <a:r>
              <a:rPr lang="nb-NO" sz="2000" dirty="0" smtClean="0">
                <a:solidFill>
                  <a:srgbClr val="3333FF"/>
                </a:solidFill>
              </a:rPr>
              <a:t> (</a:t>
            </a:r>
            <a:r>
              <a:rPr lang="nb-NO" sz="2000" dirty="0" err="1" smtClean="0">
                <a:solidFill>
                  <a:srgbClr val="3333FF"/>
                </a:solidFill>
              </a:rPr>
              <a:t>mostly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solidified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now</a:t>
            </a:r>
            <a:r>
              <a:rPr lang="nb-NO" sz="2000" dirty="0" smtClean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5575" y="5373216"/>
            <a:ext cx="7404591" cy="91307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nb-NO" sz="2800" dirty="0" smtClean="0">
                <a:solidFill>
                  <a:srgbClr val="3333FF"/>
                </a:solidFill>
                <a:sym typeface="Symbol" pitchFamily="18" charset="2"/>
              </a:rPr>
              <a:t>Our </a:t>
            </a:r>
            <a:r>
              <a:rPr lang="nb-NO" sz="2800" b="1" dirty="0" smtClean="0">
                <a:solidFill>
                  <a:srgbClr val="3333FF"/>
                </a:solidFill>
                <a:sym typeface="Symbol" pitchFamily="18" charset="2"/>
              </a:rPr>
              <a:t>prime </a:t>
            </a:r>
            <a:r>
              <a:rPr lang="nb-NO" sz="2800" b="1" dirty="0" err="1" smtClean="0">
                <a:solidFill>
                  <a:srgbClr val="3333FF"/>
                </a:solidFill>
                <a:sym typeface="Symbol" pitchFamily="18" charset="2"/>
              </a:rPr>
              <a:t>example</a:t>
            </a:r>
            <a:r>
              <a:rPr lang="nb-NO" sz="2800" dirty="0" smtClean="0">
                <a:solidFill>
                  <a:srgbClr val="3333FF"/>
                </a:solidFill>
                <a:sym typeface="Symbol" pitchFamily="18" charset="2"/>
              </a:rPr>
              <a:t>: </a:t>
            </a:r>
            <a:r>
              <a:rPr lang="nb-NO" sz="2800" dirty="0" err="1" smtClean="0">
                <a:solidFill>
                  <a:srgbClr val="3333FF"/>
                </a:solidFill>
                <a:sym typeface="Symbol" pitchFamily="18" charset="2"/>
              </a:rPr>
              <a:t>the</a:t>
            </a:r>
            <a:r>
              <a:rPr lang="nb-NO" sz="2800" dirty="0" smtClean="0">
                <a:solidFill>
                  <a:srgbClr val="3333FF"/>
                </a:solidFill>
                <a:sym typeface="Symbol" pitchFamily="18" charset="2"/>
              </a:rPr>
              <a:t> Lunar magma </a:t>
            </a:r>
            <a:r>
              <a:rPr lang="nb-NO" sz="2800" dirty="0" err="1" smtClean="0">
                <a:solidFill>
                  <a:srgbClr val="3333FF"/>
                </a:solidFill>
                <a:sym typeface="Symbol" pitchFamily="18" charset="2"/>
              </a:rPr>
              <a:t>ocean</a:t>
            </a:r>
            <a:endParaRPr lang="nb-NO" sz="2800" dirty="0" smtClean="0">
              <a:solidFill>
                <a:srgbClr val="3333FF"/>
              </a:solidFill>
              <a:sym typeface="Symbol" pitchFamily="18" charset="2"/>
            </a:endParaRPr>
          </a:p>
          <a:p>
            <a:pPr>
              <a:lnSpc>
                <a:spcPts val="3200"/>
              </a:lnSpc>
            </a:pPr>
            <a:r>
              <a:rPr lang="nb-NO" sz="2200" dirty="0" smtClean="0">
                <a:sym typeface="Symbol" pitchFamily="18" charset="2"/>
              </a:rPr>
              <a:t>The Apollo program demonstrated the reality of magma oceans</a:t>
            </a:r>
          </a:p>
        </p:txBody>
      </p:sp>
    </p:spTree>
    <p:extLst>
      <p:ext uri="{BB962C8B-B14F-4D97-AF65-F5344CB8AC3E}">
        <p14:creationId xmlns:p14="http://schemas.microsoft.com/office/powerpoint/2010/main" val="204172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05910" y="4308468"/>
            <a:ext cx="29770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3200" smtClean="0">
                <a:solidFill>
                  <a:srgbClr val="9900CC"/>
                </a:solidFill>
              </a:rPr>
              <a:t>- KREEP-basalts</a:t>
            </a:r>
            <a:endParaRPr lang="nb-NO" sz="3200">
              <a:solidFill>
                <a:srgbClr val="9900CC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74609" y="3626108"/>
            <a:ext cx="29514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3200" smtClean="0">
                <a:solidFill>
                  <a:srgbClr val="9900CC"/>
                </a:solidFill>
              </a:rPr>
              <a:t>- High-Ti basalts</a:t>
            </a:r>
            <a:endParaRPr lang="nb-NO" sz="3200">
              <a:solidFill>
                <a:srgbClr val="9900CC"/>
              </a:solidFill>
            </a:endParaRPr>
          </a:p>
        </p:txBody>
      </p:sp>
      <p:pic>
        <p:nvPicPr>
          <p:cNvPr id="63497" name="Picture 9" descr="Mo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8" y="2023"/>
            <a:ext cx="4714472" cy="6850686"/>
          </a:xfrm>
          <a:prstGeom prst="rect">
            <a:avLst/>
          </a:prstGeom>
          <a:noFill/>
        </p:spPr>
      </p:pic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01490" y="5698284"/>
            <a:ext cx="5075428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 smtClean="0">
                <a:solidFill>
                  <a:srgbClr val="3333FF"/>
                </a:solidFill>
              </a:rPr>
              <a:t>Source regions for mare basalts:</a:t>
            </a:r>
          </a:p>
          <a:p>
            <a:r>
              <a:rPr lang="nb-NO" sz="2600" err="1" smtClean="0">
                <a:solidFill>
                  <a:srgbClr val="3333FF"/>
                </a:solidFill>
              </a:rPr>
              <a:t>Incompletely</a:t>
            </a:r>
            <a:r>
              <a:rPr lang="nb-NO" sz="2600" smtClean="0">
                <a:solidFill>
                  <a:srgbClr val="3333FF"/>
                </a:solidFill>
              </a:rPr>
              <a:t> </a:t>
            </a:r>
            <a:r>
              <a:rPr lang="nb-NO" sz="2600" err="1" smtClean="0">
                <a:solidFill>
                  <a:srgbClr val="3333FF"/>
                </a:solidFill>
              </a:rPr>
              <a:t>mixed</a:t>
            </a:r>
            <a:r>
              <a:rPr lang="nb-NO" sz="2600" smtClean="0">
                <a:solidFill>
                  <a:srgbClr val="3333FF"/>
                </a:solidFill>
              </a:rPr>
              <a:t> MO </a:t>
            </a:r>
            <a:r>
              <a:rPr lang="nb-NO" sz="2600" err="1" smtClean="0">
                <a:solidFill>
                  <a:srgbClr val="3333FF"/>
                </a:solidFill>
              </a:rPr>
              <a:t>cumulates</a:t>
            </a:r>
            <a:r>
              <a:rPr lang="nb-NO" sz="2600" smtClean="0">
                <a:solidFill>
                  <a:srgbClr val="3333FF"/>
                </a:solidFill>
              </a:rPr>
              <a:t> </a:t>
            </a:r>
            <a:endParaRPr lang="nb-NO" sz="2600">
              <a:solidFill>
                <a:srgbClr val="3333FF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2300" y="2062055"/>
            <a:ext cx="428553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600" smtClean="0">
                <a:solidFill>
                  <a:srgbClr val="FF0000"/>
                </a:solidFill>
              </a:rPr>
              <a:t>Lunar mare basalts:</a:t>
            </a:r>
          </a:p>
          <a:p>
            <a:r>
              <a:rPr lang="nb-NO" sz="2600" b="1" smtClean="0">
                <a:solidFill>
                  <a:srgbClr val="FF0000"/>
                </a:solidFill>
              </a:rPr>
              <a:t> </a:t>
            </a:r>
            <a:r>
              <a:rPr lang="nb-NO" sz="2600" b="1" err="1" smtClean="0">
                <a:solidFill>
                  <a:srgbClr val="FF0000"/>
                </a:solidFill>
              </a:rPr>
              <a:t>extreme</a:t>
            </a:r>
            <a:r>
              <a:rPr lang="nb-NO" sz="2600" smtClean="0">
                <a:solidFill>
                  <a:srgbClr val="FF0000"/>
                </a:solidFill>
              </a:rPr>
              <a:t> </a:t>
            </a:r>
            <a:r>
              <a:rPr lang="nb-NO" sz="2600" err="1" smtClean="0">
                <a:solidFill>
                  <a:srgbClr val="FF0000"/>
                </a:solidFill>
              </a:rPr>
              <a:t>compositional</a:t>
            </a:r>
            <a:r>
              <a:rPr lang="nb-NO" sz="2600" smtClean="0">
                <a:solidFill>
                  <a:srgbClr val="FF0000"/>
                </a:solidFill>
              </a:rPr>
              <a:t> range </a:t>
            </a:r>
            <a:endParaRPr lang="nb-NO" sz="2600">
              <a:solidFill>
                <a:srgbClr val="FF0000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2664" y="2982321"/>
            <a:ext cx="2882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3200" smtClean="0">
                <a:solidFill>
                  <a:srgbClr val="9900CC"/>
                </a:solidFill>
              </a:rPr>
              <a:t>- </a:t>
            </a:r>
            <a:r>
              <a:rPr lang="nb-NO" sz="3200" err="1" smtClean="0">
                <a:solidFill>
                  <a:srgbClr val="9900CC"/>
                </a:solidFill>
              </a:rPr>
              <a:t>Low</a:t>
            </a:r>
            <a:r>
              <a:rPr lang="nb-NO" sz="3200" smtClean="0">
                <a:solidFill>
                  <a:srgbClr val="9900CC"/>
                </a:solidFill>
              </a:rPr>
              <a:t>-Ti basalts</a:t>
            </a:r>
            <a:endParaRPr lang="nb-NO" sz="3200">
              <a:solidFill>
                <a:srgbClr val="9900CC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8773" y="232532"/>
            <a:ext cx="4051109" cy="126188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 err="1" smtClean="0">
                <a:solidFill>
                  <a:srgbClr val="3333FF"/>
                </a:solidFill>
              </a:rPr>
              <a:t>Evidence</a:t>
            </a:r>
            <a:r>
              <a:rPr lang="nb-NO" sz="2800" smtClean="0">
                <a:solidFill>
                  <a:srgbClr val="3333FF"/>
                </a:solidFill>
              </a:rPr>
              <a:t> for </a:t>
            </a:r>
            <a:r>
              <a:rPr lang="nb-NO" sz="2800" err="1" smtClean="0">
                <a:solidFill>
                  <a:srgbClr val="3333FF"/>
                </a:solidFill>
              </a:rPr>
              <a:t>the</a:t>
            </a:r>
            <a:r>
              <a:rPr lang="nb-NO" sz="2800" smtClean="0">
                <a:solidFill>
                  <a:srgbClr val="3333FF"/>
                </a:solidFill>
              </a:rPr>
              <a:t> lunar MO</a:t>
            </a:r>
          </a:p>
          <a:p>
            <a:r>
              <a:rPr lang="nb-NO" sz="2400" b="1" smtClean="0">
                <a:solidFill>
                  <a:srgbClr val="3333FF"/>
                </a:solidFill>
              </a:rPr>
              <a:t> - mare basalts</a:t>
            </a:r>
          </a:p>
          <a:p>
            <a:r>
              <a:rPr lang="nb-NO" sz="2400" b="1" smtClean="0">
                <a:solidFill>
                  <a:srgbClr val="3333FF"/>
                </a:solidFill>
              </a:rPr>
              <a:t> - </a:t>
            </a:r>
            <a:r>
              <a:rPr lang="nb-NO" sz="2400" b="1" err="1" smtClean="0">
                <a:solidFill>
                  <a:srgbClr val="3333FF"/>
                </a:solidFill>
              </a:rPr>
              <a:t>thick</a:t>
            </a:r>
            <a:r>
              <a:rPr lang="nb-NO" sz="2400" b="1" smtClean="0">
                <a:solidFill>
                  <a:srgbClr val="3333FF"/>
                </a:solidFill>
              </a:rPr>
              <a:t> </a:t>
            </a:r>
            <a:r>
              <a:rPr lang="nb-NO" sz="2400" b="1" err="1" smtClean="0">
                <a:solidFill>
                  <a:srgbClr val="3333FF"/>
                </a:solidFill>
              </a:rPr>
              <a:t>crust</a:t>
            </a:r>
            <a:r>
              <a:rPr lang="nb-NO" sz="2400" b="1" smtClean="0">
                <a:solidFill>
                  <a:srgbClr val="3333FF"/>
                </a:solidFill>
              </a:rPr>
              <a:t> </a:t>
            </a:r>
            <a:r>
              <a:rPr lang="nb-NO" sz="2400" b="1" err="1" smtClean="0">
                <a:solidFill>
                  <a:srgbClr val="3333FF"/>
                </a:solidFill>
              </a:rPr>
              <a:t>of</a:t>
            </a:r>
            <a:r>
              <a:rPr lang="nb-NO" sz="2400" b="1" smtClean="0">
                <a:solidFill>
                  <a:srgbClr val="3333FF"/>
                </a:solidFill>
              </a:rPr>
              <a:t> </a:t>
            </a:r>
            <a:r>
              <a:rPr lang="nb-NO" sz="2400" b="1" err="1" smtClean="0">
                <a:solidFill>
                  <a:srgbClr val="3333FF"/>
                </a:solidFill>
              </a:rPr>
              <a:t>anorthosites</a:t>
            </a:r>
            <a:r>
              <a:rPr lang="nb-NO" sz="2400" b="1" smtClean="0">
                <a:solidFill>
                  <a:srgbClr val="3333FF"/>
                </a:solidFill>
              </a:rPr>
              <a:t>  </a:t>
            </a:r>
            <a:endParaRPr lang="nb-NO" sz="2400" b="1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2158" y="1482010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FF00"/>
                </a:solidFill>
              </a:rPr>
              <a:t>Mare basalt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1324" y="3781066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FF0000"/>
                </a:solidFill>
              </a:rPr>
              <a:t>Anorthosite</a:t>
            </a:r>
            <a:endParaRPr lang="nb-N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99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492" grpId="0"/>
      <p:bldP spid="63490" grpId="0" animBg="1"/>
      <p:bldP spid="15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39745" y="106411"/>
            <a:ext cx="610776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 dirty="0" err="1">
                <a:solidFill>
                  <a:srgbClr val="3333FF"/>
                </a:solidFill>
              </a:rPr>
              <a:t>Crystallization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err="1">
                <a:solidFill>
                  <a:srgbClr val="3333FF"/>
                </a:solidFill>
              </a:rPr>
              <a:t>of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err="1">
                <a:solidFill>
                  <a:srgbClr val="3333FF"/>
                </a:solidFill>
              </a:rPr>
              <a:t>the</a:t>
            </a:r>
            <a:r>
              <a:rPr lang="nb-NO" sz="2800" dirty="0">
                <a:solidFill>
                  <a:srgbClr val="3333FF"/>
                </a:solidFill>
              </a:rPr>
              <a:t> lunar magma </a:t>
            </a:r>
            <a:r>
              <a:rPr lang="nb-NO" sz="2800" dirty="0" err="1" smtClean="0">
                <a:solidFill>
                  <a:srgbClr val="3333FF"/>
                </a:solidFill>
              </a:rPr>
              <a:t>ocean</a:t>
            </a:r>
            <a:endParaRPr lang="nb-NO" sz="2800" dirty="0">
              <a:solidFill>
                <a:srgbClr val="3333FF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244590" y="706183"/>
            <a:ext cx="2497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b="1" dirty="0" err="1"/>
              <a:t>Crust</a:t>
            </a:r>
            <a:r>
              <a:rPr lang="nb-NO" b="1" dirty="0"/>
              <a:t> </a:t>
            </a:r>
            <a:r>
              <a:rPr lang="nb-NO" b="1" dirty="0" smtClean="0"/>
              <a:t>- mantle </a:t>
            </a:r>
            <a:r>
              <a:rPr lang="nb-NO" b="1" dirty="0" err="1"/>
              <a:t>stratigrahy</a:t>
            </a:r>
            <a:endParaRPr lang="nb-NO" b="1" dirty="0"/>
          </a:p>
        </p:txBody>
      </p:sp>
      <p:pic>
        <p:nvPicPr>
          <p:cNvPr id="13" name="Picture 4" descr="M:\pc\Dokumenter\Adobe-Illustr-figures\Planetology\MagmaOcean-Moon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42" y="1024007"/>
            <a:ext cx="2303379" cy="56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pc\Dokumenter\Adobe-Illustr-figures\Planetology\MagmaOcean-Moon-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9" y="1037512"/>
            <a:ext cx="2286371" cy="56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:\pc\Dokumenter\Adobe-Illustr-figures\Planetology\MagmaOcean-Moon-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25" y="1038637"/>
            <a:ext cx="2304256" cy="56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8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M:\pc\Dokumenter\Adobe-Illustr-figures\Planetology\MagmaOcean-Moon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54" y="1872691"/>
            <a:ext cx="1965672" cy="48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Mo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451" y="567662"/>
            <a:ext cx="4336057" cy="630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148" y="35582"/>
            <a:ext cx="8939734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100" err="1" smtClean="0">
                <a:solidFill>
                  <a:srgbClr val="3333FF"/>
                </a:solidFill>
              </a:rPr>
              <a:t>Extensive</a:t>
            </a:r>
            <a:r>
              <a:rPr lang="nb-NO" sz="2100" smtClean="0">
                <a:solidFill>
                  <a:srgbClr val="3333FF"/>
                </a:solidFill>
              </a:rPr>
              <a:t> lunar mantle </a:t>
            </a:r>
            <a:r>
              <a:rPr lang="nb-NO" sz="2100" err="1" smtClean="0">
                <a:solidFill>
                  <a:srgbClr val="3333FF"/>
                </a:solidFill>
              </a:rPr>
              <a:t>melting</a:t>
            </a:r>
            <a:r>
              <a:rPr lang="nb-NO" sz="2100" smtClean="0">
                <a:solidFill>
                  <a:srgbClr val="3333FF"/>
                </a:solidFill>
              </a:rPr>
              <a:t>  –  overturn </a:t>
            </a:r>
            <a:r>
              <a:rPr lang="nb-NO" sz="2100" err="1" smtClean="0">
                <a:solidFill>
                  <a:srgbClr val="3333FF"/>
                </a:solidFill>
              </a:rPr>
              <a:t>of</a:t>
            </a:r>
            <a:r>
              <a:rPr lang="nb-NO" sz="2100" smtClean="0">
                <a:solidFill>
                  <a:srgbClr val="3333FF"/>
                </a:solidFill>
              </a:rPr>
              <a:t> </a:t>
            </a:r>
            <a:r>
              <a:rPr lang="nb-NO" sz="2100" err="1" smtClean="0">
                <a:solidFill>
                  <a:srgbClr val="3333FF"/>
                </a:solidFill>
              </a:rPr>
              <a:t>gravitationally</a:t>
            </a:r>
            <a:r>
              <a:rPr lang="nb-NO" sz="2100" smtClean="0">
                <a:solidFill>
                  <a:srgbClr val="3333FF"/>
                </a:solidFill>
              </a:rPr>
              <a:t> </a:t>
            </a:r>
            <a:r>
              <a:rPr lang="nb-NO" sz="2100" err="1" smtClean="0">
                <a:solidFill>
                  <a:srgbClr val="3333FF"/>
                </a:solidFill>
              </a:rPr>
              <a:t>unstable</a:t>
            </a:r>
            <a:r>
              <a:rPr lang="nb-NO" sz="2100" smtClean="0">
                <a:solidFill>
                  <a:srgbClr val="3333FF"/>
                </a:solidFill>
              </a:rPr>
              <a:t> </a:t>
            </a:r>
            <a:r>
              <a:rPr lang="nb-NO" sz="2100" err="1" smtClean="0">
                <a:solidFill>
                  <a:srgbClr val="3333FF"/>
                </a:solidFill>
              </a:rPr>
              <a:t>cumulates</a:t>
            </a:r>
            <a:r>
              <a:rPr lang="nb-NO" sz="2100" smtClean="0">
                <a:solidFill>
                  <a:srgbClr val="3333FF"/>
                </a:solidFill>
              </a:rPr>
              <a:t> </a:t>
            </a:r>
            <a:endParaRPr lang="nb-NO" sz="210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467" y="1940119"/>
            <a:ext cx="861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smtClean="0">
                <a:solidFill>
                  <a:srgbClr val="FFFF00"/>
                </a:solidFill>
              </a:rPr>
              <a:t>Mare </a:t>
            </a:r>
            <a:r>
              <a:rPr lang="nb-NO" sz="900" err="1" smtClean="0">
                <a:solidFill>
                  <a:srgbClr val="FFFF00"/>
                </a:solidFill>
              </a:rPr>
              <a:t>Imbrium</a:t>
            </a:r>
            <a:endParaRPr lang="nb-NO" sz="90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34" y="318847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err="1" smtClean="0">
                <a:solidFill>
                  <a:srgbClr val="FFFF00"/>
                </a:solidFill>
              </a:rPr>
              <a:t>Oceanius</a:t>
            </a:r>
            <a:endParaRPr lang="nb-NO" sz="900" smtClean="0">
              <a:solidFill>
                <a:srgbClr val="FFFF00"/>
              </a:solidFill>
            </a:endParaRPr>
          </a:p>
          <a:p>
            <a:r>
              <a:rPr lang="nb-NO" sz="900" err="1" smtClean="0">
                <a:solidFill>
                  <a:srgbClr val="FFFF00"/>
                </a:solidFill>
              </a:rPr>
              <a:t>Procellarium</a:t>
            </a:r>
            <a:endParaRPr lang="nb-NO" sz="90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0482" y="2349002"/>
            <a:ext cx="8322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smtClean="0">
                <a:solidFill>
                  <a:srgbClr val="FFFF00"/>
                </a:solidFill>
              </a:rPr>
              <a:t>M. </a:t>
            </a:r>
            <a:r>
              <a:rPr lang="nb-NO" sz="900" err="1" smtClean="0">
                <a:solidFill>
                  <a:srgbClr val="FFFF00"/>
                </a:solidFill>
              </a:rPr>
              <a:t>Serenitatis</a:t>
            </a:r>
            <a:endParaRPr lang="nb-NO" sz="90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4800" y="322137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smtClean="0">
                <a:solidFill>
                  <a:srgbClr val="FFFF00"/>
                </a:solidFill>
              </a:rPr>
              <a:t>M.</a:t>
            </a:r>
          </a:p>
          <a:p>
            <a:r>
              <a:rPr lang="nb-NO" sz="900" err="1" smtClean="0">
                <a:solidFill>
                  <a:srgbClr val="FFFF00"/>
                </a:solidFill>
              </a:rPr>
              <a:t>Tranquilitatis</a:t>
            </a:r>
            <a:endParaRPr lang="nb-NO" sz="90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6796" y="692696"/>
            <a:ext cx="5217086" cy="92333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b="1" smtClean="0"/>
              <a:t>Mare basalt </a:t>
            </a:r>
            <a:r>
              <a:rPr lang="nb-NO" err="1" smtClean="0"/>
              <a:t>volcanism</a:t>
            </a:r>
            <a:r>
              <a:rPr lang="nb-NO" smtClean="0"/>
              <a:t>: </a:t>
            </a:r>
            <a:r>
              <a:rPr lang="nb-NO" err="1" smtClean="0"/>
              <a:t>peak</a:t>
            </a:r>
            <a:r>
              <a:rPr lang="nb-NO" smtClean="0"/>
              <a:t> </a:t>
            </a:r>
            <a:r>
              <a:rPr lang="nb-NO" err="1" smtClean="0"/>
              <a:t>intensity</a:t>
            </a:r>
            <a:r>
              <a:rPr lang="nb-NO" smtClean="0"/>
              <a:t> at </a:t>
            </a:r>
            <a:r>
              <a:rPr lang="nb-NO" b="1" smtClean="0"/>
              <a:t>3.8 </a:t>
            </a:r>
            <a:r>
              <a:rPr lang="nb-NO" b="1" smtClean="0">
                <a:latin typeface="Symbol" pitchFamily="18" charset="2"/>
              </a:rPr>
              <a:t>-</a:t>
            </a:r>
            <a:r>
              <a:rPr lang="nb-NO" b="1" smtClean="0"/>
              <a:t> 3.6 Ga</a:t>
            </a:r>
          </a:p>
          <a:p>
            <a:r>
              <a:rPr lang="nb-NO" smtClean="0">
                <a:solidFill>
                  <a:srgbClr val="009900"/>
                </a:solidFill>
              </a:rPr>
              <a:t>Major turnover and </a:t>
            </a:r>
            <a:r>
              <a:rPr lang="nb-NO" b="1" err="1" smtClean="0">
                <a:solidFill>
                  <a:srgbClr val="009900"/>
                </a:solidFill>
              </a:rPr>
              <a:t>gravitational</a:t>
            </a:r>
            <a:r>
              <a:rPr lang="nb-NO" b="1" smtClean="0">
                <a:solidFill>
                  <a:srgbClr val="009900"/>
                </a:solidFill>
              </a:rPr>
              <a:t> </a:t>
            </a:r>
            <a:r>
              <a:rPr lang="nb-NO" b="1" err="1" smtClean="0">
                <a:solidFill>
                  <a:srgbClr val="009900"/>
                </a:solidFill>
              </a:rPr>
              <a:t>readjustment</a:t>
            </a:r>
            <a:r>
              <a:rPr lang="nb-NO" b="1" smtClean="0">
                <a:solidFill>
                  <a:srgbClr val="009900"/>
                </a:solidFill>
              </a:rPr>
              <a:t> </a:t>
            </a:r>
            <a:r>
              <a:rPr lang="nb-NO" err="1" smtClean="0">
                <a:solidFill>
                  <a:srgbClr val="009900"/>
                </a:solidFill>
              </a:rPr>
              <a:t>of</a:t>
            </a:r>
            <a:r>
              <a:rPr lang="nb-NO" smtClean="0">
                <a:solidFill>
                  <a:srgbClr val="009900"/>
                </a:solidFill>
              </a:rPr>
              <a:t> magma </a:t>
            </a:r>
            <a:r>
              <a:rPr lang="nb-NO" err="1" smtClean="0">
                <a:solidFill>
                  <a:srgbClr val="009900"/>
                </a:solidFill>
              </a:rPr>
              <a:t>ocean</a:t>
            </a:r>
            <a:r>
              <a:rPr lang="nb-NO" smtClean="0">
                <a:solidFill>
                  <a:srgbClr val="009900"/>
                </a:solidFill>
              </a:rPr>
              <a:t> </a:t>
            </a:r>
            <a:r>
              <a:rPr lang="nb-NO" err="1" smtClean="0">
                <a:solidFill>
                  <a:srgbClr val="009900"/>
                </a:solidFill>
              </a:rPr>
              <a:t>cumulates</a:t>
            </a:r>
            <a:r>
              <a:rPr lang="nb-NO" smtClean="0">
                <a:solidFill>
                  <a:srgbClr val="009900"/>
                </a:solidFill>
              </a:rPr>
              <a:t> (?)</a:t>
            </a:r>
          </a:p>
        </p:txBody>
      </p:sp>
      <p:sp>
        <p:nvSpPr>
          <p:cNvPr id="15" name="Arc 14"/>
          <p:cNvSpPr/>
          <p:nvPr/>
        </p:nvSpPr>
        <p:spPr>
          <a:xfrm rot="13266159">
            <a:off x="6442965" y="3382813"/>
            <a:ext cx="1387264" cy="1659867"/>
          </a:xfrm>
          <a:prstGeom prst="arc">
            <a:avLst/>
          </a:prstGeom>
          <a:ln w="76200">
            <a:solidFill>
              <a:srgbClr val="00CC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Arc 15"/>
          <p:cNvSpPr/>
          <p:nvPr/>
        </p:nvSpPr>
        <p:spPr>
          <a:xfrm rot="8508165" flipH="1">
            <a:off x="7326859" y="3232369"/>
            <a:ext cx="1401657" cy="1823483"/>
          </a:xfrm>
          <a:prstGeom prst="arc">
            <a:avLst/>
          </a:prstGeom>
          <a:ln w="76200">
            <a:solidFill>
              <a:srgbClr val="00CC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879472" y="4408322"/>
            <a:ext cx="1008112" cy="1588"/>
          </a:xfrm>
          <a:prstGeom prst="straightConnector1">
            <a:avLst/>
          </a:prstGeom>
          <a:ln w="114300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69751" y="3440270"/>
            <a:ext cx="162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Heavy </a:t>
            </a:r>
            <a:r>
              <a:rPr lang="nb-NO" b="1" dirty="0" err="1" smtClean="0">
                <a:solidFill>
                  <a:srgbClr val="3333FF"/>
                </a:solidFill>
              </a:rPr>
              <a:t>cpx-ilm</a:t>
            </a:r>
            <a:endParaRPr lang="nb-NO" b="1" dirty="0" smtClean="0">
              <a:solidFill>
                <a:srgbClr val="3333FF"/>
              </a:solidFill>
            </a:endParaRPr>
          </a:p>
          <a:p>
            <a:r>
              <a:rPr lang="nb-NO" dirty="0" err="1" smtClean="0"/>
              <a:t>cumulates</a:t>
            </a:r>
            <a:r>
              <a:rPr lang="nb-NO" dirty="0" smtClean="0"/>
              <a:t> over </a:t>
            </a:r>
          </a:p>
          <a:p>
            <a:r>
              <a:rPr lang="nb-NO" b="1" dirty="0" err="1" smtClean="0">
                <a:solidFill>
                  <a:srgbClr val="00B050"/>
                </a:solidFill>
              </a:rPr>
              <a:t>light</a:t>
            </a:r>
            <a:r>
              <a:rPr lang="nb-NO" dirty="0" smtClean="0"/>
              <a:t> </a:t>
            </a:r>
            <a:r>
              <a:rPr lang="nb-NO" b="1" dirty="0" err="1" smtClean="0">
                <a:solidFill>
                  <a:srgbClr val="009900"/>
                </a:solidFill>
              </a:rPr>
              <a:t>peridotites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23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5827236" cy="205184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009900"/>
                </a:solidFill>
              </a:rPr>
              <a:t>Melting in the Earth’s mantle</a:t>
            </a:r>
          </a:p>
          <a:p>
            <a:pPr>
              <a:lnSpc>
                <a:spcPts val="800"/>
              </a:lnSpc>
            </a:pPr>
            <a:endParaRPr lang="nb-NO" dirty="0"/>
          </a:p>
          <a:p>
            <a:pPr>
              <a:lnSpc>
                <a:spcPts val="2000"/>
              </a:lnSpc>
            </a:pPr>
            <a:r>
              <a:rPr lang="nb-NO" dirty="0" smtClean="0"/>
              <a:t>- related to mantle convection and plate tectonics</a:t>
            </a:r>
          </a:p>
          <a:p>
            <a:pPr>
              <a:lnSpc>
                <a:spcPts val="800"/>
              </a:lnSpc>
            </a:pPr>
            <a:endParaRPr lang="nb-NO" dirty="0"/>
          </a:p>
          <a:p>
            <a:pPr>
              <a:lnSpc>
                <a:spcPts val="2000"/>
              </a:lnSpc>
            </a:pPr>
            <a:r>
              <a:rPr lang="nb-NO" dirty="0" smtClean="0"/>
              <a:t>- decompression melting in ascending astenosphere (MORB)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      and in plumes (LIP, CFB, OIB)</a:t>
            </a:r>
          </a:p>
          <a:p>
            <a:pPr>
              <a:lnSpc>
                <a:spcPts val="800"/>
              </a:lnSpc>
            </a:pPr>
            <a:endParaRPr lang="nb-NO" sz="800" dirty="0" smtClean="0"/>
          </a:p>
          <a:p>
            <a:pPr>
              <a:lnSpc>
                <a:spcPts val="2000"/>
              </a:lnSpc>
            </a:pPr>
            <a:r>
              <a:rPr lang="nb-NO" dirty="0" smtClean="0"/>
              <a:t>- flux-melting (H</a:t>
            </a:r>
            <a:r>
              <a:rPr lang="nb-NO" baseline="-25000" dirty="0" smtClean="0"/>
              <a:t>2</a:t>
            </a:r>
            <a:r>
              <a:rPr lang="nb-NO" dirty="0" smtClean="0"/>
              <a:t>O) above subduction zones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    (IAB, cont. margin basalts, CMB)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796" y="3356992"/>
            <a:ext cx="7258397" cy="174406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What about the mare basalt ’’</a:t>
            </a:r>
            <a:r>
              <a:rPr lang="nb-NO" sz="2400" b="1" i="1" dirty="0" smtClean="0">
                <a:solidFill>
                  <a:srgbClr val="3333FF"/>
                </a:solidFill>
              </a:rPr>
              <a:t>episode’’ </a:t>
            </a:r>
            <a:r>
              <a:rPr lang="nb-NO" sz="2400" b="1" dirty="0" smtClean="0">
                <a:solidFill>
                  <a:srgbClr val="3333FF"/>
                </a:solidFill>
              </a:rPr>
              <a:t> on the Moon ?</a:t>
            </a:r>
          </a:p>
          <a:p>
            <a:pPr>
              <a:lnSpc>
                <a:spcPts val="1200"/>
              </a:lnSpc>
            </a:pPr>
            <a:r>
              <a:rPr lang="nb-NO" sz="2400" dirty="0" smtClean="0"/>
              <a:t> </a:t>
            </a:r>
          </a:p>
          <a:p>
            <a:r>
              <a:rPr lang="nb-NO" sz="2000" dirty="0" smtClean="0"/>
              <a:t> - </a:t>
            </a:r>
            <a:r>
              <a:rPr lang="nb-NO" sz="2000" b="1" dirty="0" smtClean="0"/>
              <a:t>very limited</a:t>
            </a:r>
            <a:r>
              <a:rPr lang="nb-NO" sz="2000" dirty="0" smtClean="0"/>
              <a:t> current mantle convection</a:t>
            </a:r>
            <a:r>
              <a:rPr lang="nb-NO" sz="2000" dirty="0"/>
              <a:t>  (almost </a:t>
            </a:r>
            <a:r>
              <a:rPr lang="nb-NO" sz="2000" dirty="0" smtClean="0"/>
              <a:t>none?)</a:t>
            </a:r>
          </a:p>
          <a:p>
            <a:pPr>
              <a:lnSpc>
                <a:spcPts val="800"/>
              </a:lnSpc>
            </a:pPr>
            <a:endParaRPr lang="nb-NO" sz="2000" dirty="0" smtClean="0"/>
          </a:p>
          <a:p>
            <a:r>
              <a:rPr lang="nb-NO" sz="2000" dirty="0" smtClean="0"/>
              <a:t> - </a:t>
            </a:r>
            <a:r>
              <a:rPr lang="nb-NO" sz="2000" b="1" dirty="0" smtClean="0"/>
              <a:t>no</a:t>
            </a:r>
            <a:r>
              <a:rPr lang="nb-NO" sz="2000" dirty="0" smtClean="0"/>
              <a:t> plate tectonics with lithosphere-asthenosphere division</a:t>
            </a:r>
          </a:p>
          <a:p>
            <a:pPr>
              <a:lnSpc>
                <a:spcPts val="800"/>
              </a:lnSpc>
            </a:pPr>
            <a:r>
              <a:rPr lang="nb-NO" sz="2000" dirty="0" smtClean="0"/>
              <a:t> </a:t>
            </a:r>
          </a:p>
          <a:p>
            <a:r>
              <a:rPr lang="nb-NO" sz="2000" dirty="0" smtClean="0"/>
              <a:t> - </a:t>
            </a:r>
            <a:r>
              <a:rPr lang="nb-NO" sz="2000" b="1" dirty="0" smtClean="0"/>
              <a:t>low </a:t>
            </a:r>
            <a:r>
              <a:rPr lang="nb-NO" sz="2000" dirty="0" smtClean="0"/>
              <a:t>volatile content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5301208"/>
            <a:ext cx="6797054" cy="81047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Cumulate pile inversion, triggering a </a:t>
            </a:r>
            <a:r>
              <a:rPr lang="nb-NO" sz="2000" b="1" dirty="0" smtClean="0">
                <a:solidFill>
                  <a:srgbClr val="3333FF"/>
                </a:solidFill>
              </a:rPr>
              <a:t>major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convection episode</a:t>
            </a:r>
          </a:p>
          <a:p>
            <a:pPr>
              <a:lnSpc>
                <a:spcPts val="2800"/>
              </a:lnSpc>
            </a:pPr>
            <a:r>
              <a:rPr lang="nb-NO" sz="2600" b="1" dirty="0" smtClean="0">
                <a:solidFill>
                  <a:srgbClr val="FF0000"/>
                </a:solidFill>
              </a:rPr>
              <a:t>    </a:t>
            </a:r>
            <a:r>
              <a:rPr lang="nb-NO" sz="2000" dirty="0" smtClean="0">
                <a:solidFill>
                  <a:srgbClr val="CC0099"/>
                </a:solidFill>
              </a:rPr>
              <a:t>and/or:  related to the </a:t>
            </a:r>
            <a:r>
              <a:rPr lang="nb-NO" sz="2000" b="1" dirty="0" smtClean="0">
                <a:solidFill>
                  <a:srgbClr val="CC0099"/>
                </a:solidFill>
              </a:rPr>
              <a:t>late heavy bombardment </a:t>
            </a:r>
            <a:r>
              <a:rPr lang="nb-NO" sz="2000" dirty="0" smtClean="0">
                <a:solidFill>
                  <a:srgbClr val="CC0099"/>
                </a:solidFill>
              </a:rPr>
              <a:t>period</a:t>
            </a:r>
          </a:p>
        </p:txBody>
      </p:sp>
    </p:spTree>
    <p:extLst>
      <p:ext uri="{BB962C8B-B14F-4D97-AF65-F5344CB8AC3E}">
        <p14:creationId xmlns:p14="http://schemas.microsoft.com/office/powerpoint/2010/main" val="51881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156285" y="2406258"/>
            <a:ext cx="17796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KREEP</a:t>
            </a:r>
            <a:r>
              <a:rPr lang="nb-NO" sz="2000" dirty="0" smtClean="0">
                <a:solidFill>
                  <a:srgbClr val="3333FF"/>
                </a:solidFill>
              </a:rPr>
              <a:t>-basalts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151916" y="3168526"/>
            <a:ext cx="17609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High-Ti basalts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223792" y="5181476"/>
            <a:ext cx="1719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 err="1" smtClean="0">
                <a:solidFill>
                  <a:srgbClr val="3333FF"/>
                </a:solidFill>
              </a:rPr>
              <a:t>Low-Ti</a:t>
            </a:r>
            <a:r>
              <a:rPr lang="nb-NO" sz="2000" smtClean="0">
                <a:solidFill>
                  <a:srgbClr val="3333FF"/>
                </a:solidFill>
              </a:rPr>
              <a:t> basalts</a:t>
            </a:r>
            <a:endParaRPr lang="nb-NO" sz="1600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5900440" y="5418163"/>
            <a:ext cx="360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5911958" y="3397250"/>
            <a:ext cx="3603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5905214" y="2642771"/>
            <a:ext cx="360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pic>
        <p:nvPicPr>
          <p:cNvPr id="63497" name="Picture 9" descr="Mo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3846376" cy="5589240"/>
          </a:xfrm>
          <a:prstGeom prst="rect">
            <a:avLst/>
          </a:prstGeom>
          <a:noFill/>
        </p:spPr>
      </p:pic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6232798" y="475553"/>
            <a:ext cx="2238113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err="1" smtClean="0"/>
              <a:t>Stratigraphy</a:t>
            </a:r>
            <a:r>
              <a:rPr lang="nb-NO" sz="2000" dirty="0" smtClean="0"/>
              <a:t>,</a:t>
            </a:r>
          </a:p>
          <a:p>
            <a:pPr>
              <a:lnSpc>
                <a:spcPts val="2000"/>
              </a:lnSpc>
            </a:pPr>
            <a:r>
              <a:rPr lang="nb-NO" sz="2000" dirty="0" err="1" smtClean="0"/>
              <a:t>crust</a:t>
            </a:r>
            <a:r>
              <a:rPr lang="nb-NO" sz="2000" dirty="0" smtClean="0"/>
              <a:t> </a:t>
            </a:r>
            <a:r>
              <a:rPr lang="nb-NO" sz="2000" dirty="0"/>
              <a:t>- </a:t>
            </a:r>
            <a:r>
              <a:rPr lang="nb-NO" sz="2000" dirty="0" err="1" smtClean="0"/>
              <a:t>upper</a:t>
            </a:r>
            <a:r>
              <a:rPr lang="nb-NO" sz="2000" dirty="0" smtClean="0"/>
              <a:t> mantle</a:t>
            </a:r>
            <a:endParaRPr lang="nb-NO" sz="2000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9045" y="110546"/>
            <a:ext cx="4807726" cy="95410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 smtClean="0">
                <a:solidFill>
                  <a:srgbClr val="3333FF"/>
                </a:solidFill>
              </a:rPr>
              <a:t>Source regions for mare basalts:</a:t>
            </a:r>
          </a:p>
          <a:p>
            <a:r>
              <a:rPr lang="nb-NO" sz="2800" b="1" smtClean="0">
                <a:solidFill>
                  <a:srgbClr val="3333FF"/>
                </a:solidFill>
              </a:rPr>
              <a:t>Magma </a:t>
            </a:r>
            <a:r>
              <a:rPr lang="nb-NO" sz="2800" b="1" err="1" smtClean="0">
                <a:solidFill>
                  <a:srgbClr val="3333FF"/>
                </a:solidFill>
              </a:rPr>
              <a:t>ocean</a:t>
            </a:r>
            <a:r>
              <a:rPr lang="nb-NO" sz="2800" b="1" smtClean="0">
                <a:solidFill>
                  <a:srgbClr val="3333FF"/>
                </a:solidFill>
              </a:rPr>
              <a:t> </a:t>
            </a:r>
            <a:r>
              <a:rPr lang="nb-NO" sz="2800" b="1" err="1" smtClean="0">
                <a:solidFill>
                  <a:srgbClr val="3333FF"/>
                </a:solidFill>
              </a:rPr>
              <a:t>cumulates</a:t>
            </a:r>
            <a:r>
              <a:rPr lang="nb-NO" sz="2800" b="1" smtClean="0">
                <a:solidFill>
                  <a:srgbClr val="3333FF"/>
                </a:solidFill>
              </a:rPr>
              <a:t> </a:t>
            </a:r>
            <a:endParaRPr lang="nb-NO" sz="2800" b="1">
              <a:solidFill>
                <a:srgbClr val="3333FF"/>
              </a:solidFill>
            </a:endParaRPr>
          </a:p>
        </p:txBody>
      </p:sp>
      <p:pic>
        <p:nvPicPr>
          <p:cNvPr id="2052" name="Picture 4" descr="M:\pc\Dokumenter\Adobe-Illustr-figures\Planetology\MagmaOcean-Moon-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20" y="1199389"/>
            <a:ext cx="2231739" cy="54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73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492" grpId="0"/>
      <p:bldP spid="63493" grpId="0"/>
      <p:bldP spid="63494" grpId="0" animBg="1"/>
      <p:bldP spid="63495" grpId="0" animBg="1"/>
      <p:bldP spid="634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900113" y="1635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FF0000"/>
                </a:solidFill>
              </a:rPr>
              <a:t>P-wave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114699" name="Picture 11" descr="SeisStructS-wav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366963"/>
            <a:ext cx="4500562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3" descr="SeisStructP-wav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4535488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5651500" y="19637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FF0000"/>
                </a:solidFill>
              </a:rPr>
              <a:t>S-wave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1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eismicW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57200"/>
            <a:ext cx="8424862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33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EarthqLoca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3978942" cy="49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7" descr="EarthqLoc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617" y="2204864"/>
            <a:ext cx="4185900" cy="420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57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862"/>
            <a:ext cx="3386981" cy="629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1" y="0"/>
            <a:ext cx="392392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dirty="0" err="1" smtClean="0">
                <a:solidFill>
                  <a:srgbClr val="0000FF"/>
                </a:solidFill>
              </a:rPr>
              <a:t>Seismic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>
                <a:solidFill>
                  <a:srgbClr val="0000FF"/>
                </a:solidFill>
              </a:rPr>
              <a:t>phases</a:t>
            </a:r>
            <a:r>
              <a:rPr lang="nb-NO" sz="1200" dirty="0">
                <a:solidFill>
                  <a:srgbClr val="0000FF"/>
                </a:solidFill>
              </a:rPr>
              <a:t> </a:t>
            </a:r>
            <a:r>
              <a:rPr lang="nb-NO" sz="1200" dirty="0" err="1">
                <a:solidFill>
                  <a:srgbClr val="0000FF"/>
                </a:solidFill>
              </a:rPr>
              <a:t>generated</a:t>
            </a:r>
            <a:r>
              <a:rPr lang="nb-NO" sz="1200" dirty="0">
                <a:solidFill>
                  <a:srgbClr val="0000FF"/>
                </a:solidFill>
              </a:rPr>
              <a:t> by a 562 km </a:t>
            </a:r>
            <a:r>
              <a:rPr lang="nb-NO" sz="1200" dirty="0" err="1">
                <a:solidFill>
                  <a:srgbClr val="0000FF"/>
                </a:solidFill>
              </a:rPr>
              <a:t>deep</a:t>
            </a:r>
            <a:r>
              <a:rPr lang="nb-NO" sz="1200" dirty="0">
                <a:solidFill>
                  <a:srgbClr val="0000FF"/>
                </a:solidFill>
              </a:rPr>
              <a:t> </a:t>
            </a:r>
            <a:r>
              <a:rPr lang="nb-NO" sz="1200" dirty="0" err="1">
                <a:solidFill>
                  <a:srgbClr val="0000FF"/>
                </a:solidFill>
              </a:rPr>
              <a:t>source</a:t>
            </a:r>
            <a:r>
              <a:rPr lang="nb-NO" sz="1200" dirty="0">
                <a:solidFill>
                  <a:srgbClr val="0000FF"/>
                </a:solidFill>
              </a:rPr>
              <a:t> in </a:t>
            </a:r>
            <a:r>
              <a:rPr lang="nb-NO" sz="1200" dirty="0" smtClean="0">
                <a:solidFill>
                  <a:srgbClr val="0000FF"/>
                </a:solidFill>
              </a:rPr>
              <a:t>PREM</a:t>
            </a:r>
          </a:p>
          <a:p>
            <a:r>
              <a:rPr lang="nb-NO" sz="1050" dirty="0">
                <a:solidFill>
                  <a:srgbClr val="0000FF"/>
                </a:solidFill>
              </a:rPr>
              <a:t> </a:t>
            </a:r>
            <a:r>
              <a:rPr lang="nb-NO" sz="1050" dirty="0" smtClean="0">
                <a:solidFill>
                  <a:srgbClr val="0000FF"/>
                </a:solidFill>
              </a:rPr>
              <a:t> 1D </a:t>
            </a:r>
            <a:r>
              <a:rPr lang="nb-NO" sz="1050" dirty="0">
                <a:solidFill>
                  <a:srgbClr val="0000FF"/>
                </a:solidFill>
              </a:rPr>
              <a:t>Reference Earth Model </a:t>
            </a:r>
            <a:r>
              <a:rPr lang="nb-NO" sz="1050" dirty="0" err="1">
                <a:solidFill>
                  <a:srgbClr val="0000FF"/>
                </a:solidFill>
              </a:rPr>
              <a:t>of</a:t>
            </a:r>
            <a:r>
              <a:rPr lang="nb-NO" sz="1050" dirty="0">
                <a:solidFill>
                  <a:srgbClr val="0000FF"/>
                </a:solidFill>
              </a:rPr>
              <a:t> </a:t>
            </a:r>
            <a:r>
              <a:rPr lang="nb-NO" sz="1050" dirty="0" err="1">
                <a:solidFill>
                  <a:srgbClr val="0000FF"/>
                </a:solidFill>
              </a:rPr>
              <a:t>Dziewonski</a:t>
            </a:r>
            <a:r>
              <a:rPr lang="nb-NO" sz="1050" dirty="0">
                <a:solidFill>
                  <a:srgbClr val="0000FF"/>
                </a:solidFill>
              </a:rPr>
              <a:t> and Anderson (1981</a:t>
            </a:r>
            <a:r>
              <a:rPr lang="nb-NO" sz="1050" dirty="0" smtClean="0">
                <a:solidFill>
                  <a:srgbClr val="0000FF"/>
                </a:solidFill>
              </a:rPr>
              <a:t>)</a:t>
            </a:r>
            <a:endParaRPr lang="nb-NO" sz="1050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14484" y="69168"/>
            <a:ext cx="4897479" cy="6748598"/>
            <a:chOff x="4214484" y="69168"/>
            <a:chExt cx="4897479" cy="6748598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4483150" y="69168"/>
              <a:ext cx="46288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200" b="1" dirty="0">
                  <a:solidFill>
                    <a:srgbClr val="0000FF"/>
                  </a:solidFill>
                </a:rPr>
                <a:t>Travel time </a:t>
              </a:r>
              <a:r>
                <a:rPr lang="nb-NO" sz="1200" b="1" dirty="0" err="1" smtClean="0">
                  <a:solidFill>
                    <a:srgbClr val="0000FF"/>
                  </a:solidFill>
                </a:rPr>
                <a:t>curves</a:t>
              </a:r>
              <a:r>
                <a:rPr lang="nb-NO" sz="1200" b="1" dirty="0" smtClean="0">
                  <a:solidFill>
                    <a:srgbClr val="0000FF"/>
                  </a:solidFill>
                </a:rPr>
                <a:t>.   </a:t>
              </a:r>
              <a:r>
                <a:rPr lang="nb-NO" sz="1050" dirty="0" err="1" smtClean="0">
                  <a:solidFill>
                    <a:srgbClr val="0000FF"/>
                  </a:solidFill>
                </a:rPr>
                <a:t>Dashed</a:t>
              </a:r>
              <a:r>
                <a:rPr lang="nb-NO" sz="1050" dirty="0" smtClean="0">
                  <a:solidFill>
                    <a:srgbClr val="0000FF"/>
                  </a:solidFill>
                </a:rPr>
                <a:t> </a:t>
              </a:r>
              <a:r>
                <a:rPr lang="nb-NO" sz="1050" dirty="0">
                  <a:solidFill>
                    <a:srgbClr val="0000FF"/>
                  </a:solidFill>
                </a:rPr>
                <a:t>and </a:t>
              </a:r>
              <a:r>
                <a:rPr lang="nb-NO" sz="1050" dirty="0" err="1">
                  <a:solidFill>
                    <a:srgbClr val="0000FF"/>
                  </a:solidFill>
                </a:rPr>
                <a:t>dotted</a:t>
              </a:r>
              <a:r>
                <a:rPr lang="nb-NO" sz="1050" dirty="0">
                  <a:solidFill>
                    <a:srgbClr val="0000FF"/>
                  </a:solidFill>
                </a:rPr>
                <a:t> </a:t>
              </a:r>
              <a:r>
                <a:rPr lang="nb-NO" sz="1050" dirty="0" err="1">
                  <a:solidFill>
                    <a:srgbClr val="0000FF"/>
                  </a:solidFill>
                </a:rPr>
                <a:t>curves</a:t>
              </a:r>
              <a:r>
                <a:rPr lang="nb-NO" sz="1050" dirty="0">
                  <a:solidFill>
                    <a:srgbClr val="0000FF"/>
                  </a:solidFill>
                </a:rPr>
                <a:t> </a:t>
              </a:r>
              <a:r>
                <a:rPr lang="nb-NO" sz="1050" dirty="0" err="1">
                  <a:solidFill>
                    <a:srgbClr val="0000FF"/>
                  </a:solidFill>
                </a:rPr>
                <a:t>are</a:t>
              </a:r>
              <a:r>
                <a:rPr lang="nb-NO" sz="1050" dirty="0">
                  <a:solidFill>
                    <a:srgbClr val="0000FF"/>
                  </a:solidFill>
                </a:rPr>
                <a:t> </a:t>
              </a:r>
              <a:r>
                <a:rPr lang="nb-NO" sz="1050" dirty="0" err="1" smtClean="0">
                  <a:solidFill>
                    <a:srgbClr val="0000FF"/>
                  </a:solidFill>
                </a:rPr>
                <a:t>upward-radiated</a:t>
              </a:r>
              <a:r>
                <a:rPr lang="nb-NO" sz="1050" dirty="0" smtClean="0">
                  <a:solidFill>
                    <a:srgbClr val="0000FF"/>
                  </a:solidFill>
                </a:rPr>
                <a:t> P- and S- </a:t>
              </a:r>
            </a:p>
            <a:p>
              <a:pPr>
                <a:lnSpc>
                  <a:spcPts val="1200"/>
                </a:lnSpc>
              </a:pPr>
              <a:r>
                <a:rPr lang="nb-NO" sz="1050" dirty="0" smtClean="0">
                  <a:solidFill>
                    <a:srgbClr val="0000FF"/>
                  </a:solidFill>
                </a:rPr>
                <a:t>                                         </a:t>
              </a:r>
              <a:r>
                <a:rPr lang="nb-NO" sz="1050" dirty="0" err="1" smtClean="0">
                  <a:solidFill>
                    <a:srgbClr val="0000FF"/>
                  </a:solidFill>
                </a:rPr>
                <a:t>wave</a:t>
              </a:r>
              <a:r>
                <a:rPr lang="nb-NO" sz="1050" dirty="0" smtClean="0">
                  <a:solidFill>
                    <a:srgbClr val="0000FF"/>
                  </a:solidFill>
                </a:rPr>
                <a:t> </a:t>
              </a:r>
              <a:r>
                <a:rPr lang="nb-NO" sz="1050" dirty="0" err="1">
                  <a:solidFill>
                    <a:srgbClr val="0000FF"/>
                  </a:solidFill>
                </a:rPr>
                <a:t>surface</a:t>
              </a:r>
              <a:r>
                <a:rPr lang="nb-NO" sz="1050" dirty="0">
                  <a:solidFill>
                    <a:srgbClr val="0000FF"/>
                  </a:solidFill>
                </a:rPr>
                <a:t> </a:t>
              </a:r>
              <a:r>
                <a:rPr lang="nb-NO" sz="1050" dirty="0" err="1">
                  <a:solidFill>
                    <a:srgbClr val="0000FF"/>
                  </a:solidFill>
                </a:rPr>
                <a:t>reflections</a:t>
              </a:r>
              <a:r>
                <a:rPr lang="nb-NO" sz="1050" dirty="0">
                  <a:solidFill>
                    <a:srgbClr val="0000FF"/>
                  </a:solidFill>
                </a:rPr>
                <a:t> (e.g. </a:t>
              </a:r>
              <a:r>
                <a:rPr lang="nb-NO" sz="1050" dirty="0" err="1">
                  <a:solidFill>
                    <a:srgbClr val="0000FF"/>
                  </a:solidFill>
                </a:rPr>
                <a:t>pPdiff</a:t>
              </a:r>
              <a:r>
                <a:rPr lang="nb-NO" sz="1050" dirty="0">
                  <a:solidFill>
                    <a:srgbClr val="0000FF"/>
                  </a:solidFill>
                </a:rPr>
                <a:t> and </a:t>
              </a:r>
              <a:r>
                <a:rPr lang="nb-NO" sz="1050" dirty="0" err="1">
                  <a:solidFill>
                    <a:srgbClr val="0000FF"/>
                  </a:solidFill>
                </a:rPr>
                <a:t>sPdiff</a:t>
              </a:r>
              <a:r>
                <a:rPr lang="nb-NO" sz="1050" dirty="0">
                  <a:solidFill>
                    <a:srgbClr val="0000FF"/>
                  </a:solidFill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214484" y="469278"/>
              <a:ext cx="4848623" cy="6348488"/>
              <a:chOff x="4214484" y="469278"/>
              <a:chExt cx="4848623" cy="6348488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4484" y="469278"/>
                <a:ext cx="4848623" cy="6348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428379" y="4431251"/>
                <a:ext cx="50526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dirty="0" smtClean="0"/>
                  <a:t>16.7 m</a:t>
                </a:r>
                <a:endParaRPr lang="en-GB" sz="9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10794" y="2508666"/>
                <a:ext cx="50526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dirty="0" smtClean="0"/>
                  <a:t>33.3 m</a:t>
                </a:r>
                <a:endParaRPr lang="en-GB" sz="9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16655" y="550913"/>
                <a:ext cx="4187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dirty="0" smtClean="0"/>
                  <a:t>50 m</a:t>
                </a:r>
                <a:endParaRPr lang="en-GB" sz="900" dirty="0"/>
              </a:p>
            </p:txBody>
          </p:sp>
        </p:grpSp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7814" y="4997152"/>
            <a:ext cx="6754600" cy="1046507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6084" name="TextBox 7"/>
          <p:cNvSpPr txBox="1">
            <a:spLocks noChangeArrowheads="1"/>
          </p:cNvSpPr>
          <p:nvPr/>
        </p:nvSpPr>
        <p:spPr bwMode="auto">
          <a:xfrm>
            <a:off x="3059832" y="6644046"/>
            <a:ext cx="2214068" cy="22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>
                <a:solidFill>
                  <a:srgbClr val="0000FF"/>
                </a:solidFill>
              </a:rPr>
              <a:t>Lay &amp; Garnero (2011, </a:t>
            </a:r>
            <a:r>
              <a:rPr lang="nb-NO" sz="1050" dirty="0" smtClean="0">
                <a:solidFill>
                  <a:srgbClr val="0000FF"/>
                </a:solidFill>
              </a:rPr>
              <a:t>Ann Rev EPS)</a:t>
            </a:r>
            <a:endParaRPr lang="nb-NO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0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:\pc\Dokumenter\Adobe-Illustr-figures\DeepEarth-Seismology\Seism-NormModes-toro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" y="4509120"/>
            <a:ext cx="6561137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432" y="86227"/>
            <a:ext cx="735650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600" dirty="0">
                <a:solidFill>
                  <a:srgbClr val="0000FF"/>
                </a:solidFill>
              </a:rPr>
              <a:t>Normal modes</a:t>
            </a:r>
          </a:p>
          <a:p>
            <a:pPr>
              <a:defRPr/>
            </a:pPr>
            <a:r>
              <a:rPr lang="nb-NO" sz="2400" dirty="0"/>
              <a:t>Global, </a:t>
            </a:r>
            <a:r>
              <a:rPr lang="nb-NO" sz="2400" dirty="0" err="1"/>
              <a:t>very</a:t>
            </a:r>
            <a:r>
              <a:rPr lang="nb-NO" sz="2400" dirty="0"/>
              <a:t> </a:t>
            </a:r>
            <a:r>
              <a:rPr lang="nb-NO" sz="2400" dirty="0" err="1"/>
              <a:t>low</a:t>
            </a:r>
            <a:r>
              <a:rPr lang="nb-NO" sz="2400" dirty="0"/>
              <a:t> </a:t>
            </a:r>
            <a:r>
              <a:rPr lang="nb-NO" sz="2400" dirty="0" err="1"/>
              <a:t>frequency</a:t>
            </a:r>
            <a:r>
              <a:rPr lang="nb-NO" sz="2400" dirty="0"/>
              <a:t> </a:t>
            </a:r>
            <a:r>
              <a:rPr lang="nb-NO" sz="2400" dirty="0" err="1"/>
              <a:t>vibrations</a:t>
            </a:r>
            <a:r>
              <a:rPr lang="nb-NO" sz="2400" dirty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the</a:t>
            </a:r>
            <a:r>
              <a:rPr lang="nb-NO" sz="2400" dirty="0" smtClean="0"/>
              <a:t> </a:t>
            </a:r>
            <a:r>
              <a:rPr lang="nb-NO" sz="2400" dirty="0" err="1" smtClean="0"/>
              <a:t>entire</a:t>
            </a:r>
            <a:r>
              <a:rPr lang="nb-NO" sz="2400" dirty="0" smtClean="0"/>
              <a:t> Earth</a:t>
            </a:r>
            <a:endParaRPr lang="nb-NO" sz="2400" dirty="0"/>
          </a:p>
        </p:txBody>
      </p:sp>
      <p:pic>
        <p:nvPicPr>
          <p:cNvPr id="2050" name="Picture 2" descr="M:\pc\Dokumenter\Adobe-Illustr-figures\DeepEarth-Seismology\Seism-NormModes-sphero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6699250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5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22485</TotalTime>
  <Words>2444</Words>
  <Application>Microsoft Office PowerPoint</Application>
  <PresentationFormat>On-screen Show (4:3)</PresentationFormat>
  <Paragraphs>461</Paragraphs>
  <Slides>49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Symbol</vt:lpstr>
      <vt:lpstr>Tahoma</vt:lpstr>
      <vt:lpstr>Times New Roman</vt:lpstr>
      <vt:lpstr>Default Design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381</cp:revision>
  <cp:lastPrinted>2018-06-18T07:40:53Z</cp:lastPrinted>
  <dcterms:created xsi:type="dcterms:W3CDTF">2009-01-28T15:03:58Z</dcterms:created>
  <dcterms:modified xsi:type="dcterms:W3CDTF">2020-03-09T21:24:12Z</dcterms:modified>
</cp:coreProperties>
</file>