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657" r:id="rId2"/>
    <p:sldId id="658" r:id="rId3"/>
    <p:sldId id="659" r:id="rId4"/>
    <p:sldId id="660" r:id="rId5"/>
    <p:sldId id="661" r:id="rId6"/>
    <p:sldId id="662" r:id="rId7"/>
    <p:sldId id="707" r:id="rId8"/>
    <p:sldId id="709" r:id="rId9"/>
    <p:sldId id="708" r:id="rId10"/>
    <p:sldId id="663" r:id="rId11"/>
    <p:sldId id="664" r:id="rId12"/>
    <p:sldId id="665" r:id="rId13"/>
    <p:sldId id="666" r:id="rId14"/>
    <p:sldId id="667" r:id="rId15"/>
    <p:sldId id="668" r:id="rId16"/>
    <p:sldId id="669" r:id="rId17"/>
    <p:sldId id="670" r:id="rId18"/>
    <p:sldId id="688" r:id="rId19"/>
    <p:sldId id="683" r:id="rId20"/>
    <p:sldId id="701" r:id="rId21"/>
    <p:sldId id="702" r:id="rId22"/>
    <p:sldId id="703" r:id="rId23"/>
    <p:sldId id="704" r:id="rId24"/>
    <p:sldId id="705" r:id="rId25"/>
    <p:sldId id="706" r:id="rId26"/>
    <p:sldId id="671" r:id="rId27"/>
    <p:sldId id="672" r:id="rId28"/>
    <p:sldId id="673" r:id="rId29"/>
    <p:sldId id="674" r:id="rId30"/>
    <p:sldId id="675" r:id="rId31"/>
    <p:sldId id="676" r:id="rId32"/>
    <p:sldId id="587" r:id="rId33"/>
    <p:sldId id="586" r:id="rId34"/>
    <p:sldId id="613" r:id="rId35"/>
    <p:sldId id="619" r:id="rId36"/>
    <p:sldId id="620" r:id="rId37"/>
    <p:sldId id="621" r:id="rId38"/>
    <p:sldId id="622" r:id="rId39"/>
    <p:sldId id="623" r:id="rId40"/>
    <p:sldId id="624" r:id="rId41"/>
    <p:sldId id="625" r:id="rId42"/>
    <p:sldId id="626" r:id="rId43"/>
    <p:sldId id="627" r:id="rId44"/>
    <p:sldId id="628" r:id="rId45"/>
    <p:sldId id="629" r:id="rId46"/>
    <p:sldId id="631" r:id="rId47"/>
    <p:sldId id="633" r:id="rId48"/>
    <p:sldId id="634" r:id="rId49"/>
    <p:sldId id="635" r:id="rId50"/>
    <p:sldId id="636" r:id="rId51"/>
    <p:sldId id="637" r:id="rId52"/>
    <p:sldId id="638" r:id="rId53"/>
    <p:sldId id="639" r:id="rId54"/>
  </p:sldIdLst>
  <p:sldSz cx="9144000" cy="6858000" type="screen4x3"/>
  <p:notesSz cx="9931400" cy="67945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C"/>
    <a:srgbClr val="00CC00"/>
    <a:srgbClr val="3366FF"/>
    <a:srgbClr val="FFFF99"/>
    <a:srgbClr val="808000"/>
    <a:srgbClr val="FFCCCC"/>
    <a:srgbClr val="FF9999"/>
    <a:srgbClr val="FF6600"/>
    <a:srgbClr val="A29E00"/>
    <a:srgbClr val="D0C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54" autoAdjust="0"/>
    <p:restoredTop sz="94660"/>
  </p:normalViewPr>
  <p:slideViewPr>
    <p:cSldViewPr>
      <p:cViewPr varScale="1">
        <p:scale>
          <a:sx n="188" d="100"/>
          <a:sy n="188" d="100"/>
        </p:scale>
        <p:origin x="123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3388" cy="33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2527" tIns="31263" rIns="62527" bIns="3126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8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5823" y="0"/>
            <a:ext cx="4303387" cy="33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2527" tIns="31263" rIns="62527" bIns="3126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800" smtClean="0"/>
            </a:lvl1pPr>
          </a:lstStyle>
          <a:p>
            <a:pPr>
              <a:defRPr/>
            </a:pPr>
            <a:fld id="{A2E13471-BC05-4E46-991D-6AC72A0A5716}" type="datetimeFigureOut">
              <a:rPr lang="en-GB"/>
              <a:pPr>
                <a:defRPr/>
              </a:pPr>
              <a:t>09/03/2020</a:t>
            </a:fld>
            <a:endParaRPr lang="en-GB"/>
          </a:p>
        </p:txBody>
      </p:sp>
      <p:sp>
        <p:nvSpPr>
          <p:cNvPr id="187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3488"/>
            <a:ext cx="4303388" cy="33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2527" tIns="31263" rIns="62527" bIns="3126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8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7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5823" y="6453488"/>
            <a:ext cx="4303387" cy="33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2527" tIns="31263" rIns="62527" bIns="3126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 smtClean="0"/>
            </a:lvl1pPr>
          </a:lstStyle>
          <a:p>
            <a:pPr>
              <a:defRPr/>
            </a:pPr>
            <a:fld id="{2418AB10-8439-4FD6-85EC-D8B216EF79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3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88" cy="339940"/>
          </a:xfrm>
          <a:prstGeom prst="rect">
            <a:avLst/>
          </a:prstGeom>
        </p:spPr>
        <p:txBody>
          <a:bodyPr vert="horz" lIns="62527" tIns="31263" rIns="62527" bIns="31263" rtlCol="0"/>
          <a:lstStyle>
            <a:lvl1pPr algn="l">
              <a:defRPr sz="8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5823" y="0"/>
            <a:ext cx="4303387" cy="339940"/>
          </a:xfrm>
          <a:prstGeom prst="rect">
            <a:avLst/>
          </a:prstGeom>
        </p:spPr>
        <p:txBody>
          <a:bodyPr vert="horz" lIns="62527" tIns="31263" rIns="62527" bIns="31263" rtlCol="0"/>
          <a:lstStyle>
            <a:lvl1pPr algn="r">
              <a:defRPr sz="800"/>
            </a:lvl1pPr>
          </a:lstStyle>
          <a:p>
            <a:fld id="{FFF0104A-CA42-4EF6-88E6-D41D2BBE24A2}" type="datetimeFigureOut">
              <a:rPr lang="nb-NO" smtClean="0"/>
              <a:t>09.03.2020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09588"/>
            <a:ext cx="33972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2527" tIns="31263" rIns="62527" bIns="31263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922" y="3227817"/>
            <a:ext cx="7945558" cy="3057311"/>
          </a:xfrm>
          <a:prstGeom prst="rect">
            <a:avLst/>
          </a:prstGeom>
        </p:spPr>
        <p:txBody>
          <a:bodyPr vert="horz" lIns="62527" tIns="31263" rIns="62527" bIns="3126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3488"/>
            <a:ext cx="4303388" cy="339940"/>
          </a:xfrm>
          <a:prstGeom prst="rect">
            <a:avLst/>
          </a:prstGeom>
        </p:spPr>
        <p:txBody>
          <a:bodyPr vert="horz" lIns="62527" tIns="31263" rIns="62527" bIns="31263" rtlCol="0" anchor="b"/>
          <a:lstStyle>
            <a:lvl1pPr algn="l">
              <a:defRPr sz="8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5823" y="6453488"/>
            <a:ext cx="4303387" cy="339940"/>
          </a:xfrm>
          <a:prstGeom prst="rect">
            <a:avLst/>
          </a:prstGeom>
        </p:spPr>
        <p:txBody>
          <a:bodyPr vert="horz" lIns="62527" tIns="31263" rIns="62527" bIns="31263" rtlCol="0" anchor="b"/>
          <a:lstStyle>
            <a:lvl1pPr algn="r">
              <a:defRPr sz="800"/>
            </a:lvl1pPr>
          </a:lstStyle>
          <a:p>
            <a:fld id="{3524B423-FA35-4751-8A31-2A3C74A243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7458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8222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7431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7858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3473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4706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4621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4339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8285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4754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3253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1818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2747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2549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9896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7578F-AD9D-4193-842B-67ED05F210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47393-8B65-464C-A5BA-EEA9A4554B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97B42-F48A-42D7-9622-8D4ED9FD73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B6CFF-AE54-4C1A-ABB6-1A9D269CA9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80C4D-7198-42E4-9669-A02A0EADAB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A51CB-865C-4435-AE03-43894EA5F8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E7C61-BF27-417F-B34B-B5F8039301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0AC88-B5F6-408E-A6C3-8C074AE8B2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CB858-BBD3-46EC-B33F-8978782886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9E43F-7C86-4050-8E8F-4EF24DCC47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C6C67-0801-438D-891E-1BEE4FE26B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ADF7985-6495-4F4B-B109-10DBA9FA6C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4" y="1472256"/>
            <a:ext cx="8140364" cy="274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6285" y="4126934"/>
            <a:ext cx="8724187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1600" dirty="0" smtClean="0"/>
              <a:t>BMO-</a:t>
            </a:r>
            <a:r>
              <a:rPr lang="nb-NO" sz="1600" dirty="0" err="1" smtClean="0"/>
              <a:t>model</a:t>
            </a:r>
            <a:r>
              <a:rPr lang="nb-NO" sz="1600" dirty="0" smtClean="0"/>
              <a:t>: </a:t>
            </a:r>
            <a:r>
              <a:rPr lang="nb-NO" sz="1600" dirty="0" err="1" smtClean="0"/>
              <a:t>Labrosse</a:t>
            </a:r>
            <a:r>
              <a:rPr lang="nb-NO" sz="1600" dirty="0" smtClean="0"/>
              <a:t> et al. (2007, Nature)</a:t>
            </a:r>
          </a:p>
          <a:p>
            <a:pPr>
              <a:lnSpc>
                <a:spcPct val="150000"/>
              </a:lnSpc>
            </a:pPr>
            <a:endParaRPr lang="nb-NO" sz="1600" dirty="0" smtClean="0"/>
          </a:p>
          <a:p>
            <a:pPr>
              <a:lnSpc>
                <a:spcPct val="150000"/>
              </a:lnSpc>
            </a:pPr>
            <a:r>
              <a:rPr lang="nb-NO" sz="2200" dirty="0" smtClean="0">
                <a:solidFill>
                  <a:srgbClr val="9900FF"/>
                </a:solidFill>
              </a:rPr>
              <a:t>The BMO </a:t>
            </a:r>
            <a:r>
              <a:rPr lang="nb-NO" sz="2200" dirty="0" err="1" smtClean="0">
                <a:solidFill>
                  <a:srgbClr val="9900FF"/>
                </a:solidFill>
              </a:rPr>
              <a:t>was</a:t>
            </a:r>
            <a:r>
              <a:rPr lang="nb-NO" sz="2200" dirty="0" smtClean="0">
                <a:solidFill>
                  <a:srgbClr val="9900FF"/>
                </a:solidFill>
              </a:rPr>
              <a:t> </a:t>
            </a:r>
            <a:r>
              <a:rPr lang="nb-NO" sz="2200" b="1" dirty="0" smtClean="0">
                <a:solidFill>
                  <a:srgbClr val="9900FF"/>
                </a:solidFill>
              </a:rPr>
              <a:t>long-</a:t>
            </a:r>
            <a:r>
              <a:rPr lang="nb-NO" sz="2200" b="1" dirty="0" err="1" smtClean="0">
                <a:solidFill>
                  <a:srgbClr val="9900FF"/>
                </a:solidFill>
              </a:rPr>
              <a:t>lived</a:t>
            </a:r>
            <a:r>
              <a:rPr lang="nb-NO" sz="2200" dirty="0" smtClean="0">
                <a:solidFill>
                  <a:srgbClr val="9900FF"/>
                </a:solidFill>
              </a:rPr>
              <a:t>:</a:t>
            </a:r>
          </a:p>
          <a:p>
            <a:pPr>
              <a:lnSpc>
                <a:spcPts val="2000"/>
              </a:lnSpc>
            </a:pPr>
            <a:r>
              <a:rPr lang="nb-NO" sz="2000" dirty="0" smtClean="0">
                <a:solidFill>
                  <a:srgbClr val="9900FF"/>
                </a:solidFill>
              </a:rPr>
              <a:t>  </a:t>
            </a:r>
            <a:r>
              <a:rPr lang="nb-NO" sz="2000" dirty="0" err="1" smtClean="0">
                <a:solidFill>
                  <a:srgbClr val="9900FF"/>
                </a:solidFill>
              </a:rPr>
              <a:t>might</a:t>
            </a:r>
            <a:r>
              <a:rPr lang="nb-NO" sz="2000" dirty="0" smtClean="0">
                <a:solidFill>
                  <a:srgbClr val="9900FF"/>
                </a:solidFill>
              </a:rPr>
              <a:t> have </a:t>
            </a:r>
            <a:r>
              <a:rPr lang="nb-NO" sz="2000" dirty="0" err="1" smtClean="0">
                <a:solidFill>
                  <a:srgbClr val="9900FF"/>
                </a:solidFill>
              </a:rPr>
              <a:t>lasted</a:t>
            </a:r>
            <a:r>
              <a:rPr lang="nb-NO" sz="2000" dirty="0" smtClean="0">
                <a:solidFill>
                  <a:srgbClr val="9900FF"/>
                </a:solidFill>
              </a:rPr>
              <a:t> </a:t>
            </a:r>
            <a:r>
              <a:rPr lang="nb-NO" sz="2000" dirty="0" err="1" smtClean="0">
                <a:solidFill>
                  <a:srgbClr val="9900FF"/>
                </a:solidFill>
              </a:rPr>
              <a:t>into</a:t>
            </a:r>
            <a:r>
              <a:rPr lang="nb-NO" sz="2000" dirty="0" smtClean="0">
                <a:solidFill>
                  <a:srgbClr val="9900FF"/>
                </a:solidFill>
              </a:rPr>
              <a:t> </a:t>
            </a:r>
            <a:r>
              <a:rPr lang="nb-NO" sz="2000" dirty="0" err="1" smtClean="0">
                <a:solidFill>
                  <a:srgbClr val="9900FF"/>
                </a:solidFill>
              </a:rPr>
              <a:t>the</a:t>
            </a:r>
            <a:r>
              <a:rPr lang="nb-NO" sz="2000" dirty="0" smtClean="0">
                <a:solidFill>
                  <a:srgbClr val="9900FF"/>
                </a:solidFill>
              </a:rPr>
              <a:t> </a:t>
            </a:r>
            <a:r>
              <a:rPr lang="nb-NO" sz="2000" dirty="0" err="1" smtClean="0">
                <a:solidFill>
                  <a:srgbClr val="9900FF"/>
                </a:solidFill>
              </a:rPr>
              <a:t>Proterozoic</a:t>
            </a:r>
            <a:r>
              <a:rPr lang="nb-NO" sz="2000" dirty="0" smtClean="0">
                <a:solidFill>
                  <a:srgbClr val="9900FF"/>
                </a:solidFill>
              </a:rPr>
              <a:t> or </a:t>
            </a:r>
            <a:r>
              <a:rPr lang="nb-NO" sz="2000" dirty="0" err="1" smtClean="0">
                <a:solidFill>
                  <a:srgbClr val="9900FF"/>
                </a:solidFill>
              </a:rPr>
              <a:t>even</a:t>
            </a:r>
            <a:r>
              <a:rPr lang="nb-NO" sz="2000" dirty="0" smtClean="0">
                <a:solidFill>
                  <a:srgbClr val="9900FF"/>
                </a:solidFill>
              </a:rPr>
              <a:t> </a:t>
            </a:r>
            <a:r>
              <a:rPr lang="nb-NO" sz="2000" dirty="0" err="1" smtClean="0">
                <a:solidFill>
                  <a:srgbClr val="9900FF"/>
                </a:solidFill>
              </a:rPr>
              <a:t>Phanerozoic</a:t>
            </a:r>
            <a:r>
              <a:rPr lang="nb-NO" sz="2000" dirty="0" smtClean="0">
                <a:solidFill>
                  <a:srgbClr val="9900FF"/>
                </a:solidFill>
              </a:rPr>
              <a:t> ??</a:t>
            </a:r>
          </a:p>
          <a:p>
            <a:pPr>
              <a:lnSpc>
                <a:spcPts val="2000"/>
              </a:lnSpc>
            </a:pPr>
            <a:endParaRPr lang="nb-NO" sz="2200" dirty="0" smtClean="0">
              <a:solidFill>
                <a:srgbClr val="9900FF"/>
              </a:solidFill>
            </a:endParaRPr>
          </a:p>
          <a:p>
            <a:pPr>
              <a:lnSpc>
                <a:spcPts val="2000"/>
              </a:lnSpc>
            </a:pPr>
            <a:r>
              <a:rPr lang="nb-NO" sz="2200" dirty="0" smtClean="0">
                <a:solidFill>
                  <a:srgbClr val="9900FF"/>
                </a:solidFill>
              </a:rPr>
              <a:t>Are </a:t>
            </a:r>
            <a:r>
              <a:rPr lang="nb-NO" sz="2200" dirty="0" err="1" smtClean="0">
                <a:solidFill>
                  <a:srgbClr val="9900FF"/>
                </a:solidFill>
              </a:rPr>
              <a:t>the</a:t>
            </a:r>
            <a:r>
              <a:rPr lang="nb-NO" sz="2200" dirty="0" smtClean="0">
                <a:solidFill>
                  <a:srgbClr val="9900FF"/>
                </a:solidFill>
              </a:rPr>
              <a:t> </a:t>
            </a:r>
            <a:r>
              <a:rPr lang="nb-NO" sz="2200" b="1" dirty="0" err="1" smtClean="0">
                <a:solidFill>
                  <a:srgbClr val="9900FF"/>
                </a:solidFill>
              </a:rPr>
              <a:t>ULVZs</a:t>
            </a:r>
            <a:r>
              <a:rPr lang="nb-NO" sz="2200" b="1" dirty="0" smtClean="0">
                <a:solidFill>
                  <a:srgbClr val="9900FF"/>
                </a:solidFill>
              </a:rPr>
              <a:t> </a:t>
            </a:r>
            <a:r>
              <a:rPr lang="nb-NO" sz="2200" dirty="0" err="1" smtClean="0">
                <a:solidFill>
                  <a:srgbClr val="9900FF"/>
                </a:solidFill>
              </a:rPr>
              <a:t>partially</a:t>
            </a:r>
            <a:r>
              <a:rPr lang="nb-NO" sz="2200" dirty="0" smtClean="0">
                <a:solidFill>
                  <a:srgbClr val="9900FF"/>
                </a:solidFill>
              </a:rPr>
              <a:t> molten </a:t>
            </a:r>
            <a:r>
              <a:rPr lang="nb-NO" sz="2200" b="1" dirty="0" err="1" smtClean="0">
                <a:solidFill>
                  <a:srgbClr val="9900FF"/>
                </a:solidFill>
              </a:rPr>
              <a:t>BMO-residues</a:t>
            </a:r>
            <a:r>
              <a:rPr lang="nb-NO" sz="2200" b="1" dirty="0" smtClean="0">
                <a:solidFill>
                  <a:srgbClr val="9900FF"/>
                </a:solidFill>
              </a:rPr>
              <a:t> </a:t>
            </a:r>
            <a:r>
              <a:rPr lang="nb-NO" sz="2200" dirty="0" smtClean="0">
                <a:solidFill>
                  <a:srgbClr val="9900FF"/>
                </a:solidFill>
              </a:rPr>
              <a:t>?? </a:t>
            </a:r>
            <a:endParaRPr lang="nb-NO" sz="2200" dirty="0">
              <a:solidFill>
                <a:srgbClr val="99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653" y="188640"/>
            <a:ext cx="6198782" cy="707886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200" b="1" dirty="0" smtClean="0">
                <a:solidFill>
                  <a:srgbClr val="0066FF"/>
                </a:solidFill>
              </a:rPr>
              <a:t>Core-mantle evolution: </a:t>
            </a:r>
            <a:r>
              <a:rPr lang="en-US" sz="2200" dirty="0" smtClean="0">
                <a:solidFill>
                  <a:srgbClr val="0066FF"/>
                </a:solidFill>
              </a:rPr>
              <a:t>chemical exchange between</a:t>
            </a:r>
          </a:p>
          <a:p>
            <a:pPr>
              <a:lnSpc>
                <a:spcPts val="2400"/>
              </a:lnSpc>
            </a:pPr>
            <a:r>
              <a:rPr lang="en-US" sz="2200" dirty="0" smtClean="0">
                <a:solidFill>
                  <a:srgbClr val="0066FF"/>
                </a:solidFill>
              </a:rPr>
              <a:t>     the </a:t>
            </a:r>
            <a:r>
              <a:rPr lang="en-US" sz="2200" dirty="0">
                <a:solidFill>
                  <a:srgbClr val="0066FF"/>
                </a:solidFill>
              </a:rPr>
              <a:t>basal magma ocean (</a:t>
            </a:r>
            <a:r>
              <a:rPr lang="en-US" sz="2200" dirty="0" smtClean="0">
                <a:solidFill>
                  <a:srgbClr val="0066FF"/>
                </a:solidFill>
              </a:rPr>
              <a:t>BMO) and the </a:t>
            </a:r>
            <a:r>
              <a:rPr lang="en-US" sz="2200" dirty="0" err="1" smtClean="0">
                <a:solidFill>
                  <a:srgbClr val="0066FF"/>
                </a:solidFill>
              </a:rPr>
              <a:t>protocore</a:t>
            </a:r>
            <a:endParaRPr lang="en-US" sz="2200" dirty="0" smtClean="0">
              <a:solidFill>
                <a:srgbClr val="0066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6216" y="162992"/>
            <a:ext cx="2499723" cy="73353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200" b="1" dirty="0" err="1" smtClean="0"/>
              <a:t>Figures</a:t>
            </a:r>
            <a:r>
              <a:rPr lang="nb-NO" sz="1200" b="1" dirty="0" smtClean="0"/>
              <a:t> in </a:t>
            </a:r>
            <a:r>
              <a:rPr lang="nb-NO" sz="1200" b="1" dirty="0" err="1" smtClean="0"/>
              <a:t>this</a:t>
            </a:r>
            <a:r>
              <a:rPr lang="nb-NO" sz="1200" b="1" dirty="0" smtClean="0"/>
              <a:t> </a:t>
            </a:r>
            <a:r>
              <a:rPr lang="nb-NO" sz="1200" b="1" dirty="0" err="1" smtClean="0"/>
              <a:t>presentation</a:t>
            </a:r>
            <a:r>
              <a:rPr lang="nb-NO" sz="1200" b="1" dirty="0" smtClean="0"/>
              <a:t>:</a:t>
            </a:r>
          </a:p>
          <a:p>
            <a:pPr>
              <a:lnSpc>
                <a:spcPts val="1600"/>
              </a:lnSpc>
            </a:pPr>
            <a:r>
              <a:rPr lang="nb-NO" sz="1200" dirty="0" smtClean="0"/>
              <a:t>Trønnes et al (2019, </a:t>
            </a:r>
            <a:r>
              <a:rPr lang="nb-NO" sz="1200" dirty="0" err="1" smtClean="0"/>
              <a:t>Tectonophys</a:t>
            </a:r>
            <a:r>
              <a:rPr lang="nb-NO" sz="1200" dirty="0" smtClean="0"/>
              <a:t>.) or</a:t>
            </a:r>
          </a:p>
          <a:p>
            <a:pPr>
              <a:lnSpc>
                <a:spcPts val="1600"/>
              </a:lnSpc>
            </a:pPr>
            <a:r>
              <a:rPr lang="nb-NO" sz="1200" dirty="0" smtClean="0"/>
              <a:t>  </a:t>
            </a:r>
            <a:r>
              <a:rPr lang="nb-NO" sz="1200" dirty="0" err="1" smtClean="0"/>
              <a:t>unpubl</a:t>
            </a:r>
            <a:r>
              <a:rPr lang="nb-NO" sz="1200" dirty="0" smtClean="0"/>
              <a:t>., </a:t>
            </a:r>
            <a:r>
              <a:rPr lang="nb-NO" sz="1200" dirty="0" err="1" smtClean="0"/>
              <a:t>unless</a:t>
            </a:r>
            <a:r>
              <a:rPr lang="nb-NO" sz="1200" dirty="0" smtClean="0"/>
              <a:t> </a:t>
            </a:r>
            <a:r>
              <a:rPr lang="nb-NO" sz="1200" dirty="0" err="1" smtClean="0"/>
              <a:t>indicated</a:t>
            </a:r>
            <a:r>
              <a:rPr lang="nb-NO" sz="1200" dirty="0" smtClean="0"/>
              <a:t> </a:t>
            </a:r>
            <a:r>
              <a:rPr lang="nb-NO" sz="1200" dirty="0" err="1" smtClean="0"/>
              <a:t>otherwise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3736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362" y="77546"/>
            <a:ext cx="3864307" cy="97719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nb-NO" b="1" dirty="0" smtClean="0">
                <a:solidFill>
                  <a:srgbClr val="0066FF"/>
                </a:solidFill>
              </a:rPr>
              <a:t>Venus and Earth</a:t>
            </a:r>
            <a:endParaRPr lang="nb-NO" b="1" dirty="0"/>
          </a:p>
          <a:p>
            <a:pPr>
              <a:lnSpc>
                <a:spcPts val="2300"/>
              </a:lnSpc>
            </a:pPr>
            <a:r>
              <a:rPr lang="nb-NO" sz="1700" dirty="0" err="1" smtClean="0"/>
              <a:t>Segregated</a:t>
            </a:r>
            <a:r>
              <a:rPr lang="nb-NO" sz="1700" dirty="0" smtClean="0"/>
              <a:t> </a:t>
            </a:r>
            <a:r>
              <a:rPr lang="nb-NO" sz="1700" dirty="0" err="1" smtClean="0"/>
              <a:t>cores</a:t>
            </a:r>
            <a:r>
              <a:rPr lang="nb-NO" sz="1700" dirty="0" smtClean="0"/>
              <a:t> at </a:t>
            </a:r>
            <a:r>
              <a:rPr lang="nb-NO" sz="1700" dirty="0" err="1" smtClean="0"/>
              <a:t>very</a:t>
            </a:r>
            <a:r>
              <a:rPr lang="nb-NO" sz="1700" dirty="0" smtClean="0"/>
              <a:t> </a:t>
            </a:r>
            <a:r>
              <a:rPr lang="nb-NO" sz="1700" dirty="0" err="1" smtClean="0"/>
              <a:t>high</a:t>
            </a:r>
            <a:r>
              <a:rPr lang="nb-NO" sz="1700" dirty="0" smtClean="0"/>
              <a:t> T, </a:t>
            </a:r>
            <a:r>
              <a:rPr lang="nb-NO" sz="1700" dirty="0" err="1" smtClean="0"/>
              <a:t>allowing</a:t>
            </a:r>
            <a:endParaRPr lang="nb-NO" sz="1700" dirty="0"/>
          </a:p>
          <a:p>
            <a:pPr>
              <a:lnSpc>
                <a:spcPts val="2300"/>
              </a:lnSpc>
            </a:pPr>
            <a:r>
              <a:rPr lang="nb-NO" sz="1700" dirty="0" smtClean="0"/>
              <a:t>  </a:t>
            </a:r>
            <a:r>
              <a:rPr lang="nb-NO" sz="1700" dirty="0" err="1" smtClean="0"/>
              <a:t>high</a:t>
            </a:r>
            <a:r>
              <a:rPr lang="nb-NO" sz="1700" dirty="0" smtClean="0"/>
              <a:t> </a:t>
            </a:r>
            <a:r>
              <a:rPr lang="nb-NO" sz="1700" dirty="0" err="1" smtClean="0"/>
              <a:t>Si</a:t>
            </a:r>
            <a:r>
              <a:rPr lang="nb-NO" sz="1700" baseline="30000" dirty="0" err="1" smtClean="0"/>
              <a:t>core</a:t>
            </a:r>
            <a:r>
              <a:rPr lang="nb-NO" sz="1700" dirty="0" smtClean="0"/>
              <a:t>  </a:t>
            </a:r>
            <a:r>
              <a:rPr lang="nb-NO" sz="1700" b="1" dirty="0" smtClean="0"/>
              <a:t>and</a:t>
            </a:r>
            <a:r>
              <a:rPr lang="nb-NO" sz="1700" dirty="0" smtClean="0"/>
              <a:t>  high FeO</a:t>
            </a:r>
            <a:r>
              <a:rPr lang="nb-NO" sz="1700" baseline="30000" dirty="0" smtClean="0">
                <a:solidFill>
                  <a:srgbClr val="000000"/>
                </a:solidFill>
              </a:rPr>
              <a:t>MO </a:t>
            </a:r>
            <a:r>
              <a:rPr lang="nb-NO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(high f</a:t>
            </a:r>
            <a:r>
              <a:rPr lang="nb-NO" sz="1600" baseline="-16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nb-NO" sz="16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nb-NO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998085" y="3478801"/>
            <a:ext cx="4051109" cy="1374735"/>
            <a:chOff x="1703759" y="4966683"/>
            <a:chExt cx="4051109" cy="1374735"/>
          </a:xfrm>
        </p:grpSpPr>
        <p:sp>
          <p:nvSpPr>
            <p:cNvPr id="12" name="TextBox 11"/>
            <p:cNvSpPr txBox="1"/>
            <p:nvPr/>
          </p:nvSpPr>
          <p:spPr>
            <a:xfrm>
              <a:off x="1703759" y="4966683"/>
              <a:ext cx="4051109" cy="13747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nb-NO" b="1" dirty="0" smtClean="0">
                  <a:solidFill>
                    <a:srgbClr val="0066FF"/>
                  </a:solidFill>
                </a:rPr>
                <a:t>Cooling</a:t>
              </a:r>
              <a:r>
                <a:rPr lang="nb-NO" dirty="0" smtClean="0">
                  <a:solidFill>
                    <a:srgbClr val="0066FF"/>
                  </a:solidFill>
                </a:rPr>
                <a:t> of core and magma </a:t>
              </a:r>
              <a:r>
                <a:rPr lang="nb-NO" dirty="0" err="1" smtClean="0">
                  <a:solidFill>
                    <a:srgbClr val="0066FF"/>
                  </a:solidFill>
                </a:rPr>
                <a:t>ocean</a:t>
              </a:r>
              <a:r>
                <a:rPr lang="nb-NO" dirty="0" smtClean="0">
                  <a:solidFill>
                    <a:srgbClr val="0066FF"/>
                  </a:solidFill>
                </a:rPr>
                <a:t> (MO)</a:t>
              </a:r>
            </a:p>
            <a:p>
              <a:pPr>
                <a:lnSpc>
                  <a:spcPts val="3400"/>
                </a:lnSpc>
              </a:pPr>
              <a:r>
                <a:rPr lang="nb-NO" sz="2000" dirty="0" smtClean="0">
                  <a:solidFill>
                    <a:srgbClr val="6600CC"/>
                  </a:solidFill>
                </a:rPr>
                <a:t>        </a:t>
              </a:r>
              <a:r>
                <a:rPr lang="nb-NO" sz="2000" dirty="0" err="1" smtClean="0">
                  <a:solidFill>
                    <a:srgbClr val="6600CC"/>
                  </a:solidFill>
                </a:rPr>
                <a:t>core</a:t>
              </a:r>
              <a:r>
                <a:rPr lang="nb-NO" sz="2000" dirty="0" smtClean="0">
                  <a:solidFill>
                    <a:srgbClr val="6600CC"/>
                  </a:solidFill>
                </a:rPr>
                <a:t>-MO </a:t>
              </a:r>
              <a:r>
                <a:rPr lang="nb-NO" sz="2000" b="1" dirty="0" smtClean="0">
                  <a:solidFill>
                    <a:srgbClr val="6600CC"/>
                  </a:solidFill>
                </a:rPr>
                <a:t>chemical exchange</a:t>
              </a:r>
            </a:p>
            <a:p>
              <a:pPr>
                <a:lnSpc>
                  <a:spcPts val="2200"/>
                </a:lnSpc>
              </a:pPr>
              <a:r>
                <a:rPr lang="nb-NO" dirty="0" smtClean="0">
                  <a:solidFill>
                    <a:srgbClr val="6600CC"/>
                  </a:solidFill>
                </a:rPr>
                <a:t>           - FeO </a:t>
              </a:r>
              <a:r>
                <a:rPr lang="nb-NO" dirty="0" smtClean="0">
                  <a:solidFill>
                    <a:srgbClr val="9999FF"/>
                  </a:solidFill>
                </a:rPr>
                <a:t>and FeO</a:t>
              </a:r>
              <a:r>
                <a:rPr lang="nb-NO" baseline="-25000" dirty="0" smtClean="0">
                  <a:solidFill>
                    <a:srgbClr val="9999FF"/>
                  </a:solidFill>
                </a:rPr>
                <a:t>1.5</a:t>
              </a:r>
              <a:r>
                <a:rPr lang="nb-NO" dirty="0" smtClean="0">
                  <a:solidFill>
                    <a:srgbClr val="6600CC"/>
                  </a:solidFill>
                </a:rPr>
                <a:t> to the core</a:t>
              </a:r>
            </a:p>
            <a:p>
              <a:pPr>
                <a:lnSpc>
                  <a:spcPts val="2200"/>
                </a:lnSpc>
              </a:pPr>
              <a:r>
                <a:rPr lang="nb-NO" dirty="0" smtClean="0">
                  <a:solidFill>
                    <a:srgbClr val="6600CC"/>
                  </a:solidFill>
                </a:rPr>
                <a:t>           - SiO</a:t>
              </a:r>
              <a:r>
                <a:rPr lang="nb-NO" baseline="-25000" dirty="0" smtClean="0">
                  <a:solidFill>
                    <a:srgbClr val="6600CC"/>
                  </a:solidFill>
                </a:rPr>
                <a:t>2</a:t>
              </a:r>
              <a:r>
                <a:rPr lang="nb-NO" dirty="0" smtClean="0">
                  <a:solidFill>
                    <a:srgbClr val="6600CC"/>
                  </a:solidFill>
                </a:rPr>
                <a:t> to </a:t>
              </a:r>
              <a:r>
                <a:rPr lang="nb-NO" dirty="0" err="1" smtClean="0">
                  <a:solidFill>
                    <a:srgbClr val="6600CC"/>
                  </a:solidFill>
                </a:rPr>
                <a:t>the</a:t>
              </a:r>
              <a:r>
                <a:rPr lang="nb-NO" dirty="0" smtClean="0">
                  <a:solidFill>
                    <a:srgbClr val="6600CC"/>
                  </a:solidFill>
                </a:rPr>
                <a:t> MO (and </a:t>
              </a:r>
              <a:r>
                <a:rPr lang="nb-NO" dirty="0" err="1" smtClean="0">
                  <a:solidFill>
                    <a:srgbClr val="6600CC"/>
                  </a:solidFill>
                </a:rPr>
                <a:t>BMO</a:t>
              </a:r>
              <a:r>
                <a:rPr lang="nb-NO" dirty="0" smtClean="0">
                  <a:solidFill>
                    <a:srgbClr val="6600CC"/>
                  </a:solidFill>
                </a:rPr>
                <a:t>)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1830094" y="5441337"/>
              <a:ext cx="365960" cy="212498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82462" y="61350"/>
            <a:ext cx="3849131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Because the chemical equilibrium:</a:t>
            </a:r>
          </a:p>
          <a:p>
            <a:r>
              <a:rPr lang="nb-NO" sz="2000" b="1" dirty="0" smtClean="0">
                <a:solidFill>
                  <a:srgbClr val="FF0000"/>
                </a:solidFill>
              </a:rPr>
              <a:t>2 Fe</a:t>
            </a:r>
            <a:r>
              <a:rPr lang="nb-NO" sz="2000" b="1" baseline="30000" dirty="0" smtClean="0">
                <a:solidFill>
                  <a:srgbClr val="FF0000"/>
                </a:solidFill>
              </a:rPr>
              <a:t>met</a:t>
            </a:r>
            <a:r>
              <a:rPr lang="nb-NO" sz="2000" b="1" dirty="0" smtClean="0">
                <a:solidFill>
                  <a:srgbClr val="FF0000"/>
                </a:solidFill>
              </a:rPr>
              <a:t> + SiO</a:t>
            </a:r>
            <a:r>
              <a:rPr lang="nb-NO" sz="2000" b="1" baseline="-25000" dirty="0" smtClean="0">
                <a:solidFill>
                  <a:srgbClr val="FF0000"/>
                </a:solidFill>
              </a:rPr>
              <a:t>2</a:t>
            </a:r>
            <a:r>
              <a:rPr lang="nb-NO" sz="2000" b="1" baseline="30000" dirty="0" smtClean="0">
                <a:solidFill>
                  <a:srgbClr val="FF0000"/>
                </a:solidFill>
              </a:rPr>
              <a:t>sil</a:t>
            </a:r>
            <a:r>
              <a:rPr lang="nb-NO" sz="2000" b="1" dirty="0" smtClean="0">
                <a:solidFill>
                  <a:srgbClr val="FF0000"/>
                </a:solidFill>
              </a:rPr>
              <a:t>  =  Si</a:t>
            </a:r>
            <a:r>
              <a:rPr lang="nb-NO" sz="2000" b="1" baseline="30000" dirty="0" smtClean="0">
                <a:solidFill>
                  <a:srgbClr val="FF0000"/>
                </a:solidFill>
              </a:rPr>
              <a:t>met</a:t>
            </a:r>
            <a:r>
              <a:rPr lang="nb-NO" sz="2000" b="1" dirty="0" smtClean="0">
                <a:solidFill>
                  <a:srgbClr val="FF0000"/>
                </a:solidFill>
              </a:rPr>
              <a:t> + 2 FeO</a:t>
            </a:r>
            <a:r>
              <a:rPr lang="nb-NO" sz="2000" b="1" baseline="30000" dirty="0" smtClean="0">
                <a:solidFill>
                  <a:srgbClr val="FF0000"/>
                </a:solidFill>
              </a:rPr>
              <a:t>sil</a:t>
            </a:r>
          </a:p>
          <a:p>
            <a:pPr>
              <a:lnSpc>
                <a:spcPts val="2600"/>
              </a:lnSpc>
            </a:pPr>
            <a:r>
              <a:rPr lang="nb-NO" sz="1400" dirty="0" smtClean="0"/>
              <a:t>is displaced towards the product side (right) with</a:t>
            </a:r>
          </a:p>
          <a:p>
            <a:pPr>
              <a:lnSpc>
                <a:spcPts val="1600"/>
              </a:lnSpc>
            </a:pPr>
            <a:r>
              <a:rPr lang="nb-NO" sz="1400" dirty="0" smtClean="0"/>
              <a:t>increasing T  </a:t>
            </a:r>
            <a:r>
              <a:rPr lang="nb-NO" sz="1400" b="1" dirty="0" smtClean="0">
                <a:solidFill>
                  <a:srgbClr val="0066FF"/>
                </a:solidFill>
              </a:rPr>
              <a:t>and reversed with decreasing T</a:t>
            </a:r>
            <a:endParaRPr lang="en-GB" sz="1400" b="1" dirty="0">
              <a:solidFill>
                <a:srgbClr val="00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5166" y="1348667"/>
            <a:ext cx="2821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>
                <a:solidFill>
                  <a:srgbClr val="CC00CC"/>
                </a:solidFill>
              </a:rPr>
              <a:t>           2 Fe + O</a:t>
            </a:r>
            <a:r>
              <a:rPr lang="nb-NO" sz="1600" baseline="-25000" dirty="0" smtClean="0">
                <a:solidFill>
                  <a:srgbClr val="CC00CC"/>
                </a:solidFill>
              </a:rPr>
              <a:t>2</a:t>
            </a:r>
            <a:r>
              <a:rPr lang="nb-NO" sz="1600" dirty="0" smtClean="0">
                <a:solidFill>
                  <a:srgbClr val="CC00CC"/>
                </a:solidFill>
              </a:rPr>
              <a:t> = 2 FeO   (IW)</a:t>
            </a:r>
          </a:p>
          <a:p>
            <a:r>
              <a:rPr lang="nb-NO" sz="1600" dirty="0" smtClean="0"/>
              <a:t>  minus:  </a:t>
            </a:r>
            <a:r>
              <a:rPr lang="nb-NO" sz="1600" dirty="0" smtClean="0">
                <a:solidFill>
                  <a:srgbClr val="800080"/>
                </a:solidFill>
              </a:rPr>
              <a:t>Si + O</a:t>
            </a:r>
            <a:r>
              <a:rPr lang="nb-NO" sz="1600" baseline="-25000" dirty="0" smtClean="0">
                <a:solidFill>
                  <a:srgbClr val="800080"/>
                </a:solidFill>
              </a:rPr>
              <a:t>2</a:t>
            </a:r>
            <a:r>
              <a:rPr lang="nb-NO" sz="1600" dirty="0" smtClean="0">
                <a:solidFill>
                  <a:srgbClr val="800080"/>
                </a:solidFill>
              </a:rPr>
              <a:t> = SiO</a:t>
            </a:r>
            <a:r>
              <a:rPr lang="nb-NO" sz="1600" baseline="-25000" dirty="0" smtClean="0">
                <a:solidFill>
                  <a:srgbClr val="800080"/>
                </a:solidFill>
              </a:rPr>
              <a:t>2       </a:t>
            </a:r>
            <a:r>
              <a:rPr lang="nb-NO" sz="1600" dirty="0" smtClean="0">
                <a:solidFill>
                  <a:srgbClr val="800080"/>
                </a:solidFill>
              </a:rPr>
              <a:t>(SS)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28961" y="1961639"/>
            <a:ext cx="295786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gives:  </a:t>
            </a:r>
            <a:r>
              <a:rPr lang="nb-NO" sz="1600" dirty="0" smtClean="0">
                <a:solidFill>
                  <a:srgbClr val="FF7C80"/>
                </a:solidFill>
              </a:rPr>
              <a:t>2 Fe </a:t>
            </a:r>
            <a:r>
              <a:rPr lang="nb-NO" sz="1600" dirty="0" smtClean="0">
                <a:solidFill>
                  <a:srgbClr val="FF7C80"/>
                </a:solidFill>
                <a:latin typeface="Symbol" panose="05050102010706020507" pitchFamily="18" charset="2"/>
              </a:rPr>
              <a:t>-</a:t>
            </a:r>
            <a:r>
              <a:rPr lang="nb-NO" sz="1600" dirty="0" smtClean="0">
                <a:solidFill>
                  <a:srgbClr val="FF7C80"/>
                </a:solidFill>
              </a:rPr>
              <a:t> Si = 2 FeO </a:t>
            </a:r>
            <a:r>
              <a:rPr lang="nb-NO" sz="1600" dirty="0">
                <a:solidFill>
                  <a:srgbClr val="FF7C80"/>
                </a:solidFill>
                <a:latin typeface="Symbol" panose="05050102010706020507" pitchFamily="18" charset="2"/>
              </a:rPr>
              <a:t>-</a:t>
            </a:r>
            <a:r>
              <a:rPr lang="nb-NO" sz="1600" dirty="0" smtClean="0">
                <a:solidFill>
                  <a:srgbClr val="FF7C80"/>
                </a:solidFill>
              </a:rPr>
              <a:t> SiO</a:t>
            </a:r>
            <a:r>
              <a:rPr lang="nb-NO" sz="1600" baseline="-25000" dirty="0" smtClean="0">
                <a:solidFill>
                  <a:srgbClr val="FF7C80"/>
                </a:solidFill>
              </a:rPr>
              <a:t>2</a:t>
            </a:r>
            <a:endParaRPr lang="en-GB" sz="1600" dirty="0">
              <a:solidFill>
                <a:srgbClr val="FF7C80"/>
              </a:solidFill>
            </a:endParaRPr>
          </a:p>
          <a:p>
            <a:r>
              <a:rPr lang="nb-NO" sz="1600" dirty="0" smtClean="0"/>
              <a:t>or:</a:t>
            </a:r>
            <a:r>
              <a:rPr lang="nb-NO" sz="1600" dirty="0" smtClean="0">
                <a:solidFill>
                  <a:srgbClr val="800080"/>
                </a:solidFill>
              </a:rPr>
              <a:t>  </a:t>
            </a:r>
            <a:r>
              <a:rPr lang="nb-NO" b="1" dirty="0" smtClean="0">
                <a:solidFill>
                  <a:srgbClr val="FF0000"/>
                </a:solidFill>
              </a:rPr>
              <a:t>2 </a:t>
            </a:r>
            <a:r>
              <a:rPr lang="nb-NO" b="1" dirty="0">
                <a:solidFill>
                  <a:srgbClr val="FF0000"/>
                </a:solidFill>
              </a:rPr>
              <a:t>Fe </a:t>
            </a:r>
            <a:r>
              <a:rPr lang="nb-NO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+</a:t>
            </a:r>
            <a:r>
              <a:rPr lang="nb-NO" b="1" dirty="0" smtClean="0">
                <a:solidFill>
                  <a:srgbClr val="FF0000"/>
                </a:solidFill>
              </a:rPr>
              <a:t> Si</a:t>
            </a:r>
            <a:r>
              <a:rPr lang="nb-NO" b="1" dirty="0">
                <a:solidFill>
                  <a:srgbClr val="FF0000"/>
                </a:solidFill>
              </a:rPr>
              <a:t>O</a:t>
            </a:r>
            <a:r>
              <a:rPr lang="nb-NO" b="1" baseline="-25000" dirty="0">
                <a:solidFill>
                  <a:srgbClr val="FF0000"/>
                </a:solidFill>
              </a:rPr>
              <a:t>2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>
                <a:solidFill>
                  <a:srgbClr val="FF0000"/>
                </a:solidFill>
              </a:rPr>
              <a:t>= </a:t>
            </a:r>
            <a:r>
              <a:rPr lang="nb-NO" b="1" dirty="0" smtClean="0">
                <a:solidFill>
                  <a:srgbClr val="FF0000"/>
                </a:solidFill>
              </a:rPr>
              <a:t>Si + 2 FeO</a:t>
            </a:r>
            <a:endParaRPr lang="en-GB" b="1" dirty="0">
              <a:solidFill>
                <a:srgbClr val="800080"/>
              </a:solidFill>
            </a:endParaRPr>
          </a:p>
        </p:txBody>
      </p:sp>
      <p:pic>
        <p:nvPicPr>
          <p:cNvPr id="6" name="Picture 2" descr="M:\pc\Dokumenter\Adobe-Illustr-figures\Experimental-PhaseRel\Core-phase-rel\Tecto12217-Fig\Fig 5B-IW-SS-T-fO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" y="1215263"/>
            <a:ext cx="4672013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M:\pc\Dokumenter\Adobe-Illustr-figures\Experimental-PhaseRel\Core-phase-rel\Tecto12217-Fig\Fig 5B-IW-SS-T-fO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94" y="1971449"/>
            <a:ext cx="4249737" cy="1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:\pc\Dokumenter\Adobe-Illustr-figures\Experimental-PhaseRel\Core-phase-rel\Tecto12217-Fig\Fig 5B-IW-SS-T-fO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56" y="1523238"/>
            <a:ext cx="3605213" cy="272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995342" y="5005887"/>
            <a:ext cx="4064437" cy="1733808"/>
            <a:chOff x="4303526" y="4897603"/>
            <a:chExt cx="4064437" cy="1733808"/>
          </a:xfrm>
        </p:grpSpPr>
        <p:sp>
          <p:nvSpPr>
            <p:cNvPr id="15" name="TextBox 14"/>
            <p:cNvSpPr txBox="1"/>
            <p:nvPr/>
          </p:nvSpPr>
          <p:spPr>
            <a:xfrm>
              <a:off x="4303526" y="4897603"/>
              <a:ext cx="4064437" cy="17338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2300"/>
                </a:lnSpc>
              </a:pPr>
              <a:r>
                <a:rPr lang="nb-NO" sz="1600" b="1" dirty="0" err="1" smtClean="0">
                  <a:solidFill>
                    <a:srgbClr val="0066FF"/>
                  </a:solidFill>
                </a:rPr>
                <a:t>Additional</a:t>
              </a:r>
              <a:r>
                <a:rPr lang="nb-NO" sz="1600" b="1" dirty="0" smtClean="0">
                  <a:solidFill>
                    <a:srgbClr val="0066FF"/>
                  </a:solidFill>
                </a:rPr>
                <a:t> </a:t>
              </a:r>
              <a:r>
                <a:rPr lang="nb-NO" sz="1600" dirty="0" err="1" smtClean="0">
                  <a:solidFill>
                    <a:srgbClr val="0066FF"/>
                  </a:solidFill>
                </a:rPr>
                <a:t>pressure-effect</a:t>
              </a:r>
              <a:r>
                <a:rPr lang="nb-NO" sz="1600" dirty="0" smtClean="0">
                  <a:solidFill>
                    <a:srgbClr val="0066FF"/>
                  </a:solidFill>
                </a:rPr>
                <a:t> </a:t>
              </a:r>
              <a:r>
                <a:rPr lang="nb-NO" sz="1400" b="1" dirty="0" smtClean="0">
                  <a:solidFill>
                    <a:srgbClr val="0066FF"/>
                  </a:solidFill>
                </a:rPr>
                <a:t>– </a:t>
              </a:r>
              <a:r>
                <a:rPr lang="nb-NO" sz="1400" dirty="0" err="1" smtClean="0">
                  <a:solidFill>
                    <a:srgbClr val="0066FF"/>
                  </a:solidFill>
                </a:rPr>
                <a:t>above</a:t>
              </a:r>
              <a:r>
                <a:rPr lang="nb-NO" sz="1400" dirty="0" smtClean="0">
                  <a:solidFill>
                    <a:srgbClr val="0066FF"/>
                  </a:solidFill>
                </a:rPr>
                <a:t> 25 GPa</a:t>
              </a:r>
            </a:p>
            <a:p>
              <a:pPr>
                <a:lnSpc>
                  <a:spcPts val="1200"/>
                </a:lnSpc>
              </a:pPr>
              <a:r>
                <a:rPr lang="nb-NO" sz="1200" dirty="0" smtClean="0">
                  <a:solidFill>
                    <a:srgbClr val="0066FF"/>
                  </a:solidFill>
                </a:rPr>
                <a:t>                                      </a:t>
              </a:r>
              <a:r>
                <a:rPr lang="nb-NO" sz="1100" dirty="0" smtClean="0"/>
                <a:t>Armstrong and Frost (2019, Nature)</a:t>
              </a:r>
            </a:p>
            <a:p>
              <a:pPr>
                <a:lnSpc>
                  <a:spcPts val="2300"/>
                </a:lnSpc>
              </a:pPr>
              <a:r>
                <a:rPr lang="nb-NO" sz="1400" dirty="0" err="1" smtClean="0"/>
                <a:t>Disproportionation</a:t>
              </a:r>
              <a:r>
                <a:rPr lang="nb-NO" sz="1400" dirty="0" smtClean="0"/>
                <a:t> </a:t>
              </a:r>
              <a:r>
                <a:rPr lang="nb-NO" sz="1400" dirty="0" err="1"/>
                <a:t>of</a:t>
              </a:r>
              <a:r>
                <a:rPr lang="nb-NO" sz="1400" dirty="0"/>
                <a:t> </a:t>
              </a:r>
              <a:r>
                <a:rPr lang="nb-NO" sz="1400" dirty="0" err="1"/>
                <a:t>FeO</a:t>
              </a:r>
              <a:r>
                <a:rPr lang="nb-NO" sz="1400" baseline="30000" dirty="0" err="1"/>
                <a:t>MO</a:t>
              </a:r>
              <a:r>
                <a:rPr lang="nb-NO" sz="1400" dirty="0"/>
                <a:t> </a:t>
              </a:r>
              <a:r>
                <a:rPr lang="nb-NO" sz="1400" dirty="0" smtClean="0"/>
                <a:t>at p &gt; 25 GPa promotes</a:t>
              </a:r>
            </a:p>
            <a:p>
              <a:pPr>
                <a:lnSpc>
                  <a:spcPts val="1400"/>
                </a:lnSpc>
              </a:pPr>
              <a:r>
                <a:rPr lang="nb-NO" sz="1400" dirty="0" err="1"/>
                <a:t>high</a:t>
              </a:r>
              <a:r>
                <a:rPr lang="nb-NO" sz="1400" dirty="0"/>
                <a:t> f</a:t>
              </a:r>
              <a:r>
                <a:rPr lang="nb-NO" sz="1600" baseline="-10000" dirty="0"/>
                <a:t>O</a:t>
              </a:r>
              <a:r>
                <a:rPr lang="nb-NO" sz="1400" baseline="-25000" dirty="0"/>
                <a:t>2</a:t>
              </a:r>
              <a:r>
                <a:rPr lang="nb-NO" sz="1400" dirty="0"/>
                <a:t> </a:t>
              </a:r>
              <a:r>
                <a:rPr lang="nb-NO" sz="1400" dirty="0" smtClean="0"/>
                <a:t>in </a:t>
              </a:r>
              <a:r>
                <a:rPr lang="nb-NO" sz="1400" dirty="0" err="1" smtClean="0"/>
                <a:t>the</a:t>
              </a:r>
              <a:r>
                <a:rPr lang="nb-NO" sz="1400" dirty="0" smtClean="0"/>
                <a:t> MO, </a:t>
              </a:r>
              <a:r>
                <a:rPr lang="nb-NO" sz="1400" dirty="0" err="1" smtClean="0"/>
                <a:t>combined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with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core</a:t>
              </a:r>
              <a:r>
                <a:rPr lang="nb-NO" sz="1400" dirty="0" smtClean="0"/>
                <a:t> </a:t>
              </a:r>
              <a:r>
                <a:rPr lang="nb-NO" sz="1400" dirty="0" err="1" smtClean="0"/>
                <a:t>segregation</a:t>
              </a:r>
              <a:r>
                <a:rPr lang="nb-NO" sz="1400" dirty="0" smtClean="0"/>
                <a:t>:  </a:t>
              </a:r>
            </a:p>
            <a:p>
              <a:pPr>
                <a:lnSpc>
                  <a:spcPts val="2800"/>
                </a:lnSpc>
              </a:pPr>
              <a:r>
                <a:rPr lang="nb-NO" dirty="0">
                  <a:solidFill>
                    <a:srgbClr val="FF0000"/>
                  </a:solidFill>
                </a:rPr>
                <a:t> </a:t>
              </a:r>
              <a:r>
                <a:rPr lang="nb-NO" dirty="0" smtClean="0">
                  <a:solidFill>
                    <a:srgbClr val="FF0000"/>
                  </a:solidFill>
                </a:rPr>
                <a:t>   </a:t>
              </a:r>
              <a:r>
                <a:rPr lang="nb-NO" sz="1900" b="1" dirty="0" smtClean="0">
                  <a:solidFill>
                    <a:srgbClr val="FF0000"/>
                  </a:solidFill>
                </a:rPr>
                <a:t>3 </a:t>
              </a:r>
              <a:r>
                <a:rPr lang="nb-NO" sz="1900" b="1" dirty="0" err="1" smtClean="0">
                  <a:solidFill>
                    <a:srgbClr val="FF0000"/>
                  </a:solidFill>
                </a:rPr>
                <a:t>FeO</a:t>
              </a:r>
              <a:r>
                <a:rPr lang="nb-NO" sz="1900" b="1" dirty="0" smtClean="0">
                  <a:solidFill>
                    <a:srgbClr val="FF0000"/>
                  </a:solidFill>
                </a:rPr>
                <a:t>  =  2 FeO</a:t>
              </a:r>
              <a:r>
                <a:rPr lang="nb-NO" sz="1900" b="1" baseline="-25000" dirty="0" smtClean="0">
                  <a:solidFill>
                    <a:srgbClr val="FF0000"/>
                  </a:solidFill>
                </a:rPr>
                <a:t>1.5</a:t>
              </a:r>
              <a:r>
                <a:rPr lang="nb-NO" sz="1900" b="1" dirty="0" smtClean="0">
                  <a:solidFill>
                    <a:srgbClr val="FF0000"/>
                  </a:solidFill>
                </a:rPr>
                <a:t>   +      Fe</a:t>
              </a:r>
            </a:p>
            <a:p>
              <a:pPr>
                <a:lnSpc>
                  <a:spcPts val="1700"/>
                </a:lnSpc>
              </a:pPr>
              <a:r>
                <a:rPr lang="nb-NO" sz="1100" dirty="0"/>
                <a:t> </a:t>
              </a:r>
              <a:r>
                <a:rPr lang="nb-NO" sz="1100" dirty="0" smtClean="0"/>
                <a:t>             </a:t>
              </a:r>
              <a:r>
                <a:rPr lang="nb-NO" sz="1100" dirty="0" err="1" smtClean="0"/>
                <a:t>components</a:t>
              </a:r>
              <a:r>
                <a:rPr lang="nb-NO" sz="1100" dirty="0" smtClean="0"/>
                <a:t> in </a:t>
              </a:r>
              <a:r>
                <a:rPr lang="nb-NO" sz="1100" dirty="0" err="1" smtClean="0"/>
                <a:t>the</a:t>
              </a:r>
              <a:r>
                <a:rPr lang="nb-NO" sz="1100" dirty="0" smtClean="0"/>
                <a:t> MO               </a:t>
              </a:r>
              <a:r>
                <a:rPr lang="nb-NO" sz="1100" dirty="0" err="1" smtClean="0"/>
                <a:t>liquid</a:t>
              </a:r>
              <a:r>
                <a:rPr lang="nb-NO" sz="1100" dirty="0" smtClean="0"/>
                <a:t> metal </a:t>
              </a:r>
              <a:r>
                <a:rPr lang="nb-NO" sz="1100" dirty="0" err="1" smtClean="0"/>
                <a:t>segregating</a:t>
              </a:r>
              <a:endParaRPr lang="nb-NO" sz="1100" dirty="0"/>
            </a:p>
            <a:p>
              <a:pPr>
                <a:lnSpc>
                  <a:spcPts val="1100"/>
                </a:lnSpc>
              </a:pPr>
              <a:r>
                <a:rPr lang="nb-NO" sz="1100" dirty="0" smtClean="0"/>
                <a:t>                                                                   and sinking to </a:t>
              </a:r>
              <a:r>
                <a:rPr lang="nb-NO" sz="1100" dirty="0" err="1" smtClean="0"/>
                <a:t>the</a:t>
              </a:r>
              <a:r>
                <a:rPr lang="nb-NO" sz="1100" dirty="0" smtClean="0"/>
                <a:t> </a:t>
              </a:r>
              <a:r>
                <a:rPr lang="nb-NO" sz="1100" dirty="0" err="1" smtClean="0"/>
                <a:t>core</a:t>
              </a:r>
              <a:r>
                <a:rPr lang="nb-NO" sz="1100" dirty="0" smtClean="0"/>
                <a:t> </a:t>
              </a:r>
            </a:p>
          </p:txBody>
        </p:sp>
        <p:sp>
          <p:nvSpPr>
            <p:cNvPr id="10" name="Right Brace 9"/>
            <p:cNvSpPr/>
            <p:nvPr/>
          </p:nvSpPr>
          <p:spPr>
            <a:xfrm rot="5400000">
              <a:off x="5515020" y="5285448"/>
              <a:ext cx="94127" cy="185985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Brace 15"/>
            <p:cNvSpPr/>
            <p:nvPr/>
          </p:nvSpPr>
          <p:spPr>
            <a:xfrm rot="5400000">
              <a:off x="7227179" y="6019284"/>
              <a:ext cx="90353" cy="32020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917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40119" y="61416"/>
            <a:ext cx="4042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FF"/>
                </a:solidFill>
              </a:rPr>
              <a:t>f</a:t>
            </a:r>
            <a:r>
              <a:rPr lang="nb-NO" baseline="-14000" dirty="0" smtClean="0">
                <a:solidFill>
                  <a:srgbClr val="0066FF"/>
                </a:solidFill>
              </a:rPr>
              <a:t>O</a:t>
            </a:r>
            <a:r>
              <a:rPr lang="nb-NO" baseline="-28000" dirty="0" smtClean="0">
                <a:solidFill>
                  <a:srgbClr val="0066FF"/>
                </a:solidFill>
              </a:rPr>
              <a:t>2</a:t>
            </a:r>
            <a:r>
              <a:rPr lang="nb-NO" dirty="0" smtClean="0">
                <a:solidFill>
                  <a:srgbClr val="0066FF"/>
                </a:solidFill>
              </a:rPr>
              <a:t>-buffered </a:t>
            </a:r>
            <a:r>
              <a:rPr lang="nb-NO" dirty="0" err="1" smtClean="0">
                <a:solidFill>
                  <a:srgbClr val="0066FF"/>
                </a:solidFill>
              </a:rPr>
              <a:t>experiments</a:t>
            </a:r>
            <a:r>
              <a:rPr lang="nb-NO" dirty="0" smtClean="0">
                <a:solidFill>
                  <a:srgbClr val="0066FF"/>
                </a:solidFill>
              </a:rPr>
              <a:t>, </a:t>
            </a:r>
            <a:r>
              <a:rPr lang="nb-NO" dirty="0" err="1" smtClean="0">
                <a:solidFill>
                  <a:srgbClr val="0066FF"/>
                </a:solidFill>
              </a:rPr>
              <a:t>andesitic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dirty="0" err="1" smtClean="0">
                <a:solidFill>
                  <a:srgbClr val="0066FF"/>
                </a:solidFill>
              </a:rPr>
              <a:t>melts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</a:p>
          <a:p>
            <a:r>
              <a:rPr lang="nb-NO" sz="1400" dirty="0" smtClean="0">
                <a:solidFill>
                  <a:srgbClr val="000000"/>
                </a:solidFill>
              </a:rPr>
              <a:t>Armstrong </a:t>
            </a:r>
            <a:r>
              <a:rPr lang="nb-NO" sz="1400" dirty="0">
                <a:solidFill>
                  <a:srgbClr val="000000"/>
                </a:solidFill>
              </a:rPr>
              <a:t>et </a:t>
            </a:r>
            <a:r>
              <a:rPr lang="nb-NO" sz="1400" dirty="0" smtClean="0">
                <a:solidFill>
                  <a:srgbClr val="000000"/>
                </a:solidFill>
              </a:rPr>
              <a:t>al. (2019</a:t>
            </a:r>
            <a:r>
              <a:rPr lang="nb-NO" sz="1400" dirty="0">
                <a:solidFill>
                  <a:srgbClr val="000000"/>
                </a:solidFill>
              </a:rPr>
              <a:t>, </a:t>
            </a:r>
            <a:r>
              <a:rPr lang="nb-NO" sz="1400" dirty="0" err="1">
                <a:solidFill>
                  <a:srgbClr val="000000"/>
                </a:solidFill>
              </a:rPr>
              <a:t>Sci</a:t>
            </a:r>
            <a:r>
              <a:rPr lang="nb-NO" sz="1400" dirty="0" smtClean="0">
                <a:solidFill>
                  <a:srgbClr val="000000"/>
                </a:solidFill>
              </a:rPr>
              <a:t>.) 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4" y="48488"/>
            <a:ext cx="4996557" cy="35264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365" y="3896069"/>
            <a:ext cx="5004886" cy="298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9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056" y="148351"/>
            <a:ext cx="382188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400" dirty="0" smtClean="0">
                <a:solidFill>
                  <a:srgbClr val="0066FF"/>
                </a:solidFill>
              </a:rPr>
              <a:t>Fe-oxide transport to the core</a:t>
            </a:r>
            <a:endParaRPr lang="nb-NO" sz="2400" b="1" dirty="0" smtClean="0">
              <a:solidFill>
                <a:srgbClr val="00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41" y="980728"/>
            <a:ext cx="90266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700" dirty="0" smtClean="0"/>
              <a:t>Will the BMO be  </a:t>
            </a:r>
            <a:r>
              <a:rPr lang="nb-NO" sz="2700" b="1" dirty="0" smtClean="0">
                <a:solidFill>
                  <a:srgbClr val="FF0000"/>
                </a:solidFill>
              </a:rPr>
              <a:t>oxidised</a:t>
            </a:r>
            <a:r>
              <a:rPr lang="nb-NO" sz="2700" dirty="0" smtClean="0"/>
              <a:t>  or  </a:t>
            </a:r>
            <a:r>
              <a:rPr lang="nb-NO" sz="2700" b="1" dirty="0" smtClean="0">
                <a:solidFill>
                  <a:srgbClr val="9900CC"/>
                </a:solidFill>
              </a:rPr>
              <a:t>reduced </a:t>
            </a:r>
            <a:r>
              <a:rPr lang="nb-NO" sz="2700" b="1" dirty="0" smtClean="0"/>
              <a:t>  </a:t>
            </a:r>
            <a:r>
              <a:rPr lang="nb-NO" sz="2700" dirty="0" smtClean="0"/>
              <a:t>during solidification? </a:t>
            </a:r>
            <a:endParaRPr lang="en-GB" sz="2700" dirty="0"/>
          </a:p>
        </p:txBody>
      </p:sp>
      <p:sp>
        <p:nvSpPr>
          <p:cNvPr id="5" name="TextBox 4"/>
          <p:cNvSpPr txBox="1"/>
          <p:nvPr/>
        </p:nvSpPr>
        <p:spPr>
          <a:xfrm>
            <a:off x="1619671" y="1825447"/>
            <a:ext cx="19543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If Fe-metal alloy is</a:t>
            </a:r>
          </a:p>
          <a:p>
            <a:r>
              <a:rPr lang="nb-NO" dirty="0" smtClean="0">
                <a:solidFill>
                  <a:srgbClr val="FF0000"/>
                </a:solidFill>
              </a:rPr>
              <a:t>extracted and sinks</a:t>
            </a:r>
          </a:p>
          <a:p>
            <a:r>
              <a:rPr lang="nb-NO" dirty="0" smtClean="0">
                <a:solidFill>
                  <a:srgbClr val="FF0000"/>
                </a:solidFill>
              </a:rPr>
              <a:t>into the core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549" y="1773469"/>
            <a:ext cx="2364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9900CC"/>
                </a:solidFill>
              </a:rPr>
              <a:t>If Fe-oxide with a</a:t>
            </a:r>
          </a:p>
          <a:p>
            <a:r>
              <a:rPr lang="nb-NO" dirty="0" smtClean="0">
                <a:solidFill>
                  <a:srgbClr val="9900CC"/>
                </a:solidFill>
              </a:rPr>
              <a:t>FeO</a:t>
            </a:r>
            <a:r>
              <a:rPr lang="nb-NO" baseline="-25000" dirty="0" smtClean="0">
                <a:solidFill>
                  <a:srgbClr val="9900CC"/>
                </a:solidFill>
              </a:rPr>
              <a:t>1.5</a:t>
            </a:r>
            <a:r>
              <a:rPr lang="nb-NO" dirty="0" smtClean="0">
                <a:solidFill>
                  <a:srgbClr val="9900CC"/>
                </a:solidFill>
              </a:rPr>
              <a:t>/FeO ratio higher</a:t>
            </a:r>
          </a:p>
          <a:p>
            <a:r>
              <a:rPr lang="nb-NO" dirty="0" smtClean="0">
                <a:solidFill>
                  <a:srgbClr val="9900CC"/>
                </a:solidFill>
              </a:rPr>
              <a:t>than that of the BMO</a:t>
            </a:r>
          </a:p>
          <a:p>
            <a:r>
              <a:rPr lang="nb-NO" dirty="0" smtClean="0">
                <a:solidFill>
                  <a:srgbClr val="9900CC"/>
                </a:solidFill>
              </a:rPr>
              <a:t>dissolves into the core </a:t>
            </a:r>
            <a:endParaRPr lang="en-GB" dirty="0">
              <a:solidFill>
                <a:srgbClr val="9900CC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699792" y="1437669"/>
            <a:ext cx="217831" cy="41093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009086" y="1413429"/>
            <a:ext cx="66970" cy="435170"/>
          </a:xfrm>
          <a:prstGeom prst="straightConnector1">
            <a:avLst/>
          </a:prstGeom>
          <a:ln w="19050">
            <a:solidFill>
              <a:srgbClr val="99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38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601" y="66143"/>
            <a:ext cx="9036497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2000" b="1" dirty="0" smtClean="0">
                <a:solidFill>
                  <a:srgbClr val="3333FF"/>
                </a:solidFill>
              </a:rPr>
              <a:t>Important question because</a:t>
            </a:r>
            <a:r>
              <a:rPr lang="nb-NO" b="1" dirty="0" smtClean="0">
                <a:solidFill>
                  <a:srgbClr val="3333FF"/>
                </a:solidFill>
              </a:rPr>
              <a:t>:</a:t>
            </a:r>
          </a:p>
          <a:p>
            <a:pPr>
              <a:lnSpc>
                <a:spcPts val="3200"/>
              </a:lnSpc>
            </a:pPr>
            <a:r>
              <a:rPr lang="nb-NO" sz="1600" dirty="0" smtClean="0"/>
              <a:t>- bulk mantle has dominantly Fe</a:t>
            </a:r>
            <a:r>
              <a:rPr lang="nb-NO" sz="1600" baseline="30000" dirty="0" smtClean="0"/>
              <a:t>2+</a:t>
            </a:r>
            <a:r>
              <a:rPr lang="nb-NO" sz="1600" dirty="0" smtClean="0"/>
              <a:t> with a small fraction (about 2%) of Fe</a:t>
            </a:r>
            <a:r>
              <a:rPr lang="nb-NO" sz="1600" baseline="30000" dirty="0" smtClean="0"/>
              <a:t>3+</a:t>
            </a:r>
          </a:p>
          <a:p>
            <a:pPr>
              <a:lnSpc>
                <a:spcPts val="3200"/>
              </a:lnSpc>
            </a:pPr>
            <a:r>
              <a:rPr lang="nb-NO" sz="1600" dirty="0" smtClean="0"/>
              <a:t>- extraction of </a:t>
            </a:r>
            <a:r>
              <a:rPr lang="nb-NO" sz="1600" b="1" dirty="0" smtClean="0"/>
              <a:t>only FeO</a:t>
            </a:r>
            <a:r>
              <a:rPr lang="nb-NO" sz="1600" dirty="0" smtClean="0"/>
              <a:t> to the </a:t>
            </a:r>
            <a:r>
              <a:rPr lang="nb-NO" sz="1600" dirty="0" err="1" smtClean="0"/>
              <a:t>core</a:t>
            </a:r>
            <a:r>
              <a:rPr lang="nb-NO" sz="1600" dirty="0" smtClean="0"/>
              <a:t> </a:t>
            </a:r>
            <a:r>
              <a:rPr lang="nb-NO" sz="1600" dirty="0" err="1" smtClean="0"/>
              <a:t>will</a:t>
            </a:r>
            <a:r>
              <a:rPr lang="nb-NO" sz="1600" dirty="0" smtClean="0"/>
              <a:t> </a:t>
            </a:r>
            <a:r>
              <a:rPr lang="nb-NO" sz="1600" dirty="0" err="1" smtClean="0"/>
              <a:t>therefore</a:t>
            </a:r>
            <a:r>
              <a:rPr lang="nb-NO" sz="1600" dirty="0" smtClean="0"/>
              <a:t> </a:t>
            </a:r>
            <a:r>
              <a:rPr lang="nb-NO" sz="1600" b="1" dirty="0" smtClean="0"/>
              <a:t>oxidise the </a:t>
            </a:r>
            <a:r>
              <a:rPr lang="nb-NO" sz="1600" b="1" dirty="0" err="1" smtClean="0"/>
              <a:t>BMO</a:t>
            </a:r>
            <a:r>
              <a:rPr lang="nb-NO" sz="1600" dirty="0" smtClean="0"/>
              <a:t> and </a:t>
            </a:r>
            <a:r>
              <a:rPr lang="nb-NO" sz="1600" dirty="0" err="1" smtClean="0"/>
              <a:t>lowermost</a:t>
            </a:r>
            <a:r>
              <a:rPr lang="nb-NO" sz="1600" dirty="0" smtClean="0"/>
              <a:t> mantle,</a:t>
            </a:r>
          </a:p>
          <a:p>
            <a:pPr>
              <a:lnSpc>
                <a:spcPts val="1700"/>
              </a:lnSpc>
            </a:pPr>
            <a:r>
              <a:rPr lang="nb-NO" sz="1600" dirty="0"/>
              <a:t> </a:t>
            </a:r>
            <a:r>
              <a:rPr lang="nb-NO" sz="1600" dirty="0" smtClean="0"/>
              <a:t>    increasing the Fe</a:t>
            </a:r>
            <a:r>
              <a:rPr lang="nb-NO" sz="1600" baseline="30000" dirty="0" smtClean="0"/>
              <a:t>3+</a:t>
            </a:r>
            <a:r>
              <a:rPr lang="nb-NO" sz="1600" dirty="0" smtClean="0"/>
              <a:t>/</a:t>
            </a:r>
            <a:r>
              <a:rPr lang="nb-NO" sz="1600" dirty="0" smtClean="0">
                <a:latin typeface="Symbol" panose="05050102010706020507" pitchFamily="18" charset="2"/>
              </a:rPr>
              <a:t>S</a:t>
            </a:r>
            <a:r>
              <a:rPr lang="nb-NO" sz="1600" dirty="0" smtClean="0"/>
              <a:t>Fe ratio</a:t>
            </a:r>
          </a:p>
          <a:p>
            <a:pPr>
              <a:lnSpc>
                <a:spcPts val="3200"/>
              </a:lnSpc>
            </a:pPr>
            <a:r>
              <a:rPr lang="nb-NO" sz="1600" dirty="0" smtClean="0"/>
              <a:t>- extraction of </a:t>
            </a:r>
            <a:r>
              <a:rPr lang="nb-NO" sz="1600" b="1" dirty="0" smtClean="0"/>
              <a:t>mainly FeO + moderate amounts of Fe</a:t>
            </a:r>
            <a:r>
              <a:rPr lang="nb-NO" sz="1600" b="1" baseline="-25000" dirty="0" smtClean="0"/>
              <a:t>2</a:t>
            </a:r>
            <a:r>
              <a:rPr lang="nb-NO" sz="1600" b="1" dirty="0" smtClean="0"/>
              <a:t>O</a:t>
            </a:r>
            <a:r>
              <a:rPr lang="nb-NO" sz="1600" b="1" baseline="-25000" dirty="0" smtClean="0"/>
              <a:t>3</a:t>
            </a:r>
            <a:r>
              <a:rPr lang="nb-NO" sz="1600" dirty="0" smtClean="0"/>
              <a:t> from the BMO will likely </a:t>
            </a:r>
            <a:r>
              <a:rPr lang="nb-NO" sz="1600" b="1" dirty="0" smtClean="0"/>
              <a:t>reduce the BMO,</a:t>
            </a:r>
          </a:p>
          <a:p>
            <a:pPr>
              <a:lnSpc>
                <a:spcPts val="1700"/>
              </a:lnSpc>
            </a:pPr>
            <a:r>
              <a:rPr lang="nb-NO" sz="1600" dirty="0" smtClean="0"/>
              <a:t>     decreasing </a:t>
            </a:r>
            <a:r>
              <a:rPr lang="nb-NO" sz="1600" dirty="0"/>
              <a:t>the Fe</a:t>
            </a:r>
            <a:r>
              <a:rPr lang="nb-NO" sz="1600" baseline="30000" dirty="0"/>
              <a:t>3+</a:t>
            </a:r>
            <a:r>
              <a:rPr lang="nb-NO" sz="1600" dirty="0"/>
              <a:t>/</a:t>
            </a:r>
            <a:r>
              <a:rPr lang="nb-NO" sz="1600" dirty="0">
                <a:latin typeface="Symbol" panose="05050102010706020507" pitchFamily="18" charset="2"/>
              </a:rPr>
              <a:t>S</a:t>
            </a:r>
            <a:r>
              <a:rPr lang="nb-NO" sz="1600" dirty="0"/>
              <a:t>Fe ratio</a:t>
            </a:r>
            <a:endParaRPr lang="en-GB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64842" y="2546119"/>
            <a:ext cx="4968552" cy="45140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1900" b="1" dirty="0" smtClean="0">
                <a:solidFill>
                  <a:srgbClr val="9900CC"/>
                </a:solidFill>
              </a:rPr>
              <a:t>Is Fe</a:t>
            </a:r>
            <a:r>
              <a:rPr lang="nb-NO" sz="1900" b="1" baseline="-25000" dirty="0" smtClean="0">
                <a:solidFill>
                  <a:srgbClr val="9900CC"/>
                </a:solidFill>
              </a:rPr>
              <a:t>2</a:t>
            </a:r>
            <a:r>
              <a:rPr lang="nb-NO" sz="1900" b="1" dirty="0" smtClean="0">
                <a:solidFill>
                  <a:srgbClr val="9900CC"/>
                </a:solidFill>
              </a:rPr>
              <a:t>O</a:t>
            </a:r>
            <a:r>
              <a:rPr lang="nb-NO" sz="1900" b="1" baseline="-25000" dirty="0" smtClean="0">
                <a:solidFill>
                  <a:srgbClr val="9900CC"/>
                </a:solidFill>
              </a:rPr>
              <a:t>3</a:t>
            </a:r>
            <a:r>
              <a:rPr lang="nb-NO" sz="1900" b="1" dirty="0" smtClean="0">
                <a:solidFill>
                  <a:srgbClr val="9900CC"/>
                </a:solidFill>
              </a:rPr>
              <a:t> available in the BMO</a:t>
            </a:r>
            <a:r>
              <a:rPr lang="nb-NO" sz="1900" dirty="0" smtClean="0">
                <a:solidFill>
                  <a:srgbClr val="9900CC"/>
                </a:solidFill>
              </a:rPr>
              <a:t> (and how)?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4842" y="3356992"/>
            <a:ext cx="5375310" cy="116955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1900" b="1" dirty="0" smtClean="0">
                <a:solidFill>
                  <a:srgbClr val="9900CC"/>
                </a:solidFill>
              </a:rPr>
              <a:t>Yes, due to </a:t>
            </a:r>
            <a:r>
              <a:rPr lang="nb-NO" sz="1900" b="1" dirty="0" err="1" smtClean="0">
                <a:solidFill>
                  <a:srgbClr val="9900CC"/>
                </a:solidFill>
              </a:rPr>
              <a:t>redox</a:t>
            </a:r>
            <a:r>
              <a:rPr lang="nb-NO" sz="1900" b="1" dirty="0" smtClean="0">
                <a:solidFill>
                  <a:srgbClr val="9900CC"/>
                </a:solidFill>
              </a:rPr>
              <a:t> </a:t>
            </a:r>
            <a:r>
              <a:rPr lang="nb-NO" sz="1900" b="1" dirty="0" err="1" smtClean="0">
                <a:solidFill>
                  <a:srgbClr val="9900CC"/>
                </a:solidFill>
              </a:rPr>
              <a:t>reactions</a:t>
            </a:r>
            <a:r>
              <a:rPr lang="nb-NO" sz="1900" b="1" dirty="0" smtClean="0">
                <a:solidFill>
                  <a:srgbClr val="9900CC"/>
                </a:solidFill>
              </a:rPr>
              <a:t> </a:t>
            </a:r>
            <a:r>
              <a:rPr lang="nb-NO" sz="1900" dirty="0" smtClean="0">
                <a:solidFill>
                  <a:srgbClr val="9900CC"/>
                </a:solidFill>
              </a:rPr>
              <a:t>(Fe disproportionation)</a:t>
            </a:r>
          </a:p>
          <a:p>
            <a:pPr>
              <a:lnSpc>
                <a:spcPts val="2800"/>
              </a:lnSpc>
            </a:pPr>
            <a:r>
              <a:rPr lang="nb-NO" dirty="0">
                <a:solidFill>
                  <a:srgbClr val="9900CC"/>
                </a:solidFill>
              </a:rPr>
              <a:t> </a:t>
            </a:r>
            <a:r>
              <a:rPr lang="nb-NO" dirty="0" smtClean="0">
                <a:solidFill>
                  <a:srgbClr val="9900CC"/>
                </a:solidFill>
              </a:rPr>
              <a:t> </a:t>
            </a:r>
            <a:r>
              <a:rPr lang="nb-NO" sz="1700" dirty="0" smtClean="0">
                <a:solidFill>
                  <a:srgbClr val="9900CC"/>
                </a:solidFill>
              </a:rPr>
              <a:t>- in </a:t>
            </a:r>
            <a:r>
              <a:rPr lang="nb-NO" sz="1700" dirty="0" err="1" smtClean="0">
                <a:solidFill>
                  <a:srgbClr val="9900CC"/>
                </a:solidFill>
              </a:rPr>
              <a:t>the</a:t>
            </a:r>
            <a:r>
              <a:rPr lang="nb-NO" sz="1700" dirty="0" smtClean="0">
                <a:solidFill>
                  <a:srgbClr val="9900CC"/>
                </a:solidFill>
              </a:rPr>
              <a:t> magma </a:t>
            </a:r>
            <a:r>
              <a:rPr lang="nb-NO" sz="1700" dirty="0" err="1" smtClean="0">
                <a:solidFill>
                  <a:srgbClr val="9900CC"/>
                </a:solidFill>
              </a:rPr>
              <a:t>ocean</a:t>
            </a:r>
            <a:r>
              <a:rPr lang="nb-NO" sz="1700" dirty="0" smtClean="0">
                <a:solidFill>
                  <a:srgbClr val="9900CC"/>
                </a:solidFill>
              </a:rPr>
              <a:t> </a:t>
            </a:r>
            <a:r>
              <a:rPr lang="nb-NO" sz="1700" dirty="0" err="1" smtClean="0">
                <a:solidFill>
                  <a:srgbClr val="9900CC"/>
                </a:solidFill>
              </a:rPr>
              <a:t>itself</a:t>
            </a:r>
            <a:r>
              <a:rPr lang="nb-NO" sz="1700" dirty="0" smtClean="0">
                <a:solidFill>
                  <a:srgbClr val="9900CC"/>
                </a:solidFill>
              </a:rPr>
              <a:t> </a:t>
            </a:r>
            <a:r>
              <a:rPr lang="nb-NO" sz="1400" dirty="0" smtClean="0">
                <a:solidFill>
                  <a:srgbClr val="9900CC"/>
                </a:solidFill>
              </a:rPr>
              <a:t>(Armstrong et al. 2019, Science)</a:t>
            </a:r>
          </a:p>
          <a:p>
            <a:pPr>
              <a:lnSpc>
                <a:spcPts val="2800"/>
              </a:lnSpc>
            </a:pPr>
            <a:r>
              <a:rPr lang="nb-NO" sz="1700" dirty="0">
                <a:solidFill>
                  <a:srgbClr val="9900CC"/>
                </a:solidFill>
              </a:rPr>
              <a:t> </a:t>
            </a:r>
            <a:r>
              <a:rPr lang="nb-NO" sz="1700" dirty="0" smtClean="0">
                <a:solidFill>
                  <a:srgbClr val="9900CC"/>
                </a:solidFill>
              </a:rPr>
              <a:t> - </a:t>
            </a:r>
            <a:r>
              <a:rPr lang="nb-NO" sz="1700" dirty="0" err="1" smtClean="0">
                <a:solidFill>
                  <a:srgbClr val="9900CC"/>
                </a:solidFill>
              </a:rPr>
              <a:t>associated</a:t>
            </a:r>
            <a:r>
              <a:rPr lang="nb-NO" sz="1700" dirty="0" smtClean="0">
                <a:solidFill>
                  <a:srgbClr val="9900CC"/>
                </a:solidFill>
              </a:rPr>
              <a:t> with </a:t>
            </a:r>
            <a:r>
              <a:rPr lang="nb-NO" sz="1700" dirty="0" err="1" smtClean="0">
                <a:solidFill>
                  <a:srgbClr val="9900CC"/>
                </a:solidFill>
              </a:rPr>
              <a:t>bm</a:t>
            </a:r>
            <a:r>
              <a:rPr lang="nb-NO" sz="1700" dirty="0" smtClean="0">
                <a:solidFill>
                  <a:srgbClr val="9900CC"/>
                </a:solidFill>
              </a:rPr>
              <a:t> </a:t>
            </a:r>
            <a:r>
              <a:rPr lang="nb-NO" sz="1700" dirty="0" err="1" smtClean="0">
                <a:solidFill>
                  <a:srgbClr val="9900CC"/>
                </a:solidFill>
              </a:rPr>
              <a:t>crystallisation</a:t>
            </a:r>
            <a:r>
              <a:rPr lang="nb-NO" sz="1700" dirty="0" smtClean="0">
                <a:solidFill>
                  <a:srgbClr val="9900CC"/>
                </a:solidFill>
              </a:rPr>
              <a:t> </a:t>
            </a:r>
            <a:r>
              <a:rPr lang="nb-NO" sz="1400" dirty="0" smtClean="0">
                <a:solidFill>
                  <a:srgbClr val="9900CC"/>
                </a:solidFill>
              </a:rPr>
              <a:t>(Frost et al. 2004, Nature)</a:t>
            </a:r>
          </a:p>
        </p:txBody>
      </p:sp>
    </p:spTree>
    <p:extLst>
      <p:ext uri="{BB962C8B-B14F-4D97-AF65-F5344CB8AC3E}">
        <p14:creationId xmlns:p14="http://schemas.microsoft.com/office/powerpoint/2010/main" val="48087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pc\Dokumenter\Adobe-Illustr-figures\Experimental-PhaseRel\Core-phase-rel\Tecto12217-Fig\Fig 20-FeO-disprop-bm BMO-cry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088" y="436478"/>
            <a:ext cx="3258873" cy="542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19233" y="45213"/>
            <a:ext cx="3770584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dirty="0" smtClean="0">
                <a:solidFill>
                  <a:srgbClr val="0066FF"/>
                </a:solidFill>
              </a:rPr>
              <a:t>Cyclic crystallisation and dissolution of bm</a:t>
            </a:r>
            <a:endParaRPr lang="en-GB" sz="1600" dirty="0">
              <a:solidFill>
                <a:srgbClr val="00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75544"/>
            <a:ext cx="295465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FF"/>
                </a:solidFill>
              </a:rPr>
              <a:t>Crystallisation of bm in BMO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3990" y="444876"/>
            <a:ext cx="3759299" cy="743793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r>
              <a:rPr lang="nb-NO" sz="1400" dirty="0" smtClean="0"/>
              <a:t>- incorporation of the FeAlO</a:t>
            </a:r>
            <a:r>
              <a:rPr lang="nb-NO" sz="1400" baseline="-25000" dirty="0" smtClean="0"/>
              <a:t>3</a:t>
            </a:r>
            <a:r>
              <a:rPr lang="nb-NO" sz="1400" dirty="0" smtClean="0"/>
              <a:t>-component in bm</a:t>
            </a:r>
          </a:p>
          <a:p>
            <a:pPr>
              <a:lnSpc>
                <a:spcPts val="2000"/>
              </a:lnSpc>
            </a:pPr>
            <a:r>
              <a:rPr lang="nb-NO" sz="1400" dirty="0" smtClean="0"/>
              <a:t>- associated by FeO disproportionation and</a:t>
            </a:r>
          </a:p>
          <a:p>
            <a:pPr>
              <a:lnSpc>
                <a:spcPts val="1400"/>
              </a:lnSpc>
            </a:pPr>
            <a:r>
              <a:rPr lang="nb-NO" sz="1400" dirty="0"/>
              <a:t> </a:t>
            </a:r>
            <a:r>
              <a:rPr lang="nb-NO" sz="1400" dirty="0" smtClean="0"/>
              <a:t>   </a:t>
            </a:r>
            <a:r>
              <a:rPr lang="nb-NO" sz="1400" b="1" dirty="0" smtClean="0"/>
              <a:t>Fe-metal precipitation</a:t>
            </a:r>
            <a:r>
              <a:rPr lang="nb-NO" sz="1400" dirty="0" smtClean="0"/>
              <a:t>  </a:t>
            </a:r>
            <a:r>
              <a:rPr lang="nb-NO" sz="1200" dirty="0" smtClean="0"/>
              <a:t>(Frost et al. 2004, Nature)</a:t>
            </a:r>
            <a:endParaRPr lang="en-GB" sz="1200" dirty="0"/>
          </a:p>
        </p:txBody>
      </p:sp>
      <p:grpSp>
        <p:nvGrpSpPr>
          <p:cNvPr id="8" name="Group 7"/>
          <p:cNvGrpSpPr/>
          <p:nvPr/>
        </p:nvGrpSpPr>
        <p:grpSpPr>
          <a:xfrm>
            <a:off x="251520" y="1196752"/>
            <a:ext cx="3983836" cy="5629474"/>
            <a:chOff x="148726" y="1196752"/>
            <a:chExt cx="3983836" cy="5629474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6" y="1196752"/>
              <a:ext cx="3930309" cy="5629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568554" y="3237641"/>
              <a:ext cx="41229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700" dirty="0" smtClean="0">
                  <a:solidFill>
                    <a:schemeClr val="bg1"/>
                  </a:solidFill>
                </a:rPr>
                <a:t>30 nm</a:t>
              </a:r>
              <a:endParaRPr lang="en-GB" sz="7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96611" y="4735515"/>
              <a:ext cx="45717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700" dirty="0" smtClean="0">
                  <a:solidFill>
                    <a:schemeClr val="bg1"/>
                  </a:solidFill>
                </a:rPr>
                <a:t>160 nm</a:t>
              </a:r>
              <a:endParaRPr lang="en-GB" sz="7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059832" y="6243237"/>
              <a:ext cx="1072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smtClean="0"/>
                <a:t>Andrault et al.</a:t>
              </a:r>
            </a:p>
            <a:p>
              <a:r>
                <a:rPr lang="nb-NO" sz="1200" dirty="0"/>
                <a:t> </a:t>
              </a:r>
              <a:r>
                <a:rPr lang="nb-NO" sz="1200" dirty="0" smtClean="0"/>
                <a:t>(2018, GPL)</a:t>
              </a:r>
              <a:endParaRPr lang="en-GB" sz="12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762540" y="5933493"/>
            <a:ext cx="42839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dirty="0" smtClean="0"/>
              <a:t>Might be important for O-loading of the core.</a:t>
            </a:r>
          </a:p>
          <a:p>
            <a:r>
              <a:rPr lang="nb-NO" sz="1300" b="1" dirty="0" smtClean="0"/>
              <a:t>BUT</a:t>
            </a:r>
            <a:r>
              <a:rPr lang="nb-NO" sz="1300" dirty="0" smtClean="0"/>
              <a:t>: O-saturation level in metal is &lt; 20 wt%, while FeO and</a:t>
            </a:r>
          </a:p>
          <a:p>
            <a:r>
              <a:rPr lang="nb-NO" sz="1300" dirty="0"/>
              <a:t> </a:t>
            </a:r>
            <a:r>
              <a:rPr lang="nb-NO" sz="1300" dirty="0" smtClean="0"/>
              <a:t> and Fe</a:t>
            </a:r>
            <a:r>
              <a:rPr lang="nb-NO" sz="1300" baseline="-25000" dirty="0" smtClean="0"/>
              <a:t>2</a:t>
            </a:r>
            <a:r>
              <a:rPr lang="nb-NO" sz="1300" dirty="0" smtClean="0"/>
              <a:t>O</a:t>
            </a:r>
            <a:r>
              <a:rPr lang="nb-NO" sz="1300" baseline="-25000" dirty="0" smtClean="0"/>
              <a:t>3</a:t>
            </a:r>
            <a:r>
              <a:rPr lang="nb-NO" sz="1300" dirty="0" smtClean="0"/>
              <a:t> contains 22 and 30 wt% O, respectively.</a:t>
            </a:r>
          </a:p>
          <a:p>
            <a:r>
              <a:rPr lang="nb-NO" sz="1300" dirty="0"/>
              <a:t> </a:t>
            </a:r>
            <a:r>
              <a:rPr lang="nb-NO" sz="1300" dirty="0" smtClean="0"/>
              <a:t> </a:t>
            </a:r>
            <a:r>
              <a:rPr lang="nb-NO" sz="1300" dirty="0" smtClean="0">
                <a:solidFill>
                  <a:srgbClr val="FF0000"/>
                </a:solidFill>
              </a:rPr>
              <a:t>Sinking metal drops will therefore always oxidise the BMO</a:t>
            </a:r>
            <a:endParaRPr lang="en-GB" sz="1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51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M:\pc\Dokumenter\Adobe-Illustr-figures\Experimental-PhaseRel\Core-phase-rel\Tecto12217-Fig\Fig 18-Fe-FeO-MgO Frost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42" y="3560866"/>
            <a:ext cx="3883630" cy="30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M:\pc\Dokumenter\Adobe-Illustr-figures\Experimental-PhaseRel\Core-phase-rel\Tecto12217-Fig\Fig 18-Fe-FeO-MgO Frost-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23" y="5058771"/>
            <a:ext cx="2788039" cy="148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8696" y="109371"/>
            <a:ext cx="8836360" cy="400110"/>
            <a:chOff x="108696" y="109371"/>
            <a:chExt cx="8836360" cy="400110"/>
          </a:xfrm>
        </p:grpSpPr>
        <p:sp>
          <p:nvSpPr>
            <p:cNvPr id="5" name="TextBox 4"/>
            <p:cNvSpPr txBox="1"/>
            <p:nvPr/>
          </p:nvSpPr>
          <p:spPr>
            <a:xfrm>
              <a:off x="108696" y="109371"/>
              <a:ext cx="8836360" cy="400110"/>
            </a:xfrm>
            <a:prstGeom prst="rect">
              <a:avLst/>
            </a:prstGeom>
            <a:solidFill>
              <a:srgbClr val="E4E4E4"/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nb-NO" sz="2200" b="1" dirty="0" smtClean="0">
                  <a:solidFill>
                    <a:srgbClr val="0066FF"/>
                  </a:solidFill>
                </a:rPr>
                <a:t>O and Si in Fe-</a:t>
              </a:r>
              <a:r>
                <a:rPr lang="nb-NO" sz="2200" b="1" dirty="0" err="1" smtClean="0">
                  <a:solidFill>
                    <a:srgbClr val="0066FF"/>
                  </a:solidFill>
                </a:rPr>
                <a:t>alloys</a:t>
              </a:r>
              <a:r>
                <a:rPr lang="nb-NO" sz="2200" b="1" dirty="0" smtClean="0">
                  <a:solidFill>
                    <a:srgbClr val="0066FF"/>
                  </a:solidFill>
                </a:rPr>
                <a:t>        </a:t>
              </a:r>
              <a:r>
                <a:rPr lang="nb-NO" sz="2000" b="1" dirty="0" err="1" smtClean="0">
                  <a:solidFill>
                    <a:srgbClr val="0066FF"/>
                  </a:solidFill>
                </a:rPr>
                <a:t>Cooling</a:t>
              </a:r>
              <a:r>
                <a:rPr lang="nb-NO" sz="2000" dirty="0" smtClean="0">
                  <a:solidFill>
                    <a:srgbClr val="0066FF"/>
                  </a:solidFill>
                </a:rPr>
                <a:t>        </a:t>
              </a:r>
              <a:r>
                <a:rPr lang="nb-NO" sz="2000" dirty="0" err="1" smtClean="0">
                  <a:solidFill>
                    <a:srgbClr val="6600CC"/>
                  </a:solidFill>
                </a:rPr>
                <a:t>core</a:t>
              </a:r>
              <a:r>
                <a:rPr lang="nb-NO" sz="2000" dirty="0" smtClean="0">
                  <a:solidFill>
                    <a:srgbClr val="6600CC"/>
                  </a:solidFill>
                </a:rPr>
                <a:t>-BMO chemical exchange</a:t>
              </a:r>
            </a:p>
          </p:txBody>
        </p:sp>
        <p:sp>
          <p:nvSpPr>
            <p:cNvPr id="6" name="Right Arrow 5"/>
            <p:cNvSpPr/>
            <p:nvPr/>
          </p:nvSpPr>
          <p:spPr>
            <a:xfrm>
              <a:off x="4220627" y="231003"/>
              <a:ext cx="304765" cy="204491"/>
            </a:xfrm>
            <a:prstGeom prst="rightArrow">
              <a:avLst/>
            </a:prstGeom>
            <a:noFill/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5774" y="673692"/>
            <a:ext cx="3835345" cy="900246"/>
          </a:xfrm>
          <a:prstGeom prst="rect">
            <a:avLst/>
          </a:prstGeom>
          <a:solidFill>
            <a:srgbClr val="E4E4E4"/>
          </a:solidFill>
          <a:ln w="635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700" dirty="0" smtClean="0">
                <a:solidFill>
                  <a:srgbClr val="6600CC"/>
                </a:solidFill>
              </a:rPr>
              <a:t>System: Fe-Mg-O </a:t>
            </a:r>
          </a:p>
          <a:p>
            <a:pPr>
              <a:lnSpc>
                <a:spcPts val="1800"/>
              </a:lnSpc>
            </a:pPr>
            <a:r>
              <a:rPr lang="nb-NO" sz="1700" dirty="0" smtClean="0">
                <a:solidFill>
                  <a:srgbClr val="6600CC"/>
                </a:solidFill>
              </a:rPr>
              <a:t>metal-</a:t>
            </a:r>
            <a:r>
              <a:rPr lang="nb-NO" sz="1700" dirty="0" err="1" smtClean="0">
                <a:solidFill>
                  <a:srgbClr val="6600CC"/>
                </a:solidFill>
              </a:rPr>
              <a:t>ferropericlase</a:t>
            </a:r>
            <a:r>
              <a:rPr lang="nb-NO" sz="1700" dirty="0" smtClean="0">
                <a:solidFill>
                  <a:srgbClr val="6600CC"/>
                </a:solidFill>
              </a:rPr>
              <a:t> equilibrium</a:t>
            </a:r>
          </a:p>
          <a:p>
            <a:pPr>
              <a:lnSpc>
                <a:spcPts val="2700"/>
              </a:lnSpc>
            </a:pPr>
            <a:r>
              <a:rPr lang="nb-NO" dirty="0">
                <a:solidFill>
                  <a:srgbClr val="0066FF"/>
                </a:solidFill>
              </a:rPr>
              <a:t>Solvus closure </a:t>
            </a:r>
            <a:r>
              <a:rPr lang="nb-NO" dirty="0" smtClean="0">
                <a:solidFill>
                  <a:srgbClr val="0066FF"/>
                </a:solidFill>
              </a:rPr>
              <a:t>with increasing </a:t>
            </a:r>
            <a:r>
              <a:rPr lang="nb-NO" b="1" dirty="0">
                <a:solidFill>
                  <a:srgbClr val="0066FF"/>
                </a:solidFill>
              </a:rPr>
              <a:t>p and </a:t>
            </a:r>
            <a:r>
              <a:rPr lang="nb-NO" b="1" dirty="0" smtClean="0">
                <a:solidFill>
                  <a:srgbClr val="0066FF"/>
                </a:solidFill>
              </a:rPr>
              <a:t>T</a:t>
            </a:r>
            <a:endParaRPr lang="en-GB" b="1" dirty="0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75510" y="4149080"/>
            <a:ext cx="2866490" cy="615553"/>
          </a:xfrm>
          <a:prstGeom prst="rect">
            <a:avLst/>
          </a:prstGeom>
          <a:solidFill>
            <a:srgbClr val="E4E4E4"/>
          </a:solidFill>
          <a:ln w="635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nb-NO" sz="1700" dirty="0" smtClean="0">
                <a:solidFill>
                  <a:srgbClr val="6600CC"/>
                </a:solidFill>
              </a:rPr>
              <a:t>System: Fe-Mg-Si-O</a:t>
            </a:r>
          </a:p>
          <a:p>
            <a:r>
              <a:rPr lang="nb-NO" sz="1700" dirty="0" smtClean="0">
                <a:solidFill>
                  <a:srgbClr val="6600CC"/>
                </a:solidFill>
              </a:rPr>
              <a:t>metal-bridgmanite equilibrium</a:t>
            </a:r>
            <a:endParaRPr lang="en-GB" sz="1700" dirty="0">
              <a:solidFill>
                <a:srgbClr val="6600CC"/>
              </a:solidFill>
            </a:endParaRPr>
          </a:p>
        </p:txBody>
      </p:sp>
      <p:pic>
        <p:nvPicPr>
          <p:cNvPr id="3076" name="Picture 4" descr="M:\pc\Dokumenter\Adobe-Illustr-figures\Experimental-PhaseRel\Core-phase-rel\Tecto12217-Fig\Fig 18-Fe-FeO-MgO Frost-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37" y="2066194"/>
            <a:ext cx="4008379" cy="149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:\pc\Dokumenter\Adobe-Illustr-figures\Experimental-PhaseRel\Core-phase-rel\Tecto12217-Fig\Fig 19-Fe-MgSiO3 Takafuji-0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728" y="4949927"/>
            <a:ext cx="3263644" cy="184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M:\pc\Dokumenter\Adobe-Illustr-figures\Experimental-PhaseRel\Core-phase-rel\Tecto12217-Fig\Fig 18-Fe-FeO-MgO Frost-1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5" y="3625927"/>
            <a:ext cx="4198192" cy="31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603" y="766783"/>
            <a:ext cx="3575397" cy="277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2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pc\Dokumenter\Adobe-Illustr-figures\Experimental-PhaseRel\Core-phase-rel\Tr Fig 21 Si-O Hiros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904094"/>
            <a:ext cx="3975191" cy="308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M:\pc\Dokumenter\Adobe-Illustr-figures\Experimental-PhaseRel\Core-phase-rel\Tecto12217-Fig\Fig 21-O-Si-diagr Hirose-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28" y="1709088"/>
            <a:ext cx="1325978" cy="154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5241" y="99575"/>
            <a:ext cx="3105337" cy="615553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700" b="1" dirty="0" smtClean="0">
                <a:solidFill>
                  <a:srgbClr val="6600CC"/>
                </a:solidFill>
              </a:rPr>
              <a:t>System: Fe-Si-O</a:t>
            </a:r>
          </a:p>
          <a:p>
            <a:r>
              <a:rPr lang="nb-NO" sz="1700" dirty="0" smtClean="0">
                <a:solidFill>
                  <a:srgbClr val="6600CC"/>
                </a:solidFill>
              </a:rPr>
              <a:t>Solubility of O and Si in Fe-alloy</a:t>
            </a:r>
            <a:endParaRPr lang="en-GB" sz="1700" dirty="0">
              <a:solidFill>
                <a:srgbClr val="66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7985" y="104147"/>
            <a:ext cx="2702984" cy="353943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700" dirty="0" smtClean="0">
                <a:solidFill>
                  <a:srgbClr val="6600CC"/>
                </a:solidFill>
              </a:rPr>
              <a:t>Estimated core compositions</a:t>
            </a:r>
            <a:endParaRPr lang="en-GB" sz="1700" dirty="0">
              <a:solidFill>
                <a:srgbClr val="6600CC"/>
              </a:solidFill>
            </a:endParaRPr>
          </a:p>
        </p:txBody>
      </p:sp>
      <p:pic>
        <p:nvPicPr>
          <p:cNvPr id="5124" name="Picture 4" descr="M:\pc\Dokumenter\Adobe-Illustr-figures\Experimental-PhaseRel\Core-phase-rel\Tecto12217-Fig\Fig 21-O-Si-diagr Hirose-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733" y="1854082"/>
            <a:ext cx="1339632" cy="134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8638" y="4077072"/>
            <a:ext cx="3908662" cy="80143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nb-NO" sz="1300" dirty="0" smtClean="0"/>
              <a:t>- O and Si: mutually exclusive</a:t>
            </a:r>
          </a:p>
          <a:p>
            <a:pPr>
              <a:lnSpc>
                <a:spcPts val="1900"/>
              </a:lnSpc>
            </a:pPr>
            <a:r>
              <a:rPr lang="nb-NO" sz="1300" dirty="0" smtClean="0"/>
              <a:t>- Solubility increases with </a:t>
            </a:r>
            <a:r>
              <a:rPr lang="nb-NO" sz="1300" b="1" dirty="0" smtClean="0"/>
              <a:t>T</a:t>
            </a:r>
            <a:r>
              <a:rPr lang="nb-NO" sz="1300" dirty="0" smtClean="0"/>
              <a:t> and decreases with </a:t>
            </a:r>
            <a:r>
              <a:rPr lang="nb-NO" sz="1300" b="1" dirty="0" smtClean="0"/>
              <a:t>p</a:t>
            </a:r>
          </a:p>
          <a:p>
            <a:pPr>
              <a:lnSpc>
                <a:spcPts val="1900"/>
              </a:lnSpc>
            </a:pPr>
            <a:r>
              <a:rPr lang="nb-NO" sz="1300" dirty="0" smtClean="0"/>
              <a:t>- Related to the silica liquidus surface in systam Fi-Si-O</a:t>
            </a:r>
            <a:r>
              <a:rPr lang="nb-NO" sz="1200" dirty="0" smtClean="0"/>
              <a:t>  </a:t>
            </a:r>
            <a:endParaRPr lang="en-GB" sz="12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886772" y="2659144"/>
            <a:ext cx="227540" cy="143433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M:\pc\Dokumenter\Adobe-Illustr-figures\Experimental-PhaseRel\Core-phase-rel\Tecto12217-Fig\Fig 21-O-Si-diagr Hirose-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437" y="588995"/>
            <a:ext cx="3980662" cy="394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77877" y="2370880"/>
            <a:ext cx="945821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900" b="1" dirty="0" smtClean="0">
                <a:solidFill>
                  <a:schemeClr val="bg1">
                    <a:lumMod val="50000"/>
                  </a:schemeClr>
                </a:solidFill>
              </a:rPr>
              <a:t>Mercury:</a:t>
            </a:r>
          </a:p>
          <a:p>
            <a:pPr>
              <a:lnSpc>
                <a:spcPts val="1000"/>
              </a:lnSpc>
            </a:pPr>
            <a:r>
              <a:rPr lang="nb-NO" sz="900" dirty="0" smtClean="0">
                <a:solidFill>
                  <a:schemeClr val="bg1">
                    <a:lumMod val="50000"/>
                  </a:schemeClr>
                </a:solidFill>
              </a:rPr>
              <a:t>15 wt% Si, no O</a:t>
            </a:r>
            <a:endParaRPr lang="en-GB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2523" y="4653136"/>
            <a:ext cx="4248904" cy="97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 smtClean="0">
                <a:solidFill>
                  <a:srgbClr val="0066FF"/>
                </a:solidFill>
              </a:rPr>
              <a:t>Mass balance modelling</a:t>
            </a:r>
          </a:p>
          <a:p>
            <a:pPr>
              <a:lnSpc>
                <a:spcPts val="1700"/>
              </a:lnSpc>
            </a:pPr>
            <a:r>
              <a:rPr lang="nb-NO" sz="1200" dirty="0" smtClean="0"/>
              <a:t>Step 1:  protoC + earlyMO = convC + pyrolite-MO  </a:t>
            </a:r>
            <a:r>
              <a:rPr lang="nb-NO" sz="1100" dirty="0" smtClean="0">
                <a:solidFill>
                  <a:srgbClr val="008000"/>
                </a:solidFill>
              </a:rPr>
              <a:t>(total volumes)</a:t>
            </a:r>
            <a:endParaRPr lang="nb-NO" sz="1300" dirty="0" smtClean="0">
              <a:solidFill>
                <a:srgbClr val="008000"/>
              </a:solidFill>
            </a:endParaRPr>
          </a:p>
          <a:p>
            <a:pPr>
              <a:lnSpc>
                <a:spcPts val="1700"/>
              </a:lnSpc>
            </a:pPr>
            <a:r>
              <a:rPr lang="nb-NO" sz="1200" dirty="0" smtClean="0"/>
              <a:t>Step 2:  upper convC + BMO  =  E'-layer + mod. lowermost M</a:t>
            </a:r>
          </a:p>
          <a:p>
            <a:pPr>
              <a:lnSpc>
                <a:spcPts val="900"/>
              </a:lnSpc>
            </a:pPr>
            <a:r>
              <a:rPr lang="nb-NO" sz="1000" dirty="0"/>
              <a:t> </a:t>
            </a:r>
            <a:r>
              <a:rPr lang="nb-NO" sz="1000" dirty="0" smtClean="0"/>
              <a:t>               </a:t>
            </a:r>
            <a:r>
              <a:rPr lang="nb-NO" sz="1000" dirty="0" smtClean="0">
                <a:solidFill>
                  <a:srgbClr val="008000"/>
                </a:solidFill>
              </a:rPr>
              <a:t>34 vol%,                28 vol%,</a:t>
            </a:r>
          </a:p>
          <a:p>
            <a:pPr>
              <a:lnSpc>
                <a:spcPts val="900"/>
              </a:lnSpc>
            </a:pPr>
            <a:r>
              <a:rPr lang="nb-NO" sz="1000" dirty="0">
                <a:solidFill>
                  <a:srgbClr val="008000"/>
                </a:solidFill>
              </a:rPr>
              <a:t> </a:t>
            </a:r>
            <a:r>
              <a:rPr lang="nb-NO" sz="1000" dirty="0" smtClean="0">
                <a:solidFill>
                  <a:srgbClr val="008000"/>
                </a:solidFill>
              </a:rPr>
              <a:t>               31 wt% of core      34 wt% of mantle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677" y="5803995"/>
            <a:ext cx="3961659" cy="94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517" y="6200983"/>
            <a:ext cx="1069361" cy="53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681" y="5816501"/>
            <a:ext cx="1571746" cy="91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44437" y="6561117"/>
            <a:ext cx="6756106" cy="190005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26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14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pc\Dokumenter\Adobe-Illustr-figures\Experimental-PhaseRel\Core-phase-rel\Tr Fig 21 Si-O Hiros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022" y="188640"/>
            <a:ext cx="501687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7504" y="114083"/>
            <a:ext cx="3275256" cy="810478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2000" b="1" dirty="0" smtClean="0">
                <a:solidFill>
                  <a:srgbClr val="6600CC"/>
                </a:solidFill>
              </a:rPr>
              <a:t>System: Fe-Si-O</a:t>
            </a:r>
          </a:p>
          <a:p>
            <a:pPr>
              <a:lnSpc>
                <a:spcPts val="2800"/>
              </a:lnSpc>
            </a:pPr>
            <a:r>
              <a:rPr lang="nb-NO" dirty="0" smtClean="0">
                <a:solidFill>
                  <a:srgbClr val="6600CC"/>
                </a:solidFill>
              </a:rPr>
              <a:t>Solubility of O and Si in Fe-alloy</a:t>
            </a:r>
            <a:endParaRPr lang="en-GB" dirty="0">
              <a:solidFill>
                <a:srgbClr val="6600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1920" y="4725144"/>
            <a:ext cx="5139407" cy="124649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nb-NO" sz="1700" dirty="0" smtClean="0"/>
              <a:t>- O and Si: </a:t>
            </a:r>
            <a:r>
              <a:rPr lang="nb-NO" sz="1700" dirty="0" err="1" smtClean="0"/>
              <a:t>mutually</a:t>
            </a:r>
            <a:r>
              <a:rPr lang="nb-NO" sz="1700" dirty="0" smtClean="0"/>
              <a:t> </a:t>
            </a:r>
            <a:r>
              <a:rPr lang="nb-NO" sz="1700" dirty="0" err="1" smtClean="0"/>
              <a:t>exclusive</a:t>
            </a:r>
            <a:r>
              <a:rPr lang="nb-NO" sz="1700" dirty="0" smtClean="0"/>
              <a:t>  at  </a:t>
            </a:r>
            <a:r>
              <a:rPr lang="nb-NO" sz="1700" dirty="0" err="1" smtClean="0"/>
              <a:t>low</a:t>
            </a:r>
            <a:r>
              <a:rPr lang="nb-NO" sz="1700" dirty="0" smtClean="0"/>
              <a:t> T / </a:t>
            </a:r>
            <a:r>
              <a:rPr lang="nb-NO" sz="1700" dirty="0" err="1" smtClean="0"/>
              <a:t>high</a:t>
            </a:r>
            <a:r>
              <a:rPr lang="nb-NO" sz="1700" dirty="0" smtClean="0"/>
              <a:t> p</a:t>
            </a:r>
          </a:p>
          <a:p>
            <a:pPr>
              <a:lnSpc>
                <a:spcPts val="3000"/>
              </a:lnSpc>
            </a:pPr>
            <a:r>
              <a:rPr lang="nb-NO" sz="1700" dirty="0" smtClean="0"/>
              <a:t>- Solubility increases with </a:t>
            </a:r>
            <a:r>
              <a:rPr lang="nb-NO" sz="1700" b="1" dirty="0" smtClean="0"/>
              <a:t>T</a:t>
            </a:r>
            <a:r>
              <a:rPr lang="nb-NO" sz="1700" dirty="0" smtClean="0"/>
              <a:t> and decreases with </a:t>
            </a:r>
            <a:r>
              <a:rPr lang="nb-NO" sz="1700" b="1" dirty="0" smtClean="0"/>
              <a:t>p</a:t>
            </a:r>
          </a:p>
          <a:p>
            <a:pPr>
              <a:lnSpc>
                <a:spcPts val="3000"/>
              </a:lnSpc>
            </a:pPr>
            <a:r>
              <a:rPr lang="nb-NO" sz="1700" dirty="0" smtClean="0"/>
              <a:t>- Related to the silica liquidus surface in system Fe-Si-O  </a:t>
            </a:r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163054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818" y="58491"/>
            <a:ext cx="493436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6600CC"/>
                </a:solidFill>
              </a:rPr>
              <a:t>System Fe-Si-O: liquidus relations at 136 GPa</a:t>
            </a:r>
            <a:endParaRPr lang="en-GB" sz="2000" dirty="0">
              <a:solidFill>
                <a:srgbClr val="6600CC"/>
              </a:solidFill>
            </a:endParaRPr>
          </a:p>
        </p:txBody>
      </p:sp>
      <p:pic>
        <p:nvPicPr>
          <p:cNvPr id="3075" name="Picture 3" descr="M:\pc\Dokumenter\Adobe-Illustr-figures\Experimental-PhaseRel\Core-phase-rel\Tecto12217-Fig\Fe-O-Si Triangular Hirose-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7" y="536862"/>
            <a:ext cx="9039431" cy="620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:\pc\Dokumenter\Adobe-Illustr-figures\Experimental-PhaseRel\Core-phase-rel\Tecto12217-Fig\Fe-O-Si Triangular Hirose-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080" y="2832476"/>
            <a:ext cx="2201346" cy="159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M:\pc\Dokumenter\Adobe-Illustr-figures\Experimental-PhaseRel\Core-phase-rel\Tecto12217-Fig\Fe-O-Si Triangular Hirose-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573" y="4716829"/>
            <a:ext cx="1462796" cy="214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6710" y="3723238"/>
            <a:ext cx="6815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smtClean="0">
                <a:solidFill>
                  <a:srgbClr val="FF0000"/>
                </a:solidFill>
              </a:rPr>
              <a:t>~4000 K</a:t>
            </a:r>
            <a:endParaRPr lang="en-GB" sz="11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346911">
            <a:off x="2888458" y="4025859"/>
            <a:ext cx="6815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smtClean="0">
                <a:solidFill>
                  <a:srgbClr val="FF0000"/>
                </a:solidFill>
              </a:rPr>
              <a:t>~4600 K</a:t>
            </a:r>
            <a:endParaRPr lang="en-GB" sz="11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346911">
            <a:off x="3136304" y="3674331"/>
            <a:ext cx="6815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smtClean="0">
                <a:solidFill>
                  <a:srgbClr val="FF0000"/>
                </a:solidFill>
              </a:rPr>
              <a:t>~4660 K</a:t>
            </a:r>
            <a:endParaRPr lang="en-GB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42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"/>
          <p:cNvSpPr>
            <a:spLocks noChangeArrowheads="1"/>
          </p:cNvSpPr>
          <p:nvPr/>
        </p:nvSpPr>
        <p:spPr bwMode="auto">
          <a:xfrm>
            <a:off x="119063" y="260350"/>
            <a:ext cx="5821362" cy="143986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nb-NO"/>
          </a:p>
        </p:txBody>
      </p:sp>
      <p:pic>
        <p:nvPicPr>
          <p:cNvPr id="8195" name="Picture 5" descr="ConvModelTu&amp;Sch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0988" y="0"/>
            <a:ext cx="2513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2916238" y="2565400"/>
            <a:ext cx="29543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3200" b="1"/>
              <a:t>One-layer</a:t>
            </a:r>
            <a:endParaRPr lang="nb-NO" sz="3200"/>
          </a:p>
          <a:p>
            <a:r>
              <a:rPr lang="nb-NO" sz="2800"/>
              <a:t>convection models:</a:t>
            </a:r>
            <a:endParaRPr lang="en-US" sz="2800"/>
          </a:p>
        </p:txBody>
      </p:sp>
      <p:pic>
        <p:nvPicPr>
          <p:cNvPr id="8197" name="Picture 8" descr="ConvModelTu&amp;Sch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22738"/>
            <a:ext cx="64325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Text Box 9"/>
          <p:cNvSpPr txBox="1">
            <a:spLocks noChangeArrowheads="1"/>
          </p:cNvSpPr>
          <p:nvPr/>
        </p:nvSpPr>
        <p:spPr bwMode="auto">
          <a:xfrm>
            <a:off x="119063" y="287338"/>
            <a:ext cx="5799137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nb-NO" sz="2400">
                <a:solidFill>
                  <a:srgbClr val="0000FF"/>
                </a:solidFill>
              </a:rPr>
              <a:t>Fluid dynamic modelling:</a:t>
            </a:r>
            <a:endParaRPr lang="nb-NO" sz="2400">
              <a:solidFill>
                <a:srgbClr val="CC0000"/>
              </a:solidFill>
            </a:endParaRPr>
          </a:p>
          <a:p>
            <a:pPr>
              <a:lnSpc>
                <a:spcPct val="110000"/>
              </a:lnSpc>
            </a:pPr>
            <a:r>
              <a:rPr lang="nb-NO" sz="2400">
                <a:solidFill>
                  <a:srgbClr val="CC0000"/>
                </a:solidFill>
              </a:rPr>
              <a:t> - sheet-like downwellings </a:t>
            </a:r>
            <a:r>
              <a:rPr lang="nb-NO" sz="1400">
                <a:solidFill>
                  <a:srgbClr val="CC0000"/>
                </a:solidFill>
              </a:rPr>
              <a:t>(consistent with </a:t>
            </a:r>
            <a:r>
              <a:rPr lang="nb-NO" sz="1400" b="1">
                <a:solidFill>
                  <a:srgbClr val="CC0000"/>
                </a:solidFill>
              </a:rPr>
              <a:t>plate tectonics</a:t>
            </a:r>
            <a:r>
              <a:rPr lang="nb-NO" sz="1400">
                <a:solidFill>
                  <a:srgbClr val="CC0000"/>
                </a:solidFill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nb-NO" sz="2400">
                <a:solidFill>
                  <a:srgbClr val="CC0000"/>
                </a:solidFill>
              </a:rPr>
              <a:t> - columnar plumes</a:t>
            </a:r>
            <a:endParaRPr lang="en-US" sz="2400">
              <a:solidFill>
                <a:srgbClr val="CC0000"/>
              </a:solidFill>
            </a:endParaRPr>
          </a:p>
        </p:txBody>
      </p:sp>
      <p:sp>
        <p:nvSpPr>
          <p:cNvPr id="8199" name="Text Box 11"/>
          <p:cNvSpPr txBox="1">
            <a:spLocks noChangeArrowheads="1"/>
          </p:cNvSpPr>
          <p:nvPr/>
        </p:nvSpPr>
        <p:spPr bwMode="auto">
          <a:xfrm rot="-5400000">
            <a:off x="5529262" y="2898776"/>
            <a:ext cx="1844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/>
              <a:t>Larsen and Yuen, 1997</a:t>
            </a:r>
            <a:endParaRPr lang="en-US" sz="1400"/>
          </a:p>
        </p:txBody>
      </p:sp>
      <p:sp>
        <p:nvSpPr>
          <p:cNvPr id="8200" name="Text Box 13"/>
          <p:cNvSpPr txBox="1">
            <a:spLocks noChangeArrowheads="1"/>
          </p:cNvSpPr>
          <p:nvPr/>
        </p:nvSpPr>
        <p:spPr bwMode="auto">
          <a:xfrm>
            <a:off x="179512" y="3684450"/>
            <a:ext cx="194957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100" dirty="0"/>
              <a:t>Travis et al., </a:t>
            </a:r>
            <a:r>
              <a:rPr lang="nb-NO" sz="1100" dirty="0" smtClean="0"/>
              <a:t>(1990, Geophys.</a:t>
            </a:r>
          </a:p>
          <a:p>
            <a:r>
              <a:rPr lang="nb-NO" sz="1100" dirty="0"/>
              <a:t> </a:t>
            </a:r>
            <a:r>
              <a:rPr lang="nb-NO" sz="1100" dirty="0" smtClean="0"/>
              <a:t>           Astrophys. Fluid Dyn.)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0996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79512" y="89924"/>
            <a:ext cx="2149796" cy="32316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nb-NO" sz="2000" b="1" dirty="0" err="1" smtClean="0">
                <a:solidFill>
                  <a:srgbClr val="9900FF"/>
                </a:solidFill>
              </a:rPr>
              <a:t>Why</a:t>
            </a:r>
            <a:r>
              <a:rPr lang="nb-NO" sz="2000" dirty="0" smtClean="0">
                <a:solidFill>
                  <a:srgbClr val="9900FF"/>
                </a:solidFill>
              </a:rPr>
              <a:t> a BMO?</a:t>
            </a:r>
            <a:endParaRPr lang="nb-NO" sz="2000" dirty="0">
              <a:solidFill>
                <a:srgbClr val="9900FF"/>
              </a:solidFill>
            </a:endParaRPr>
          </a:p>
        </p:txBody>
      </p:sp>
      <p:pic>
        <p:nvPicPr>
          <p:cNvPr id="11" name="Picture 2" descr="M:\pc\Dokumenter\Adobe-Illustr-figures\Experimental-PhaseRel\Core-phase-rel\Tecto12217-Fig\Fig 14-density-bm-pc-Kd-Fe-M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4" y="665567"/>
            <a:ext cx="4080862" cy="277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349850" y="2492896"/>
            <a:ext cx="3677611" cy="740006"/>
            <a:chOff x="3923928" y="2515411"/>
            <a:chExt cx="3677611" cy="740006"/>
          </a:xfrm>
        </p:grpSpPr>
        <p:sp>
          <p:nvSpPr>
            <p:cNvPr id="15" name="Rectangle 14"/>
            <p:cNvSpPr/>
            <p:nvPr/>
          </p:nvSpPr>
          <p:spPr>
            <a:xfrm>
              <a:off x="3923929" y="2542803"/>
              <a:ext cx="3677610" cy="673768"/>
            </a:xfrm>
            <a:prstGeom prst="rect">
              <a:avLst/>
            </a:prstGeom>
            <a:solidFill>
              <a:srgbClr val="CCEC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995936" y="2752715"/>
              <a:ext cx="3454792" cy="502702"/>
              <a:chOff x="3779912" y="2949493"/>
              <a:chExt cx="3454792" cy="502702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3779912" y="2972286"/>
                <a:ext cx="34547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000" b="1" dirty="0" smtClean="0"/>
                  <a:t>K</a:t>
                </a:r>
                <a:r>
                  <a:rPr lang="nb-NO" sz="2000" b="1" baseline="-25000" dirty="0" smtClean="0"/>
                  <a:t>D</a:t>
                </a:r>
                <a:r>
                  <a:rPr lang="nb-NO" dirty="0" smtClean="0"/>
                  <a:t>        = (Fe/Mg)</a:t>
                </a:r>
                <a:r>
                  <a:rPr lang="nb-NO" baseline="30000" dirty="0" smtClean="0"/>
                  <a:t>bm </a:t>
                </a:r>
                <a:r>
                  <a:rPr lang="nb-NO" b="1" dirty="0" smtClean="0"/>
                  <a:t>/</a:t>
                </a:r>
                <a:r>
                  <a:rPr lang="nb-NO" dirty="0" smtClean="0"/>
                  <a:t> (Fe/Mg)</a:t>
                </a:r>
                <a:r>
                  <a:rPr lang="nb-NO" baseline="30000" dirty="0" smtClean="0"/>
                  <a:t>melt</a:t>
                </a:r>
                <a:endParaRPr lang="en-GB" baseline="300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012655" y="2949493"/>
                <a:ext cx="665567" cy="502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nb-NO" sz="1100" dirty="0" smtClean="0"/>
                  <a:t>bm/melt</a:t>
                </a:r>
              </a:p>
              <a:p>
                <a:pPr>
                  <a:lnSpc>
                    <a:spcPts val="1600"/>
                  </a:lnSpc>
                </a:pPr>
                <a:r>
                  <a:rPr lang="nb-NO" sz="1100" dirty="0" smtClean="0"/>
                  <a:t>   Fe/Mg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923928" y="2515411"/>
              <a:ext cx="366799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err="1" smtClean="0"/>
                <a:t>Strong</a:t>
              </a:r>
              <a:r>
                <a:rPr lang="nb-NO" sz="1300" dirty="0" smtClean="0"/>
                <a:t> Fe/Mg-</a:t>
              </a:r>
              <a:r>
                <a:rPr lang="nb-NO" sz="1300" dirty="0" err="1" smtClean="0"/>
                <a:t>partitioning</a:t>
              </a:r>
              <a:r>
                <a:rPr lang="nb-NO" sz="1300" dirty="0" smtClean="0"/>
                <a:t> </a:t>
              </a:r>
              <a:r>
                <a:rPr lang="nb-NO" sz="1300" dirty="0" err="1" smtClean="0"/>
                <a:t>densifies</a:t>
              </a:r>
              <a:r>
                <a:rPr lang="nb-NO" sz="1300" dirty="0" smtClean="0"/>
                <a:t> </a:t>
              </a:r>
              <a:r>
                <a:rPr lang="nb-NO" sz="1300" dirty="0" err="1" smtClean="0"/>
                <a:t>peridotite</a:t>
              </a:r>
              <a:r>
                <a:rPr lang="nb-NO" sz="1300" dirty="0" smtClean="0"/>
                <a:t> melts</a:t>
              </a:r>
            </a:p>
          </p:txBody>
        </p:sp>
      </p:grpSp>
      <p:pic>
        <p:nvPicPr>
          <p:cNvPr id="21" name="Picture 3" descr="M:\pc\Dokumenter\Adobe-Illustr-figures\Experimental-PhaseRel\Core-phase-rel\Tecto12217-Fig\Fig 14-density-bm-pc-Kd-Fe-M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" y="3717033"/>
            <a:ext cx="4070793" cy="314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08884" y="5639745"/>
            <a:ext cx="1386257" cy="979837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4" descr="M:\pc\Dokumenter\Adobe-Illustr-figures\Experimental-PhaseRel\Core-phase-rel\Tecto12217-Fig\Fig 14-density-bm-pc-Kd-Fe-M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371" y="4065919"/>
            <a:ext cx="2401893" cy="275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 flipH="1">
            <a:off x="5078335" y="6327873"/>
            <a:ext cx="121964" cy="172266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 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7099964" y="5970870"/>
            <a:ext cx="1854995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2000" b="1" dirty="0" smtClean="0">
                <a:solidFill>
                  <a:srgbClr val="FF0000"/>
                </a:solidFill>
              </a:rPr>
              <a:t>73-80</a:t>
            </a:r>
            <a:r>
              <a:rPr lang="nb-NO" sz="2000" dirty="0" smtClean="0">
                <a:solidFill>
                  <a:srgbClr val="FF0000"/>
                </a:solidFill>
              </a:rPr>
              <a:t> GPa:</a:t>
            </a:r>
          </a:p>
          <a:p>
            <a:pPr>
              <a:lnSpc>
                <a:spcPts val="2200"/>
              </a:lnSpc>
            </a:pPr>
            <a:r>
              <a:rPr lang="nb-NO" sz="2000" b="1" dirty="0" smtClean="0">
                <a:solidFill>
                  <a:srgbClr val="FF0000"/>
                </a:solidFill>
              </a:rPr>
              <a:t>~1800</a:t>
            </a:r>
            <a:r>
              <a:rPr lang="nb-NO" sz="2000" dirty="0" smtClean="0">
                <a:solidFill>
                  <a:srgbClr val="FF0000"/>
                </a:solidFill>
              </a:rPr>
              <a:t> km depth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867918" y="78003"/>
            <a:ext cx="4339308" cy="32316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nb-NO" sz="2000" dirty="0" smtClean="0">
                <a:solidFill>
                  <a:srgbClr val="9900FF"/>
                </a:solidFill>
              </a:rPr>
              <a:t>solid-melt </a:t>
            </a:r>
            <a:r>
              <a:rPr lang="nb-NO" sz="2000" b="1" dirty="0" err="1" smtClean="0">
                <a:solidFill>
                  <a:srgbClr val="9900FF"/>
                </a:solidFill>
              </a:rPr>
              <a:t>neutral</a:t>
            </a:r>
            <a:r>
              <a:rPr lang="nb-NO" sz="2000" dirty="0">
                <a:solidFill>
                  <a:srgbClr val="9900FF"/>
                </a:solidFill>
              </a:rPr>
              <a:t> </a:t>
            </a:r>
            <a:r>
              <a:rPr lang="nb-NO" sz="2000" b="1" dirty="0" err="1" smtClean="0">
                <a:solidFill>
                  <a:srgbClr val="9900FF"/>
                </a:solidFill>
              </a:rPr>
              <a:t>buoyancy</a:t>
            </a:r>
            <a:r>
              <a:rPr lang="nb-NO" sz="2000" dirty="0" smtClean="0">
                <a:solidFill>
                  <a:srgbClr val="9900FF"/>
                </a:solidFill>
              </a:rPr>
              <a:t> at high p </a:t>
            </a:r>
            <a:endParaRPr lang="nb-NO" sz="2000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1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M-convYue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0"/>
            <a:ext cx="7019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144463" y="103188"/>
            <a:ext cx="2497137" cy="169386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nb-NO" sz="2400" dirty="0">
                <a:solidFill>
                  <a:srgbClr val="3333FF"/>
                </a:solidFill>
              </a:rPr>
              <a:t>Three </a:t>
            </a:r>
            <a:r>
              <a:rPr lang="nb-NO" sz="2400" dirty="0" err="1">
                <a:solidFill>
                  <a:srgbClr val="3333FF"/>
                </a:solidFill>
              </a:rPr>
              <a:t>dimensional</a:t>
            </a:r>
            <a:r>
              <a:rPr lang="nb-NO" sz="2400" dirty="0">
                <a:solidFill>
                  <a:srgbClr val="3333FF"/>
                </a:solidFill>
              </a:rPr>
              <a:t> and </a:t>
            </a:r>
            <a:r>
              <a:rPr lang="nb-NO" sz="2400" dirty="0" err="1">
                <a:solidFill>
                  <a:srgbClr val="3333FF"/>
                </a:solidFill>
              </a:rPr>
              <a:t>spherical</a:t>
            </a:r>
            <a:r>
              <a:rPr lang="nb-NO" sz="2400" dirty="0">
                <a:solidFill>
                  <a:srgbClr val="3333FF"/>
                </a:solidFill>
              </a:rPr>
              <a:t> </a:t>
            </a:r>
          </a:p>
          <a:p>
            <a:pPr>
              <a:defRPr/>
            </a:pPr>
            <a:r>
              <a:rPr lang="nb-NO" sz="2400" dirty="0" err="1">
                <a:solidFill>
                  <a:srgbClr val="3333FF"/>
                </a:solidFill>
              </a:rPr>
              <a:t>convection</a:t>
            </a:r>
            <a:r>
              <a:rPr lang="nb-NO" sz="2400" dirty="0">
                <a:solidFill>
                  <a:srgbClr val="3333FF"/>
                </a:solidFill>
              </a:rPr>
              <a:t> </a:t>
            </a:r>
            <a:r>
              <a:rPr lang="nb-NO" sz="2400" dirty="0" err="1">
                <a:solidFill>
                  <a:srgbClr val="3333FF"/>
                </a:solidFill>
              </a:rPr>
              <a:t>model</a:t>
            </a:r>
            <a:endParaRPr lang="nb-NO" sz="2400" dirty="0">
              <a:solidFill>
                <a:srgbClr val="3333FF"/>
              </a:solidFill>
            </a:endParaRPr>
          </a:p>
          <a:p>
            <a:pPr>
              <a:defRPr/>
            </a:pPr>
            <a:endParaRPr lang="nb-NO" sz="1800" dirty="0">
              <a:solidFill>
                <a:srgbClr val="3333FF"/>
              </a:solidFill>
            </a:endParaRPr>
          </a:p>
          <a:p>
            <a:pPr>
              <a:defRPr/>
            </a:pPr>
            <a:r>
              <a:rPr lang="nb-NO" sz="1400" dirty="0" err="1"/>
              <a:t>D.A</a:t>
            </a:r>
            <a:r>
              <a:rPr lang="nb-NO" sz="1400" dirty="0"/>
              <a:t>. </a:t>
            </a:r>
            <a:r>
              <a:rPr lang="nb-NO" sz="1400" dirty="0" err="1"/>
              <a:t>Yuen</a:t>
            </a:r>
            <a:r>
              <a:rPr lang="nb-NO" sz="1400" dirty="0"/>
              <a:t>, Univ. Minnesota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5082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"/>
          <p:cNvSpPr>
            <a:spLocks noChangeArrowheads="1"/>
          </p:cNvSpPr>
          <p:nvPr/>
        </p:nvSpPr>
        <p:spPr bwMode="auto">
          <a:xfrm>
            <a:off x="119063" y="260350"/>
            <a:ext cx="5821362" cy="143986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nb-NO"/>
          </a:p>
        </p:txBody>
      </p:sp>
      <p:pic>
        <p:nvPicPr>
          <p:cNvPr id="8195" name="Picture 5" descr="ConvModelTu&amp;Sch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0988" y="0"/>
            <a:ext cx="2513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2916238" y="2565400"/>
            <a:ext cx="29543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3200" b="1"/>
              <a:t>One-layer</a:t>
            </a:r>
            <a:endParaRPr lang="nb-NO" sz="3200"/>
          </a:p>
          <a:p>
            <a:r>
              <a:rPr lang="nb-NO" sz="2800"/>
              <a:t>convection models:</a:t>
            </a:r>
            <a:endParaRPr lang="en-US" sz="2800"/>
          </a:p>
        </p:txBody>
      </p:sp>
      <p:pic>
        <p:nvPicPr>
          <p:cNvPr id="8197" name="Picture 8" descr="ConvModelTu&amp;Sch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22738"/>
            <a:ext cx="64325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Text Box 9"/>
          <p:cNvSpPr txBox="1">
            <a:spLocks noChangeArrowheads="1"/>
          </p:cNvSpPr>
          <p:nvPr/>
        </p:nvSpPr>
        <p:spPr bwMode="auto">
          <a:xfrm>
            <a:off x="119063" y="287338"/>
            <a:ext cx="5799137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nb-NO" sz="2400">
                <a:solidFill>
                  <a:srgbClr val="0000FF"/>
                </a:solidFill>
              </a:rPr>
              <a:t>Fluid dynamic modelling:</a:t>
            </a:r>
            <a:endParaRPr lang="nb-NO" sz="2400">
              <a:solidFill>
                <a:srgbClr val="CC0000"/>
              </a:solidFill>
            </a:endParaRPr>
          </a:p>
          <a:p>
            <a:pPr>
              <a:lnSpc>
                <a:spcPct val="110000"/>
              </a:lnSpc>
            </a:pPr>
            <a:r>
              <a:rPr lang="nb-NO" sz="2400">
                <a:solidFill>
                  <a:srgbClr val="CC0000"/>
                </a:solidFill>
              </a:rPr>
              <a:t> - sheet-like downwellings </a:t>
            </a:r>
            <a:r>
              <a:rPr lang="nb-NO" sz="1400">
                <a:solidFill>
                  <a:srgbClr val="CC0000"/>
                </a:solidFill>
              </a:rPr>
              <a:t>(consistent with </a:t>
            </a:r>
            <a:r>
              <a:rPr lang="nb-NO" sz="1400" b="1">
                <a:solidFill>
                  <a:srgbClr val="CC0000"/>
                </a:solidFill>
              </a:rPr>
              <a:t>plate tectonics</a:t>
            </a:r>
            <a:r>
              <a:rPr lang="nb-NO" sz="1400">
                <a:solidFill>
                  <a:srgbClr val="CC0000"/>
                </a:solidFill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nb-NO" sz="2400">
                <a:solidFill>
                  <a:srgbClr val="CC0000"/>
                </a:solidFill>
              </a:rPr>
              <a:t> - columnar plumes</a:t>
            </a:r>
            <a:endParaRPr lang="en-US" sz="2400">
              <a:solidFill>
                <a:srgbClr val="CC0000"/>
              </a:solidFill>
            </a:endParaRPr>
          </a:p>
        </p:txBody>
      </p:sp>
      <p:sp>
        <p:nvSpPr>
          <p:cNvPr id="8199" name="Text Box 11"/>
          <p:cNvSpPr txBox="1">
            <a:spLocks noChangeArrowheads="1"/>
          </p:cNvSpPr>
          <p:nvPr/>
        </p:nvSpPr>
        <p:spPr bwMode="auto">
          <a:xfrm rot="-5400000">
            <a:off x="5529262" y="2898776"/>
            <a:ext cx="1844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/>
              <a:t>Larsen and Yuen, 1997</a:t>
            </a:r>
            <a:endParaRPr lang="en-US" sz="1400"/>
          </a:p>
        </p:txBody>
      </p:sp>
      <p:sp>
        <p:nvSpPr>
          <p:cNvPr id="8200" name="Text Box 13"/>
          <p:cNvSpPr txBox="1">
            <a:spLocks noChangeArrowheads="1"/>
          </p:cNvSpPr>
          <p:nvPr/>
        </p:nvSpPr>
        <p:spPr bwMode="auto">
          <a:xfrm>
            <a:off x="179512" y="3684450"/>
            <a:ext cx="194957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100" dirty="0"/>
              <a:t>Travis et al., </a:t>
            </a:r>
            <a:r>
              <a:rPr lang="nb-NO" sz="1100" dirty="0" smtClean="0"/>
              <a:t>(1990, Geophys.</a:t>
            </a:r>
          </a:p>
          <a:p>
            <a:r>
              <a:rPr lang="nb-NO" sz="1100" dirty="0"/>
              <a:t> </a:t>
            </a:r>
            <a:r>
              <a:rPr lang="nb-NO" sz="1100" dirty="0" smtClean="0"/>
              <a:t>           Astrophys. Fluid Dyn.)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9530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100" y="1"/>
            <a:ext cx="6249899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1013"/>
            <a:ext cx="3393409" cy="33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489" y="3471013"/>
            <a:ext cx="3107511" cy="338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065" y="48717"/>
            <a:ext cx="2462534" cy="255967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dirty="0" smtClean="0"/>
              <a:t>Bercovici (1989, Science)</a:t>
            </a:r>
          </a:p>
          <a:p>
            <a:pPr>
              <a:lnSpc>
                <a:spcPts val="21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3D spherical </a:t>
            </a:r>
            <a:r>
              <a:rPr lang="nb-NO" sz="1800" dirty="0" err="1" smtClean="0">
                <a:solidFill>
                  <a:srgbClr val="3333FF"/>
                </a:solidFill>
              </a:rPr>
              <a:t>shell</a:t>
            </a:r>
            <a:r>
              <a:rPr lang="nb-NO" sz="1800" dirty="0" smtClean="0">
                <a:solidFill>
                  <a:srgbClr val="3333FF"/>
                </a:solidFill>
              </a:rPr>
              <a:t>,</a:t>
            </a:r>
          </a:p>
          <a:p>
            <a:pPr>
              <a:lnSpc>
                <a:spcPts val="2100"/>
              </a:lnSpc>
            </a:pPr>
            <a:r>
              <a:rPr lang="nb-NO" sz="1800" dirty="0" err="1" smtClean="0">
                <a:solidFill>
                  <a:srgbClr val="3333FF"/>
                </a:solidFill>
              </a:rPr>
              <a:t>high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viscosity</a:t>
            </a:r>
            <a:r>
              <a:rPr lang="nb-NO" sz="1800" dirty="0" smtClean="0">
                <a:solidFill>
                  <a:srgbClr val="3333FF"/>
                </a:solidFill>
              </a:rPr>
              <a:t> (</a:t>
            </a:r>
            <a:r>
              <a:rPr lang="nb-NO" sz="1800" b="1" dirty="0" smtClean="0">
                <a:solidFill>
                  <a:srgbClr val="3333FF"/>
                </a:solidFill>
                <a:latin typeface="Symbol" panose="05050102010706020507" pitchFamily="18" charset="2"/>
              </a:rPr>
              <a:t>h</a:t>
            </a:r>
            <a:r>
              <a:rPr lang="nb-NO" sz="1800" dirty="0" smtClean="0">
                <a:solidFill>
                  <a:srgbClr val="3333FF"/>
                </a:solidFill>
              </a:rPr>
              <a:t>)</a:t>
            </a:r>
          </a:p>
          <a:p>
            <a:pPr>
              <a:lnSpc>
                <a:spcPts val="2000"/>
              </a:lnSpc>
            </a:pPr>
            <a:r>
              <a:rPr lang="nb-NO" sz="1800" b="1" dirty="0" smtClean="0">
                <a:solidFill>
                  <a:srgbClr val="FF0000"/>
                </a:solidFill>
              </a:rPr>
              <a:t>internal heating, only</a:t>
            </a:r>
          </a:p>
          <a:p>
            <a:pPr>
              <a:lnSpc>
                <a:spcPts val="1600"/>
              </a:lnSpc>
            </a:pPr>
            <a:endParaRPr lang="nb-NO" sz="1400" b="1" dirty="0" smtClean="0">
              <a:solidFill>
                <a:srgbClr val="FF0000"/>
              </a:solidFill>
            </a:endParaRPr>
          </a:p>
          <a:p>
            <a:pPr>
              <a:lnSpc>
                <a:spcPts val="1600"/>
              </a:lnSpc>
            </a:pPr>
            <a:endParaRPr lang="nb-NO" sz="1400" b="1" dirty="0" smtClean="0">
              <a:solidFill>
                <a:srgbClr val="FF0000"/>
              </a:solidFill>
            </a:endParaRPr>
          </a:p>
          <a:p>
            <a:pPr>
              <a:lnSpc>
                <a:spcPts val="1600"/>
              </a:lnSpc>
            </a:pPr>
            <a:endParaRPr lang="nb-NO" sz="1400" b="1" dirty="0">
              <a:solidFill>
                <a:srgbClr val="FF0000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400" b="1" dirty="0" smtClean="0">
                <a:solidFill>
                  <a:srgbClr val="009900"/>
                </a:solidFill>
              </a:rPr>
              <a:t>Strong</a:t>
            </a:r>
            <a:r>
              <a:rPr lang="nb-NO" sz="1400" dirty="0" smtClean="0">
                <a:solidFill>
                  <a:srgbClr val="009900"/>
                </a:solidFill>
              </a:rPr>
              <a:t> sheet-like downwelling</a:t>
            </a:r>
          </a:p>
          <a:p>
            <a:pPr>
              <a:lnSpc>
                <a:spcPts val="1900"/>
              </a:lnSpc>
            </a:pPr>
            <a:r>
              <a:rPr lang="nb-NO" sz="1400" b="1" dirty="0">
                <a:solidFill>
                  <a:srgbClr val="009900"/>
                </a:solidFill>
              </a:rPr>
              <a:t>D</a:t>
            </a:r>
            <a:r>
              <a:rPr lang="nb-NO" sz="1400" b="1" dirty="0" smtClean="0">
                <a:solidFill>
                  <a:srgbClr val="009900"/>
                </a:solidFill>
              </a:rPr>
              <a:t>istributed</a:t>
            </a:r>
            <a:r>
              <a:rPr lang="nb-NO" sz="1400" dirty="0" smtClean="0">
                <a:solidFill>
                  <a:srgbClr val="009900"/>
                </a:solidFill>
              </a:rPr>
              <a:t> (non-focused) and </a:t>
            </a:r>
          </a:p>
          <a:p>
            <a:pPr>
              <a:lnSpc>
                <a:spcPts val="1400"/>
              </a:lnSpc>
            </a:pPr>
            <a:r>
              <a:rPr lang="nb-NO" sz="1400" dirty="0">
                <a:solidFill>
                  <a:srgbClr val="009900"/>
                </a:solidFill>
              </a:rPr>
              <a:t> </a:t>
            </a:r>
            <a:r>
              <a:rPr lang="nb-NO" sz="1400" dirty="0" smtClean="0">
                <a:solidFill>
                  <a:srgbClr val="009900"/>
                </a:solidFill>
              </a:rPr>
              <a:t>  passive </a:t>
            </a:r>
            <a:r>
              <a:rPr lang="nb-NO" sz="1400" b="1" dirty="0" smtClean="0">
                <a:solidFill>
                  <a:srgbClr val="009900"/>
                </a:solidFill>
              </a:rPr>
              <a:t>counterflow</a:t>
            </a:r>
          </a:p>
          <a:p>
            <a:pPr>
              <a:lnSpc>
                <a:spcPts val="1900"/>
              </a:lnSpc>
            </a:pPr>
            <a:r>
              <a:rPr lang="nb-NO" sz="1400" b="1" dirty="0" smtClean="0">
                <a:solidFill>
                  <a:srgbClr val="009900"/>
                </a:solidFill>
              </a:rPr>
              <a:t>No</a:t>
            </a:r>
            <a:r>
              <a:rPr lang="nb-NO" sz="1400" dirty="0" smtClean="0">
                <a:solidFill>
                  <a:srgbClr val="009900"/>
                </a:solidFill>
              </a:rPr>
              <a:t> ascending columnar plumes</a:t>
            </a:r>
            <a:endParaRPr lang="en-GB" sz="1400" dirty="0">
              <a:solidFill>
                <a:srgbClr val="0099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7623" y="3525515"/>
            <a:ext cx="1922321" cy="1015663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chemeClr val="bg1"/>
                </a:solidFill>
              </a:rPr>
              <a:t>Longitudional section</a:t>
            </a:r>
          </a:p>
          <a:p>
            <a:r>
              <a:rPr lang="nb-NO" sz="1400" dirty="0" smtClean="0">
                <a:solidFill>
                  <a:schemeClr val="bg1"/>
                </a:solidFill>
              </a:rPr>
              <a:t>with non-dimensional</a:t>
            </a:r>
          </a:p>
          <a:p>
            <a:r>
              <a:rPr lang="nb-NO" sz="1400" dirty="0" smtClean="0">
                <a:solidFill>
                  <a:schemeClr val="bg1"/>
                </a:solidFill>
              </a:rPr>
              <a:t>isentropes, S=Q/T</a:t>
            </a:r>
          </a:p>
          <a:p>
            <a:r>
              <a:rPr lang="nb-NO" sz="1800" b="1" dirty="0" smtClean="0">
                <a:solidFill>
                  <a:srgbClr val="FF0000"/>
                </a:solidFill>
              </a:rPr>
              <a:t>high</a:t>
            </a:r>
            <a:r>
              <a:rPr lang="nb-NO" sz="1800" b="1" dirty="0" smtClean="0">
                <a:solidFill>
                  <a:srgbClr val="CCCC00"/>
                </a:solidFill>
              </a:rPr>
              <a:t>  interm.</a:t>
            </a:r>
            <a:r>
              <a:rPr lang="nb-NO" sz="1800" b="1" dirty="0" smtClean="0"/>
              <a:t> </a:t>
            </a:r>
            <a:r>
              <a:rPr lang="nb-NO" sz="1800" b="1" dirty="0" smtClean="0">
                <a:solidFill>
                  <a:srgbClr val="00FFFF"/>
                </a:solidFill>
              </a:rPr>
              <a:t>l</a:t>
            </a:r>
            <a:r>
              <a:rPr lang="nb-NO" sz="1800" b="1" dirty="0" smtClean="0">
                <a:solidFill>
                  <a:srgbClr val="00CCFF"/>
                </a:solidFill>
              </a:rPr>
              <a:t>o</a:t>
            </a:r>
            <a:r>
              <a:rPr lang="nb-NO" sz="1800" b="1" dirty="0" smtClean="0">
                <a:solidFill>
                  <a:srgbClr val="33CCFF"/>
                </a:solidFill>
              </a:rPr>
              <a:t>w</a:t>
            </a:r>
            <a:endParaRPr lang="en-GB" sz="1800" b="1" dirty="0">
              <a:solidFill>
                <a:srgbClr val="33CC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760" y="60117"/>
            <a:ext cx="1339330" cy="584775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1"/>
                </a:solidFill>
              </a:rPr>
              <a:t>Radial velocity:</a:t>
            </a:r>
          </a:p>
          <a:p>
            <a:r>
              <a:rPr lang="nb-NO" sz="1600" b="1" dirty="0">
                <a:solidFill>
                  <a:srgbClr val="CCCC00"/>
                </a:solidFill>
              </a:rPr>
              <a:t> </a:t>
            </a:r>
            <a:r>
              <a:rPr lang="nb-NO" sz="1800" b="1" dirty="0" smtClean="0">
                <a:solidFill>
                  <a:srgbClr val="CCCC00"/>
                </a:solidFill>
              </a:rPr>
              <a:t>up</a:t>
            </a:r>
            <a:r>
              <a:rPr lang="nb-NO" sz="1800" b="1" dirty="0" smtClean="0"/>
              <a:t>  </a:t>
            </a:r>
            <a:r>
              <a:rPr lang="nb-NO" sz="1800" b="1" dirty="0" smtClean="0">
                <a:solidFill>
                  <a:srgbClr val="66FFFF"/>
                </a:solidFill>
              </a:rPr>
              <a:t>d</a:t>
            </a:r>
            <a:r>
              <a:rPr lang="nb-NO" sz="1800" b="1" dirty="0" smtClean="0">
                <a:solidFill>
                  <a:srgbClr val="00FFFF"/>
                </a:solidFill>
              </a:rPr>
              <a:t>o</a:t>
            </a:r>
            <a:r>
              <a:rPr lang="nb-NO" sz="1800" b="1" dirty="0" smtClean="0">
                <a:solidFill>
                  <a:srgbClr val="33CCFF"/>
                </a:solidFill>
              </a:rPr>
              <a:t>w</a:t>
            </a:r>
            <a:r>
              <a:rPr lang="nb-NO" sz="1800" b="1" dirty="0" smtClean="0">
                <a:solidFill>
                  <a:srgbClr val="3399FF"/>
                </a:solidFill>
              </a:rPr>
              <a:t>n</a:t>
            </a:r>
            <a:endParaRPr lang="en-GB" sz="1800" b="1" dirty="0">
              <a:solidFill>
                <a:srgbClr val="3399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1510" y="6231374"/>
            <a:ext cx="1643399" cy="584775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dirty="0" smtClean="0">
                <a:solidFill>
                  <a:schemeClr val="bg1"/>
                </a:solidFill>
              </a:rPr>
              <a:t>Non-dimensional</a:t>
            </a:r>
          </a:p>
          <a:p>
            <a:r>
              <a:rPr lang="nb-NO" sz="1600" dirty="0" smtClean="0">
                <a:solidFill>
                  <a:schemeClr val="bg1"/>
                </a:solidFill>
              </a:rPr>
              <a:t>isentropic surface</a:t>
            </a:r>
            <a:endParaRPr lang="nb-NO" sz="1500" dirty="0" smtClean="0">
              <a:solidFill>
                <a:schemeClr val="bg1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755576" y="1239241"/>
            <a:ext cx="21602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80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0"/>
            <a:ext cx="5718946" cy="289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3"/>
            <a:ext cx="3593829" cy="357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458" y="3284986"/>
            <a:ext cx="3730542" cy="357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065" y="48717"/>
            <a:ext cx="2663735" cy="191847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Bercovici (1989, Science)</a:t>
            </a:r>
          </a:p>
          <a:p>
            <a:pPr>
              <a:lnSpc>
                <a:spcPts val="2800"/>
              </a:lnSpc>
            </a:pPr>
            <a:r>
              <a:rPr lang="nb-NO" sz="1600" dirty="0" smtClean="0">
                <a:solidFill>
                  <a:srgbClr val="3333FF"/>
                </a:solidFill>
              </a:rPr>
              <a:t>3D spherical </a:t>
            </a:r>
            <a:r>
              <a:rPr lang="nb-NO" sz="1600" dirty="0" err="1" smtClean="0">
                <a:solidFill>
                  <a:srgbClr val="3333FF"/>
                </a:solidFill>
              </a:rPr>
              <a:t>shell</a:t>
            </a:r>
            <a:r>
              <a:rPr lang="nb-NO" sz="1600" dirty="0" smtClean="0">
                <a:solidFill>
                  <a:srgbClr val="3333FF"/>
                </a:solidFill>
              </a:rPr>
              <a:t>, </a:t>
            </a:r>
            <a:r>
              <a:rPr lang="nb-NO" sz="1600" dirty="0" err="1" smtClean="0">
                <a:solidFill>
                  <a:srgbClr val="3333FF"/>
                </a:solidFill>
              </a:rPr>
              <a:t>high</a:t>
            </a:r>
            <a:r>
              <a:rPr lang="nb-NO" sz="1600" dirty="0" smtClean="0">
                <a:solidFill>
                  <a:srgbClr val="3333FF"/>
                </a:solidFill>
              </a:rPr>
              <a:t> </a:t>
            </a:r>
            <a:r>
              <a:rPr lang="nb-NO" sz="1600" b="1" dirty="0">
                <a:solidFill>
                  <a:srgbClr val="3333FF"/>
                </a:solidFill>
                <a:latin typeface="Symbol" panose="05050102010706020507" pitchFamily="18" charset="2"/>
              </a:rPr>
              <a:t>h</a:t>
            </a:r>
            <a:endParaRPr lang="nb-NO" sz="1600" dirty="0" smtClean="0">
              <a:solidFill>
                <a:srgbClr val="3333FF"/>
              </a:solidFill>
            </a:endParaRPr>
          </a:p>
          <a:p>
            <a:pPr>
              <a:lnSpc>
                <a:spcPts val="2000"/>
              </a:lnSpc>
            </a:pPr>
            <a:r>
              <a:rPr lang="nb-NO" sz="1800" b="1" dirty="0" smtClean="0">
                <a:solidFill>
                  <a:srgbClr val="FF0000"/>
                </a:solidFill>
              </a:rPr>
              <a:t>bottom heating, only</a:t>
            </a:r>
          </a:p>
          <a:p>
            <a:pPr>
              <a:lnSpc>
                <a:spcPts val="1600"/>
              </a:lnSpc>
            </a:pPr>
            <a:endParaRPr lang="nb-NO" sz="1400" b="1" dirty="0">
              <a:solidFill>
                <a:srgbClr val="FF0000"/>
              </a:solidFill>
            </a:endParaRPr>
          </a:p>
          <a:p>
            <a:pPr>
              <a:lnSpc>
                <a:spcPts val="1600"/>
              </a:lnSpc>
            </a:pPr>
            <a:endParaRPr lang="nb-NO" sz="1400" b="1" dirty="0" smtClean="0">
              <a:solidFill>
                <a:srgbClr val="FF0000"/>
              </a:solidFill>
            </a:endParaRPr>
          </a:p>
          <a:p>
            <a:pPr>
              <a:lnSpc>
                <a:spcPts val="1600"/>
              </a:lnSpc>
            </a:pPr>
            <a:endParaRPr lang="nb-NO" sz="1400" b="1" dirty="0">
              <a:solidFill>
                <a:srgbClr val="FF0000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009900"/>
                </a:solidFill>
              </a:rPr>
              <a:t>Rel.weak sheet-like downwelling</a:t>
            </a:r>
            <a:endParaRPr lang="nb-NO" sz="1400" dirty="0">
              <a:solidFill>
                <a:srgbClr val="009900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400" b="1" dirty="0" smtClean="0">
                <a:solidFill>
                  <a:srgbClr val="009900"/>
                </a:solidFill>
              </a:rPr>
              <a:t>Strong</a:t>
            </a:r>
            <a:r>
              <a:rPr lang="nb-NO" sz="1400" dirty="0" smtClean="0">
                <a:solidFill>
                  <a:srgbClr val="009900"/>
                </a:solidFill>
              </a:rPr>
              <a:t> columnar plumes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4609" y="3334699"/>
            <a:ext cx="1755609" cy="1015663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chemeClr val="bg1"/>
                </a:solidFill>
              </a:rPr>
              <a:t>Longitudional section</a:t>
            </a:r>
          </a:p>
          <a:p>
            <a:r>
              <a:rPr lang="nb-NO" sz="1400" dirty="0" smtClean="0">
                <a:solidFill>
                  <a:schemeClr val="bg1"/>
                </a:solidFill>
              </a:rPr>
              <a:t>with non-dimensional</a:t>
            </a:r>
          </a:p>
          <a:p>
            <a:r>
              <a:rPr lang="nb-NO" sz="1400" dirty="0" smtClean="0">
                <a:solidFill>
                  <a:schemeClr val="bg1"/>
                </a:solidFill>
              </a:rPr>
              <a:t>isentropes, S=Q/T</a:t>
            </a:r>
          </a:p>
          <a:p>
            <a:r>
              <a:rPr lang="nb-NO" sz="1600" b="1" dirty="0">
                <a:solidFill>
                  <a:srgbClr val="CCCC00"/>
                </a:solidFill>
              </a:rPr>
              <a:t> </a:t>
            </a:r>
            <a:r>
              <a:rPr lang="nb-NO" sz="1600" b="1" dirty="0" smtClean="0">
                <a:solidFill>
                  <a:srgbClr val="CCCC00"/>
                </a:solidFill>
              </a:rPr>
              <a:t>  </a:t>
            </a:r>
            <a:r>
              <a:rPr lang="nb-NO" sz="1800" b="1" dirty="0" smtClean="0">
                <a:solidFill>
                  <a:srgbClr val="CCCC00"/>
                </a:solidFill>
              </a:rPr>
              <a:t>hi</a:t>
            </a:r>
            <a:r>
              <a:rPr lang="nb-NO" sz="1800" b="1" dirty="0" smtClean="0">
                <a:solidFill>
                  <a:srgbClr val="CC3300"/>
                </a:solidFill>
              </a:rPr>
              <a:t>gh</a:t>
            </a:r>
            <a:r>
              <a:rPr lang="nb-NO" sz="1800" b="1" dirty="0" smtClean="0"/>
              <a:t>    </a:t>
            </a:r>
            <a:r>
              <a:rPr lang="nb-NO" sz="1800" b="1" dirty="0" smtClean="0">
                <a:solidFill>
                  <a:srgbClr val="66FFFF"/>
                </a:solidFill>
              </a:rPr>
              <a:t>l</a:t>
            </a:r>
            <a:r>
              <a:rPr lang="nb-NO" sz="1800" b="1" dirty="0" smtClean="0">
                <a:solidFill>
                  <a:srgbClr val="00FFFF"/>
                </a:solidFill>
              </a:rPr>
              <a:t>o</a:t>
            </a:r>
            <a:r>
              <a:rPr lang="nb-NO" sz="1800" b="1" dirty="0" smtClean="0">
                <a:solidFill>
                  <a:srgbClr val="00CCFF"/>
                </a:solidFill>
              </a:rPr>
              <a:t>w</a:t>
            </a:r>
            <a:endParaRPr lang="en-GB" sz="1800" b="1" dirty="0">
              <a:solidFill>
                <a:srgbClr val="00CC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83865" y="65082"/>
            <a:ext cx="1268079" cy="584775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1"/>
                </a:solidFill>
              </a:rPr>
              <a:t>Radial velocity</a:t>
            </a:r>
          </a:p>
          <a:p>
            <a:r>
              <a:rPr lang="nb-NO" sz="1600" b="1" dirty="0">
                <a:solidFill>
                  <a:srgbClr val="CCCC00"/>
                </a:solidFill>
              </a:rPr>
              <a:t> </a:t>
            </a:r>
            <a:r>
              <a:rPr lang="nb-NO" sz="1800" b="1" dirty="0" smtClean="0">
                <a:solidFill>
                  <a:srgbClr val="CCCC00"/>
                </a:solidFill>
              </a:rPr>
              <a:t>u</a:t>
            </a:r>
            <a:r>
              <a:rPr lang="nb-NO" sz="1800" b="1" dirty="0" smtClean="0">
                <a:solidFill>
                  <a:srgbClr val="CC3300"/>
                </a:solidFill>
              </a:rPr>
              <a:t>p</a:t>
            </a:r>
            <a:r>
              <a:rPr lang="nb-NO" sz="1800" b="1" dirty="0" smtClean="0"/>
              <a:t>   </a:t>
            </a:r>
            <a:r>
              <a:rPr lang="nb-NO" sz="1800" b="1" dirty="0" smtClean="0">
                <a:solidFill>
                  <a:srgbClr val="CCFFFF"/>
                </a:solidFill>
              </a:rPr>
              <a:t>d</a:t>
            </a:r>
            <a:r>
              <a:rPr lang="nb-NO" sz="1800" b="1" dirty="0" smtClean="0">
                <a:solidFill>
                  <a:srgbClr val="66FFFF"/>
                </a:solidFill>
              </a:rPr>
              <a:t>o</a:t>
            </a:r>
            <a:r>
              <a:rPr lang="nb-NO" sz="1800" b="1" dirty="0" smtClean="0">
                <a:solidFill>
                  <a:srgbClr val="00FFFF"/>
                </a:solidFill>
              </a:rPr>
              <a:t>w</a:t>
            </a:r>
            <a:r>
              <a:rPr lang="nb-NO" sz="1800" b="1" dirty="0" smtClean="0">
                <a:solidFill>
                  <a:srgbClr val="00CCFF"/>
                </a:solidFill>
              </a:rPr>
              <a:t>n</a:t>
            </a:r>
            <a:endParaRPr lang="en-GB" sz="1800" b="1" dirty="0">
              <a:solidFill>
                <a:srgbClr val="00CC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50218" y="6093296"/>
            <a:ext cx="1723549" cy="584775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dirty="0" smtClean="0">
                <a:solidFill>
                  <a:schemeClr val="bg1"/>
                </a:solidFill>
              </a:rPr>
              <a:t>Non-dimensional</a:t>
            </a:r>
          </a:p>
          <a:p>
            <a:r>
              <a:rPr lang="nb-NO" sz="1600" dirty="0" smtClean="0">
                <a:solidFill>
                  <a:schemeClr val="bg1"/>
                </a:solidFill>
              </a:rPr>
              <a:t>isentropic surfaces</a:t>
            </a:r>
            <a:endParaRPr lang="nb-NO" sz="1500" dirty="0" smtClean="0">
              <a:solidFill>
                <a:schemeClr val="bg1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761892" y="1101719"/>
            <a:ext cx="21602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71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125" y="0"/>
            <a:ext cx="5768921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3102"/>
            <a:ext cx="3477042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301" y="3423102"/>
            <a:ext cx="3310745" cy="343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065" y="48717"/>
            <a:ext cx="2313454" cy="196977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dirty="0" smtClean="0"/>
              <a:t> Bercovici (1989, Science)</a:t>
            </a:r>
          </a:p>
          <a:p>
            <a:pPr>
              <a:lnSpc>
                <a:spcPts val="2800"/>
              </a:lnSpc>
            </a:pPr>
            <a:r>
              <a:rPr lang="nb-NO" sz="1600" dirty="0" smtClean="0">
                <a:solidFill>
                  <a:srgbClr val="3333FF"/>
                </a:solidFill>
              </a:rPr>
              <a:t>3D spherical </a:t>
            </a:r>
            <a:r>
              <a:rPr lang="nb-NO" sz="1600" dirty="0" err="1" smtClean="0">
                <a:solidFill>
                  <a:srgbClr val="3333FF"/>
                </a:solidFill>
              </a:rPr>
              <a:t>shell</a:t>
            </a:r>
            <a:r>
              <a:rPr lang="nb-NO" sz="1600" dirty="0" smtClean="0">
                <a:solidFill>
                  <a:srgbClr val="3333FF"/>
                </a:solidFill>
              </a:rPr>
              <a:t>, </a:t>
            </a:r>
            <a:r>
              <a:rPr lang="nb-NO" sz="1600" dirty="0" err="1" smtClean="0">
                <a:solidFill>
                  <a:srgbClr val="3333FF"/>
                </a:solidFill>
              </a:rPr>
              <a:t>high</a:t>
            </a:r>
            <a:r>
              <a:rPr lang="nb-NO" sz="1600" dirty="0" smtClean="0">
                <a:solidFill>
                  <a:srgbClr val="3333FF"/>
                </a:solidFill>
              </a:rPr>
              <a:t> </a:t>
            </a:r>
            <a:r>
              <a:rPr lang="nb-NO" sz="1600" b="1" dirty="0">
                <a:solidFill>
                  <a:srgbClr val="3333FF"/>
                </a:solidFill>
                <a:latin typeface="Symbol" panose="05050102010706020507" pitchFamily="18" charset="2"/>
              </a:rPr>
              <a:t>h</a:t>
            </a:r>
            <a:endParaRPr lang="nb-NO" sz="1600" dirty="0" smtClean="0">
              <a:solidFill>
                <a:srgbClr val="3333FF"/>
              </a:solidFill>
            </a:endParaRPr>
          </a:p>
          <a:p>
            <a:pPr>
              <a:lnSpc>
                <a:spcPts val="2000"/>
              </a:lnSpc>
            </a:pPr>
            <a:r>
              <a:rPr lang="nb-NO" sz="1600" dirty="0" smtClean="0">
                <a:solidFill>
                  <a:srgbClr val="FF0000"/>
                </a:solidFill>
              </a:rPr>
              <a:t>50%</a:t>
            </a:r>
            <a:r>
              <a:rPr lang="nb-NO" sz="1600" b="1" dirty="0" smtClean="0">
                <a:solidFill>
                  <a:srgbClr val="FF0000"/>
                </a:solidFill>
              </a:rPr>
              <a:t> internal + </a:t>
            </a:r>
            <a:r>
              <a:rPr lang="nb-NO" sz="1600" dirty="0" smtClean="0">
                <a:solidFill>
                  <a:srgbClr val="FF0000"/>
                </a:solidFill>
              </a:rPr>
              <a:t>50%</a:t>
            </a:r>
          </a:p>
          <a:p>
            <a:pPr>
              <a:lnSpc>
                <a:spcPts val="2000"/>
              </a:lnSpc>
            </a:pPr>
            <a:r>
              <a:rPr lang="nb-NO" sz="1600" dirty="0" smtClean="0">
                <a:solidFill>
                  <a:srgbClr val="FF0000"/>
                </a:solidFill>
              </a:rPr>
              <a:t>  </a:t>
            </a:r>
            <a:r>
              <a:rPr lang="nb-NO" sz="1600" b="1" dirty="0" smtClean="0">
                <a:solidFill>
                  <a:srgbClr val="FF0000"/>
                </a:solidFill>
              </a:rPr>
              <a:t>bottom-heating</a:t>
            </a:r>
          </a:p>
          <a:p>
            <a:pPr>
              <a:lnSpc>
                <a:spcPts val="1600"/>
              </a:lnSpc>
            </a:pPr>
            <a:endParaRPr lang="nb-NO" sz="1400" b="1" dirty="0">
              <a:solidFill>
                <a:srgbClr val="FF0000"/>
              </a:solidFill>
            </a:endParaRPr>
          </a:p>
          <a:p>
            <a:pPr>
              <a:lnSpc>
                <a:spcPts val="1600"/>
              </a:lnSpc>
            </a:pPr>
            <a:endParaRPr lang="nb-NO" sz="1400" b="1" dirty="0">
              <a:solidFill>
                <a:srgbClr val="FF0000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400" dirty="0">
                <a:solidFill>
                  <a:srgbClr val="009900"/>
                </a:solidFill>
              </a:rPr>
              <a:t>Sheet-like </a:t>
            </a:r>
            <a:r>
              <a:rPr lang="nb-NO" sz="1400" dirty="0" smtClean="0">
                <a:solidFill>
                  <a:srgbClr val="009900"/>
                </a:solidFill>
              </a:rPr>
              <a:t>downwelling</a:t>
            </a:r>
            <a:endParaRPr lang="nb-NO" sz="1400" dirty="0">
              <a:solidFill>
                <a:srgbClr val="009900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009900"/>
                </a:solidFill>
              </a:rPr>
              <a:t>Columnar plumes</a:t>
            </a:r>
            <a:endParaRPr lang="nb-NO" sz="1400" dirty="0">
              <a:solidFill>
                <a:srgbClr val="0099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7623" y="3483951"/>
            <a:ext cx="1922321" cy="1015663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chemeClr val="bg1"/>
                </a:solidFill>
              </a:rPr>
              <a:t>Longitudional section</a:t>
            </a:r>
          </a:p>
          <a:p>
            <a:r>
              <a:rPr lang="nb-NO" sz="1400" dirty="0" smtClean="0">
                <a:solidFill>
                  <a:schemeClr val="bg1"/>
                </a:solidFill>
              </a:rPr>
              <a:t>with non-dimensional</a:t>
            </a:r>
          </a:p>
          <a:p>
            <a:r>
              <a:rPr lang="nb-NO" sz="1400" dirty="0" smtClean="0">
                <a:solidFill>
                  <a:schemeClr val="bg1"/>
                </a:solidFill>
              </a:rPr>
              <a:t>isentropes, S=Q/T</a:t>
            </a:r>
          </a:p>
          <a:p>
            <a:r>
              <a:rPr lang="nb-NO" sz="1800" b="1" dirty="0" smtClean="0">
                <a:solidFill>
                  <a:srgbClr val="FF0000"/>
                </a:solidFill>
              </a:rPr>
              <a:t>high</a:t>
            </a:r>
            <a:r>
              <a:rPr lang="nb-NO" sz="1800" b="1" dirty="0" smtClean="0">
                <a:solidFill>
                  <a:srgbClr val="CCCC00"/>
                </a:solidFill>
              </a:rPr>
              <a:t>  interm.</a:t>
            </a:r>
            <a:r>
              <a:rPr lang="nb-NO" sz="1800" b="1" dirty="0" smtClean="0"/>
              <a:t> </a:t>
            </a:r>
            <a:r>
              <a:rPr lang="nb-NO" sz="1800" b="1" dirty="0" smtClean="0">
                <a:solidFill>
                  <a:srgbClr val="00FFFF"/>
                </a:solidFill>
              </a:rPr>
              <a:t>l</a:t>
            </a:r>
            <a:r>
              <a:rPr lang="nb-NO" sz="1800" b="1" dirty="0" smtClean="0">
                <a:solidFill>
                  <a:srgbClr val="00CCFF"/>
                </a:solidFill>
              </a:rPr>
              <a:t>o</a:t>
            </a:r>
            <a:r>
              <a:rPr lang="nb-NO" sz="1800" b="1" dirty="0" smtClean="0">
                <a:solidFill>
                  <a:srgbClr val="33CCFF"/>
                </a:solidFill>
              </a:rPr>
              <a:t>w</a:t>
            </a:r>
            <a:endParaRPr lang="en-GB" sz="1800" b="1" dirty="0">
              <a:solidFill>
                <a:srgbClr val="33CC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0773" y="77047"/>
            <a:ext cx="1339330" cy="584775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1"/>
                </a:solidFill>
              </a:rPr>
              <a:t>Radial velocity:</a:t>
            </a:r>
          </a:p>
          <a:p>
            <a:r>
              <a:rPr lang="nb-NO" sz="1600" b="1" dirty="0">
                <a:solidFill>
                  <a:srgbClr val="CCCC00"/>
                </a:solidFill>
              </a:rPr>
              <a:t> </a:t>
            </a:r>
            <a:r>
              <a:rPr lang="nb-NO" sz="1800" b="1" dirty="0" smtClean="0">
                <a:solidFill>
                  <a:srgbClr val="CCCC00"/>
                </a:solidFill>
              </a:rPr>
              <a:t>u</a:t>
            </a:r>
            <a:r>
              <a:rPr lang="nb-NO" sz="1800" b="1" dirty="0" smtClean="0">
                <a:solidFill>
                  <a:srgbClr val="CC3300"/>
                </a:solidFill>
              </a:rPr>
              <a:t>p </a:t>
            </a:r>
            <a:r>
              <a:rPr lang="nb-NO" sz="1800" b="1" dirty="0" smtClean="0"/>
              <a:t> </a:t>
            </a:r>
            <a:r>
              <a:rPr lang="nb-NO" sz="1800" b="1" dirty="0" smtClean="0">
                <a:solidFill>
                  <a:srgbClr val="66FFFF"/>
                </a:solidFill>
              </a:rPr>
              <a:t>d</a:t>
            </a:r>
            <a:r>
              <a:rPr lang="nb-NO" sz="1800" b="1" dirty="0" smtClean="0">
                <a:solidFill>
                  <a:srgbClr val="00FFFF"/>
                </a:solidFill>
              </a:rPr>
              <a:t>o</a:t>
            </a:r>
            <a:r>
              <a:rPr lang="nb-NO" sz="1800" b="1" dirty="0" smtClean="0">
                <a:solidFill>
                  <a:srgbClr val="33CCFF"/>
                </a:solidFill>
              </a:rPr>
              <a:t>w</a:t>
            </a:r>
            <a:r>
              <a:rPr lang="nb-NO" sz="1800" b="1" dirty="0" smtClean="0">
                <a:solidFill>
                  <a:srgbClr val="3399FF"/>
                </a:solidFill>
              </a:rPr>
              <a:t>n</a:t>
            </a:r>
            <a:endParaRPr lang="en-GB" sz="1800" b="1" dirty="0">
              <a:solidFill>
                <a:srgbClr val="3399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9885" y="6165304"/>
            <a:ext cx="1643399" cy="584775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dirty="0" smtClean="0">
                <a:solidFill>
                  <a:schemeClr val="bg1"/>
                </a:solidFill>
              </a:rPr>
              <a:t>Non-dimensional</a:t>
            </a:r>
          </a:p>
          <a:p>
            <a:r>
              <a:rPr lang="nb-NO" sz="1600" dirty="0" smtClean="0">
                <a:solidFill>
                  <a:schemeClr val="bg1"/>
                </a:solidFill>
              </a:rPr>
              <a:t>isentropic surface</a:t>
            </a:r>
            <a:endParaRPr lang="nb-NO" sz="1500" dirty="0" smtClean="0">
              <a:solidFill>
                <a:schemeClr val="bg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770078" y="1149251"/>
            <a:ext cx="21602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35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077" y="91217"/>
            <a:ext cx="7641836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FF"/>
                </a:solidFill>
              </a:rPr>
              <a:t>Degree-2 convection pattern and structure of the mantle:</a:t>
            </a:r>
            <a:r>
              <a:rPr lang="nb-NO" sz="2200" b="1" dirty="0" smtClean="0">
                <a:solidFill>
                  <a:srgbClr val="0066FF"/>
                </a:solidFill>
              </a:rPr>
              <a:t>  </a:t>
            </a:r>
            <a:r>
              <a:rPr lang="nb-NO" dirty="0" smtClean="0">
                <a:solidFill>
                  <a:srgbClr val="FF0000"/>
                </a:solidFill>
              </a:rPr>
              <a:t>Key questions</a:t>
            </a:r>
            <a:r>
              <a:rPr lang="nb-NO" dirty="0" smtClean="0"/>
              <a:t> 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89076" y="548680"/>
            <a:ext cx="6481261" cy="964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800" b="1" dirty="0" smtClean="0">
                <a:solidFill>
                  <a:srgbClr val="FF0000"/>
                </a:solidFill>
              </a:rPr>
              <a:t>What came first?</a:t>
            </a:r>
          </a:p>
          <a:p>
            <a:pPr>
              <a:lnSpc>
                <a:spcPts val="2400"/>
              </a:lnSpc>
            </a:pPr>
            <a:r>
              <a:rPr lang="nb-NO" sz="1800" dirty="0"/>
              <a:t> </a:t>
            </a:r>
            <a:r>
              <a:rPr lang="nb-NO" sz="1800" dirty="0" smtClean="0"/>
              <a:t> - degree-2 </a:t>
            </a:r>
            <a:r>
              <a:rPr lang="nb-NO" sz="1800" b="1" dirty="0" smtClean="0">
                <a:solidFill>
                  <a:srgbClr val="FF0000"/>
                </a:solidFill>
              </a:rPr>
              <a:t>convection</a:t>
            </a:r>
            <a:r>
              <a:rPr lang="nb-NO" sz="1800" dirty="0" smtClean="0"/>
              <a:t> pattern? </a:t>
            </a:r>
            <a:r>
              <a:rPr lang="nb-NO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b-NO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already at the magma ocean stage?</a:t>
            </a:r>
          </a:p>
          <a:p>
            <a:pPr>
              <a:lnSpc>
                <a:spcPts val="2400"/>
              </a:lnSpc>
            </a:pPr>
            <a:r>
              <a:rPr lang="nb-NO" sz="1800" dirty="0"/>
              <a:t> </a:t>
            </a:r>
            <a:r>
              <a:rPr lang="nb-NO" sz="1800" dirty="0" smtClean="0"/>
              <a:t> - degree-2 </a:t>
            </a:r>
            <a:r>
              <a:rPr lang="nb-NO" sz="1800" b="1" dirty="0" smtClean="0">
                <a:solidFill>
                  <a:srgbClr val="FF0000"/>
                </a:solidFill>
              </a:rPr>
              <a:t>structure</a:t>
            </a:r>
            <a:r>
              <a:rPr lang="nb-NO" sz="1800" dirty="0" smtClean="0"/>
              <a:t> with LLSVPs and possible BEAMS? </a:t>
            </a:r>
            <a:endParaRPr lang="en-GB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04149" y="1561114"/>
            <a:ext cx="7719614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1800" b="1" dirty="0" smtClean="0"/>
              <a:t>Other uncertainties:</a:t>
            </a:r>
          </a:p>
          <a:p>
            <a:pPr>
              <a:lnSpc>
                <a:spcPts val="2400"/>
              </a:lnSpc>
            </a:pPr>
            <a:r>
              <a:rPr lang="nb-NO" dirty="0" smtClean="0"/>
              <a:t> </a:t>
            </a:r>
            <a:r>
              <a:rPr lang="nb-NO" sz="1800" dirty="0" smtClean="0"/>
              <a:t> </a:t>
            </a:r>
            <a:r>
              <a:rPr lang="nb-NO" sz="1700" dirty="0" smtClean="0"/>
              <a:t>- mechanism of formation  -  was Earth's </a:t>
            </a:r>
            <a:r>
              <a:rPr lang="nb-NO" sz="1700" dirty="0" smtClean="0">
                <a:solidFill>
                  <a:srgbClr val="FF0000"/>
                </a:solidFill>
              </a:rPr>
              <a:t>fast rotation</a:t>
            </a:r>
            <a:r>
              <a:rPr lang="nb-NO" sz="1700" dirty="0" smtClean="0"/>
              <a:t> important (2-5 hr days)</a:t>
            </a:r>
          </a:p>
          <a:p>
            <a:pPr>
              <a:lnSpc>
                <a:spcPts val="2400"/>
              </a:lnSpc>
            </a:pPr>
            <a:r>
              <a:rPr lang="nb-NO" sz="1700" dirty="0"/>
              <a:t> </a:t>
            </a:r>
            <a:r>
              <a:rPr lang="nb-NO" sz="1700" dirty="0" smtClean="0"/>
              <a:t> - LLSPV-material: </a:t>
            </a:r>
            <a:r>
              <a:rPr lang="nb-NO" sz="1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two popular candidates: ROC (basaltic), late-stage MO-cumulates</a:t>
            </a:r>
          </a:p>
          <a:p>
            <a:pPr>
              <a:lnSpc>
                <a:spcPts val="2400"/>
              </a:lnSpc>
            </a:pPr>
            <a:r>
              <a:rPr lang="nb-NO" sz="1700" dirty="0"/>
              <a:t> </a:t>
            </a:r>
            <a:r>
              <a:rPr lang="nb-NO" sz="1700" dirty="0" smtClean="0"/>
              <a:t> - Nature of BEAMS: bridgmanite-enriched ancient mantle structures?? </a:t>
            </a:r>
            <a:endParaRPr lang="en-GB" sz="1700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3212976"/>
            <a:ext cx="817743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0066FF"/>
                </a:solidFill>
              </a:rPr>
              <a:t>Fast rotation:</a:t>
            </a:r>
            <a:r>
              <a:rPr lang="nb-NO" sz="1600" dirty="0" smtClean="0"/>
              <a:t> </a:t>
            </a:r>
            <a:r>
              <a:rPr lang="nb-NO" sz="1800" dirty="0" smtClean="0"/>
              <a:t>the sentrifugal force reduces the equatorial </a:t>
            </a:r>
            <a:r>
              <a:rPr lang="nb-NO" sz="1800" b="1" dirty="0" smtClean="0"/>
              <a:t>g</a:t>
            </a:r>
            <a:r>
              <a:rPr lang="nb-NO" sz="1600" b="1" dirty="0" smtClean="0"/>
              <a:t>  </a:t>
            </a:r>
            <a:r>
              <a:rPr lang="nb-NO" sz="1600" dirty="0" smtClean="0"/>
              <a:t>(gravitational acceleration)</a:t>
            </a:r>
          </a:p>
        </p:txBody>
      </p:sp>
      <p:pic>
        <p:nvPicPr>
          <p:cNvPr id="6" name="Picture 3" descr="M:\pc\Dokumenter\Adobe-Illustr-figures\CMB-plumes-chem-interact\Gravitational-acceleration-Eart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701873"/>
            <a:ext cx="3024336" cy="305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29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pc\Dokumenter\Adobe-Illustr-figures\CMB-plumes-chem-interact\360-deg-BMO-cryst-rotation-sentr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461837" cy="43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6768752" cy="938719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nb-NO" sz="2400" b="1" dirty="0" smtClean="0">
                <a:solidFill>
                  <a:srgbClr val="0066FF"/>
                </a:solidFill>
              </a:rPr>
              <a:t>Con</a:t>
            </a:r>
            <a:r>
              <a:rPr lang="en-US" sz="2400" b="1" dirty="0" err="1" smtClean="0">
                <a:solidFill>
                  <a:srgbClr val="0066FF"/>
                </a:solidFill>
              </a:rPr>
              <a:t>vection</a:t>
            </a:r>
            <a:r>
              <a:rPr lang="en-US" sz="2400" b="1" dirty="0" smtClean="0">
                <a:solidFill>
                  <a:srgbClr val="0066FF"/>
                </a:solidFill>
              </a:rPr>
              <a:t> </a:t>
            </a:r>
            <a:r>
              <a:rPr lang="en-US" sz="2400" b="1" dirty="0">
                <a:solidFill>
                  <a:srgbClr val="0066FF"/>
                </a:solidFill>
              </a:rPr>
              <a:t>modelling of </a:t>
            </a:r>
            <a:r>
              <a:rPr lang="en-US" sz="2400" b="1" dirty="0" smtClean="0">
                <a:solidFill>
                  <a:srgbClr val="0066FF"/>
                </a:solidFill>
              </a:rPr>
              <a:t>MO crystal </a:t>
            </a:r>
            <a:r>
              <a:rPr lang="en-US" sz="2400" b="1" dirty="0">
                <a:solidFill>
                  <a:srgbClr val="0066FF"/>
                </a:solidFill>
              </a:rPr>
              <a:t>settling </a:t>
            </a:r>
            <a:r>
              <a:rPr lang="en-US" sz="2400" b="1" dirty="0" smtClean="0">
                <a:solidFill>
                  <a:srgbClr val="0066FF"/>
                </a:solidFill>
              </a:rPr>
              <a:t>in</a:t>
            </a:r>
          </a:p>
          <a:p>
            <a:pPr>
              <a:lnSpc>
                <a:spcPts val="3300"/>
              </a:lnSpc>
            </a:pPr>
            <a:r>
              <a:rPr lang="en-US" sz="2400" b="1" dirty="0" smtClean="0">
                <a:solidFill>
                  <a:srgbClr val="0066FF"/>
                </a:solidFill>
              </a:rPr>
              <a:t>r</a:t>
            </a:r>
            <a:r>
              <a:rPr lang="nb-NO" sz="2400" b="1" dirty="0" err="1" smtClean="0">
                <a:solidFill>
                  <a:srgbClr val="0066FF"/>
                </a:solidFill>
              </a:rPr>
              <a:t>apidly</a:t>
            </a:r>
            <a:r>
              <a:rPr lang="nb-NO" sz="2400" b="1" dirty="0" smtClean="0">
                <a:solidFill>
                  <a:srgbClr val="0066FF"/>
                </a:solidFill>
              </a:rPr>
              <a:t> </a:t>
            </a:r>
            <a:r>
              <a:rPr lang="nb-NO" sz="2400" b="1" dirty="0" err="1">
                <a:solidFill>
                  <a:srgbClr val="0066FF"/>
                </a:solidFill>
              </a:rPr>
              <a:t>rotating</a:t>
            </a:r>
            <a:r>
              <a:rPr lang="nb-NO" sz="2400" b="1" dirty="0">
                <a:solidFill>
                  <a:srgbClr val="0066FF"/>
                </a:solidFill>
              </a:rPr>
              <a:t> planets </a:t>
            </a:r>
            <a:r>
              <a:rPr lang="nb-NO" sz="2000" dirty="0" smtClean="0">
                <a:solidFill>
                  <a:srgbClr val="0066FF"/>
                </a:solidFill>
              </a:rPr>
              <a:t>(</a:t>
            </a:r>
            <a:r>
              <a:rPr lang="nb-NO" sz="2000" dirty="0" err="1" smtClean="0">
                <a:solidFill>
                  <a:srgbClr val="0066FF"/>
                </a:solidFill>
              </a:rPr>
              <a:t>differential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2000" dirty="0" err="1">
                <a:solidFill>
                  <a:srgbClr val="0066FF"/>
                </a:solidFill>
              </a:rPr>
              <a:t>gravitational</a:t>
            </a:r>
            <a:r>
              <a:rPr lang="nb-NO" sz="2000" dirty="0">
                <a:solidFill>
                  <a:srgbClr val="0066FF"/>
                </a:solidFill>
              </a:rPr>
              <a:t> </a:t>
            </a:r>
            <a:r>
              <a:rPr lang="nb-NO" sz="2000" dirty="0" err="1">
                <a:solidFill>
                  <a:srgbClr val="0066FF"/>
                </a:solidFill>
              </a:rPr>
              <a:t>fields</a:t>
            </a:r>
            <a:r>
              <a:rPr lang="nb-NO" sz="2000" dirty="0" smtClean="0">
                <a:solidFill>
                  <a:srgbClr val="0066FF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76014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pc\Dokumenter\Adobe-Illustr-figures\CMB-plumes-chem-interact\360-deg-BMO-cryst-rotation-sentr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2" y="194630"/>
            <a:ext cx="4817259" cy="317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M:\pc\Dokumenter\Adobe-Illustr-figures\CMB-plumes-chem-interact\360-deg-BMO-cryst-rotation-sentr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950" y="457246"/>
            <a:ext cx="3065996" cy="290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:\pc\Dokumenter\Adobe-Illustr-figures\CMB-plumes-chem-interact\360-deg-BMO-cryst-rotation-sentr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084" y="3897888"/>
            <a:ext cx="3065995" cy="291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M:\pc\Dokumenter\Adobe-Illustr-figures\CMB-plumes-chem-interact\360-deg-BMO-cryst-rotation-sentr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59" y="3860337"/>
            <a:ext cx="3108823" cy="294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198750" y="1690935"/>
            <a:ext cx="987060" cy="460728"/>
            <a:chOff x="3451395" y="1649610"/>
            <a:chExt cx="786471" cy="460728"/>
          </a:xfrm>
        </p:grpSpPr>
        <p:sp>
          <p:nvSpPr>
            <p:cNvPr id="2" name="Right Arrow 1"/>
            <p:cNvSpPr/>
            <p:nvPr/>
          </p:nvSpPr>
          <p:spPr>
            <a:xfrm>
              <a:off x="3492555" y="1649610"/>
              <a:ext cx="719406" cy="460728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451395" y="1740228"/>
              <a:ext cx="7864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 dirty="0" smtClean="0"/>
                <a:t>10-100 Ma ?</a:t>
              </a:r>
              <a:endParaRPr lang="en-GB" sz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069126" y="3045339"/>
            <a:ext cx="764472" cy="1303636"/>
            <a:chOff x="4040590" y="2735535"/>
            <a:chExt cx="764472" cy="1303636"/>
          </a:xfrm>
        </p:grpSpPr>
        <p:sp>
          <p:nvSpPr>
            <p:cNvPr id="12" name="Right Arrow 11"/>
            <p:cNvSpPr/>
            <p:nvPr/>
          </p:nvSpPr>
          <p:spPr>
            <a:xfrm rot="7724720">
              <a:off x="3789630" y="3023740"/>
              <a:ext cx="1266391" cy="764472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8574474">
              <a:off x="3979716" y="3080606"/>
              <a:ext cx="10594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b="1" dirty="0" smtClean="0"/>
                <a:t>&gt; 2 Gy </a:t>
              </a:r>
              <a:r>
                <a:rPr lang="nb-NO" sz="1500" dirty="0" smtClean="0"/>
                <a:t>?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 rot="18541504">
            <a:off x="3167416" y="2985214"/>
            <a:ext cx="1449267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b="1" dirty="0" smtClean="0">
                <a:solidFill>
                  <a:srgbClr val="FF9900"/>
                </a:solidFill>
              </a:rPr>
              <a:t>Long-lived basal</a:t>
            </a:r>
          </a:p>
          <a:p>
            <a:pPr>
              <a:lnSpc>
                <a:spcPts val="1200"/>
              </a:lnSpc>
            </a:pPr>
            <a:r>
              <a:rPr lang="nb-NO" sz="1100" b="1" dirty="0" smtClean="0">
                <a:solidFill>
                  <a:srgbClr val="FF9900"/>
                </a:solidFill>
              </a:rPr>
              <a:t>magma</a:t>
            </a:r>
            <a:r>
              <a:rPr lang="nb-NO" sz="1100" b="1" dirty="0">
                <a:solidFill>
                  <a:srgbClr val="FF9900"/>
                </a:solidFill>
              </a:rPr>
              <a:t> </a:t>
            </a:r>
            <a:r>
              <a:rPr lang="nb-NO" sz="1100" b="1" dirty="0" smtClean="0">
                <a:solidFill>
                  <a:srgbClr val="FF9900"/>
                </a:solidFill>
              </a:rPr>
              <a:t>ocean </a:t>
            </a:r>
            <a:r>
              <a:rPr lang="nb-NO" sz="1100" dirty="0" smtClean="0">
                <a:solidFill>
                  <a:srgbClr val="FF9900"/>
                </a:solidFill>
              </a:rPr>
              <a:t>(BMO)</a:t>
            </a:r>
            <a:endParaRPr lang="en-GB" sz="1100" dirty="0">
              <a:solidFill>
                <a:srgbClr val="FF9900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904615" y="5048057"/>
            <a:ext cx="763706" cy="460728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582194" y="0"/>
            <a:ext cx="3555790" cy="1554272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200" b="1" dirty="0" smtClean="0"/>
              <a:t>Change from </a:t>
            </a:r>
            <a:r>
              <a:rPr lang="nb-NO" sz="1200" b="1" dirty="0" smtClean="0">
                <a:solidFill>
                  <a:srgbClr val="FF0000"/>
                </a:solidFill>
              </a:rPr>
              <a:t>mostly liquid</a:t>
            </a:r>
            <a:r>
              <a:rPr lang="nb-NO" sz="1200" b="1" dirty="0" smtClean="0">
                <a:solidFill>
                  <a:srgbClr val="0066FF"/>
                </a:solidFill>
              </a:rPr>
              <a:t> </a:t>
            </a:r>
            <a:r>
              <a:rPr lang="nb-NO" sz="1200" b="1" dirty="0" smtClean="0"/>
              <a:t>to </a:t>
            </a:r>
            <a:r>
              <a:rPr lang="nb-NO" sz="1200" b="1" dirty="0" smtClean="0">
                <a:solidFill>
                  <a:srgbClr val="0066FF"/>
                </a:solidFill>
              </a:rPr>
              <a:t>mostly solid </a:t>
            </a:r>
            <a:r>
              <a:rPr lang="nb-NO" sz="1200" b="1" dirty="0" smtClean="0"/>
              <a:t>mantle</a:t>
            </a:r>
            <a:r>
              <a:rPr lang="nb-NO" sz="1200" b="1" dirty="0" smtClean="0">
                <a:solidFill>
                  <a:srgbClr val="0066FF"/>
                </a:solidFill>
              </a:rPr>
              <a:t>:</a:t>
            </a:r>
          </a:p>
          <a:p>
            <a:pPr>
              <a:lnSpc>
                <a:spcPts val="1500"/>
              </a:lnSpc>
            </a:pPr>
            <a:r>
              <a:rPr lang="nb-NO" sz="1200" b="1" dirty="0" smtClean="0">
                <a:solidFill>
                  <a:srgbClr val="9900FF"/>
                </a:solidFill>
              </a:rPr>
              <a:t>  </a:t>
            </a:r>
            <a:r>
              <a:rPr lang="nb-NO" sz="1200" b="1" dirty="0" err="1" smtClean="0"/>
              <a:t>Possible</a:t>
            </a:r>
            <a:r>
              <a:rPr lang="nb-NO" sz="1200" b="1" dirty="0" smtClean="0"/>
              <a:t> </a:t>
            </a:r>
            <a:r>
              <a:rPr lang="nb-NO" sz="1200" b="1" dirty="0" err="1" smtClean="0"/>
              <a:t>change</a:t>
            </a:r>
            <a:r>
              <a:rPr lang="nb-NO" sz="1200" b="1" dirty="0" smtClean="0"/>
              <a:t> from</a:t>
            </a:r>
            <a:r>
              <a:rPr lang="nb-NO" sz="1100" b="1" dirty="0" smtClean="0"/>
              <a:t>:</a:t>
            </a:r>
            <a:r>
              <a:rPr lang="nb-NO" sz="1200" b="1" dirty="0" smtClean="0"/>
              <a:t>  </a:t>
            </a:r>
            <a:r>
              <a:rPr lang="nb-NO" sz="1200" dirty="0" err="1" smtClean="0">
                <a:solidFill>
                  <a:srgbClr val="CC00CC"/>
                </a:solidFill>
              </a:rPr>
              <a:t>columnar</a:t>
            </a:r>
            <a:r>
              <a:rPr lang="nb-NO" sz="1200" dirty="0" smtClean="0">
                <a:solidFill>
                  <a:srgbClr val="CC00CC"/>
                </a:solidFill>
              </a:rPr>
              <a:t> polar </a:t>
            </a:r>
            <a:r>
              <a:rPr lang="nb-NO" sz="1200" dirty="0" err="1" smtClean="0">
                <a:solidFill>
                  <a:srgbClr val="CC00CC"/>
                </a:solidFill>
              </a:rPr>
              <a:t>downflow</a:t>
            </a:r>
            <a:r>
              <a:rPr lang="nb-NO" sz="1200" dirty="0" smtClean="0">
                <a:solidFill>
                  <a:srgbClr val="CC00CC"/>
                </a:solidFill>
              </a:rPr>
              <a:t>     </a:t>
            </a:r>
          </a:p>
          <a:p>
            <a:pPr>
              <a:lnSpc>
                <a:spcPts val="1500"/>
              </a:lnSpc>
            </a:pPr>
            <a:r>
              <a:rPr lang="nb-NO" sz="1200" dirty="0">
                <a:solidFill>
                  <a:srgbClr val="CC00CC"/>
                </a:solidFill>
              </a:rPr>
              <a:t> </a:t>
            </a:r>
            <a:r>
              <a:rPr lang="nb-NO" sz="1200" dirty="0" smtClean="0">
                <a:solidFill>
                  <a:srgbClr val="CC00CC"/>
                </a:solidFill>
              </a:rPr>
              <a:t>                                          </a:t>
            </a:r>
            <a:r>
              <a:rPr lang="nb-NO" sz="1200" dirty="0" err="1" smtClean="0"/>
              <a:t>with</a:t>
            </a:r>
            <a:r>
              <a:rPr lang="nb-NO" sz="1200" dirty="0" smtClean="0">
                <a:solidFill>
                  <a:srgbClr val="CC00CC"/>
                </a:solidFill>
              </a:rPr>
              <a:t> </a:t>
            </a:r>
            <a:r>
              <a:rPr lang="nb-NO" sz="1200" dirty="0" err="1" smtClean="0">
                <a:solidFill>
                  <a:srgbClr val="CC00CC"/>
                </a:solidFill>
              </a:rPr>
              <a:t>equator</a:t>
            </a:r>
            <a:r>
              <a:rPr lang="nb-NO" sz="1200" dirty="0" smtClean="0">
                <a:solidFill>
                  <a:srgbClr val="CC00CC"/>
                </a:solidFill>
              </a:rPr>
              <a:t>-plane </a:t>
            </a:r>
            <a:r>
              <a:rPr lang="nb-NO" sz="1200" dirty="0" err="1" smtClean="0">
                <a:solidFill>
                  <a:srgbClr val="CC00CC"/>
                </a:solidFill>
              </a:rPr>
              <a:t>upflow</a:t>
            </a:r>
            <a:r>
              <a:rPr lang="nb-NO" sz="1200" dirty="0" smtClean="0">
                <a:solidFill>
                  <a:srgbClr val="CC00CC"/>
                </a:solidFill>
              </a:rPr>
              <a:t> </a:t>
            </a:r>
          </a:p>
          <a:p>
            <a:pPr>
              <a:lnSpc>
                <a:spcPts val="2400"/>
              </a:lnSpc>
            </a:pPr>
            <a:r>
              <a:rPr lang="nb-NO" sz="1200" b="1" dirty="0">
                <a:solidFill>
                  <a:srgbClr val="FF0000"/>
                </a:solidFill>
              </a:rPr>
              <a:t> </a:t>
            </a:r>
            <a:r>
              <a:rPr lang="nb-NO" sz="1200" b="1" dirty="0" smtClean="0">
                <a:solidFill>
                  <a:srgbClr val="FF0000"/>
                </a:solidFill>
              </a:rPr>
              <a:t>                                   </a:t>
            </a:r>
            <a:r>
              <a:rPr lang="nb-NO" sz="1200" b="1" dirty="0" smtClean="0"/>
              <a:t>to:</a:t>
            </a:r>
            <a:r>
              <a:rPr lang="nb-NO" sz="1200" dirty="0" smtClean="0">
                <a:solidFill>
                  <a:srgbClr val="009900"/>
                </a:solidFill>
              </a:rPr>
              <a:t>  longitudinal </a:t>
            </a:r>
            <a:r>
              <a:rPr lang="nb-NO" sz="1200" dirty="0">
                <a:solidFill>
                  <a:srgbClr val="009900"/>
                </a:solidFill>
              </a:rPr>
              <a:t>(</a:t>
            </a:r>
            <a:r>
              <a:rPr lang="nb-NO" sz="1200" dirty="0" err="1" smtClean="0">
                <a:solidFill>
                  <a:srgbClr val="009900"/>
                </a:solidFill>
              </a:rPr>
              <a:t>circum</a:t>
            </a:r>
            <a:r>
              <a:rPr lang="nb-NO" sz="1200" dirty="0" smtClean="0">
                <a:solidFill>
                  <a:srgbClr val="009900"/>
                </a:solidFill>
              </a:rPr>
              <a:t>-polar)</a:t>
            </a:r>
          </a:p>
          <a:p>
            <a:pPr>
              <a:lnSpc>
                <a:spcPts val="1500"/>
              </a:lnSpc>
            </a:pPr>
            <a:r>
              <a:rPr lang="nb-NO" sz="1200" dirty="0">
                <a:solidFill>
                  <a:srgbClr val="009900"/>
                </a:solidFill>
              </a:rPr>
              <a:t> </a:t>
            </a:r>
            <a:r>
              <a:rPr lang="nb-NO" sz="1200" dirty="0" smtClean="0">
                <a:solidFill>
                  <a:srgbClr val="009900"/>
                </a:solidFill>
              </a:rPr>
              <a:t>                                            </a:t>
            </a:r>
            <a:r>
              <a:rPr lang="nb-NO" sz="1200" dirty="0" err="1" smtClean="0">
                <a:solidFill>
                  <a:srgbClr val="009900"/>
                </a:solidFill>
              </a:rPr>
              <a:t>sheet</a:t>
            </a:r>
            <a:r>
              <a:rPr lang="nb-NO" sz="1200" dirty="0" smtClean="0">
                <a:solidFill>
                  <a:srgbClr val="009900"/>
                </a:solidFill>
              </a:rPr>
              <a:t>-like </a:t>
            </a:r>
            <a:r>
              <a:rPr lang="nb-NO" sz="1200" dirty="0" err="1" smtClean="0">
                <a:solidFill>
                  <a:srgbClr val="009900"/>
                </a:solidFill>
              </a:rPr>
              <a:t>downflow</a:t>
            </a:r>
            <a:r>
              <a:rPr lang="nb-NO" sz="1200" dirty="0" smtClean="0">
                <a:solidFill>
                  <a:srgbClr val="009900"/>
                </a:solidFill>
              </a:rPr>
              <a:t> </a:t>
            </a:r>
            <a:r>
              <a:rPr lang="nb-NO" sz="1200" dirty="0" err="1" smtClean="0"/>
              <a:t>with</a:t>
            </a:r>
            <a:endParaRPr lang="nb-NO" sz="1200" dirty="0"/>
          </a:p>
          <a:p>
            <a:pPr>
              <a:lnSpc>
                <a:spcPts val="1500"/>
              </a:lnSpc>
            </a:pPr>
            <a:r>
              <a:rPr lang="nb-NO" sz="1200" dirty="0" smtClean="0">
                <a:solidFill>
                  <a:srgbClr val="009900"/>
                </a:solidFill>
              </a:rPr>
              <a:t>                                             </a:t>
            </a:r>
            <a:r>
              <a:rPr lang="nb-NO" sz="1200" dirty="0" err="1" smtClean="0">
                <a:solidFill>
                  <a:srgbClr val="009900"/>
                </a:solidFill>
              </a:rPr>
              <a:t>columnar</a:t>
            </a:r>
            <a:r>
              <a:rPr lang="nb-NO" sz="1200" dirty="0" smtClean="0">
                <a:solidFill>
                  <a:srgbClr val="009900"/>
                </a:solidFill>
              </a:rPr>
              <a:t> </a:t>
            </a:r>
            <a:r>
              <a:rPr lang="nb-NO" sz="1200" dirty="0" err="1" smtClean="0">
                <a:solidFill>
                  <a:srgbClr val="009900"/>
                </a:solidFill>
              </a:rPr>
              <a:t>antipodal</a:t>
            </a:r>
            <a:r>
              <a:rPr lang="nb-NO" sz="1200" dirty="0" smtClean="0">
                <a:solidFill>
                  <a:srgbClr val="009900"/>
                </a:solidFill>
              </a:rPr>
              <a:t> </a:t>
            </a:r>
            <a:r>
              <a:rPr lang="nb-NO" sz="1200" dirty="0" err="1" smtClean="0">
                <a:solidFill>
                  <a:srgbClr val="009900"/>
                </a:solidFill>
              </a:rPr>
              <a:t>upflow</a:t>
            </a:r>
            <a:endParaRPr lang="nb-NO" sz="1200" dirty="0" smtClean="0">
              <a:solidFill>
                <a:srgbClr val="009900"/>
              </a:solidFill>
            </a:endParaRPr>
          </a:p>
          <a:p>
            <a:pPr>
              <a:lnSpc>
                <a:spcPts val="1500"/>
              </a:lnSpc>
            </a:pPr>
            <a:r>
              <a:rPr lang="nb-NO" sz="1200" dirty="0" smtClean="0">
                <a:solidFill>
                  <a:srgbClr val="009900"/>
                </a:solidFill>
              </a:rPr>
              <a:t>                                              in the </a:t>
            </a:r>
            <a:r>
              <a:rPr lang="nb-NO" sz="1200" dirty="0" err="1" smtClean="0">
                <a:solidFill>
                  <a:srgbClr val="009900"/>
                </a:solidFill>
              </a:rPr>
              <a:t>equatorial</a:t>
            </a:r>
            <a:r>
              <a:rPr lang="nb-NO" sz="1200" dirty="0" smtClean="0">
                <a:solidFill>
                  <a:srgbClr val="009900"/>
                </a:solidFill>
              </a:rPr>
              <a:t> plane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73685" y="31362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9900FF"/>
                </a:solidFill>
              </a:rPr>
              <a:t>e.g. </a:t>
            </a:r>
            <a:r>
              <a:rPr lang="nb-NO" b="1" dirty="0" err="1" smtClean="0">
                <a:solidFill>
                  <a:srgbClr val="9900FF"/>
                </a:solidFill>
              </a:rPr>
              <a:t>the</a:t>
            </a:r>
            <a:r>
              <a:rPr lang="nb-NO" b="1" dirty="0" smtClean="0">
                <a:solidFill>
                  <a:srgbClr val="9900FF"/>
                </a:solidFill>
              </a:rPr>
              <a:t> Earth</a:t>
            </a:r>
            <a:endParaRPr lang="en-US" b="1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7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237" y="144889"/>
            <a:ext cx="8614252" cy="1272143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900" dirty="0" smtClean="0">
                <a:solidFill>
                  <a:srgbClr val="0066FF"/>
                </a:solidFill>
              </a:rPr>
              <a:t>Core BMO-exchange with </a:t>
            </a:r>
            <a:r>
              <a:rPr lang="nb-NO" sz="1900" b="1" dirty="0" smtClean="0">
                <a:solidFill>
                  <a:srgbClr val="0066FF"/>
                </a:solidFill>
              </a:rPr>
              <a:t>bm</a:t>
            </a:r>
            <a:r>
              <a:rPr lang="nb-NO" sz="1900" dirty="0" smtClean="0">
                <a:solidFill>
                  <a:srgbClr val="0066FF"/>
                </a:solidFill>
              </a:rPr>
              <a:t>-crystallisation    </a:t>
            </a:r>
            <a:r>
              <a:rPr lang="nb-NO" sz="2400" b="1" dirty="0" smtClean="0">
                <a:solidFill>
                  <a:srgbClr val="0066FF"/>
                </a:solidFill>
              </a:rPr>
              <a:t>→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1900" dirty="0" smtClean="0">
                <a:solidFill>
                  <a:srgbClr val="0066FF"/>
                </a:solidFill>
              </a:rPr>
              <a:t>liquid enriched in Ca, Na and Al</a:t>
            </a:r>
          </a:p>
          <a:p>
            <a:pPr>
              <a:lnSpc>
                <a:spcPts val="2200"/>
              </a:lnSpc>
            </a:pPr>
            <a:r>
              <a:rPr lang="nb-NO" sz="2000" dirty="0"/>
              <a:t> </a:t>
            </a:r>
            <a:r>
              <a:rPr lang="nb-NO" sz="2000" dirty="0" smtClean="0"/>
              <a:t>          </a:t>
            </a:r>
            <a:r>
              <a:rPr lang="nb-NO" sz="2400" b="1" dirty="0" smtClean="0">
                <a:solidFill>
                  <a:srgbClr val="0066FF"/>
                </a:solidFill>
              </a:rPr>
              <a:t>→</a:t>
            </a:r>
            <a:r>
              <a:rPr lang="nb-NO" b="1" dirty="0" smtClean="0">
                <a:solidFill>
                  <a:srgbClr val="0066FF"/>
                </a:solidFill>
              </a:rPr>
              <a:t> </a:t>
            </a:r>
            <a:r>
              <a:rPr lang="nb-NO" dirty="0" smtClean="0">
                <a:solidFill>
                  <a:srgbClr val="0066FF"/>
                </a:solidFill>
              </a:rPr>
              <a:t>Ca-perovskite (</a:t>
            </a:r>
            <a:r>
              <a:rPr lang="nb-NO" b="1" dirty="0" smtClean="0">
                <a:solidFill>
                  <a:srgbClr val="0066FF"/>
                </a:solidFill>
              </a:rPr>
              <a:t>cpv</a:t>
            </a:r>
            <a:r>
              <a:rPr lang="nb-NO" dirty="0" smtClean="0">
                <a:solidFill>
                  <a:srgbClr val="0066FF"/>
                </a:solidFill>
              </a:rPr>
              <a:t>) and the Ca-ferrite-structured phase (</a:t>
            </a:r>
            <a:r>
              <a:rPr lang="nb-NO" b="1" dirty="0" smtClean="0">
                <a:solidFill>
                  <a:srgbClr val="0066FF"/>
                </a:solidFill>
              </a:rPr>
              <a:t>cf</a:t>
            </a:r>
            <a:r>
              <a:rPr lang="nb-NO" dirty="0" smtClean="0">
                <a:solidFill>
                  <a:srgbClr val="0066FF"/>
                </a:solidFill>
              </a:rPr>
              <a:t>) will crystallise</a:t>
            </a:r>
          </a:p>
          <a:p>
            <a:pPr>
              <a:lnSpc>
                <a:spcPts val="2800"/>
              </a:lnSpc>
            </a:pPr>
            <a:r>
              <a:rPr lang="nb-NO" sz="1700" dirty="0" smtClean="0"/>
              <a:t>     - High density of </a:t>
            </a:r>
            <a:r>
              <a:rPr lang="nb-NO" sz="1700" b="1" dirty="0" smtClean="0"/>
              <a:t>cpv</a:t>
            </a:r>
            <a:r>
              <a:rPr lang="nb-NO" sz="1700" dirty="0" smtClean="0"/>
              <a:t> will </a:t>
            </a:r>
            <a:r>
              <a:rPr lang="nb-NO" sz="1700" dirty="0" err="1" smtClean="0"/>
              <a:t>prevent</a:t>
            </a:r>
            <a:r>
              <a:rPr lang="nb-NO" sz="1700" dirty="0" smtClean="0"/>
              <a:t> </a:t>
            </a:r>
            <a:r>
              <a:rPr lang="nb-NO" sz="1700" dirty="0" err="1" smtClean="0"/>
              <a:t>its</a:t>
            </a:r>
            <a:r>
              <a:rPr lang="nb-NO" sz="1700" dirty="0" smtClean="0"/>
              <a:t> </a:t>
            </a:r>
            <a:r>
              <a:rPr lang="nb-NO" sz="1700" dirty="0" err="1" smtClean="0"/>
              <a:t>incorporation</a:t>
            </a:r>
            <a:r>
              <a:rPr lang="nb-NO" sz="1700" dirty="0" smtClean="0"/>
              <a:t> in the crystallising ceiling</a:t>
            </a:r>
          </a:p>
          <a:p>
            <a:pPr>
              <a:lnSpc>
                <a:spcPts val="2000"/>
              </a:lnSpc>
            </a:pPr>
            <a:r>
              <a:rPr lang="nb-NO" sz="1700" dirty="0" smtClean="0"/>
              <a:t>     - Instead, </a:t>
            </a:r>
            <a:r>
              <a:rPr lang="nb-NO" sz="1700" b="1" dirty="0" smtClean="0"/>
              <a:t>cpv</a:t>
            </a:r>
            <a:r>
              <a:rPr lang="nb-NO" sz="1700" dirty="0" smtClean="0"/>
              <a:t> will sink and dissolve into the hot liquid below</a:t>
            </a:r>
            <a:r>
              <a:rPr lang="nb-NO" sz="1700" dirty="0"/>
              <a:t> </a:t>
            </a:r>
            <a:r>
              <a:rPr lang="nb-NO" sz="1700" dirty="0" smtClean="0"/>
              <a:t>  </a:t>
            </a:r>
            <a:r>
              <a:rPr lang="nb-NO" sz="1700" b="1" dirty="0" smtClean="0"/>
              <a:t>→</a:t>
            </a:r>
            <a:r>
              <a:rPr lang="nb-NO" sz="1700" dirty="0" smtClean="0"/>
              <a:t> Strong CaO</a:t>
            </a:r>
            <a:r>
              <a:rPr lang="nb-NO" sz="1700" baseline="30000" dirty="0" smtClean="0"/>
              <a:t>BMO</a:t>
            </a:r>
            <a:r>
              <a:rPr lang="nb-NO" sz="1700" dirty="0" smtClean="0"/>
              <a:t> enrichmen</a:t>
            </a:r>
            <a:r>
              <a:rPr lang="nb-NO" dirty="0" smtClean="0"/>
              <a:t>t</a:t>
            </a:r>
            <a:r>
              <a:rPr lang="nb-NO" sz="2000" dirty="0" smtClean="0"/>
              <a:t>   </a:t>
            </a:r>
            <a:endParaRPr lang="en-GB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07505" y="1772816"/>
            <a:ext cx="8424935" cy="5058815"/>
            <a:chOff x="107505" y="1696202"/>
            <a:chExt cx="8568952" cy="5135429"/>
          </a:xfrm>
        </p:grpSpPr>
        <p:pic>
          <p:nvPicPr>
            <p:cNvPr id="1027" name="Picture 3" descr="M:\pc\Dokumenter\Adobe-Illustr-figures\CMB-plumes-chem-interact\BMO-density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5" y="1696202"/>
              <a:ext cx="8568952" cy="5135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508104" y="4725144"/>
              <a:ext cx="1896487" cy="1374726"/>
            </a:xfrm>
            <a:prstGeom prst="rect">
              <a:avLst/>
            </a:prstGeom>
            <a:solidFill>
              <a:srgbClr val="CCECFF"/>
            </a:solidFill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b-NO" b="1" dirty="0" smtClean="0">
                  <a:solidFill>
                    <a:srgbClr val="0066FF"/>
                  </a:solidFill>
                </a:rPr>
                <a:t>Components, bm</a:t>
              </a:r>
            </a:p>
            <a:p>
              <a:r>
                <a:rPr lang="nb-NO" sz="1600" dirty="0" smtClean="0"/>
                <a:t>   </a:t>
              </a:r>
              <a:r>
                <a:rPr lang="nb-NO" sz="1600" b="1" dirty="0" smtClean="0"/>
                <a:t>MS</a:t>
              </a:r>
              <a:r>
                <a:rPr lang="nb-NO" sz="1600" dirty="0" smtClean="0"/>
                <a:t>: MgSiO</a:t>
              </a:r>
              <a:r>
                <a:rPr lang="nb-NO" sz="1600" baseline="-25000" dirty="0" smtClean="0"/>
                <a:t>3</a:t>
              </a:r>
            </a:p>
            <a:p>
              <a:r>
                <a:rPr lang="nb-NO" sz="1600" dirty="0" smtClean="0"/>
                <a:t>    </a:t>
              </a:r>
              <a:r>
                <a:rPr lang="nb-NO" sz="1600" b="1" dirty="0" err="1" smtClean="0"/>
                <a:t>FS</a:t>
              </a:r>
              <a:r>
                <a:rPr lang="nb-NO" sz="1600" dirty="0" smtClean="0"/>
                <a:t>: FeSiO</a:t>
              </a:r>
              <a:r>
                <a:rPr lang="nb-NO" sz="1600" baseline="-25000" dirty="0" smtClean="0"/>
                <a:t>3</a:t>
              </a:r>
            </a:p>
            <a:p>
              <a:r>
                <a:rPr lang="nb-NO" sz="1600" dirty="0" smtClean="0"/>
                <a:t>    </a:t>
              </a:r>
              <a:r>
                <a:rPr lang="nb-NO" sz="1600" b="1" dirty="0" smtClean="0"/>
                <a:t>FA</a:t>
              </a:r>
              <a:r>
                <a:rPr lang="nb-NO" sz="1600" dirty="0" smtClean="0"/>
                <a:t>: FeAlO</a:t>
              </a:r>
              <a:r>
                <a:rPr lang="nb-NO" sz="1600" baseline="-25000" dirty="0" smtClean="0"/>
                <a:t>3</a:t>
              </a:r>
            </a:p>
            <a:p>
              <a:r>
                <a:rPr lang="nb-NO" sz="1600" dirty="0" smtClean="0"/>
                <a:t>    </a:t>
              </a:r>
              <a:r>
                <a:rPr lang="nb-NO" sz="1600" b="1" dirty="0" smtClean="0"/>
                <a:t>AA</a:t>
              </a:r>
              <a:r>
                <a:rPr lang="nb-NO" sz="1600" dirty="0" smtClean="0"/>
                <a:t>: Al</a:t>
              </a:r>
              <a:r>
                <a:rPr lang="nb-NO" sz="1600" baseline="-25000" dirty="0" smtClean="0"/>
                <a:t>2</a:t>
              </a:r>
              <a:r>
                <a:rPr lang="nb-NO" sz="1600" dirty="0" smtClean="0"/>
                <a:t>O</a:t>
              </a:r>
              <a:r>
                <a:rPr lang="nb-NO" sz="1600" baseline="-25000" dirty="0" smtClean="0"/>
                <a:t>3</a:t>
              </a:r>
              <a:endParaRPr lang="en-GB" sz="1600" baseline="-25000" dirty="0"/>
            </a:p>
          </p:txBody>
        </p:sp>
      </p:grpSp>
      <p:sp>
        <p:nvSpPr>
          <p:cNvPr id="4" name="Right Brace 3"/>
          <p:cNvSpPr/>
          <p:nvPr/>
        </p:nvSpPr>
        <p:spPr>
          <a:xfrm rot="10800000">
            <a:off x="7351439" y="2388318"/>
            <a:ext cx="104748" cy="422959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39471" y="2454433"/>
            <a:ext cx="58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/>
              <a:t>2.4%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4702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M:\pc\Dokumenter\Adobe-Illustr-figures\CMB-plumes-chem-interact\180-deg section BMO-crys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41888"/>
            <a:ext cx="9010075" cy="458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M:\pc\Dokumenter\Adobe-Illustr-figures\CMB-plumes-chem-interact\90-deg section BMO-crys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5" y="3410431"/>
            <a:ext cx="8988385" cy="340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95554" y="23751"/>
            <a:ext cx="4518757" cy="4637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07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6" y="870384"/>
            <a:ext cx="8945236" cy="55969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3" y="1262912"/>
            <a:ext cx="8484868" cy="40746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66" y="2401618"/>
            <a:ext cx="8345343" cy="3594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72" y="4523600"/>
            <a:ext cx="1771535" cy="18589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52" y="1973062"/>
            <a:ext cx="1088339" cy="450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3" y="4725447"/>
            <a:ext cx="667912" cy="2802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336" y="98516"/>
            <a:ext cx="3259226" cy="400110"/>
          </a:xfrm>
          <a:prstGeom prst="rect">
            <a:avLst/>
          </a:prstGeom>
          <a:solidFill>
            <a:srgbClr val="E0E0E0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Melting </a:t>
            </a:r>
            <a:r>
              <a:rPr lang="nb-NO" sz="2000" dirty="0" err="1" smtClean="0">
                <a:solidFill>
                  <a:srgbClr val="3333FF"/>
                </a:solidFill>
              </a:rPr>
              <a:t>relations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of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peridotite</a:t>
            </a:r>
            <a:endParaRPr lang="nb-NO" sz="2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7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:\pc\Dokumenter\Adobe-Illustr-figures\CEED-NHM\CEED-posters\Modern subduct-plum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2" y="1786913"/>
            <a:ext cx="5303816" cy="503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9511" y="188640"/>
            <a:ext cx="4113627" cy="477054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nb-NO" sz="2800" b="1" dirty="0" smtClean="0">
                <a:solidFill>
                  <a:srgbClr val="0066FF"/>
                </a:solidFill>
              </a:rPr>
              <a:t>Equatorial Earth sections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60232" y="5949280"/>
            <a:ext cx="242406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100" dirty="0" smtClean="0"/>
              <a:t>Modified, mainly from:</a:t>
            </a:r>
          </a:p>
          <a:p>
            <a:pPr>
              <a:lnSpc>
                <a:spcPts val="1500"/>
              </a:lnSpc>
            </a:pPr>
            <a:r>
              <a:rPr lang="nb-NO" sz="1100" dirty="0" smtClean="0"/>
              <a:t>Trønnes (2010, Mineral. Petrol.),</a:t>
            </a:r>
          </a:p>
          <a:p>
            <a:pPr>
              <a:lnSpc>
                <a:spcPts val="1500"/>
              </a:lnSpc>
            </a:pPr>
            <a:r>
              <a:rPr lang="nb-NO" sz="1100" dirty="0" smtClean="0"/>
              <a:t>Torsvik et al. (2016, Can. J. Earth Sci.),</a:t>
            </a:r>
          </a:p>
          <a:p>
            <a:pPr>
              <a:lnSpc>
                <a:spcPts val="1500"/>
              </a:lnSpc>
            </a:pPr>
            <a:r>
              <a:rPr lang="nb-NO" sz="1100" dirty="0" smtClean="0"/>
              <a:t>Ballmer et al. (2017, Nature Geosci.)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0"/>
            <a:ext cx="4917940" cy="472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5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542" y="99603"/>
            <a:ext cx="8932954" cy="1284967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dirty="0" smtClean="0">
                <a:cs typeface="Times New Roman" panose="02020603050405020304" pitchFamily="18" charset="0"/>
              </a:rPr>
              <a:t>- </a:t>
            </a:r>
            <a:r>
              <a:rPr lang="nb-NO" b="1" dirty="0" smtClean="0">
                <a:cs typeface="Times New Roman" panose="02020603050405020304" pitchFamily="18" charset="0"/>
              </a:rPr>
              <a:t>BMO crystallisation during core-BMO exchange</a:t>
            </a:r>
            <a:r>
              <a:rPr lang="nb-NO" dirty="0" smtClean="0">
                <a:cs typeface="Times New Roman" panose="02020603050405020304" pitchFamily="18" charset="0"/>
              </a:rPr>
              <a:t> </a:t>
            </a:r>
            <a:r>
              <a:rPr lang="nb-NO" sz="1600" dirty="0" smtClean="0">
                <a:cs typeface="Times New Roman" panose="02020603050405020304" pitchFamily="18" charset="0"/>
              </a:rPr>
              <a:t>may produce cumulates with optimal</a:t>
            </a:r>
          </a:p>
          <a:p>
            <a:pPr>
              <a:lnSpc>
                <a:spcPts val="1800"/>
              </a:lnSpc>
            </a:pPr>
            <a:r>
              <a:rPr lang="nb-NO" sz="1600" dirty="0" smtClean="0">
                <a:cs typeface="Times New Roman" panose="02020603050405020304" pitchFamily="18" charset="0"/>
              </a:rPr>
              <a:t>   </a:t>
            </a:r>
            <a:r>
              <a:rPr lang="nb-NO" sz="1600" dirty="0" err="1" smtClean="0">
                <a:cs typeface="Times New Roman" panose="02020603050405020304" pitchFamily="18" charset="0"/>
              </a:rPr>
              <a:t>properties</a:t>
            </a:r>
            <a:r>
              <a:rPr lang="nb-NO" sz="1600" dirty="0" smtClean="0">
                <a:cs typeface="Times New Roman" panose="02020603050405020304" pitchFamily="18" charset="0"/>
              </a:rPr>
              <a:t> </a:t>
            </a:r>
            <a:r>
              <a:rPr lang="en-US" sz="1600" dirty="0">
                <a:cs typeface="Times New Roman" panose="02020603050405020304" pitchFamily="18" charset="0"/>
              </a:rPr>
              <a:t>for </a:t>
            </a:r>
            <a:r>
              <a:rPr lang="en-US" sz="1600" dirty="0" err="1">
                <a:cs typeface="Times New Roman" panose="02020603050405020304" pitchFamily="18" charset="0"/>
              </a:rPr>
              <a:t>stabilisation</a:t>
            </a:r>
            <a:r>
              <a:rPr lang="en-US" sz="1600" dirty="0">
                <a:cs typeface="Times New Roman" panose="02020603050405020304" pitchFamily="18" charset="0"/>
              </a:rPr>
              <a:t> of </a:t>
            </a:r>
            <a:r>
              <a:rPr lang="en-US" sz="1600" dirty="0" smtClean="0">
                <a:cs typeface="Times New Roman" panose="02020603050405020304" pitchFamily="18" charset="0"/>
              </a:rPr>
              <a:t>degree-2 </a:t>
            </a:r>
            <a:r>
              <a:rPr lang="en-US" sz="1600" dirty="0">
                <a:cs typeface="Times New Roman" panose="02020603050405020304" pitchFamily="18" charset="0"/>
              </a:rPr>
              <a:t>convection </a:t>
            </a:r>
            <a:r>
              <a:rPr lang="en-US" sz="1600" dirty="0" smtClean="0">
                <a:cs typeface="Times New Roman" panose="02020603050405020304" pitchFamily="18" charset="0"/>
              </a:rPr>
              <a:t>pattern:</a:t>
            </a:r>
            <a:r>
              <a:rPr lang="nb-NO" sz="16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nb-NO" sz="1500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early</a:t>
            </a: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refractory domains </a:t>
            </a:r>
            <a:r>
              <a:rPr lang="nb-NO" sz="1500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with</a:t>
            </a: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nb-NO" sz="1500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high</a:t>
            </a: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nb-NO" sz="1500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visosity</a:t>
            </a: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and</a:t>
            </a:r>
          </a:p>
          <a:p>
            <a:pPr>
              <a:lnSpc>
                <a:spcPts val="1800"/>
              </a:lnSpc>
            </a:pP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                                                                                                         </a:t>
            </a:r>
            <a:r>
              <a:rPr lang="nb-NO" sz="1500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neutral</a:t>
            </a: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nb-NO" sz="1500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buoyancy</a:t>
            </a: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  +   late </a:t>
            </a:r>
            <a:r>
              <a:rPr lang="nb-NO" sz="1500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dense</a:t>
            </a: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nb-NO" sz="1500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cumulates</a:t>
            </a:r>
            <a:endParaRPr lang="nb-NO" sz="1500" dirty="0">
              <a:solidFill>
                <a:schemeClr val="bg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Additional stabilisation is provided by a variable equator-to-pole </a:t>
            </a:r>
            <a:r>
              <a:rPr lang="nb-NO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gravity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nb-NO" sz="1600" dirty="0">
                <a:cs typeface="Times New Roman" panose="02020603050405020304" pitchFamily="18" charset="0"/>
              </a:rPr>
              <a:t>: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nb-NO" sz="15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Earth's</a:t>
            </a: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5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r>
              <a:rPr lang="nb-NO" sz="15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60" y="1626677"/>
            <a:ext cx="3441928" cy="1515800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degree-2 convection pattern</a:t>
            </a:r>
          </a:p>
          <a:p>
            <a:pPr>
              <a:lnSpc>
                <a:spcPts val="2500"/>
              </a:lnSpc>
            </a:pPr>
            <a:r>
              <a:rPr lang="nb-NO" sz="1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might have been established before</a:t>
            </a:r>
          </a:p>
          <a:p>
            <a:pPr>
              <a:lnSpc>
                <a:spcPts val="2000"/>
              </a:lnSpc>
            </a:pPr>
            <a:r>
              <a:rPr lang="nb-NO" sz="1600" dirty="0">
                <a:solidFill>
                  <a:srgbClr val="9900CC"/>
                </a:solidFill>
                <a:cs typeface="Times New Roman" panose="02020603050405020304" pitchFamily="18" charset="0"/>
              </a:rPr>
              <a:t> </a:t>
            </a:r>
            <a:r>
              <a:rPr lang="nb-NO" sz="1600" dirty="0" smtClean="0">
                <a:solidFill>
                  <a:srgbClr val="9900CC"/>
                </a:solidFill>
                <a:cs typeface="Times New Roman" panose="02020603050405020304" pitchFamily="18" charset="0"/>
              </a:rPr>
              <a:t>    or </a:t>
            </a:r>
            <a:r>
              <a:rPr lang="nb-NO" sz="1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 BMO solidification</a:t>
            </a:r>
          </a:p>
          <a:p>
            <a:pPr>
              <a:lnSpc>
                <a:spcPts val="600"/>
              </a:lnSpc>
            </a:pPr>
            <a:endParaRPr lang="nb-NO" sz="800" dirty="0" smtClean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nb-NO" sz="1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might be a precondition for</a:t>
            </a:r>
          </a:p>
          <a:p>
            <a:pPr>
              <a:lnSpc>
                <a:spcPts val="2000"/>
              </a:lnSpc>
            </a:pPr>
            <a:r>
              <a:rPr lang="nb-NO" sz="1600" dirty="0">
                <a:solidFill>
                  <a:srgbClr val="9900CC"/>
                </a:solidFill>
                <a:cs typeface="Times New Roman" panose="02020603050405020304" pitchFamily="18" charset="0"/>
              </a:rPr>
              <a:t> </a:t>
            </a:r>
            <a:r>
              <a:rPr lang="nb-NO" sz="1600" dirty="0" smtClean="0">
                <a:solidFill>
                  <a:srgbClr val="9900CC"/>
                </a:solidFill>
                <a:cs typeface="Times New Roman" panose="02020603050405020304" pitchFamily="18" charset="0"/>
              </a:rPr>
              <a:t>    </a:t>
            </a:r>
            <a:r>
              <a:rPr lang="nb-NO" sz="1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thermochemical pile assembly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67" y="1658752"/>
            <a:ext cx="5369470" cy="516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2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25741" y="6382741"/>
            <a:ext cx="1601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latin typeface="Times" pitchFamily="18" charset="0"/>
              </a:rPr>
              <a:t>Modified from Torsvik</a:t>
            </a:r>
          </a:p>
          <a:p>
            <a:r>
              <a:rPr lang="nb-NO" sz="1200" dirty="0">
                <a:latin typeface="Times" pitchFamily="18" charset="0"/>
              </a:rPr>
              <a:t> </a:t>
            </a:r>
            <a:r>
              <a:rPr lang="nb-NO" sz="1200" dirty="0" smtClean="0">
                <a:latin typeface="Times" pitchFamily="18" charset="0"/>
              </a:rPr>
              <a:t>     et al. (2016, CJES)</a:t>
            </a:r>
            <a:endParaRPr lang="en-GB" sz="1200" dirty="0">
              <a:latin typeface="Times" pitchFamily="18" charset="0"/>
            </a:endParaRPr>
          </a:p>
        </p:txBody>
      </p:sp>
      <p:pic>
        <p:nvPicPr>
          <p:cNvPr id="1026" name="Picture 2" descr="M:\pc\Dokumenter\Adobe-Illustr-figures\CMB-plumes-chem-interact\CMB-fl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98" y="131568"/>
            <a:ext cx="6710333" cy="370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:\pc\Dokumenter\Adobe-Illustr-figures\CMB-plumes-chem-interact\CMB-fl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31" y="3927457"/>
            <a:ext cx="6719446" cy="282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09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62800" y="6248400"/>
            <a:ext cx="1860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latin typeface="Times" pitchFamily="18" charset="0"/>
              </a:rPr>
              <a:t>Modified from</a:t>
            </a:r>
          </a:p>
          <a:p>
            <a:r>
              <a:rPr lang="nb-NO" sz="1200" dirty="0" smtClean="0">
                <a:latin typeface="Times" pitchFamily="18" charset="0"/>
              </a:rPr>
              <a:t>Torsvik et al. (2016, CJES)</a:t>
            </a:r>
            <a:endParaRPr lang="en-GB" sz="1200" dirty="0">
              <a:latin typeface="Times" pitchFamily="18" charset="0"/>
            </a:endParaRPr>
          </a:p>
        </p:txBody>
      </p:sp>
      <p:pic>
        <p:nvPicPr>
          <p:cNvPr id="2" name="Picture 2" descr="M:\pc\Dokumenter\Adobe-Illustr-figures\CMB-plumes-chem-interact\LLSVP-French-Romanov-plum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" y="1312223"/>
            <a:ext cx="9066852" cy="454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89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0788" y="509588"/>
            <a:ext cx="5359400" cy="630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1" name="Freeform 3"/>
          <p:cNvSpPr>
            <a:spLocks/>
          </p:cNvSpPr>
          <p:nvPr/>
        </p:nvSpPr>
        <p:spPr bwMode="auto">
          <a:xfrm>
            <a:off x="4048125" y="1157288"/>
            <a:ext cx="4392613" cy="719137"/>
          </a:xfrm>
          <a:custGeom>
            <a:avLst/>
            <a:gdLst>
              <a:gd name="T0" fmla="*/ 0 w 2812"/>
              <a:gd name="T1" fmla="*/ 2147483647 h 189"/>
              <a:gd name="T2" fmla="*/ 2147483647 w 2812"/>
              <a:gd name="T3" fmla="*/ 2147483647 h 189"/>
              <a:gd name="T4" fmla="*/ 2147483647 w 2812"/>
              <a:gd name="T5" fmla="*/ 2147483647 h 189"/>
              <a:gd name="T6" fmla="*/ 0 60000 65536"/>
              <a:gd name="T7" fmla="*/ 0 60000 65536"/>
              <a:gd name="T8" fmla="*/ 0 60000 65536"/>
              <a:gd name="T9" fmla="*/ 0 w 2812"/>
              <a:gd name="T10" fmla="*/ 0 h 189"/>
              <a:gd name="T11" fmla="*/ 2812 w 2812"/>
              <a:gd name="T12" fmla="*/ 189 h 1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12" h="189">
                <a:moveTo>
                  <a:pt x="0" y="189"/>
                </a:moveTo>
                <a:cubicBezTo>
                  <a:pt x="377" y="102"/>
                  <a:pt x="755" y="16"/>
                  <a:pt x="1224" y="8"/>
                </a:cubicBezTo>
                <a:cubicBezTo>
                  <a:pt x="1693" y="0"/>
                  <a:pt x="2252" y="72"/>
                  <a:pt x="2812" y="144"/>
                </a:cubicBezTo>
              </a:path>
            </a:pathLst>
          </a:custGeom>
          <a:noFill/>
          <a:ln w="9525" cap="flat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81252" name="Text Box 4"/>
          <p:cNvSpPr txBox="1">
            <a:spLocks noChangeArrowheads="1"/>
          </p:cNvSpPr>
          <p:nvPr/>
        </p:nvSpPr>
        <p:spPr bwMode="auto">
          <a:xfrm>
            <a:off x="5919788" y="79692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b="1" dirty="0">
                <a:solidFill>
                  <a:srgbClr val="FF0000"/>
                </a:solidFill>
              </a:rPr>
              <a:t>?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075" y="190500"/>
            <a:ext cx="2765425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sz="3200" dirty="0" err="1">
                <a:solidFill>
                  <a:srgbClr val="0000FF"/>
                </a:solidFill>
              </a:rPr>
              <a:t>Planetary</a:t>
            </a:r>
            <a:r>
              <a:rPr lang="nb-NO" sz="3200" dirty="0">
                <a:solidFill>
                  <a:srgbClr val="0000FF"/>
                </a:solidFill>
              </a:rPr>
              <a:t> </a:t>
            </a:r>
            <a:r>
              <a:rPr lang="nb-NO" sz="3200" dirty="0" err="1">
                <a:solidFill>
                  <a:srgbClr val="0000FF"/>
                </a:solidFill>
              </a:rPr>
              <a:t>TLBs</a:t>
            </a:r>
            <a:endParaRPr lang="nb-NO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71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1" grpId="0" animBg="1"/>
      <p:bldP spid="18125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63500" y="96838"/>
            <a:ext cx="5710238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sz="2400" dirty="0">
                <a:solidFill>
                  <a:srgbClr val="0000FF"/>
                </a:solidFill>
              </a:rPr>
              <a:t>The </a:t>
            </a:r>
            <a:r>
              <a:rPr lang="nb-NO" sz="2400" dirty="0" err="1">
                <a:solidFill>
                  <a:srgbClr val="0000FF"/>
                </a:solidFill>
              </a:rPr>
              <a:t>effect</a:t>
            </a:r>
            <a:r>
              <a:rPr lang="nb-NO" sz="2400" dirty="0">
                <a:solidFill>
                  <a:srgbClr val="0000FF"/>
                </a:solidFill>
              </a:rPr>
              <a:t> </a:t>
            </a:r>
            <a:r>
              <a:rPr lang="nb-NO" sz="2400" dirty="0" err="1">
                <a:solidFill>
                  <a:srgbClr val="0000FF"/>
                </a:solidFill>
              </a:rPr>
              <a:t>of</a:t>
            </a:r>
            <a:r>
              <a:rPr lang="nb-NO" sz="2400" dirty="0">
                <a:solidFill>
                  <a:srgbClr val="0000FF"/>
                </a:solidFill>
              </a:rPr>
              <a:t> </a:t>
            </a:r>
            <a:r>
              <a:rPr lang="nb-NO" sz="2400" dirty="0" err="1">
                <a:solidFill>
                  <a:srgbClr val="0000FF"/>
                </a:solidFill>
              </a:rPr>
              <a:t>phase</a:t>
            </a:r>
            <a:r>
              <a:rPr lang="nb-NO" sz="2400" dirty="0">
                <a:solidFill>
                  <a:srgbClr val="0000FF"/>
                </a:solidFill>
              </a:rPr>
              <a:t> </a:t>
            </a:r>
            <a:r>
              <a:rPr lang="nb-NO" sz="2400" dirty="0" err="1">
                <a:solidFill>
                  <a:srgbClr val="0000FF"/>
                </a:solidFill>
              </a:rPr>
              <a:t>transitions</a:t>
            </a:r>
            <a:r>
              <a:rPr lang="nb-NO" sz="2400" dirty="0">
                <a:solidFill>
                  <a:srgbClr val="0000FF"/>
                </a:solidFill>
              </a:rPr>
              <a:t> </a:t>
            </a:r>
            <a:r>
              <a:rPr lang="nb-NO" sz="2400" dirty="0" err="1">
                <a:solidFill>
                  <a:srgbClr val="0000FF"/>
                </a:solidFill>
              </a:rPr>
              <a:t>on</a:t>
            </a:r>
            <a:r>
              <a:rPr lang="nb-NO" sz="2400" dirty="0">
                <a:solidFill>
                  <a:srgbClr val="0000FF"/>
                </a:solidFill>
              </a:rPr>
              <a:t> </a:t>
            </a:r>
            <a:r>
              <a:rPr lang="nb-NO" sz="2400" dirty="0" err="1">
                <a:solidFill>
                  <a:srgbClr val="0000FF"/>
                </a:solidFill>
              </a:rPr>
              <a:t>convection</a:t>
            </a:r>
            <a:endParaRPr lang="nb-NO" sz="2400" dirty="0">
              <a:solidFill>
                <a:srgbClr val="0000FF"/>
              </a:solidFill>
            </a:endParaRPr>
          </a:p>
        </p:txBody>
      </p:sp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107950" y="549275"/>
            <a:ext cx="7776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600" dirty="0"/>
              <a:t>The clapeyron slope (dp/dT-slope) of phase transitions govern the ease of convection</a:t>
            </a:r>
          </a:p>
        </p:txBody>
      </p:sp>
      <p:sp>
        <p:nvSpPr>
          <p:cNvPr id="10244" name="TextBox 2"/>
          <p:cNvSpPr txBox="1">
            <a:spLocks noChangeArrowheads="1"/>
          </p:cNvSpPr>
          <p:nvPr/>
        </p:nvSpPr>
        <p:spPr bwMode="auto">
          <a:xfrm>
            <a:off x="68194" y="927586"/>
            <a:ext cx="896830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b="1" dirty="0">
                <a:solidFill>
                  <a:srgbClr val="00B050"/>
                </a:solidFill>
              </a:rPr>
              <a:t>Positive</a:t>
            </a:r>
            <a:r>
              <a:rPr lang="nb-NO" dirty="0"/>
              <a:t> </a:t>
            </a:r>
            <a:r>
              <a:rPr lang="nb-NO" sz="1800" dirty="0"/>
              <a:t>clapeyron </a:t>
            </a:r>
            <a:r>
              <a:rPr lang="nb-NO" sz="1800" dirty="0" smtClean="0"/>
              <a:t>slope:   </a:t>
            </a:r>
            <a:r>
              <a:rPr lang="nb-NO" sz="1800" b="1" dirty="0" smtClean="0"/>
              <a:t>promotes</a:t>
            </a:r>
            <a:r>
              <a:rPr lang="nb-NO" sz="1800" dirty="0" smtClean="0"/>
              <a:t> convection across the bounary  </a:t>
            </a:r>
            <a:r>
              <a:rPr lang="nb-NO" sz="1800" dirty="0"/>
              <a:t>–  </a:t>
            </a:r>
            <a:r>
              <a:rPr lang="nb-NO" sz="1800" b="1" dirty="0"/>
              <a:t>one-layer</a:t>
            </a:r>
            <a:r>
              <a:rPr lang="nb-NO" sz="1800" dirty="0"/>
              <a:t> </a:t>
            </a:r>
            <a:r>
              <a:rPr lang="nb-NO" sz="1800" dirty="0" smtClean="0"/>
              <a:t>convection</a:t>
            </a:r>
          </a:p>
          <a:p>
            <a:endParaRPr lang="nb-NO" sz="800" dirty="0" smtClean="0"/>
          </a:p>
          <a:p>
            <a:r>
              <a:rPr lang="nb-NO" b="1" dirty="0" smtClean="0"/>
              <a:t>Negative</a:t>
            </a:r>
            <a:r>
              <a:rPr lang="nb-NO" sz="1800" dirty="0" smtClean="0"/>
              <a:t> </a:t>
            </a:r>
            <a:r>
              <a:rPr lang="nb-NO" sz="1800" dirty="0"/>
              <a:t>clapeyron </a:t>
            </a:r>
            <a:r>
              <a:rPr lang="nb-NO" sz="1800" dirty="0" smtClean="0"/>
              <a:t>slope:  </a:t>
            </a:r>
            <a:r>
              <a:rPr lang="nb-NO" sz="1800" b="1" dirty="0" smtClean="0"/>
              <a:t>inhibits</a:t>
            </a:r>
            <a:r>
              <a:rPr lang="nb-NO" sz="1800" dirty="0" smtClean="0"/>
              <a:t> </a:t>
            </a:r>
            <a:r>
              <a:rPr lang="nb-NO" sz="1800" dirty="0"/>
              <a:t>convection  –  can lead to a thermal </a:t>
            </a:r>
            <a:r>
              <a:rPr lang="nb-NO" sz="1800" dirty="0" smtClean="0"/>
              <a:t>boudnary layer</a:t>
            </a:r>
          </a:p>
          <a:p>
            <a:r>
              <a:rPr lang="nb-NO" sz="1800" dirty="0"/>
              <a:t> </a:t>
            </a:r>
            <a:r>
              <a:rPr lang="nb-NO" sz="1800" dirty="0" smtClean="0"/>
              <a:t>                                                (a convective fence) and </a:t>
            </a:r>
            <a:r>
              <a:rPr lang="nb-NO" sz="1800" dirty="0"/>
              <a:t>thereby </a:t>
            </a:r>
            <a:r>
              <a:rPr lang="nb-NO" sz="1800" b="1" dirty="0"/>
              <a:t>two-laye</a:t>
            </a:r>
            <a:r>
              <a:rPr lang="nb-NO" sz="1800" dirty="0"/>
              <a:t>r </a:t>
            </a:r>
            <a:r>
              <a:rPr lang="nb-NO" sz="1800" dirty="0" smtClean="0"/>
              <a:t>convection       </a:t>
            </a:r>
            <a:endParaRPr lang="nb-NO" sz="1800" dirty="0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1" y="2397559"/>
            <a:ext cx="3196963" cy="2718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3783" y="2348880"/>
            <a:ext cx="3204007" cy="276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96479" y="5821978"/>
            <a:ext cx="8320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00" dirty="0" smtClean="0">
                <a:solidFill>
                  <a:srgbClr val="0066FF"/>
                </a:solidFill>
              </a:rPr>
              <a:t>How does the clapeyron slope relate to </a:t>
            </a:r>
            <a:r>
              <a:rPr lang="nb-NO" sz="2200" b="1" dirty="0" smtClean="0">
                <a:solidFill>
                  <a:srgbClr val="0066FF"/>
                </a:solidFill>
              </a:rPr>
              <a:t>thermodynamic parameters,</a:t>
            </a:r>
          </a:p>
          <a:p>
            <a:r>
              <a:rPr lang="nb-NO" sz="2200" b="1" dirty="0">
                <a:solidFill>
                  <a:srgbClr val="0066FF"/>
                </a:solidFill>
              </a:rPr>
              <a:t> </a:t>
            </a:r>
            <a:r>
              <a:rPr lang="nb-NO" sz="2200" b="1" dirty="0" smtClean="0">
                <a:solidFill>
                  <a:srgbClr val="0066FF"/>
                </a:solidFill>
              </a:rPr>
              <a:t> </a:t>
            </a:r>
            <a:r>
              <a:rPr lang="nb-NO" sz="2200" dirty="0" smtClean="0">
                <a:solidFill>
                  <a:srgbClr val="0066FF"/>
                </a:solidFill>
              </a:rPr>
              <a:t>volume and entropy ?</a:t>
            </a:r>
            <a:endParaRPr lang="en-GB" sz="22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88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7563" y="115888"/>
            <a:ext cx="4381500" cy="674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252413" y="333375"/>
            <a:ext cx="3457575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sz="2400" dirty="0" err="1">
                <a:solidFill>
                  <a:srgbClr val="0000FF"/>
                </a:solidFill>
              </a:rPr>
              <a:t>High</a:t>
            </a:r>
            <a:r>
              <a:rPr lang="nb-NO" sz="2400" dirty="0">
                <a:solidFill>
                  <a:srgbClr val="0000FF"/>
                </a:solidFill>
              </a:rPr>
              <a:t> </a:t>
            </a:r>
            <a:r>
              <a:rPr lang="nb-NO" sz="2400" dirty="0" err="1">
                <a:solidFill>
                  <a:srgbClr val="0000FF"/>
                </a:solidFill>
              </a:rPr>
              <a:t>entropy</a:t>
            </a:r>
            <a:r>
              <a:rPr lang="nb-NO" sz="2400" dirty="0">
                <a:solidFill>
                  <a:srgbClr val="0000FF"/>
                </a:solidFill>
              </a:rPr>
              <a:t> in </a:t>
            </a:r>
            <a:r>
              <a:rPr lang="nb-NO" sz="2400" dirty="0" err="1">
                <a:solidFill>
                  <a:srgbClr val="0000FF"/>
                </a:solidFill>
              </a:rPr>
              <a:t>perovskite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184150" y="1460500"/>
            <a:ext cx="3727302" cy="12741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nb-NO" dirty="0" err="1">
                <a:solidFill>
                  <a:srgbClr val="0000FF"/>
                </a:solidFill>
              </a:rPr>
              <a:t>Reaction</a:t>
            </a:r>
            <a:r>
              <a:rPr lang="nb-NO" dirty="0">
                <a:solidFill>
                  <a:srgbClr val="0000FF"/>
                </a:solidFill>
              </a:rPr>
              <a:t>:</a:t>
            </a:r>
          </a:p>
          <a:p>
            <a:pPr>
              <a:lnSpc>
                <a:spcPct val="120000"/>
              </a:lnSpc>
              <a:defRPr/>
            </a:pPr>
            <a:r>
              <a:rPr lang="nb-NO" dirty="0">
                <a:solidFill>
                  <a:srgbClr val="0000FF"/>
                </a:solidFill>
              </a:rPr>
              <a:t>ringwoodite = </a:t>
            </a:r>
            <a:r>
              <a:rPr lang="nb-NO" dirty="0" smtClean="0">
                <a:solidFill>
                  <a:srgbClr val="0000FF"/>
                </a:solidFill>
              </a:rPr>
              <a:t>bridgmanite </a:t>
            </a:r>
            <a:r>
              <a:rPr lang="nb-NO" dirty="0">
                <a:solidFill>
                  <a:srgbClr val="0000FF"/>
                </a:solidFill>
              </a:rPr>
              <a:t>+ periclase</a:t>
            </a:r>
          </a:p>
          <a:p>
            <a:pPr>
              <a:lnSpc>
                <a:spcPct val="120000"/>
              </a:lnSpc>
              <a:defRPr/>
            </a:pPr>
            <a:r>
              <a:rPr lang="nb-NO" sz="2800" dirty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nb-NO" sz="2800" dirty="0">
                <a:solidFill>
                  <a:srgbClr val="0000FF"/>
                </a:solidFill>
              </a:rPr>
              <a:t>V &lt; 0,  </a:t>
            </a:r>
            <a:r>
              <a:rPr lang="nb-NO" sz="2800" dirty="0" err="1">
                <a:solidFill>
                  <a:srgbClr val="0000FF"/>
                </a:solidFill>
              </a:rPr>
              <a:t>but</a:t>
            </a:r>
            <a:r>
              <a:rPr lang="nb-NO" sz="2800" dirty="0">
                <a:solidFill>
                  <a:srgbClr val="0000FF"/>
                </a:solidFill>
              </a:rPr>
              <a:t>  </a:t>
            </a:r>
            <a:r>
              <a:rPr lang="nb-NO" sz="2800" b="1" dirty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nb-NO" sz="2800" b="1" dirty="0">
                <a:solidFill>
                  <a:srgbClr val="0000FF"/>
                </a:solidFill>
              </a:rPr>
              <a:t>S &gt; 0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179388" y="3573463"/>
            <a:ext cx="33512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3200"/>
              <a:t>dp/dT = </a:t>
            </a:r>
            <a:r>
              <a:rPr lang="nb-NO" sz="3200">
                <a:latin typeface="Symbol" pitchFamily="18" charset="2"/>
              </a:rPr>
              <a:t>D</a:t>
            </a:r>
            <a:r>
              <a:rPr lang="nb-NO" sz="3200"/>
              <a:t>S/</a:t>
            </a:r>
            <a:r>
              <a:rPr lang="nb-NO" sz="3200">
                <a:latin typeface="Symbol" pitchFamily="18" charset="2"/>
              </a:rPr>
              <a:t>D</a:t>
            </a:r>
            <a:r>
              <a:rPr lang="nb-NO" sz="3200"/>
              <a:t>V &lt; 0</a:t>
            </a:r>
            <a:endParaRPr lang="en-US" sz="3200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>
            <a:off x="1581150" y="2995613"/>
            <a:ext cx="0" cy="504825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7415" name="Line 10"/>
          <p:cNvSpPr>
            <a:spLocks noChangeShapeType="1"/>
          </p:cNvSpPr>
          <p:nvPr/>
        </p:nvSpPr>
        <p:spPr bwMode="auto">
          <a:xfrm>
            <a:off x="1514475" y="908050"/>
            <a:ext cx="0" cy="504825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395536" y="4221162"/>
            <a:ext cx="309091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200" dirty="0" smtClean="0"/>
              <a:t>Geodynamic </a:t>
            </a:r>
            <a:r>
              <a:rPr lang="nb-NO" sz="2200" dirty="0"/>
              <a:t>implications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8357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/>
      <p:bldP spid="41993" grpId="0" animBg="1"/>
      <p:bldP spid="4199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M:\pc\Dokumenter\Adobe-Illustr-figures\fromCanvas\geodynamikk\subd-410-6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011417"/>
            <a:ext cx="8572729" cy="576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102076" y="82973"/>
            <a:ext cx="5569858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 smtClean="0"/>
              <a:t>Mineral </a:t>
            </a:r>
            <a:r>
              <a:rPr lang="nb-NO" sz="2000" dirty="0"/>
              <a:t>transformations with different </a:t>
            </a:r>
            <a:r>
              <a:rPr lang="nb-NO" sz="2000" dirty="0" smtClean="0"/>
              <a:t>dp/dT-slopes:</a:t>
            </a:r>
            <a:endParaRPr lang="nb-NO" sz="2000" b="1" dirty="0" smtClean="0">
              <a:solidFill>
                <a:srgbClr val="0000FF"/>
              </a:solidFill>
            </a:endParaRPr>
          </a:p>
          <a:p>
            <a:r>
              <a:rPr lang="nb-NO" sz="2000" b="1" dirty="0" smtClean="0">
                <a:solidFill>
                  <a:srgbClr val="9900CC"/>
                </a:solidFill>
              </a:rPr>
              <a:t>  Geodynamic implications</a:t>
            </a:r>
            <a:endParaRPr lang="en-US" sz="2000" b="1" dirty="0">
              <a:solidFill>
                <a:srgbClr val="9900CC"/>
              </a:solidFill>
            </a:endParaRP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365737" y="4829184"/>
            <a:ext cx="2895344" cy="182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nb-NO" b="1" dirty="0">
                <a:solidFill>
                  <a:srgbClr val="FF0000"/>
                </a:solidFill>
              </a:rPr>
              <a:t>Slow </a:t>
            </a:r>
            <a:r>
              <a:rPr lang="nb-NO" b="1" dirty="0" smtClean="0">
                <a:solidFill>
                  <a:srgbClr val="FF0000"/>
                </a:solidFill>
              </a:rPr>
              <a:t>conductive</a:t>
            </a:r>
          </a:p>
          <a:p>
            <a:pPr>
              <a:lnSpc>
                <a:spcPts val="2000"/>
              </a:lnSpc>
            </a:pPr>
            <a:r>
              <a:rPr lang="nb-NO" b="1" dirty="0" smtClean="0">
                <a:solidFill>
                  <a:srgbClr val="FF0000"/>
                </a:solidFill>
              </a:rPr>
              <a:t>  heating</a:t>
            </a:r>
          </a:p>
          <a:p>
            <a:pPr>
              <a:lnSpc>
                <a:spcPts val="1500"/>
              </a:lnSpc>
            </a:pPr>
            <a:endParaRPr lang="nb-NO" sz="1600" dirty="0"/>
          </a:p>
          <a:p>
            <a:pPr>
              <a:lnSpc>
                <a:spcPts val="1500"/>
              </a:lnSpc>
            </a:pPr>
            <a:endParaRPr lang="nb-NO" sz="1600" dirty="0"/>
          </a:p>
          <a:p>
            <a:pPr>
              <a:lnSpc>
                <a:spcPts val="1500"/>
              </a:lnSpc>
            </a:pPr>
            <a:endParaRPr lang="nb-NO" sz="1600" dirty="0"/>
          </a:p>
          <a:p>
            <a:pPr>
              <a:lnSpc>
                <a:spcPts val="2500"/>
              </a:lnSpc>
            </a:pPr>
            <a:r>
              <a:rPr lang="nb-NO" sz="1600" b="1" dirty="0"/>
              <a:t> </a:t>
            </a:r>
            <a:r>
              <a:rPr lang="nb-NO" sz="2000" b="1" dirty="0">
                <a:solidFill>
                  <a:srgbClr val="0066FF"/>
                </a:solidFill>
              </a:rPr>
              <a:t>- </a:t>
            </a:r>
            <a:r>
              <a:rPr lang="nb-NO" sz="2000" b="1" dirty="0" smtClean="0">
                <a:solidFill>
                  <a:srgbClr val="0066FF"/>
                </a:solidFill>
              </a:rPr>
              <a:t>bridgmanite </a:t>
            </a:r>
            <a:r>
              <a:rPr lang="nb-NO" sz="2000" b="1" dirty="0">
                <a:solidFill>
                  <a:srgbClr val="0066FF"/>
                </a:solidFill>
              </a:rPr>
              <a:t>formation</a:t>
            </a:r>
          </a:p>
          <a:p>
            <a:pPr>
              <a:lnSpc>
                <a:spcPts val="2500"/>
              </a:lnSpc>
            </a:pPr>
            <a:r>
              <a:rPr lang="nb-NO" sz="2000" dirty="0">
                <a:solidFill>
                  <a:srgbClr val="0066FF"/>
                </a:solidFill>
              </a:rPr>
              <a:t> - </a:t>
            </a:r>
            <a:r>
              <a:rPr lang="nb-NO" sz="2000" b="1" dirty="0" smtClean="0">
                <a:solidFill>
                  <a:srgbClr val="0066FF"/>
                </a:solidFill>
              </a:rPr>
              <a:t>slab sinking into LM</a:t>
            </a:r>
            <a:endParaRPr lang="en-US" sz="2000" b="1" dirty="0">
              <a:solidFill>
                <a:srgbClr val="0066FF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5400000">
            <a:off x="670640" y="5490800"/>
            <a:ext cx="413230" cy="363278"/>
          </a:xfrm>
          <a:prstGeom prst="rightArrow">
            <a:avLst/>
          </a:prstGeom>
          <a:noFill/>
          <a:ln w="381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 dirty="0">
              <a:solidFill>
                <a:srgbClr val="FF33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751715" y="4560781"/>
            <a:ext cx="69086" cy="3520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65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8" y="836712"/>
            <a:ext cx="9070603" cy="594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638" y="61542"/>
            <a:ext cx="594906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3333FF"/>
                </a:solidFill>
              </a:rPr>
              <a:t>Seismic tomography sections, Fukao &amp; Obayashi (2015, JGR)</a:t>
            </a:r>
            <a:endParaRPr lang="en-GB" sz="18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7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7" y="482600"/>
            <a:ext cx="9086896" cy="615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02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00" y="0"/>
            <a:ext cx="3466000" cy="33327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1808"/>
            <a:ext cx="8101584" cy="40721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308" y="110083"/>
            <a:ext cx="4862028" cy="1644040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400" b="1" dirty="0" err="1" smtClean="0">
                <a:solidFill>
                  <a:srgbClr val="0066FF"/>
                </a:solidFill>
              </a:rPr>
              <a:t>Newly</a:t>
            </a:r>
            <a:r>
              <a:rPr lang="nb-NO" sz="1400" b="1" dirty="0" smtClean="0">
                <a:solidFill>
                  <a:srgbClr val="0066FF"/>
                </a:solidFill>
              </a:rPr>
              <a:t> </a:t>
            </a:r>
            <a:r>
              <a:rPr lang="nb-NO" sz="1400" b="1" dirty="0" err="1" smtClean="0">
                <a:solidFill>
                  <a:srgbClr val="0066FF"/>
                </a:solidFill>
              </a:rPr>
              <a:t>recognised</a:t>
            </a:r>
            <a:r>
              <a:rPr lang="nb-NO" sz="1400" b="1" dirty="0" smtClean="0">
                <a:solidFill>
                  <a:srgbClr val="0066FF"/>
                </a:solidFill>
              </a:rPr>
              <a:t> </a:t>
            </a:r>
            <a:r>
              <a:rPr lang="nb-NO" sz="1400" b="1" dirty="0" err="1" smtClean="0">
                <a:solidFill>
                  <a:srgbClr val="0066FF"/>
                </a:solidFill>
              </a:rPr>
              <a:t>structural</a:t>
            </a:r>
            <a:r>
              <a:rPr lang="nb-NO" sz="1400" b="1" dirty="0" smtClean="0">
                <a:solidFill>
                  <a:srgbClr val="0066FF"/>
                </a:solidFill>
              </a:rPr>
              <a:t> elements</a:t>
            </a:r>
          </a:p>
          <a:p>
            <a:pPr>
              <a:lnSpc>
                <a:spcPts val="2200"/>
              </a:lnSpc>
            </a:pPr>
            <a:r>
              <a:rPr lang="nb-NO" sz="1300" b="1" dirty="0" err="1">
                <a:solidFill>
                  <a:srgbClr val="9900FF"/>
                </a:solidFill>
              </a:rPr>
              <a:t>Lower</a:t>
            </a:r>
            <a:r>
              <a:rPr lang="nb-NO" sz="1300" b="1" dirty="0">
                <a:solidFill>
                  <a:srgbClr val="9900FF"/>
                </a:solidFill>
              </a:rPr>
              <a:t> </a:t>
            </a:r>
            <a:r>
              <a:rPr lang="nb-NO" sz="1300" b="1" dirty="0" smtClean="0">
                <a:solidFill>
                  <a:srgbClr val="9900FF"/>
                </a:solidFill>
              </a:rPr>
              <a:t>mantle</a:t>
            </a:r>
          </a:p>
          <a:p>
            <a:pPr>
              <a:lnSpc>
                <a:spcPts val="1500"/>
              </a:lnSpc>
            </a:pPr>
            <a:r>
              <a:rPr lang="nb-NO" sz="1200" b="1" dirty="0" err="1" smtClean="0"/>
              <a:t>Strong</a:t>
            </a:r>
            <a:r>
              <a:rPr lang="nb-NO" sz="1200" dirty="0" smtClean="0"/>
              <a:t> </a:t>
            </a:r>
            <a:r>
              <a:rPr lang="nb-NO" sz="1200" b="1" dirty="0" err="1" smtClean="0"/>
              <a:t>petrological</a:t>
            </a:r>
            <a:r>
              <a:rPr lang="nb-NO" sz="1200" dirty="0" smtClean="0"/>
              <a:t> </a:t>
            </a:r>
            <a:r>
              <a:rPr lang="nb-NO" sz="1200" dirty="0" err="1" smtClean="0"/>
              <a:t>evidence</a:t>
            </a:r>
            <a:r>
              <a:rPr lang="nb-NO" sz="1200" dirty="0" smtClean="0"/>
              <a:t> and </a:t>
            </a:r>
            <a:r>
              <a:rPr lang="nb-NO" sz="1200" dirty="0" smtClean="0">
                <a:solidFill>
                  <a:schemeClr val="bg1">
                    <a:lumMod val="50000"/>
                  </a:schemeClr>
                </a:solidFill>
              </a:rPr>
              <a:t>more </a:t>
            </a:r>
            <a:r>
              <a:rPr lang="nb-NO" sz="1200" dirty="0" err="1" smtClean="0">
                <a:solidFill>
                  <a:schemeClr val="bg1">
                    <a:lumMod val="50000"/>
                  </a:schemeClr>
                </a:solidFill>
              </a:rPr>
              <a:t>tenuous</a:t>
            </a:r>
            <a:r>
              <a:rPr lang="nb-NO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200" dirty="0" err="1" smtClean="0">
                <a:solidFill>
                  <a:schemeClr val="bg1">
                    <a:lumMod val="50000"/>
                  </a:schemeClr>
                </a:solidFill>
              </a:rPr>
              <a:t>seismic</a:t>
            </a:r>
            <a:r>
              <a:rPr lang="nb-NO" sz="1200" dirty="0" smtClean="0"/>
              <a:t> </a:t>
            </a:r>
            <a:r>
              <a:rPr lang="nb-NO" sz="1200" dirty="0" err="1" smtClean="0"/>
              <a:t>evidence</a:t>
            </a:r>
            <a:r>
              <a:rPr lang="nb-NO" sz="1200" dirty="0" smtClean="0"/>
              <a:t> for </a:t>
            </a:r>
            <a:r>
              <a:rPr lang="nb-NO" sz="1200" dirty="0" err="1" smtClean="0">
                <a:solidFill>
                  <a:srgbClr val="008000"/>
                </a:solidFill>
              </a:rPr>
              <a:t>early</a:t>
            </a:r>
            <a:r>
              <a:rPr lang="nb-NO" sz="1200" dirty="0" smtClean="0">
                <a:solidFill>
                  <a:srgbClr val="008000"/>
                </a:solidFill>
              </a:rPr>
              <a:t> </a:t>
            </a:r>
            <a:r>
              <a:rPr lang="nb-NO" sz="1200" dirty="0" err="1" smtClean="0">
                <a:solidFill>
                  <a:srgbClr val="008000"/>
                </a:solidFill>
              </a:rPr>
              <a:t>refractory</a:t>
            </a:r>
            <a:r>
              <a:rPr lang="nb-NO" sz="1200" dirty="0" smtClean="0">
                <a:solidFill>
                  <a:srgbClr val="008000"/>
                </a:solidFill>
              </a:rPr>
              <a:t> </a:t>
            </a:r>
            <a:r>
              <a:rPr lang="nb-NO" sz="1200" dirty="0" err="1" smtClean="0">
                <a:solidFill>
                  <a:srgbClr val="008000"/>
                </a:solidFill>
              </a:rPr>
              <a:t>domains</a:t>
            </a:r>
            <a:r>
              <a:rPr lang="nb-NO" sz="1200" dirty="0" smtClean="0">
                <a:solidFill>
                  <a:srgbClr val="008000"/>
                </a:solidFill>
              </a:rPr>
              <a:t> </a:t>
            </a:r>
            <a:r>
              <a:rPr lang="nb-NO" sz="1200" dirty="0" smtClean="0"/>
              <a:t>(</a:t>
            </a:r>
            <a:r>
              <a:rPr lang="nb-NO" sz="1200" b="1" dirty="0" err="1" smtClean="0">
                <a:solidFill>
                  <a:srgbClr val="008000"/>
                </a:solidFill>
              </a:rPr>
              <a:t>ERD</a:t>
            </a:r>
            <a:r>
              <a:rPr lang="nb-NO" sz="1200" dirty="0" smtClean="0"/>
              <a:t>), </a:t>
            </a:r>
            <a:r>
              <a:rPr lang="nb-NO" sz="1200" dirty="0" err="1" smtClean="0"/>
              <a:t>likely</a:t>
            </a:r>
            <a:r>
              <a:rPr lang="nb-NO" sz="1200" dirty="0" smtClean="0"/>
              <a:t> </a:t>
            </a:r>
            <a:r>
              <a:rPr lang="nb-NO" sz="1200" dirty="0" err="1" smtClean="0"/>
              <a:t>organised</a:t>
            </a:r>
            <a:r>
              <a:rPr lang="nb-NO" sz="1200" dirty="0" smtClean="0"/>
              <a:t> in "</a:t>
            </a:r>
            <a:r>
              <a:rPr lang="nb-NO" sz="1200" dirty="0" err="1" smtClean="0">
                <a:solidFill>
                  <a:srgbClr val="008000"/>
                </a:solidFill>
              </a:rPr>
              <a:t>bridgmanite-enriched</a:t>
            </a:r>
            <a:r>
              <a:rPr lang="nb-NO" sz="1200" dirty="0" smtClean="0">
                <a:solidFill>
                  <a:srgbClr val="008000"/>
                </a:solidFill>
              </a:rPr>
              <a:t> </a:t>
            </a:r>
            <a:r>
              <a:rPr lang="nb-NO" sz="1200" dirty="0" err="1" smtClean="0">
                <a:solidFill>
                  <a:srgbClr val="008000"/>
                </a:solidFill>
              </a:rPr>
              <a:t>ancient</a:t>
            </a:r>
            <a:r>
              <a:rPr lang="nb-NO" sz="1200" dirty="0" smtClean="0">
                <a:solidFill>
                  <a:srgbClr val="008000"/>
                </a:solidFill>
              </a:rPr>
              <a:t> mantle </a:t>
            </a:r>
            <a:r>
              <a:rPr lang="nb-NO" sz="1200" dirty="0" err="1" smtClean="0">
                <a:solidFill>
                  <a:srgbClr val="008000"/>
                </a:solidFill>
              </a:rPr>
              <a:t>structures</a:t>
            </a:r>
            <a:r>
              <a:rPr lang="nb-NO" sz="1200" dirty="0" smtClean="0">
                <a:solidFill>
                  <a:srgbClr val="008000"/>
                </a:solidFill>
              </a:rPr>
              <a:t>"</a:t>
            </a:r>
            <a:r>
              <a:rPr lang="nb-NO" sz="1200" dirty="0" smtClean="0"/>
              <a:t> </a:t>
            </a:r>
            <a:r>
              <a:rPr lang="nb-NO" sz="1100" dirty="0" smtClean="0"/>
              <a:t>(</a:t>
            </a:r>
            <a:r>
              <a:rPr lang="nb-NO" sz="1100" b="1" dirty="0" smtClean="0">
                <a:solidFill>
                  <a:srgbClr val="008000"/>
                </a:solidFill>
              </a:rPr>
              <a:t>BEAMS</a:t>
            </a:r>
            <a:r>
              <a:rPr lang="nb-NO" sz="1100" dirty="0" smtClean="0"/>
              <a:t>, Ballmer et al. 2017, Nat. </a:t>
            </a:r>
            <a:r>
              <a:rPr lang="nb-NO" sz="1100" dirty="0" err="1" smtClean="0"/>
              <a:t>Geosci</a:t>
            </a:r>
            <a:r>
              <a:rPr lang="nb-NO" sz="1100" dirty="0" smtClean="0"/>
              <a:t>.)</a:t>
            </a:r>
          </a:p>
          <a:p>
            <a:pPr>
              <a:lnSpc>
                <a:spcPts val="700"/>
              </a:lnSpc>
            </a:pPr>
            <a:endParaRPr lang="nb-NO" dirty="0" smtClean="0"/>
          </a:p>
          <a:p>
            <a:pPr>
              <a:lnSpc>
                <a:spcPts val="1600"/>
              </a:lnSpc>
            </a:pPr>
            <a:r>
              <a:rPr lang="nb-NO" sz="1300" b="1" dirty="0" smtClean="0">
                <a:solidFill>
                  <a:srgbClr val="9900FF"/>
                </a:solidFill>
              </a:rPr>
              <a:t>Outer </a:t>
            </a:r>
            <a:r>
              <a:rPr lang="nb-NO" sz="1300" b="1" dirty="0" err="1" smtClean="0">
                <a:solidFill>
                  <a:srgbClr val="9900FF"/>
                </a:solidFill>
              </a:rPr>
              <a:t>core</a:t>
            </a:r>
            <a:endParaRPr lang="nb-NO" sz="1300" b="1" dirty="0">
              <a:solidFill>
                <a:srgbClr val="9900FF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200" dirty="0" err="1" smtClean="0"/>
              <a:t>Low</a:t>
            </a:r>
            <a:r>
              <a:rPr lang="nb-NO" sz="1200" dirty="0" smtClean="0"/>
              <a:t>-</a:t>
            </a:r>
            <a:r>
              <a:rPr lang="nb-NO" sz="1200" b="1" dirty="0" smtClean="0"/>
              <a:t>V</a:t>
            </a:r>
            <a:r>
              <a:rPr lang="nb-NO" sz="1200" b="1" baseline="-10000" dirty="0" smtClean="0"/>
              <a:t>P</a:t>
            </a:r>
            <a:r>
              <a:rPr lang="nb-NO" sz="1200" dirty="0" smtClean="0"/>
              <a:t>, </a:t>
            </a:r>
            <a:r>
              <a:rPr lang="nb-NO" sz="1200" dirty="0" err="1" smtClean="0"/>
              <a:t>low</a:t>
            </a:r>
            <a:r>
              <a:rPr lang="nb-NO" sz="1200" dirty="0" smtClean="0"/>
              <a:t>-</a:t>
            </a:r>
            <a:r>
              <a:rPr lang="nb-NO" sz="1200" b="1" dirty="0" smtClean="0">
                <a:latin typeface="Symbol" panose="05050102010706020507" pitchFamily="18" charset="2"/>
              </a:rPr>
              <a:t>r</a:t>
            </a:r>
            <a:r>
              <a:rPr lang="nb-NO" sz="1200" dirty="0" smtClean="0"/>
              <a:t> </a:t>
            </a:r>
            <a:r>
              <a:rPr lang="nb-NO" sz="1200" dirty="0" err="1" smtClean="0"/>
              <a:t>outermost</a:t>
            </a:r>
            <a:r>
              <a:rPr lang="nb-NO" sz="1200" dirty="0" smtClean="0"/>
              <a:t> </a:t>
            </a:r>
            <a:r>
              <a:rPr lang="nb-NO" sz="1200" dirty="0" err="1" smtClean="0"/>
              <a:t>core</a:t>
            </a:r>
            <a:r>
              <a:rPr lang="nb-NO" sz="1200" dirty="0" smtClean="0"/>
              <a:t>: </a:t>
            </a:r>
            <a:r>
              <a:rPr lang="nb-NO" sz="1200" b="1" dirty="0" smtClean="0">
                <a:solidFill>
                  <a:srgbClr val="FF0000"/>
                </a:solidFill>
              </a:rPr>
              <a:t>E</a:t>
            </a:r>
            <a:r>
              <a:rPr lang="nb-NO" sz="1200" b="1" dirty="0">
                <a:solidFill>
                  <a:srgbClr val="FF0000"/>
                </a:solidFill>
              </a:rPr>
              <a:t>'-</a:t>
            </a:r>
            <a:r>
              <a:rPr lang="nb-NO" sz="1200" b="1" dirty="0" err="1" smtClean="0">
                <a:solidFill>
                  <a:srgbClr val="FF0000"/>
                </a:solidFill>
              </a:rPr>
              <a:t>layer</a:t>
            </a:r>
            <a:r>
              <a:rPr lang="nb-NO" sz="1200" b="1" dirty="0" smtClean="0">
                <a:solidFill>
                  <a:srgbClr val="FF0000"/>
                </a:solidFill>
              </a:rPr>
              <a:t>  </a:t>
            </a:r>
            <a:r>
              <a:rPr lang="nb-NO" sz="1100" dirty="0" smtClean="0"/>
              <a:t>(Brodholt &amp; Badro, 2017, GRL) </a:t>
            </a:r>
            <a:endParaRPr lang="nb-NO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16" y="2818343"/>
            <a:ext cx="6033860" cy="3755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4" y="3150461"/>
            <a:ext cx="7946858" cy="35644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2279629"/>
            <a:ext cx="2754742" cy="338554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600" dirty="0" err="1" smtClean="0"/>
              <a:t>Inferred</a:t>
            </a:r>
            <a:r>
              <a:rPr lang="nb-NO" sz="1600" dirty="0" smtClean="0"/>
              <a:t> locations for </a:t>
            </a:r>
            <a:r>
              <a:rPr lang="nb-NO" sz="1600" b="1" dirty="0" smtClean="0"/>
              <a:t>BEAMS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91880" y="2620410"/>
            <a:ext cx="0" cy="53005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46436" y="-17038"/>
            <a:ext cx="1202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err="1" smtClean="0"/>
              <a:t>Equatorial</a:t>
            </a:r>
            <a:r>
              <a:rPr lang="nb-NO" sz="1100" dirty="0" smtClean="0"/>
              <a:t> </a:t>
            </a:r>
            <a:r>
              <a:rPr lang="nb-NO" sz="1100" dirty="0" err="1" smtClean="0"/>
              <a:t>section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4077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0" y="620689"/>
            <a:ext cx="9038142" cy="6183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0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1"/>
            <a:ext cx="8928992" cy="663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93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5028" cy="643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55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97" y="12875"/>
            <a:ext cx="8153753" cy="528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6" y="4494213"/>
            <a:ext cx="2092553" cy="237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32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" y="177024"/>
            <a:ext cx="8882384" cy="62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56304" y="3259723"/>
            <a:ext cx="6313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30 W</a:t>
            </a:r>
          </a:p>
        </p:txBody>
      </p:sp>
    </p:spTree>
    <p:extLst>
      <p:ext uri="{BB962C8B-B14F-4D97-AF65-F5344CB8AC3E}">
        <p14:creationId xmlns:p14="http://schemas.microsoft.com/office/powerpoint/2010/main" val="57728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53542"/>
            <a:ext cx="8280921" cy="592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47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M:\pc\Dokumenter\Adobe-Illustr-figures\PlateTect-Geodyn\Subduction1-n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71237"/>
            <a:ext cx="8354686" cy="595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16632"/>
            <a:ext cx="6869188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Slab rollback and hinge retreat versus stationary hinge</a:t>
            </a:r>
            <a:endParaRPr lang="en-GB" sz="2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1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896" y="47021"/>
            <a:ext cx="3456384" cy="285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826" y="23461"/>
            <a:ext cx="2808312" cy="292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510" y="3789040"/>
            <a:ext cx="2694934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472780"/>
            <a:ext cx="2830052" cy="3301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638" y="61542"/>
            <a:ext cx="1928733" cy="646331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3333FF"/>
                </a:solidFill>
              </a:rPr>
              <a:t>Fukao &amp; Obayashi</a:t>
            </a:r>
          </a:p>
          <a:p>
            <a:r>
              <a:rPr lang="nb-NO" sz="1800" dirty="0" smtClean="0">
                <a:solidFill>
                  <a:srgbClr val="3333FF"/>
                </a:solidFill>
              </a:rPr>
              <a:t>(2015, JGR)</a:t>
            </a:r>
            <a:endParaRPr lang="en-GB" sz="1800" dirty="0">
              <a:solidFill>
                <a:srgbClr val="3333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380891" y="974787"/>
            <a:ext cx="862641" cy="7260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28630" y="1594294"/>
            <a:ext cx="1800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Deepest earthquake</a:t>
            </a:r>
          </a:p>
          <a:p>
            <a:r>
              <a:rPr lang="nb-NO" dirty="0" smtClean="0">
                <a:solidFill>
                  <a:srgbClr val="FF0000"/>
                </a:solidFill>
              </a:rPr>
              <a:t>recordings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881223" y="1466492"/>
            <a:ext cx="1199071" cy="3191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31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354" y="1484783"/>
            <a:ext cx="3575008" cy="534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8" y="30088"/>
            <a:ext cx="5306966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9" y="3300887"/>
            <a:ext cx="5224253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1" y="2147741"/>
            <a:ext cx="4914839" cy="109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01818" y="404664"/>
            <a:ext cx="294503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0066FF"/>
                </a:solidFill>
              </a:rPr>
              <a:t>Diffusion couple,</a:t>
            </a:r>
          </a:p>
          <a:p>
            <a:r>
              <a:rPr lang="nb-NO" sz="1600" dirty="0" smtClean="0">
                <a:solidFill>
                  <a:srgbClr val="CC00CC"/>
                </a:solidFill>
              </a:rPr>
              <a:t>15 GPa, 1800°C for 2 hr</a:t>
            </a:r>
          </a:p>
          <a:p>
            <a:pPr>
              <a:lnSpc>
                <a:spcPts val="1800"/>
              </a:lnSpc>
            </a:pPr>
            <a:r>
              <a:rPr lang="nb-NO" sz="1400" dirty="0" smtClean="0"/>
              <a:t> - </a:t>
            </a:r>
            <a:r>
              <a:rPr lang="nb-NO" sz="1400" dirty="0" err="1" smtClean="0"/>
              <a:t>synthetic</a:t>
            </a:r>
            <a:r>
              <a:rPr lang="nb-NO" sz="1400" dirty="0" smtClean="0"/>
              <a:t> </a:t>
            </a:r>
            <a:r>
              <a:rPr lang="nb-NO" sz="1400" dirty="0" err="1" smtClean="0"/>
              <a:t>majoritic</a:t>
            </a:r>
            <a:r>
              <a:rPr lang="nb-NO" sz="1400" dirty="0" smtClean="0"/>
              <a:t> garnet: Py</a:t>
            </a:r>
            <a:r>
              <a:rPr lang="nb-NO" sz="1400" baseline="-25000" dirty="0" smtClean="0"/>
              <a:t>55</a:t>
            </a:r>
            <a:r>
              <a:rPr lang="nb-NO" sz="1400" dirty="0" smtClean="0"/>
              <a:t>Mj</a:t>
            </a:r>
            <a:r>
              <a:rPr lang="nb-NO" sz="1400" baseline="-25000" dirty="0" smtClean="0"/>
              <a:t>45</a:t>
            </a:r>
            <a:r>
              <a:rPr lang="nb-NO" sz="1400" dirty="0" smtClean="0"/>
              <a:t> </a:t>
            </a:r>
          </a:p>
          <a:p>
            <a:pPr>
              <a:lnSpc>
                <a:spcPts val="1800"/>
              </a:lnSpc>
            </a:pPr>
            <a:r>
              <a:rPr lang="nb-NO" sz="1400" dirty="0" smtClean="0"/>
              <a:t> - </a:t>
            </a:r>
            <a:r>
              <a:rPr lang="nb-NO" sz="1400" dirty="0" err="1" smtClean="0"/>
              <a:t>natural</a:t>
            </a:r>
            <a:r>
              <a:rPr lang="nb-NO" sz="1400" dirty="0" smtClean="0"/>
              <a:t> </a:t>
            </a:r>
            <a:r>
              <a:rPr lang="nb-NO" sz="1400" dirty="0" err="1" smtClean="0"/>
              <a:t>pyrope</a:t>
            </a:r>
            <a:r>
              <a:rPr lang="nb-NO" sz="1400" dirty="0" smtClean="0"/>
              <a:t>: Py</a:t>
            </a:r>
            <a:r>
              <a:rPr lang="nb-NO" sz="1400" baseline="-25000" dirty="0" smtClean="0"/>
              <a:t>93</a:t>
            </a:r>
            <a:r>
              <a:rPr lang="nb-NO" sz="1400" dirty="0" smtClean="0"/>
              <a:t>Alm</a:t>
            </a:r>
            <a:r>
              <a:rPr lang="nb-NO" sz="1400" baseline="-25000" dirty="0" smtClean="0"/>
              <a:t>5</a:t>
            </a:r>
            <a:r>
              <a:rPr lang="nb-NO" sz="1400" dirty="0" smtClean="0"/>
              <a:t>Gr</a:t>
            </a:r>
            <a:r>
              <a:rPr lang="nb-NO" sz="1400" baseline="-25000" dirty="0" smtClean="0"/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7208322" y="1916831"/>
            <a:ext cx="532030" cy="2007964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 </a:t>
            </a:r>
            <a:endParaRPr lang="en-GB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208322" y="3861048"/>
            <a:ext cx="532030" cy="0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170879" y="2212865"/>
            <a:ext cx="6415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smtClean="0">
                <a:solidFill>
                  <a:srgbClr val="FF0000"/>
                </a:solidFill>
              </a:rPr>
              <a:t>15 </a:t>
            </a:r>
            <a:r>
              <a:rPr lang="nb-NO" sz="1200" dirty="0" err="1" smtClean="0">
                <a:solidFill>
                  <a:srgbClr val="FF0000"/>
                </a:solidFill>
              </a:rPr>
              <a:t>GPa</a:t>
            </a:r>
            <a:endParaRPr lang="nb-NO" sz="1200" dirty="0" smtClean="0">
              <a:solidFill>
                <a:srgbClr val="FF0000"/>
              </a:solidFill>
            </a:endParaRPr>
          </a:p>
          <a:p>
            <a:pPr>
              <a:lnSpc>
                <a:spcPts val="1200"/>
              </a:lnSpc>
            </a:pPr>
            <a:r>
              <a:rPr lang="nb-NO" sz="1200" dirty="0" smtClean="0">
                <a:solidFill>
                  <a:srgbClr val="FF0000"/>
                </a:solidFill>
              </a:rPr>
              <a:t>1800 C</a:t>
            </a:r>
          </a:p>
          <a:p>
            <a:pPr>
              <a:lnSpc>
                <a:spcPts val="1200"/>
              </a:lnSpc>
            </a:pPr>
            <a:r>
              <a:rPr lang="nb-NO" sz="1200" dirty="0" smtClean="0">
                <a:solidFill>
                  <a:srgbClr val="FF0000"/>
                </a:solidFill>
              </a:rPr>
              <a:t>2 </a:t>
            </a:r>
            <a:r>
              <a:rPr lang="nb-NO" sz="1200" dirty="0" err="1" smtClean="0">
                <a:solidFill>
                  <a:srgbClr val="FF0000"/>
                </a:solidFill>
              </a:rPr>
              <a:t>hr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81690" y="3626922"/>
            <a:ext cx="6270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b="1" dirty="0" smtClean="0">
                <a:solidFill>
                  <a:srgbClr val="FF0000"/>
                </a:solidFill>
              </a:rPr>
              <a:t>350 </a:t>
            </a:r>
            <a:r>
              <a:rPr lang="nb-NO" sz="1100" b="1" dirty="0" err="1" smtClean="0">
                <a:solidFill>
                  <a:srgbClr val="FF0000"/>
                </a:solidFill>
              </a:rPr>
              <a:t>nm</a:t>
            </a:r>
            <a:endParaRPr lang="en-GB" sz="1100" b="1" dirty="0">
              <a:solidFill>
                <a:srgbClr val="FF0000"/>
              </a:solidFill>
            </a:endParaRPr>
          </a:p>
        </p:txBody>
      </p:sp>
      <p:sp>
        <p:nvSpPr>
          <p:cNvPr id="6" name="Left Brace 5"/>
          <p:cNvSpPr/>
          <p:nvPr/>
        </p:nvSpPr>
        <p:spPr>
          <a:xfrm>
            <a:off x="6849623" y="5211445"/>
            <a:ext cx="106031" cy="612306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6374167" y="3955002"/>
            <a:ext cx="448322" cy="1558031"/>
          </a:xfrm>
          <a:custGeom>
            <a:avLst/>
            <a:gdLst>
              <a:gd name="connsiteX0" fmla="*/ 448322 w 448322"/>
              <a:gd name="connsiteY0" fmla="*/ 1558031 h 1558031"/>
              <a:gd name="connsiteX1" fmla="*/ 239697 w 448322"/>
              <a:gd name="connsiteY1" fmla="*/ 1398233 h 1558031"/>
              <a:gd name="connsiteX2" fmla="*/ 71021 w 448322"/>
              <a:gd name="connsiteY2" fmla="*/ 972105 h 1558031"/>
              <a:gd name="connsiteX3" fmla="*/ 0 w 448322"/>
              <a:gd name="connsiteY3" fmla="*/ 0 h 155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322" h="1558031">
                <a:moveTo>
                  <a:pt x="448322" y="1558031"/>
                </a:moveTo>
                <a:cubicBezTo>
                  <a:pt x="375451" y="1526959"/>
                  <a:pt x="302580" y="1495887"/>
                  <a:pt x="239697" y="1398233"/>
                </a:cubicBezTo>
                <a:cubicBezTo>
                  <a:pt x="176814" y="1300579"/>
                  <a:pt x="110970" y="1205144"/>
                  <a:pt x="71021" y="972105"/>
                </a:cubicBezTo>
                <a:cubicBezTo>
                  <a:pt x="31072" y="739066"/>
                  <a:pt x="15536" y="369533"/>
                  <a:pt x="0" y="0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6037470" y="1549585"/>
            <a:ext cx="1233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0066FF"/>
                </a:solidFill>
              </a:rPr>
              <a:t>TEM-analyses</a:t>
            </a:r>
            <a:endParaRPr lang="nb-NO" sz="1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0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750" y="102189"/>
            <a:ext cx="7599413" cy="665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4" y="405108"/>
            <a:ext cx="53413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solidFill>
                  <a:srgbClr val="0066FF"/>
                </a:solidFill>
              </a:rPr>
              <a:t>May </a:t>
            </a:r>
            <a:r>
              <a:rPr lang="nb-NO" sz="2400" b="1" dirty="0" err="1" smtClean="0">
                <a:solidFill>
                  <a:srgbClr val="0066FF"/>
                </a:solidFill>
              </a:rPr>
              <a:t>explain</a:t>
            </a:r>
            <a:r>
              <a:rPr lang="nb-NO" sz="2400" b="1" dirty="0" smtClean="0">
                <a:solidFill>
                  <a:srgbClr val="0066FF"/>
                </a:solidFill>
              </a:rPr>
              <a:t> </a:t>
            </a:r>
            <a:r>
              <a:rPr lang="nb-NO" sz="2400" b="1" dirty="0" err="1" smtClean="0">
                <a:solidFill>
                  <a:srgbClr val="0066FF"/>
                </a:solidFill>
              </a:rPr>
              <a:t>seismic</a:t>
            </a:r>
            <a:r>
              <a:rPr lang="nb-NO" sz="2400" b="1" dirty="0" smtClean="0">
                <a:solidFill>
                  <a:srgbClr val="0066FF"/>
                </a:solidFill>
              </a:rPr>
              <a:t> </a:t>
            </a:r>
            <a:r>
              <a:rPr lang="nb-NO" sz="2400" b="1" dirty="0" err="1" smtClean="0">
                <a:solidFill>
                  <a:srgbClr val="0066FF"/>
                </a:solidFill>
              </a:rPr>
              <a:t>anisotropy</a:t>
            </a:r>
            <a:r>
              <a:rPr lang="nb-NO" sz="2400" b="1" dirty="0" smtClean="0">
                <a:solidFill>
                  <a:srgbClr val="0066FF"/>
                </a:solidFill>
              </a:rPr>
              <a:t> </a:t>
            </a:r>
            <a:r>
              <a:rPr lang="nb-NO" sz="2400" b="1" dirty="0" err="1" smtClean="0">
                <a:solidFill>
                  <a:srgbClr val="0066FF"/>
                </a:solidFill>
              </a:rPr>
              <a:t>of</a:t>
            </a:r>
            <a:r>
              <a:rPr lang="nb-NO" sz="2400" b="1" dirty="0" smtClean="0">
                <a:solidFill>
                  <a:srgbClr val="0066FF"/>
                </a:solidFill>
              </a:rPr>
              <a:t> </a:t>
            </a:r>
          </a:p>
          <a:p>
            <a:r>
              <a:rPr lang="nb-NO" sz="2400" b="1" dirty="0" err="1" smtClean="0">
                <a:solidFill>
                  <a:srgbClr val="0066FF"/>
                </a:solidFill>
              </a:rPr>
              <a:t>postulated</a:t>
            </a:r>
            <a:r>
              <a:rPr lang="nb-NO" sz="2400" b="1" dirty="0" smtClean="0">
                <a:solidFill>
                  <a:srgbClr val="0066FF"/>
                </a:solidFill>
              </a:rPr>
              <a:t> </a:t>
            </a:r>
            <a:r>
              <a:rPr lang="nb-NO" sz="2400" b="1" dirty="0" err="1" smtClean="0">
                <a:solidFill>
                  <a:srgbClr val="0066FF"/>
                </a:solidFill>
              </a:rPr>
              <a:t>akimotoite</a:t>
            </a:r>
            <a:r>
              <a:rPr lang="nb-NO" sz="2400" b="1" dirty="0" smtClean="0">
                <a:solidFill>
                  <a:srgbClr val="0066FF"/>
                </a:solidFill>
              </a:rPr>
              <a:t> in </a:t>
            </a:r>
            <a:r>
              <a:rPr lang="nb-NO" sz="2400" b="1" dirty="0" err="1" smtClean="0">
                <a:solidFill>
                  <a:srgbClr val="0066FF"/>
                </a:solidFill>
              </a:rPr>
              <a:t>the</a:t>
            </a:r>
            <a:r>
              <a:rPr lang="nb-NO" sz="2400" b="1" dirty="0" smtClean="0">
                <a:solidFill>
                  <a:srgbClr val="0066FF"/>
                </a:solidFill>
              </a:rPr>
              <a:t> Tonga </a:t>
            </a:r>
            <a:r>
              <a:rPr lang="nb-NO" sz="2400" b="1" dirty="0" err="1" smtClean="0">
                <a:solidFill>
                  <a:srgbClr val="0066FF"/>
                </a:solidFill>
              </a:rPr>
              <a:t>slab</a:t>
            </a:r>
            <a:endParaRPr lang="nb-NO" sz="2400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8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06067"/>
            <a:ext cx="4176143" cy="707886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200" dirty="0" smtClean="0">
                <a:solidFill>
                  <a:srgbClr val="0066FF"/>
                </a:solidFill>
              </a:rPr>
              <a:t>Outermost </a:t>
            </a:r>
            <a:r>
              <a:rPr lang="nb-NO" sz="2200" b="1" dirty="0" smtClean="0">
                <a:solidFill>
                  <a:srgbClr val="9900FF"/>
                </a:solidFill>
              </a:rPr>
              <a:t>stagnant</a:t>
            </a:r>
            <a:r>
              <a:rPr lang="nb-NO" sz="2200" dirty="0" smtClean="0">
                <a:solidFill>
                  <a:srgbClr val="0066FF"/>
                </a:solidFill>
              </a:rPr>
              <a:t> E'-layer?</a:t>
            </a:r>
          </a:p>
          <a:p>
            <a:pPr>
              <a:lnSpc>
                <a:spcPts val="2400"/>
              </a:lnSpc>
            </a:pPr>
            <a:r>
              <a:rPr lang="nb-NO" sz="2000" dirty="0" smtClean="0">
                <a:solidFill>
                  <a:srgbClr val="0066FF"/>
                </a:solidFill>
              </a:rPr>
              <a:t>gradationally stratified, low </a:t>
            </a:r>
            <a:r>
              <a:rPr lang="nb-NO" sz="2000" b="1" dirty="0" smtClean="0">
                <a:solidFill>
                  <a:srgbClr val="0066FF"/>
                </a:solidFill>
              </a:rPr>
              <a:t>V</a:t>
            </a:r>
            <a:r>
              <a:rPr lang="nb-NO" sz="2000" b="1" baseline="-16000" dirty="0" smtClean="0">
                <a:solidFill>
                  <a:srgbClr val="0066FF"/>
                </a:solidFill>
                <a:latin typeface="Symbol" panose="05050102010706020507" pitchFamily="18" charset="2"/>
              </a:rPr>
              <a:t>F</a:t>
            </a:r>
            <a:r>
              <a:rPr lang="nb-NO" sz="2000" dirty="0" smtClean="0">
                <a:solidFill>
                  <a:srgbClr val="0066FF"/>
                </a:solidFill>
              </a:rPr>
              <a:t> - low </a:t>
            </a:r>
            <a:r>
              <a:rPr lang="nb-NO" sz="2000" b="1" dirty="0" smtClean="0">
                <a:solidFill>
                  <a:srgbClr val="0066FF"/>
                </a:solidFill>
                <a:latin typeface="Symbol" panose="05050102010706020507" pitchFamily="18" charset="2"/>
              </a:rPr>
              <a:t>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166" y="1125757"/>
            <a:ext cx="4705134" cy="2010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>
                <a:solidFill>
                  <a:srgbClr val="0066FF"/>
                </a:solidFill>
              </a:rPr>
              <a:t>Feasible</a:t>
            </a:r>
            <a:r>
              <a:rPr lang="nb-NO" b="1" dirty="0" smtClean="0">
                <a:solidFill>
                  <a:srgbClr val="0066FF"/>
                </a:solidFill>
              </a:rPr>
              <a:t> </a:t>
            </a:r>
            <a:r>
              <a:rPr lang="nb-NO" b="1" dirty="0" err="1" smtClean="0">
                <a:solidFill>
                  <a:srgbClr val="0066FF"/>
                </a:solidFill>
              </a:rPr>
              <a:t>because</a:t>
            </a:r>
            <a:r>
              <a:rPr lang="nb-NO" b="1" dirty="0" smtClean="0">
                <a:solidFill>
                  <a:srgbClr val="0066FF"/>
                </a:solidFill>
              </a:rPr>
              <a:t>:</a:t>
            </a:r>
          </a:p>
          <a:p>
            <a:pPr>
              <a:lnSpc>
                <a:spcPts val="3200"/>
              </a:lnSpc>
            </a:pPr>
            <a:r>
              <a:rPr lang="nb-NO" dirty="0" smtClean="0">
                <a:solidFill>
                  <a:srgbClr val="009900"/>
                </a:solidFill>
              </a:rPr>
              <a:t>- </a:t>
            </a:r>
            <a:r>
              <a:rPr lang="nb-NO" dirty="0" err="1" smtClean="0">
                <a:solidFill>
                  <a:srgbClr val="009900"/>
                </a:solidFill>
              </a:rPr>
              <a:t>high</a:t>
            </a:r>
            <a:r>
              <a:rPr lang="nb-NO" dirty="0" smtClean="0">
                <a:solidFill>
                  <a:srgbClr val="009900"/>
                </a:solidFill>
              </a:rPr>
              <a:t> </a:t>
            </a:r>
            <a:r>
              <a:rPr lang="nb-NO" dirty="0" err="1" smtClean="0">
                <a:solidFill>
                  <a:srgbClr val="009900"/>
                </a:solidFill>
              </a:rPr>
              <a:t>thermal</a:t>
            </a:r>
            <a:r>
              <a:rPr lang="nb-NO" dirty="0" smtClean="0">
                <a:solidFill>
                  <a:srgbClr val="009900"/>
                </a:solidFill>
              </a:rPr>
              <a:t> </a:t>
            </a:r>
            <a:r>
              <a:rPr lang="nb-NO" dirty="0" err="1" smtClean="0">
                <a:solidFill>
                  <a:srgbClr val="009900"/>
                </a:solidFill>
              </a:rPr>
              <a:t>conductivity</a:t>
            </a:r>
            <a:r>
              <a:rPr lang="nb-NO" dirty="0" smtClean="0">
                <a:solidFill>
                  <a:srgbClr val="009900"/>
                </a:solidFill>
              </a:rPr>
              <a:t> </a:t>
            </a:r>
            <a:r>
              <a:rPr lang="nb-NO" dirty="0" err="1" smtClean="0">
                <a:solidFill>
                  <a:srgbClr val="009900"/>
                </a:solidFill>
              </a:rPr>
              <a:t>supresses</a:t>
            </a:r>
            <a:r>
              <a:rPr lang="nb-NO" dirty="0" smtClean="0">
                <a:solidFill>
                  <a:srgbClr val="009900"/>
                </a:solidFill>
              </a:rPr>
              <a:t> convection</a:t>
            </a:r>
          </a:p>
          <a:p>
            <a:pPr>
              <a:lnSpc>
                <a:spcPts val="2400"/>
              </a:lnSpc>
            </a:pPr>
            <a:r>
              <a:rPr lang="nb-NO" dirty="0" smtClean="0">
                <a:solidFill>
                  <a:srgbClr val="009900"/>
                </a:solidFill>
              </a:rPr>
              <a:t>- </a:t>
            </a:r>
            <a:r>
              <a:rPr lang="nb-NO" dirty="0" err="1" smtClean="0">
                <a:solidFill>
                  <a:srgbClr val="009900"/>
                </a:solidFill>
              </a:rPr>
              <a:t>low</a:t>
            </a:r>
            <a:r>
              <a:rPr lang="nb-NO" dirty="0" smtClean="0">
                <a:solidFill>
                  <a:srgbClr val="009900"/>
                </a:solidFill>
              </a:rPr>
              <a:t> </a:t>
            </a:r>
            <a:r>
              <a:rPr lang="nb-NO" dirty="0" err="1" smtClean="0">
                <a:solidFill>
                  <a:srgbClr val="009900"/>
                </a:solidFill>
              </a:rPr>
              <a:t>viscosity</a:t>
            </a:r>
            <a:r>
              <a:rPr lang="nb-NO" dirty="0" smtClean="0">
                <a:solidFill>
                  <a:srgbClr val="009900"/>
                </a:solidFill>
              </a:rPr>
              <a:t> </a:t>
            </a:r>
            <a:r>
              <a:rPr lang="nb-NO" dirty="0" err="1" smtClean="0">
                <a:solidFill>
                  <a:srgbClr val="009900"/>
                </a:solidFill>
              </a:rPr>
              <a:t>reduces</a:t>
            </a:r>
            <a:r>
              <a:rPr lang="nb-NO" dirty="0" smtClean="0">
                <a:solidFill>
                  <a:srgbClr val="009900"/>
                </a:solidFill>
              </a:rPr>
              <a:t> viscous entrainment</a:t>
            </a:r>
          </a:p>
          <a:p>
            <a:pPr>
              <a:lnSpc>
                <a:spcPts val="2400"/>
              </a:lnSpc>
            </a:pPr>
            <a:r>
              <a:rPr lang="nb-NO" dirty="0" smtClean="0">
                <a:solidFill>
                  <a:srgbClr val="009900"/>
                </a:solidFill>
              </a:rPr>
              <a:t>- an E'-layer may stabilise </a:t>
            </a:r>
            <a:r>
              <a:rPr lang="nb-NO" dirty="0" err="1" smtClean="0">
                <a:solidFill>
                  <a:srgbClr val="009900"/>
                </a:solidFill>
              </a:rPr>
              <a:t>the</a:t>
            </a:r>
            <a:r>
              <a:rPr lang="nb-NO" dirty="0" smtClean="0">
                <a:solidFill>
                  <a:srgbClr val="009900"/>
                </a:solidFill>
              </a:rPr>
              <a:t> </a:t>
            </a:r>
            <a:r>
              <a:rPr lang="nb-NO" dirty="0" err="1" smtClean="0">
                <a:solidFill>
                  <a:srgbClr val="009900"/>
                </a:solidFill>
              </a:rPr>
              <a:t>geodynamo</a:t>
            </a:r>
            <a:endParaRPr lang="nb-NO" dirty="0" smtClean="0">
              <a:solidFill>
                <a:srgbClr val="009900"/>
              </a:solidFill>
            </a:endParaRPr>
          </a:p>
          <a:p>
            <a:pPr>
              <a:lnSpc>
                <a:spcPts val="2400"/>
              </a:lnSpc>
            </a:pPr>
            <a:r>
              <a:rPr lang="nb-NO" dirty="0"/>
              <a:t> </a:t>
            </a:r>
            <a:r>
              <a:rPr lang="nb-NO" dirty="0" smtClean="0"/>
              <a:t>                      </a:t>
            </a:r>
            <a:r>
              <a:rPr lang="nb-NO" sz="1200" dirty="0" smtClean="0"/>
              <a:t>(</a:t>
            </a:r>
            <a:r>
              <a:rPr lang="nb-NO" sz="1200" dirty="0"/>
              <a:t>Hernlund &amp; </a:t>
            </a:r>
            <a:r>
              <a:rPr lang="nb-NO" sz="1200" dirty="0" err="1"/>
              <a:t>McNamara</a:t>
            </a:r>
            <a:r>
              <a:rPr lang="nb-NO" sz="1200" dirty="0"/>
              <a:t>, 2015, </a:t>
            </a:r>
            <a:r>
              <a:rPr lang="nb-NO" sz="1200" dirty="0" err="1"/>
              <a:t>Treat</a:t>
            </a:r>
            <a:r>
              <a:rPr lang="nb-NO" sz="1200" dirty="0"/>
              <a:t>. </a:t>
            </a:r>
            <a:r>
              <a:rPr lang="nb-NO" sz="1200" dirty="0" err="1"/>
              <a:t>Geophys</a:t>
            </a:r>
            <a:r>
              <a:rPr lang="nb-NO" sz="1200" dirty="0"/>
              <a:t>.)</a:t>
            </a:r>
          </a:p>
          <a:p>
            <a:pPr>
              <a:lnSpc>
                <a:spcPts val="2400"/>
              </a:lnSpc>
            </a:pPr>
            <a:endParaRPr lang="en-GB" sz="1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279" y="95297"/>
            <a:ext cx="3515770" cy="331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4329" y="3666212"/>
            <a:ext cx="3012537" cy="1585049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" b="1" dirty="0" smtClean="0"/>
              <a:t>Seismology</a:t>
            </a:r>
          </a:p>
          <a:p>
            <a:r>
              <a:rPr lang="en-GB" sz="1200" dirty="0" smtClean="0"/>
              <a:t>Lay &amp; </a:t>
            </a:r>
            <a:r>
              <a:rPr lang="en-GB" sz="1200" dirty="0"/>
              <a:t>Young, </a:t>
            </a:r>
            <a:r>
              <a:rPr lang="en-GB" sz="1200" dirty="0" smtClean="0"/>
              <a:t>1990</a:t>
            </a:r>
          </a:p>
          <a:p>
            <a:r>
              <a:rPr lang="en-GB" sz="1200" dirty="0" err="1" smtClean="0"/>
              <a:t>Garnero</a:t>
            </a:r>
            <a:r>
              <a:rPr lang="en-GB" sz="1200" dirty="0" smtClean="0"/>
              <a:t> </a:t>
            </a:r>
            <a:r>
              <a:rPr lang="en-GB" sz="1200" dirty="0"/>
              <a:t>et al., </a:t>
            </a:r>
            <a:r>
              <a:rPr lang="en-GB" sz="1200" dirty="0" smtClean="0"/>
              <a:t>1993</a:t>
            </a:r>
          </a:p>
          <a:p>
            <a:r>
              <a:rPr lang="en-GB" sz="1200" dirty="0" err="1" smtClean="0"/>
              <a:t>Helffrich</a:t>
            </a:r>
            <a:r>
              <a:rPr lang="en-GB" sz="1200" dirty="0" smtClean="0"/>
              <a:t> &amp; </a:t>
            </a:r>
            <a:r>
              <a:rPr lang="en-GB" sz="1200" dirty="0" err="1"/>
              <a:t>Kaneshima</a:t>
            </a:r>
            <a:r>
              <a:rPr lang="en-GB" sz="1200" dirty="0"/>
              <a:t>, </a:t>
            </a:r>
            <a:r>
              <a:rPr lang="en-GB" sz="1200" dirty="0" smtClean="0"/>
              <a:t>2010</a:t>
            </a:r>
          </a:p>
          <a:p>
            <a:r>
              <a:rPr lang="en-GB" sz="1200" dirty="0" err="1" smtClean="0"/>
              <a:t>Kaneshima</a:t>
            </a:r>
            <a:r>
              <a:rPr lang="en-GB" sz="1200" dirty="0" smtClean="0"/>
              <a:t> &amp; </a:t>
            </a:r>
            <a:r>
              <a:rPr lang="en-GB" sz="1200" dirty="0" err="1"/>
              <a:t>Helffrich</a:t>
            </a:r>
            <a:r>
              <a:rPr lang="en-GB" sz="1200" dirty="0"/>
              <a:t>, </a:t>
            </a:r>
            <a:r>
              <a:rPr lang="en-GB" sz="1200" dirty="0" smtClean="0"/>
              <a:t>2013</a:t>
            </a:r>
          </a:p>
          <a:p>
            <a:r>
              <a:rPr lang="en-GB" sz="1200" dirty="0" err="1" smtClean="0"/>
              <a:t>Kaneshima</a:t>
            </a:r>
            <a:r>
              <a:rPr lang="en-GB" sz="1200" dirty="0" smtClean="0"/>
              <a:t> &amp; Matsuzawa, 2015</a:t>
            </a:r>
          </a:p>
          <a:p>
            <a:r>
              <a:rPr lang="en-GB" sz="1200" b="1" dirty="0" err="1" smtClean="0">
                <a:solidFill>
                  <a:srgbClr val="9900CC"/>
                </a:solidFill>
              </a:rPr>
              <a:t>Kaneshima</a:t>
            </a:r>
            <a:r>
              <a:rPr lang="en-GB" sz="1200" b="1" dirty="0">
                <a:solidFill>
                  <a:srgbClr val="9900CC"/>
                </a:solidFill>
              </a:rPr>
              <a:t>, </a:t>
            </a:r>
            <a:r>
              <a:rPr lang="en-GB" sz="1200" b="1" dirty="0" smtClean="0">
                <a:solidFill>
                  <a:srgbClr val="9900CC"/>
                </a:solidFill>
              </a:rPr>
              <a:t>2018</a:t>
            </a:r>
          </a:p>
          <a:p>
            <a:r>
              <a:rPr lang="nb-NO" sz="1200" b="1" dirty="0" smtClean="0">
                <a:solidFill>
                  <a:srgbClr val="0066FF"/>
                </a:solidFill>
              </a:rPr>
              <a:t>Irving et al., 2018: </a:t>
            </a:r>
            <a:r>
              <a:rPr lang="nb-NO" sz="1200" dirty="0" smtClean="0">
                <a:solidFill>
                  <a:srgbClr val="0066FF"/>
                </a:solidFill>
              </a:rPr>
              <a:t>Adiabatic outermost  core</a:t>
            </a:r>
            <a:endParaRPr lang="en-GB" sz="1200" dirty="0">
              <a:solidFill>
                <a:srgbClr val="0066FF"/>
              </a:solidFill>
            </a:endParaRPr>
          </a:p>
        </p:txBody>
      </p:sp>
      <p:sp>
        <p:nvSpPr>
          <p:cNvPr id="5" name="Left Brace 4"/>
          <p:cNvSpPr/>
          <p:nvPr/>
        </p:nvSpPr>
        <p:spPr>
          <a:xfrm rot="5400000">
            <a:off x="7739256" y="394404"/>
            <a:ext cx="154393" cy="1404283"/>
          </a:xfrm>
          <a:prstGeom prst="leftBrace">
            <a:avLst/>
          </a:prstGeom>
          <a:ln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377246" y="724274"/>
            <a:ext cx="878767" cy="349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100" dirty="0" smtClean="0">
                <a:solidFill>
                  <a:srgbClr val="9900CC"/>
                </a:solidFill>
              </a:rPr>
              <a:t>  0-445 km</a:t>
            </a:r>
          </a:p>
          <a:p>
            <a:pPr>
              <a:lnSpc>
                <a:spcPts val="1000"/>
              </a:lnSpc>
            </a:pPr>
            <a:r>
              <a:rPr lang="nb-NO" sz="1100" dirty="0" smtClean="0">
                <a:solidFill>
                  <a:srgbClr val="9900CC"/>
                </a:solidFill>
              </a:rPr>
              <a:t>below CMB</a:t>
            </a:r>
            <a:endParaRPr lang="en-GB" sz="1100" dirty="0">
              <a:solidFill>
                <a:srgbClr val="9900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5680" y="5517232"/>
            <a:ext cx="2042547" cy="1215717"/>
          </a:xfrm>
          <a:prstGeom prst="rect">
            <a:avLst/>
          </a:prstGeom>
          <a:solidFill>
            <a:srgbClr val="E4E4E4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300" b="1" dirty="0" smtClean="0"/>
              <a:t>Models</a:t>
            </a:r>
          </a:p>
          <a:p>
            <a:r>
              <a:rPr lang="en-GB" sz="1200" dirty="0"/>
              <a:t>Buffet, </a:t>
            </a:r>
            <a:r>
              <a:rPr lang="en-GB" sz="1200" dirty="0" smtClean="0"/>
              <a:t>2010</a:t>
            </a:r>
          </a:p>
          <a:p>
            <a:r>
              <a:rPr lang="en-GB" sz="1200" dirty="0" smtClean="0"/>
              <a:t>Buffet &amp; </a:t>
            </a:r>
            <a:r>
              <a:rPr lang="en-GB" sz="1200" dirty="0" err="1"/>
              <a:t>Seagle</a:t>
            </a:r>
            <a:r>
              <a:rPr lang="en-GB" sz="1200" dirty="0"/>
              <a:t>, </a:t>
            </a:r>
            <a:r>
              <a:rPr lang="en-GB" sz="1200" dirty="0" smtClean="0"/>
              <a:t>2010</a:t>
            </a:r>
          </a:p>
          <a:p>
            <a:r>
              <a:rPr lang="en-GB" sz="1200" dirty="0" err="1" smtClean="0"/>
              <a:t>Gubbins</a:t>
            </a:r>
            <a:r>
              <a:rPr lang="en-GB" sz="1200" dirty="0" smtClean="0"/>
              <a:t> &amp; </a:t>
            </a:r>
            <a:r>
              <a:rPr lang="en-GB" sz="1200" dirty="0"/>
              <a:t>Davies, </a:t>
            </a:r>
            <a:r>
              <a:rPr lang="en-GB" sz="1200" dirty="0" smtClean="0"/>
              <a:t>2013</a:t>
            </a:r>
          </a:p>
          <a:p>
            <a:r>
              <a:rPr lang="en-GB" sz="1200" dirty="0" smtClean="0"/>
              <a:t>Hernlund &amp; </a:t>
            </a:r>
            <a:r>
              <a:rPr lang="en-GB" sz="1200" dirty="0"/>
              <a:t>McNamara, </a:t>
            </a:r>
            <a:r>
              <a:rPr lang="en-GB" sz="1200" dirty="0" smtClean="0"/>
              <a:t>2015</a:t>
            </a:r>
          </a:p>
          <a:p>
            <a:r>
              <a:rPr lang="en-GB" sz="1200" dirty="0" smtClean="0"/>
              <a:t>Brodholt &amp; Badro, 2017 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698561" y="3026634"/>
            <a:ext cx="18485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 err="1" smtClean="0">
                <a:solidFill>
                  <a:srgbClr val="9900CC"/>
                </a:solidFill>
              </a:rPr>
              <a:t>Kaneshima</a:t>
            </a:r>
            <a:r>
              <a:rPr lang="en-GB" sz="1300" dirty="0" smtClean="0">
                <a:solidFill>
                  <a:srgbClr val="9900CC"/>
                </a:solidFill>
              </a:rPr>
              <a:t> (2018, PEPI)</a:t>
            </a:r>
            <a:endParaRPr lang="en-GB" sz="1300" dirty="0">
              <a:solidFill>
                <a:srgbClr val="9900CC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 rot="10800000">
            <a:off x="8557303" y="1225827"/>
            <a:ext cx="118735" cy="927651"/>
          </a:xfrm>
          <a:prstGeom prst="leftBrace">
            <a:avLst/>
          </a:prstGeom>
          <a:ln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8611196" y="1591721"/>
            <a:ext cx="513282" cy="22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100" dirty="0" smtClean="0">
                <a:solidFill>
                  <a:srgbClr val="9900CC"/>
                </a:solidFill>
              </a:rPr>
              <a:t>0.4 %</a:t>
            </a:r>
            <a:endParaRPr lang="en-GB" sz="1100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8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535899"/>
            <a:ext cx="8136904" cy="611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878" y="41468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King et al. (2015, Geology)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-1465084" y="2981923"/>
            <a:ext cx="365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smtClean="0"/>
              <a:t>Slab T </a:t>
            </a:r>
            <a:r>
              <a:rPr lang="nb-NO" dirty="0" smtClean="0"/>
              <a:t>(from Syracuse et al. 2010, PEPI)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715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8" y="26338"/>
            <a:ext cx="6898486" cy="53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63888" y="2357846"/>
            <a:ext cx="2480525" cy="3096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841" y="2019631"/>
            <a:ext cx="5307993" cy="475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 rot="18209279">
            <a:off x="4000352" y="4649051"/>
            <a:ext cx="2332987" cy="23598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 rot="21424709">
            <a:off x="6273281" y="5175133"/>
            <a:ext cx="1838416" cy="802444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 rot="20471520">
            <a:off x="7499988" y="3251187"/>
            <a:ext cx="110479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Mg</a:t>
            </a:r>
            <a:r>
              <a:rPr lang="nb-NO" sz="1400" baseline="-25000" dirty="0" smtClean="0">
                <a:solidFill>
                  <a:srgbClr val="0066FF"/>
                </a:solidFill>
              </a:rPr>
              <a:t>0.8</a:t>
            </a:r>
            <a:r>
              <a:rPr lang="nb-NO" sz="1400" dirty="0" smtClean="0">
                <a:solidFill>
                  <a:srgbClr val="0066FF"/>
                </a:solidFill>
              </a:rPr>
              <a:t>Fe</a:t>
            </a:r>
            <a:r>
              <a:rPr lang="nb-NO" sz="1400" baseline="-25000" dirty="0" smtClean="0">
                <a:solidFill>
                  <a:srgbClr val="0066FF"/>
                </a:solidFill>
              </a:rPr>
              <a:t>0.2</a:t>
            </a:r>
            <a:r>
              <a:rPr lang="nb-NO" sz="1400" dirty="0" smtClean="0">
                <a:solidFill>
                  <a:srgbClr val="0066FF"/>
                </a:solidFill>
              </a:rPr>
              <a:t>O</a:t>
            </a:r>
          </a:p>
          <a:p>
            <a:pPr>
              <a:lnSpc>
                <a:spcPts val="1400"/>
              </a:lnSpc>
            </a:pPr>
            <a:r>
              <a:rPr lang="nb-NO" sz="1400" dirty="0" err="1" smtClean="0">
                <a:solidFill>
                  <a:srgbClr val="0066FF"/>
                </a:solidFill>
              </a:rPr>
              <a:t>cBN-gaskets</a:t>
            </a:r>
            <a:endParaRPr lang="en-GB" sz="1400" dirty="0">
              <a:solidFill>
                <a:srgbClr val="0066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1444022">
            <a:off x="6163322" y="6033053"/>
            <a:ext cx="2502608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dirty="0" smtClean="0"/>
              <a:t>Mg</a:t>
            </a:r>
            <a:r>
              <a:rPr lang="nb-NO" sz="1200" baseline="-25000" dirty="0" smtClean="0"/>
              <a:t>0.83</a:t>
            </a:r>
            <a:r>
              <a:rPr lang="nb-NO" sz="1200" dirty="0" smtClean="0"/>
              <a:t>Fe</a:t>
            </a:r>
            <a:r>
              <a:rPr lang="nb-NO" sz="1200" baseline="-25000" dirty="0" smtClean="0"/>
              <a:t>0.17</a:t>
            </a:r>
            <a:r>
              <a:rPr lang="nb-NO" sz="1200" dirty="0" smtClean="0"/>
              <a:t>O, Lin et al. (2009, PCM)</a:t>
            </a:r>
          </a:p>
        </p:txBody>
      </p:sp>
      <p:sp>
        <p:nvSpPr>
          <p:cNvPr id="12" name="TextBox 11"/>
          <p:cNvSpPr txBox="1"/>
          <p:nvPr/>
        </p:nvSpPr>
        <p:spPr>
          <a:xfrm rot="18189236">
            <a:off x="4055499" y="4127812"/>
            <a:ext cx="188384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dirty="0" smtClean="0"/>
              <a:t>Mg</a:t>
            </a:r>
            <a:r>
              <a:rPr lang="nb-NO" sz="1200" baseline="-25000" dirty="0" smtClean="0"/>
              <a:t>0.9</a:t>
            </a:r>
            <a:r>
              <a:rPr lang="nb-NO" sz="1200" dirty="0" smtClean="0"/>
              <a:t>Fe</a:t>
            </a:r>
            <a:r>
              <a:rPr lang="nb-NO" sz="1200" baseline="-25000" dirty="0" smtClean="0"/>
              <a:t>0.1</a:t>
            </a:r>
            <a:r>
              <a:rPr lang="nb-NO" sz="1200" dirty="0" smtClean="0"/>
              <a:t>SiO</a:t>
            </a:r>
            <a:r>
              <a:rPr lang="nb-NO" sz="1200" baseline="-25000" dirty="0" smtClean="0"/>
              <a:t>3</a:t>
            </a:r>
            <a:r>
              <a:rPr lang="nb-NO" sz="1200" dirty="0" smtClean="0"/>
              <a:t> </a:t>
            </a:r>
            <a:r>
              <a:rPr lang="nb-NO" sz="1200" dirty="0" err="1" smtClean="0"/>
              <a:t>bridgmanite</a:t>
            </a:r>
            <a:endParaRPr lang="nb-NO" sz="1200" dirty="0" smtClean="0"/>
          </a:p>
          <a:p>
            <a:pPr>
              <a:lnSpc>
                <a:spcPts val="1400"/>
              </a:lnSpc>
            </a:pPr>
            <a:r>
              <a:rPr lang="nb-NO" sz="1200" dirty="0" smtClean="0"/>
              <a:t>Merkel et al. (2003, EPSL)</a:t>
            </a:r>
          </a:p>
        </p:txBody>
      </p:sp>
      <p:sp>
        <p:nvSpPr>
          <p:cNvPr id="13" name="TextBox 12"/>
          <p:cNvSpPr txBox="1"/>
          <p:nvPr/>
        </p:nvSpPr>
        <p:spPr>
          <a:xfrm rot="19758404">
            <a:off x="6198310" y="4349748"/>
            <a:ext cx="2435282" cy="260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100" dirty="0" smtClean="0">
                <a:solidFill>
                  <a:srgbClr val="0066FF"/>
                </a:solidFill>
              </a:rPr>
              <a:t>Mg</a:t>
            </a:r>
            <a:r>
              <a:rPr lang="nb-NO" sz="1100" baseline="-25000" dirty="0" smtClean="0">
                <a:solidFill>
                  <a:srgbClr val="0066FF"/>
                </a:solidFill>
              </a:rPr>
              <a:t>0.83</a:t>
            </a:r>
            <a:r>
              <a:rPr lang="nb-NO" sz="1100" dirty="0" smtClean="0">
                <a:solidFill>
                  <a:srgbClr val="0066FF"/>
                </a:solidFill>
              </a:rPr>
              <a:t>Fe</a:t>
            </a:r>
            <a:r>
              <a:rPr lang="nb-NO" sz="1100" baseline="-25000" dirty="0" smtClean="0">
                <a:solidFill>
                  <a:srgbClr val="0066FF"/>
                </a:solidFill>
              </a:rPr>
              <a:t>0.17</a:t>
            </a:r>
            <a:r>
              <a:rPr lang="nb-NO" sz="1100" dirty="0" smtClean="0">
                <a:solidFill>
                  <a:srgbClr val="0066FF"/>
                </a:solidFill>
              </a:rPr>
              <a:t>O, </a:t>
            </a:r>
            <a:r>
              <a:rPr lang="nb-NO" sz="1100" dirty="0" err="1" smtClean="0">
                <a:solidFill>
                  <a:srgbClr val="0066FF"/>
                </a:solidFill>
              </a:rPr>
              <a:t>Miyagi</a:t>
            </a:r>
            <a:r>
              <a:rPr lang="nb-NO" sz="1100" dirty="0" smtClean="0">
                <a:solidFill>
                  <a:srgbClr val="0066FF"/>
                </a:solidFill>
              </a:rPr>
              <a:t> et al. (2013, RSI)</a:t>
            </a:r>
          </a:p>
        </p:txBody>
      </p:sp>
      <p:sp>
        <p:nvSpPr>
          <p:cNvPr id="3" name="Rectangle 2"/>
          <p:cNvSpPr/>
          <p:nvPr/>
        </p:nvSpPr>
        <p:spPr>
          <a:xfrm>
            <a:off x="31805" y="4333461"/>
            <a:ext cx="2379955" cy="135172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772602" y="4198289"/>
            <a:ext cx="2654410" cy="128546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04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395" y="99270"/>
            <a:ext cx="3394093" cy="670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0" y="107221"/>
            <a:ext cx="3353926" cy="670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18159276">
            <a:off x="3488082" y="1791618"/>
            <a:ext cx="104227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FF0000"/>
                </a:solidFill>
              </a:rPr>
              <a:t>Mg</a:t>
            </a:r>
            <a:r>
              <a:rPr lang="nb-NO" sz="1400" baseline="-25000" dirty="0" smtClean="0">
                <a:solidFill>
                  <a:srgbClr val="FF0000"/>
                </a:solidFill>
              </a:rPr>
              <a:t>0.8</a:t>
            </a:r>
            <a:r>
              <a:rPr lang="nb-NO" sz="1400" dirty="0" smtClean="0">
                <a:solidFill>
                  <a:srgbClr val="FF0000"/>
                </a:solidFill>
              </a:rPr>
              <a:t>Fe</a:t>
            </a:r>
            <a:r>
              <a:rPr lang="nb-NO" sz="1400" baseline="-25000" dirty="0" smtClean="0">
                <a:solidFill>
                  <a:srgbClr val="FF0000"/>
                </a:solidFill>
              </a:rPr>
              <a:t>0.2</a:t>
            </a:r>
            <a:r>
              <a:rPr lang="nb-NO" sz="1400" dirty="0" smtClean="0">
                <a:solidFill>
                  <a:srgbClr val="FF0000"/>
                </a:solidFill>
              </a:rPr>
              <a:t>O</a:t>
            </a:r>
          </a:p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FF0000"/>
                </a:solidFill>
              </a:rPr>
              <a:t>Be-</a:t>
            </a:r>
            <a:r>
              <a:rPr lang="nb-NO" sz="1400" dirty="0" err="1" smtClean="0">
                <a:solidFill>
                  <a:srgbClr val="FF0000"/>
                </a:solidFill>
              </a:rPr>
              <a:t>gaskets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7835736">
            <a:off x="2681672" y="1150729"/>
            <a:ext cx="110479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Mg</a:t>
            </a:r>
            <a:r>
              <a:rPr lang="nb-NO" sz="1400" baseline="-25000" dirty="0" smtClean="0">
                <a:solidFill>
                  <a:srgbClr val="0066FF"/>
                </a:solidFill>
              </a:rPr>
              <a:t>0.8</a:t>
            </a:r>
            <a:r>
              <a:rPr lang="nb-NO" sz="1400" dirty="0" smtClean="0">
                <a:solidFill>
                  <a:srgbClr val="0066FF"/>
                </a:solidFill>
              </a:rPr>
              <a:t>Fe</a:t>
            </a:r>
            <a:r>
              <a:rPr lang="nb-NO" sz="1400" baseline="-25000" dirty="0" smtClean="0">
                <a:solidFill>
                  <a:srgbClr val="0066FF"/>
                </a:solidFill>
              </a:rPr>
              <a:t>0.2</a:t>
            </a:r>
            <a:r>
              <a:rPr lang="nb-NO" sz="1400" dirty="0" smtClean="0">
                <a:solidFill>
                  <a:srgbClr val="0066FF"/>
                </a:solidFill>
              </a:rPr>
              <a:t>O</a:t>
            </a:r>
          </a:p>
          <a:p>
            <a:pPr>
              <a:lnSpc>
                <a:spcPts val="1400"/>
              </a:lnSpc>
            </a:pPr>
            <a:r>
              <a:rPr lang="nb-NO" sz="1400" dirty="0" err="1" smtClean="0">
                <a:solidFill>
                  <a:srgbClr val="0066FF"/>
                </a:solidFill>
              </a:rPr>
              <a:t>cBN-gaskets</a:t>
            </a:r>
            <a:endParaRPr lang="en-GB" sz="1400" dirty="0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812146">
            <a:off x="4450221" y="1084587"/>
            <a:ext cx="110479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CC6600"/>
                </a:solidFill>
              </a:rPr>
              <a:t>Mg</a:t>
            </a:r>
            <a:r>
              <a:rPr lang="nb-NO" sz="1400" baseline="-25000" dirty="0" smtClean="0">
                <a:solidFill>
                  <a:srgbClr val="CC6600"/>
                </a:solidFill>
              </a:rPr>
              <a:t>0.9</a:t>
            </a:r>
            <a:r>
              <a:rPr lang="nb-NO" sz="1400" dirty="0" smtClean="0">
                <a:solidFill>
                  <a:srgbClr val="CC6600"/>
                </a:solidFill>
              </a:rPr>
              <a:t>Fe</a:t>
            </a:r>
            <a:r>
              <a:rPr lang="nb-NO" sz="1400" baseline="-25000" dirty="0" smtClean="0">
                <a:solidFill>
                  <a:srgbClr val="CC6600"/>
                </a:solidFill>
              </a:rPr>
              <a:t>0.1</a:t>
            </a:r>
            <a:r>
              <a:rPr lang="nb-NO" sz="1400" dirty="0" smtClean="0">
                <a:solidFill>
                  <a:srgbClr val="CC6600"/>
                </a:solidFill>
              </a:rPr>
              <a:t>O</a:t>
            </a:r>
          </a:p>
          <a:p>
            <a:pPr>
              <a:lnSpc>
                <a:spcPts val="1400"/>
              </a:lnSpc>
            </a:pPr>
            <a:r>
              <a:rPr lang="nb-NO" sz="1400" dirty="0" err="1" smtClean="0">
                <a:solidFill>
                  <a:srgbClr val="CC6600"/>
                </a:solidFill>
              </a:rPr>
              <a:t>cBN-gaskets</a:t>
            </a:r>
            <a:endParaRPr lang="en-GB" sz="1400" dirty="0">
              <a:solidFill>
                <a:srgbClr val="CC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97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85" y="2058657"/>
            <a:ext cx="4047238" cy="478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" y="23196"/>
            <a:ext cx="5404776" cy="269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3144045"/>
            <a:ext cx="2685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3333FF"/>
                </a:solidFill>
              </a:rPr>
              <a:t>Rudolph et al. (2016, Science)</a:t>
            </a:r>
            <a:endParaRPr lang="en-GB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6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06067"/>
            <a:ext cx="3780202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200" dirty="0" smtClean="0">
                <a:solidFill>
                  <a:srgbClr val="0066FF"/>
                </a:solidFill>
              </a:rPr>
              <a:t>Outermost core: stagnant layer?</a:t>
            </a:r>
          </a:p>
          <a:p>
            <a:pPr>
              <a:lnSpc>
                <a:spcPts val="2400"/>
              </a:lnSpc>
            </a:pPr>
            <a:r>
              <a:rPr lang="nb-NO" sz="2200" b="1" dirty="0" smtClean="0">
                <a:solidFill>
                  <a:srgbClr val="0066FF"/>
                </a:solidFill>
              </a:rPr>
              <a:t>  E'-layer</a:t>
            </a:r>
            <a:r>
              <a:rPr lang="nb-NO" sz="2200" dirty="0" smtClean="0">
                <a:solidFill>
                  <a:srgbClr val="0066FF"/>
                </a:solidFill>
              </a:rPr>
              <a:t>:  low </a:t>
            </a:r>
            <a:r>
              <a:rPr lang="nb-NO" sz="2200" b="1" dirty="0" smtClean="0">
                <a:solidFill>
                  <a:srgbClr val="0066FF"/>
                </a:solidFill>
              </a:rPr>
              <a:t>V</a:t>
            </a:r>
            <a:r>
              <a:rPr lang="nb-NO" sz="2200" b="1" baseline="-16000" dirty="0" smtClean="0">
                <a:solidFill>
                  <a:srgbClr val="0066FF"/>
                </a:solidFill>
              </a:rPr>
              <a:t>P</a:t>
            </a:r>
            <a:r>
              <a:rPr lang="nb-NO" sz="2200" dirty="0" smtClean="0">
                <a:solidFill>
                  <a:srgbClr val="0066FF"/>
                </a:solidFill>
              </a:rPr>
              <a:t> - low </a:t>
            </a:r>
            <a:r>
              <a:rPr lang="nb-NO" sz="2400" b="1" dirty="0" smtClean="0">
                <a:solidFill>
                  <a:srgbClr val="0066FF"/>
                </a:solidFill>
                <a:latin typeface="Symbol" panose="05050102010706020507" pitchFamily="18" charset="2"/>
              </a:rPr>
              <a:t>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091" y="1231786"/>
            <a:ext cx="4950394" cy="1620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0066FF"/>
                </a:solidFill>
              </a:rPr>
              <a:t>Chemical characteristics, material </a:t>
            </a:r>
            <a:r>
              <a:rPr lang="nb-NO" b="1" dirty="0" err="1" smtClean="0">
                <a:solidFill>
                  <a:srgbClr val="0066FF"/>
                </a:solidFill>
              </a:rPr>
              <a:t>properties</a:t>
            </a:r>
            <a:endParaRPr lang="nb-NO" b="1" dirty="0" smtClean="0">
              <a:solidFill>
                <a:srgbClr val="0066FF"/>
              </a:solidFill>
            </a:endParaRPr>
          </a:p>
          <a:p>
            <a:pPr>
              <a:lnSpc>
                <a:spcPts val="2400"/>
              </a:lnSpc>
            </a:pPr>
            <a:r>
              <a:rPr lang="nb-NO" sz="1600" dirty="0" smtClean="0">
                <a:solidFill>
                  <a:srgbClr val="008000"/>
                </a:solidFill>
              </a:rPr>
              <a:t>poses a long-</a:t>
            </a:r>
            <a:r>
              <a:rPr lang="nb-NO" sz="1600" dirty="0" err="1" smtClean="0">
                <a:solidFill>
                  <a:srgbClr val="008000"/>
                </a:solidFill>
              </a:rPr>
              <a:t>standing</a:t>
            </a:r>
            <a:r>
              <a:rPr lang="nb-NO" sz="1600" dirty="0" smtClean="0">
                <a:solidFill>
                  <a:srgbClr val="008000"/>
                </a:solidFill>
              </a:rPr>
              <a:t> </a:t>
            </a:r>
            <a:r>
              <a:rPr lang="nb-NO" sz="1600" b="1" dirty="0" smtClean="0">
                <a:solidFill>
                  <a:srgbClr val="008000"/>
                </a:solidFill>
              </a:rPr>
              <a:t>conundrum,</a:t>
            </a:r>
            <a:r>
              <a:rPr lang="nb-NO" sz="1600" dirty="0" smtClean="0">
                <a:solidFill>
                  <a:srgbClr val="008000"/>
                </a:solidFill>
              </a:rPr>
              <a:t> apparently solved by</a:t>
            </a:r>
          </a:p>
          <a:p>
            <a:pPr>
              <a:lnSpc>
                <a:spcPts val="2000"/>
              </a:lnSpc>
            </a:pPr>
            <a:r>
              <a:rPr lang="nb-NO" sz="1600" dirty="0" smtClean="0">
                <a:solidFill>
                  <a:srgbClr val="008000"/>
                </a:solidFill>
              </a:rPr>
              <a:t>Brodholt </a:t>
            </a:r>
            <a:r>
              <a:rPr lang="nb-NO" sz="1600" dirty="0">
                <a:solidFill>
                  <a:srgbClr val="008000"/>
                </a:solidFill>
              </a:rPr>
              <a:t>&amp; </a:t>
            </a:r>
            <a:r>
              <a:rPr lang="nb-NO" sz="1600" dirty="0" err="1">
                <a:solidFill>
                  <a:srgbClr val="008000"/>
                </a:solidFill>
              </a:rPr>
              <a:t>Badro</a:t>
            </a:r>
            <a:r>
              <a:rPr lang="nb-NO" sz="1600" dirty="0">
                <a:solidFill>
                  <a:srgbClr val="008000"/>
                </a:solidFill>
              </a:rPr>
              <a:t> (2017, </a:t>
            </a:r>
            <a:r>
              <a:rPr lang="nb-NO" sz="1600" dirty="0" err="1">
                <a:solidFill>
                  <a:srgbClr val="008000"/>
                </a:solidFill>
              </a:rPr>
              <a:t>GRL</a:t>
            </a:r>
            <a:r>
              <a:rPr lang="nb-NO" sz="1600" dirty="0">
                <a:solidFill>
                  <a:srgbClr val="008000"/>
                </a:solidFill>
              </a:rPr>
              <a:t>)</a:t>
            </a:r>
          </a:p>
          <a:p>
            <a:pPr>
              <a:lnSpc>
                <a:spcPts val="800"/>
              </a:lnSpc>
            </a:pPr>
            <a:endParaRPr lang="nb-NO" dirty="0" smtClean="0"/>
          </a:p>
          <a:p>
            <a:r>
              <a:rPr lang="nb-NO" dirty="0" err="1" smtClean="0"/>
              <a:t>Each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light element </a:t>
            </a:r>
            <a:r>
              <a:rPr lang="nb-NO" dirty="0" err="1" smtClean="0"/>
              <a:t>candidates</a:t>
            </a:r>
            <a:r>
              <a:rPr lang="nb-NO" dirty="0" smtClean="0"/>
              <a:t>, Si, O, S, C,</a:t>
            </a:r>
          </a:p>
          <a:p>
            <a:r>
              <a:rPr lang="nb-NO" dirty="0" err="1" smtClean="0"/>
              <a:t>reduces</a:t>
            </a:r>
            <a:r>
              <a:rPr lang="nb-NO" dirty="0" smtClean="0"/>
              <a:t> </a:t>
            </a:r>
            <a:r>
              <a:rPr lang="nb-NO" sz="2000" b="1" dirty="0" smtClean="0">
                <a:latin typeface="Symbol" panose="05050102010706020507" pitchFamily="18" charset="2"/>
              </a:rPr>
              <a:t>r</a:t>
            </a:r>
            <a:r>
              <a:rPr lang="nb-NO" b="1" dirty="0"/>
              <a:t> </a:t>
            </a:r>
            <a:r>
              <a:rPr lang="nb-NO" b="1" dirty="0" smtClean="0"/>
              <a:t> </a:t>
            </a:r>
            <a:r>
              <a:rPr lang="nb-NO" dirty="0" smtClean="0"/>
              <a:t>and  </a:t>
            </a:r>
            <a:r>
              <a:rPr lang="nb-NO" sz="2000" b="1" dirty="0" err="1" smtClean="0">
                <a:solidFill>
                  <a:srgbClr val="FF0000"/>
                </a:solidFill>
              </a:rPr>
              <a:t>increases</a:t>
            </a:r>
            <a:r>
              <a:rPr lang="nb-NO" b="1" dirty="0" smtClean="0"/>
              <a:t> </a:t>
            </a:r>
            <a:r>
              <a:rPr lang="nb-NO" sz="2000" b="1" dirty="0" smtClean="0"/>
              <a:t>V</a:t>
            </a:r>
            <a:r>
              <a:rPr lang="nb-NO" sz="2000" b="1" baseline="-14000" dirty="0" smtClean="0">
                <a:latin typeface="Symbol" panose="05050102010706020507" pitchFamily="18" charset="2"/>
              </a:rPr>
              <a:t>F</a:t>
            </a:r>
            <a:r>
              <a:rPr lang="nb-NO" sz="2000" b="1" dirty="0" smtClean="0">
                <a:latin typeface="Symbol" panose="05050102010706020507" pitchFamily="18" charset="2"/>
              </a:rPr>
              <a:t> </a:t>
            </a:r>
            <a:r>
              <a:rPr lang="nb-NO" sz="2000" dirty="0" smtClean="0">
                <a:latin typeface="Symbol" panose="05050102010706020507" pitchFamily="18" charset="2"/>
              </a:rPr>
              <a:t>(</a:t>
            </a:r>
            <a:r>
              <a:rPr lang="nb-NO" sz="2000" dirty="0" smtClean="0"/>
              <a:t>or V</a:t>
            </a:r>
            <a:r>
              <a:rPr lang="nb-NO" sz="2000" baseline="-14000" dirty="0" smtClean="0">
                <a:cs typeface="Times New Roman" panose="02020603050405020304" pitchFamily="18" charset="0"/>
              </a:rPr>
              <a:t>P</a:t>
            </a:r>
            <a:r>
              <a:rPr lang="nb-NO" sz="2000" dirty="0" smtClean="0">
                <a:latin typeface="Symbol" panose="05050102010706020507" pitchFamily="18" charset="2"/>
              </a:rPr>
              <a:t>)</a:t>
            </a:r>
          </a:p>
        </p:txBody>
      </p:sp>
      <p:pic>
        <p:nvPicPr>
          <p:cNvPr id="12" name="Picture 2" descr="M:\pc\Dokumenter\Adobe-Illustr-figures\Experimental-PhaseRel\Core-phase-rel\Brodholt-GRL17-Fig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75" y="353647"/>
            <a:ext cx="3839822" cy="587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3270576"/>
            <a:ext cx="5127366" cy="1559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BUT:</a:t>
            </a:r>
          </a:p>
          <a:p>
            <a:r>
              <a:rPr lang="nb-NO" dirty="0" smtClean="0"/>
              <a:t>O reduces </a:t>
            </a:r>
            <a:r>
              <a:rPr lang="nb-NO" b="1" dirty="0">
                <a:latin typeface="Symbol" panose="05050102010706020507" pitchFamily="18" charset="2"/>
              </a:rPr>
              <a:t>r</a:t>
            </a:r>
            <a:r>
              <a:rPr lang="nb-NO" dirty="0" smtClean="0"/>
              <a:t> </a:t>
            </a:r>
            <a:r>
              <a:rPr lang="nb-NO" b="1" dirty="0" smtClean="0"/>
              <a:t>more</a:t>
            </a:r>
            <a:r>
              <a:rPr lang="nb-NO" dirty="0" smtClean="0"/>
              <a:t> and </a:t>
            </a:r>
            <a:r>
              <a:rPr lang="nb-NO" dirty="0" err="1" smtClean="0"/>
              <a:t>increases</a:t>
            </a:r>
            <a:r>
              <a:rPr lang="nb-NO" dirty="0" smtClean="0"/>
              <a:t> </a:t>
            </a:r>
            <a:r>
              <a:rPr lang="nb-NO" b="1" dirty="0" smtClean="0"/>
              <a:t>V</a:t>
            </a:r>
            <a:r>
              <a:rPr lang="nb-NO" b="1" baseline="-14000" dirty="0" smtClean="0">
                <a:latin typeface="Symbol" panose="05050102010706020507" pitchFamily="18" charset="2"/>
              </a:rPr>
              <a:t>F</a:t>
            </a:r>
            <a:r>
              <a:rPr lang="nb-NO" dirty="0" smtClean="0"/>
              <a:t>  </a:t>
            </a:r>
            <a:r>
              <a:rPr lang="nb-NO" b="1" dirty="0" smtClean="0"/>
              <a:t>less</a:t>
            </a:r>
            <a:r>
              <a:rPr lang="nb-NO" dirty="0" smtClean="0"/>
              <a:t> than Si.</a:t>
            </a:r>
          </a:p>
          <a:p>
            <a:pPr>
              <a:lnSpc>
                <a:spcPts val="2800"/>
              </a:lnSpc>
            </a:pPr>
            <a:r>
              <a:rPr lang="nb-NO" dirty="0"/>
              <a:t> </a:t>
            </a:r>
            <a:r>
              <a:rPr lang="nb-NO" dirty="0" smtClean="0"/>
              <a:t> </a:t>
            </a:r>
            <a:r>
              <a:rPr lang="nb-NO" b="1" dirty="0" smtClean="0">
                <a:solidFill>
                  <a:srgbClr val="FF0000"/>
                </a:solidFill>
              </a:rPr>
              <a:t>Therefore</a:t>
            </a:r>
            <a:r>
              <a:rPr lang="nb-NO" dirty="0" smtClean="0">
                <a:solidFill>
                  <a:srgbClr val="FF0000"/>
                </a:solidFill>
              </a:rPr>
              <a:t>:</a:t>
            </a:r>
          </a:p>
          <a:p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smtClean="0">
                <a:solidFill>
                  <a:srgbClr val="FF0000"/>
                </a:solidFill>
              </a:rPr>
              <a:t>  E'-layer with </a:t>
            </a:r>
            <a:r>
              <a:rPr lang="nb-NO" b="1" dirty="0" smtClean="0">
                <a:solidFill>
                  <a:srgbClr val="FF0000"/>
                </a:solidFill>
              </a:rPr>
              <a:t>elevated O</a:t>
            </a:r>
            <a:r>
              <a:rPr lang="nb-NO" dirty="0" smtClean="0">
                <a:solidFill>
                  <a:srgbClr val="FF0000"/>
                </a:solidFill>
              </a:rPr>
              <a:t> and </a:t>
            </a:r>
            <a:r>
              <a:rPr lang="nb-NO" b="1" dirty="0">
                <a:solidFill>
                  <a:srgbClr val="FF0000"/>
                </a:solidFill>
              </a:rPr>
              <a:t>reduced Si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smtClean="0">
                <a:solidFill>
                  <a:srgbClr val="FF0000"/>
                </a:solidFill>
              </a:rPr>
              <a:t>relative to</a:t>
            </a:r>
          </a:p>
          <a:p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smtClean="0">
                <a:solidFill>
                  <a:srgbClr val="FF0000"/>
                </a:solidFill>
              </a:rPr>
              <a:t>  the </a:t>
            </a:r>
            <a:r>
              <a:rPr lang="nb-NO" dirty="0" err="1" smtClean="0">
                <a:solidFill>
                  <a:srgbClr val="FF0000"/>
                </a:solidFill>
              </a:rPr>
              <a:t>convecting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core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may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solve</a:t>
            </a:r>
            <a:r>
              <a:rPr lang="nb-NO" b="1" dirty="0" smtClean="0">
                <a:solidFill>
                  <a:srgbClr val="FF0000"/>
                </a:solidFill>
              </a:rPr>
              <a:t> the conundrum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106067"/>
            <a:ext cx="4176143" cy="707886"/>
          </a:xfrm>
          <a:prstGeom prst="rect">
            <a:avLst/>
          </a:prstGeom>
          <a:solidFill>
            <a:srgbClr val="EAEAEA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200" dirty="0" smtClean="0">
                <a:solidFill>
                  <a:srgbClr val="0066FF"/>
                </a:solidFill>
              </a:rPr>
              <a:t>Outermost stagnant E'-layer?</a:t>
            </a:r>
          </a:p>
          <a:p>
            <a:pPr>
              <a:lnSpc>
                <a:spcPts val="2400"/>
              </a:lnSpc>
            </a:pPr>
            <a:r>
              <a:rPr lang="nb-NO" sz="2000" dirty="0" smtClean="0">
                <a:solidFill>
                  <a:srgbClr val="0066FF"/>
                </a:solidFill>
              </a:rPr>
              <a:t>gradationally stratified, </a:t>
            </a:r>
            <a:r>
              <a:rPr lang="nb-NO" sz="2000" dirty="0" err="1" smtClean="0">
                <a:solidFill>
                  <a:srgbClr val="0066FF"/>
                </a:solidFill>
              </a:rPr>
              <a:t>low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2000" b="1" dirty="0" smtClean="0">
                <a:solidFill>
                  <a:srgbClr val="0066FF"/>
                </a:solidFill>
              </a:rPr>
              <a:t>V</a:t>
            </a:r>
            <a:r>
              <a:rPr lang="nb-NO" sz="2000" b="1" baseline="-16000" dirty="0" smtClean="0">
                <a:solidFill>
                  <a:srgbClr val="0066FF"/>
                </a:solidFill>
                <a:latin typeface="Symbol" panose="05050102010706020507" pitchFamily="18" charset="2"/>
              </a:rPr>
              <a:t>F</a:t>
            </a:r>
            <a:r>
              <a:rPr lang="nb-NO" sz="2000" dirty="0" smtClean="0">
                <a:solidFill>
                  <a:srgbClr val="0066FF"/>
                </a:solidFill>
              </a:rPr>
              <a:t> - low </a:t>
            </a:r>
            <a:r>
              <a:rPr lang="nb-NO" sz="2000" b="1" dirty="0" smtClean="0">
                <a:solidFill>
                  <a:srgbClr val="0066FF"/>
                </a:solidFill>
                <a:latin typeface="Symbol" panose="05050102010706020507" pitchFamily="18" charset="2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1387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38408" y="332656"/>
            <a:ext cx="76482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0000FF"/>
                </a:solidFill>
              </a:rPr>
              <a:t>Core-mantle </a:t>
            </a:r>
            <a:r>
              <a:rPr lang="nb-NO" sz="2400" b="1" dirty="0">
                <a:solidFill>
                  <a:srgbClr val="0000FF"/>
                </a:solidFill>
              </a:rPr>
              <a:t>”bulk equilibrium</a:t>
            </a:r>
            <a:r>
              <a:rPr lang="nb-NO" sz="2400" b="1" dirty="0" smtClean="0">
                <a:solidFill>
                  <a:srgbClr val="0000FF"/>
                </a:solidFill>
              </a:rPr>
              <a:t>”</a:t>
            </a:r>
            <a:r>
              <a:rPr lang="nb-NO" sz="2400" dirty="0">
                <a:solidFill>
                  <a:srgbClr val="0000FF"/>
                </a:solidFill>
              </a:rPr>
              <a:t> </a:t>
            </a:r>
            <a:r>
              <a:rPr lang="nb-NO" sz="2400" dirty="0" smtClean="0">
                <a:solidFill>
                  <a:srgbClr val="0000FF"/>
                </a:solidFill>
              </a:rPr>
              <a:t>records the oxidation state</a:t>
            </a:r>
            <a:endParaRPr lang="nb-NO" sz="2400" b="1" dirty="0">
              <a:solidFill>
                <a:srgbClr val="0000FF"/>
              </a:solidFill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95536" y="959659"/>
            <a:ext cx="7485575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dirty="0"/>
              <a:t>O</a:t>
            </a:r>
            <a:r>
              <a:rPr lang="nb-NO" sz="2800" baseline="-25000" dirty="0"/>
              <a:t>2</a:t>
            </a:r>
            <a:r>
              <a:rPr lang="nb-NO" sz="2800" dirty="0"/>
              <a:t> + 2 Fe = 2 </a:t>
            </a:r>
            <a:r>
              <a:rPr lang="nb-NO" sz="2800" dirty="0" err="1"/>
              <a:t>FeO</a:t>
            </a:r>
            <a:r>
              <a:rPr lang="nb-NO" sz="2800" dirty="0"/>
              <a:t>  </a:t>
            </a:r>
            <a:r>
              <a:rPr lang="nb-NO" sz="2800" dirty="0" smtClean="0"/>
              <a:t>  </a:t>
            </a:r>
            <a:r>
              <a:rPr lang="nb-NO" sz="2400" dirty="0" smtClean="0"/>
              <a:t> </a:t>
            </a:r>
            <a:r>
              <a:rPr lang="nb-NO" sz="2400" b="1" dirty="0" smtClean="0"/>
              <a:t>I</a:t>
            </a:r>
            <a:r>
              <a:rPr lang="nb-NO" sz="2400" dirty="0" smtClean="0"/>
              <a:t>ron-</a:t>
            </a:r>
            <a:r>
              <a:rPr lang="nb-NO" sz="2400" b="1" dirty="0" err="1" smtClean="0"/>
              <a:t>W</a:t>
            </a:r>
            <a:r>
              <a:rPr lang="nb-NO" sz="2400" dirty="0" err="1" smtClean="0"/>
              <a:t>ustite</a:t>
            </a:r>
            <a:r>
              <a:rPr lang="nb-NO" sz="2400" dirty="0" smtClean="0"/>
              <a:t> </a:t>
            </a:r>
            <a:r>
              <a:rPr lang="nb-NO" sz="2400" dirty="0"/>
              <a:t>buffer </a:t>
            </a:r>
            <a:r>
              <a:rPr lang="nb-NO" sz="2400" dirty="0" err="1" smtClean="0"/>
              <a:t>reaction</a:t>
            </a:r>
            <a:r>
              <a:rPr lang="nb-NO" sz="2400" dirty="0" smtClean="0"/>
              <a:t> (</a:t>
            </a:r>
            <a:r>
              <a:rPr lang="nb-NO" sz="2400" b="1" dirty="0" err="1" smtClean="0"/>
              <a:t>IW</a:t>
            </a:r>
            <a:r>
              <a:rPr lang="nb-NO" sz="2400" dirty="0" smtClean="0"/>
              <a:t>)</a:t>
            </a:r>
            <a:endParaRPr lang="nb-NO" sz="2400" baseline="-25000" dirty="0"/>
          </a:p>
          <a:p>
            <a:pPr>
              <a:lnSpc>
                <a:spcPct val="80000"/>
              </a:lnSpc>
            </a:pPr>
            <a:r>
              <a:rPr lang="nb-NO" sz="1400" dirty="0" smtClean="0"/>
              <a:t>                     in </a:t>
            </a:r>
            <a:r>
              <a:rPr lang="nb-NO" sz="1400" dirty="0" err="1" smtClean="0"/>
              <a:t>core</a:t>
            </a:r>
            <a:r>
              <a:rPr lang="nb-NO" sz="1400" dirty="0" smtClean="0"/>
              <a:t>,           </a:t>
            </a:r>
            <a:r>
              <a:rPr lang="nb-NO" sz="1400" dirty="0"/>
              <a:t>in </a:t>
            </a:r>
            <a:r>
              <a:rPr lang="nb-NO" sz="1400" dirty="0" smtClean="0"/>
              <a:t>mantle,</a:t>
            </a:r>
          </a:p>
          <a:p>
            <a:pPr>
              <a:lnSpc>
                <a:spcPct val="80000"/>
              </a:lnSpc>
            </a:pPr>
            <a:r>
              <a:rPr lang="nb-NO" sz="1400" dirty="0"/>
              <a:t> </a:t>
            </a:r>
            <a:r>
              <a:rPr lang="nb-NO" sz="1400" dirty="0" smtClean="0"/>
              <a:t>                   i.e. metal         i.e. </a:t>
            </a:r>
            <a:r>
              <a:rPr lang="nb-NO" sz="1400" dirty="0" err="1" smtClean="0"/>
              <a:t>silicate</a:t>
            </a:r>
            <a:endParaRPr lang="nb-NO" sz="1400" dirty="0"/>
          </a:p>
        </p:txBody>
      </p:sp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395536" y="2132856"/>
            <a:ext cx="3531736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3600"/>
              </a:lnSpc>
            </a:pPr>
            <a:r>
              <a:rPr lang="nb-NO" dirty="0">
                <a:solidFill>
                  <a:srgbClr val="0000FF"/>
                </a:solidFill>
              </a:rPr>
              <a:t>K  =  a</a:t>
            </a:r>
            <a:r>
              <a:rPr lang="nb-NO" baseline="-25000" dirty="0">
                <a:solidFill>
                  <a:srgbClr val="0000FF"/>
                </a:solidFill>
              </a:rPr>
              <a:t>FeO</a:t>
            </a:r>
            <a:r>
              <a:rPr lang="nb-NO" baseline="30000" dirty="0">
                <a:solidFill>
                  <a:srgbClr val="0000FF"/>
                </a:solidFill>
              </a:rPr>
              <a:t>2</a:t>
            </a:r>
            <a:r>
              <a:rPr lang="nb-NO" dirty="0">
                <a:solidFill>
                  <a:srgbClr val="0000FF"/>
                </a:solidFill>
              </a:rPr>
              <a:t> </a:t>
            </a:r>
            <a:r>
              <a:rPr lang="nb-NO" sz="2000" b="1" dirty="0">
                <a:solidFill>
                  <a:srgbClr val="0000FF"/>
                </a:solidFill>
              </a:rPr>
              <a:t> / </a:t>
            </a:r>
            <a:r>
              <a:rPr lang="nb-NO" dirty="0">
                <a:solidFill>
                  <a:srgbClr val="0000FF"/>
                </a:solidFill>
              </a:rPr>
              <a:t>(f</a:t>
            </a:r>
            <a:r>
              <a:rPr lang="nb-NO" baseline="-25000" dirty="0">
                <a:solidFill>
                  <a:srgbClr val="0000FF"/>
                </a:solidFill>
              </a:rPr>
              <a:t>O2</a:t>
            </a:r>
            <a:r>
              <a:rPr lang="nb-NO" dirty="0">
                <a:solidFill>
                  <a:srgbClr val="0000FF"/>
                </a:solidFill>
              </a:rPr>
              <a:t> </a:t>
            </a:r>
            <a:r>
              <a:rPr lang="nb-NO" baseline="-16000" dirty="0">
                <a:solidFill>
                  <a:srgbClr val="0000FF"/>
                </a:solidFill>
              </a:rPr>
              <a:t>*</a:t>
            </a:r>
            <a:r>
              <a:rPr lang="nb-NO" dirty="0">
                <a:solidFill>
                  <a:srgbClr val="0000FF"/>
                </a:solidFill>
              </a:rPr>
              <a:t> a</a:t>
            </a:r>
            <a:r>
              <a:rPr lang="nb-NO" baseline="-25000" dirty="0">
                <a:solidFill>
                  <a:srgbClr val="0000FF"/>
                </a:solidFill>
              </a:rPr>
              <a:t>Fe</a:t>
            </a:r>
            <a:r>
              <a:rPr lang="nb-NO" baseline="30000" dirty="0">
                <a:solidFill>
                  <a:srgbClr val="0000FF"/>
                </a:solidFill>
              </a:rPr>
              <a:t>2</a:t>
            </a:r>
            <a:r>
              <a:rPr lang="nb-NO" dirty="0">
                <a:solidFill>
                  <a:srgbClr val="0000FF"/>
                </a:solidFill>
              </a:rPr>
              <a:t>) = 1  (at </a:t>
            </a:r>
            <a:r>
              <a:rPr lang="nb-NO" b="1" dirty="0">
                <a:solidFill>
                  <a:srgbClr val="0000FF"/>
                </a:solidFill>
              </a:rPr>
              <a:t>IW</a:t>
            </a:r>
            <a:r>
              <a:rPr lang="nb-NO" dirty="0">
                <a:solidFill>
                  <a:srgbClr val="0000FF"/>
                </a:solidFill>
              </a:rPr>
              <a:t>)</a:t>
            </a:r>
          </a:p>
          <a:p>
            <a:pPr>
              <a:lnSpc>
                <a:spcPts val="3600"/>
              </a:lnSpc>
            </a:pPr>
            <a:r>
              <a:rPr lang="nb-NO" dirty="0">
                <a:solidFill>
                  <a:srgbClr val="0000FF"/>
                </a:solidFill>
              </a:rPr>
              <a:t>f</a:t>
            </a:r>
            <a:r>
              <a:rPr lang="nb-NO" sz="2000" baseline="-16000" dirty="0">
                <a:solidFill>
                  <a:srgbClr val="0000FF"/>
                </a:solidFill>
              </a:rPr>
              <a:t>O</a:t>
            </a:r>
            <a:r>
              <a:rPr lang="nb-NO" baseline="-25000" dirty="0">
                <a:solidFill>
                  <a:srgbClr val="0000FF"/>
                </a:solidFill>
              </a:rPr>
              <a:t>2</a:t>
            </a:r>
            <a:r>
              <a:rPr lang="nb-NO" dirty="0">
                <a:solidFill>
                  <a:srgbClr val="0000FF"/>
                </a:solidFill>
              </a:rPr>
              <a:t> = </a:t>
            </a:r>
            <a:r>
              <a:rPr lang="nb-NO" dirty="0" smtClean="0">
                <a:solidFill>
                  <a:srgbClr val="0000FF"/>
                </a:solidFill>
              </a:rPr>
              <a:t>a</a:t>
            </a:r>
            <a:r>
              <a:rPr lang="nb-NO" baseline="-25000" dirty="0" smtClean="0">
                <a:solidFill>
                  <a:srgbClr val="0000FF"/>
                </a:solidFill>
              </a:rPr>
              <a:t>FeO</a:t>
            </a:r>
            <a:r>
              <a:rPr lang="nb-NO" baseline="30000" dirty="0" smtClean="0">
                <a:solidFill>
                  <a:srgbClr val="0000FF"/>
                </a:solidFill>
              </a:rPr>
              <a:t>2</a:t>
            </a:r>
            <a:r>
              <a:rPr lang="nb-NO" dirty="0" smtClean="0">
                <a:solidFill>
                  <a:srgbClr val="0000FF"/>
                </a:solidFill>
              </a:rPr>
              <a:t> </a:t>
            </a:r>
            <a:r>
              <a:rPr lang="nb-NO" sz="2000" b="1" dirty="0" smtClean="0">
                <a:solidFill>
                  <a:srgbClr val="0000FF"/>
                </a:solidFill>
              </a:rPr>
              <a:t>/</a:t>
            </a:r>
            <a:r>
              <a:rPr lang="nb-NO" dirty="0" smtClean="0">
                <a:solidFill>
                  <a:srgbClr val="0000FF"/>
                </a:solidFill>
              </a:rPr>
              <a:t> a</a:t>
            </a:r>
            <a:r>
              <a:rPr lang="nb-NO" baseline="-25000" dirty="0" smtClean="0">
                <a:solidFill>
                  <a:srgbClr val="0000FF"/>
                </a:solidFill>
              </a:rPr>
              <a:t>Fe</a:t>
            </a:r>
            <a:r>
              <a:rPr lang="nb-NO" baseline="30000" dirty="0" smtClean="0">
                <a:solidFill>
                  <a:srgbClr val="0000FF"/>
                </a:solidFill>
              </a:rPr>
              <a:t>2</a:t>
            </a:r>
            <a:r>
              <a:rPr lang="nb-NO" dirty="0" smtClean="0">
                <a:solidFill>
                  <a:srgbClr val="0000FF"/>
                </a:solidFill>
              </a:rPr>
              <a:t> </a:t>
            </a:r>
            <a:r>
              <a:rPr lang="nb-NO" dirty="0">
                <a:solidFill>
                  <a:srgbClr val="0000FF"/>
                </a:solidFill>
              </a:rPr>
              <a:t>=  (</a:t>
            </a:r>
            <a:r>
              <a:rPr lang="nb-NO" dirty="0" smtClean="0">
                <a:solidFill>
                  <a:srgbClr val="0000FF"/>
                </a:solidFill>
              </a:rPr>
              <a:t>a</a:t>
            </a:r>
            <a:r>
              <a:rPr lang="nb-NO" baseline="-25000" dirty="0" smtClean="0">
                <a:solidFill>
                  <a:srgbClr val="0000FF"/>
                </a:solidFill>
              </a:rPr>
              <a:t>FeO</a:t>
            </a:r>
            <a:r>
              <a:rPr lang="nb-NO" dirty="0" smtClean="0">
                <a:solidFill>
                  <a:srgbClr val="0000FF"/>
                </a:solidFill>
              </a:rPr>
              <a:t> </a:t>
            </a:r>
            <a:r>
              <a:rPr lang="nb-NO" sz="2000" b="1" dirty="0">
                <a:solidFill>
                  <a:srgbClr val="0000FF"/>
                </a:solidFill>
              </a:rPr>
              <a:t>/</a:t>
            </a:r>
            <a:r>
              <a:rPr lang="nb-NO" dirty="0">
                <a:solidFill>
                  <a:srgbClr val="0000FF"/>
                </a:solidFill>
              </a:rPr>
              <a:t> a</a:t>
            </a:r>
            <a:r>
              <a:rPr lang="nb-NO" baseline="-25000" dirty="0">
                <a:solidFill>
                  <a:srgbClr val="0000FF"/>
                </a:solidFill>
              </a:rPr>
              <a:t>Fe</a:t>
            </a:r>
            <a:r>
              <a:rPr lang="nb-NO" dirty="0" smtClean="0">
                <a:solidFill>
                  <a:srgbClr val="0000FF"/>
                </a:solidFill>
              </a:rPr>
              <a:t>)</a:t>
            </a:r>
            <a:r>
              <a:rPr lang="nb-NO" baseline="30000" dirty="0" smtClean="0">
                <a:solidFill>
                  <a:srgbClr val="0000FF"/>
                </a:solidFill>
              </a:rPr>
              <a:t>2</a:t>
            </a:r>
            <a:endParaRPr lang="nb-NO" baseline="30000" dirty="0">
              <a:solidFill>
                <a:srgbClr val="0000FF"/>
              </a:solidFill>
            </a:endParaRPr>
          </a:p>
          <a:p>
            <a:pPr>
              <a:lnSpc>
                <a:spcPts val="3600"/>
              </a:lnSpc>
            </a:pPr>
            <a:r>
              <a:rPr lang="nb-NO" dirty="0">
                <a:solidFill>
                  <a:srgbClr val="0000FF"/>
                </a:solidFill>
              </a:rPr>
              <a:t>log f</a:t>
            </a:r>
            <a:r>
              <a:rPr lang="nb-NO" sz="2000" baseline="-16000" dirty="0">
                <a:solidFill>
                  <a:srgbClr val="0000FF"/>
                </a:solidFill>
              </a:rPr>
              <a:t>O</a:t>
            </a:r>
            <a:r>
              <a:rPr lang="nb-NO" baseline="-25000" dirty="0">
                <a:solidFill>
                  <a:srgbClr val="0000FF"/>
                </a:solidFill>
              </a:rPr>
              <a:t>2</a:t>
            </a:r>
            <a:r>
              <a:rPr lang="nb-NO" dirty="0">
                <a:solidFill>
                  <a:srgbClr val="0000FF"/>
                </a:solidFill>
              </a:rPr>
              <a:t> </a:t>
            </a:r>
            <a:r>
              <a:rPr lang="nb-NO" dirty="0" smtClean="0">
                <a:solidFill>
                  <a:srgbClr val="0000FF"/>
                </a:solidFill>
              </a:rPr>
              <a:t>(</a:t>
            </a:r>
            <a:r>
              <a:rPr lang="nb-NO" dirty="0" smtClean="0">
                <a:solidFill>
                  <a:srgbClr val="0000FF"/>
                </a:solidFill>
                <a:latin typeface="Symbol" panose="05050102010706020507" pitchFamily="18" charset="2"/>
              </a:rPr>
              <a:t>D</a:t>
            </a:r>
            <a:r>
              <a:rPr lang="nb-NO" b="1" dirty="0" smtClean="0">
                <a:solidFill>
                  <a:srgbClr val="0000FF"/>
                </a:solidFill>
              </a:rPr>
              <a:t>IW</a:t>
            </a:r>
            <a:r>
              <a:rPr lang="nb-NO" dirty="0">
                <a:solidFill>
                  <a:srgbClr val="0000FF"/>
                </a:solidFill>
              </a:rPr>
              <a:t>)  =  2 </a:t>
            </a:r>
            <a:r>
              <a:rPr lang="nb-NO" baseline="-4000" dirty="0">
                <a:solidFill>
                  <a:srgbClr val="0000FF"/>
                </a:solidFill>
              </a:rPr>
              <a:t>*</a:t>
            </a:r>
            <a:r>
              <a:rPr lang="nb-NO" dirty="0">
                <a:solidFill>
                  <a:srgbClr val="0000FF"/>
                </a:solidFill>
              </a:rPr>
              <a:t> log (a</a:t>
            </a:r>
            <a:r>
              <a:rPr lang="nb-NO" baseline="-25000" dirty="0">
                <a:solidFill>
                  <a:srgbClr val="0000FF"/>
                </a:solidFill>
              </a:rPr>
              <a:t>FeO</a:t>
            </a:r>
            <a:r>
              <a:rPr lang="nb-NO" dirty="0">
                <a:solidFill>
                  <a:srgbClr val="0000FF"/>
                </a:solidFill>
              </a:rPr>
              <a:t>/a</a:t>
            </a:r>
            <a:r>
              <a:rPr lang="nb-NO" baseline="-25000" dirty="0">
                <a:solidFill>
                  <a:srgbClr val="0000FF"/>
                </a:solidFill>
              </a:rPr>
              <a:t>Fe</a:t>
            </a:r>
            <a:r>
              <a:rPr lang="nb-NO" dirty="0">
                <a:solidFill>
                  <a:srgbClr val="0000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4675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0678" y="3309211"/>
            <a:ext cx="1793322" cy="1798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4893" y="3286962"/>
            <a:ext cx="646445" cy="64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3244" y="4595922"/>
            <a:ext cx="924872" cy="925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7089" y="52213"/>
            <a:ext cx="1681227" cy="168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5574269"/>
            <a:ext cx="1266296" cy="126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5445224"/>
            <a:ext cx="213098" cy="16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M:\pc\Dokumenter\Adobe-Illustr-figures\Experimental-PhaseRel\Core-phase-rel\Terr-planets-graphic-abst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680" y="1015279"/>
            <a:ext cx="4572879" cy="518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0936" y="116632"/>
            <a:ext cx="458508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200" b="1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Terrestrial planets</a:t>
            </a:r>
            <a:r>
              <a:rPr lang="nb-NO" sz="2200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: size, core fraction</a:t>
            </a:r>
            <a:endParaRPr lang="nb-NO" sz="2200" b="1" baseline="30000" dirty="0" smtClean="0">
              <a:solidFill>
                <a:srgbClr val="CC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4" name="Picture 2" descr="M:\pc\Dokumenter\Adobe-Illustr-figures\Experimental-PhaseRel\Core-phase-rel\Tr Terr Plan Struc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" y="832296"/>
            <a:ext cx="3148081" cy="247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69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6" y="704971"/>
            <a:ext cx="6810801" cy="15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47936" y="835478"/>
            <a:ext cx="337176" cy="1218953"/>
          </a:xfrm>
          <a:prstGeom prst="rect">
            <a:avLst/>
          </a:prstGeom>
          <a:solidFill>
            <a:srgbClr val="FFFF00">
              <a:alpha val="25098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12233" y="1359055"/>
            <a:ext cx="6793268" cy="178800"/>
          </a:xfrm>
          <a:prstGeom prst="rect">
            <a:avLst/>
          </a:prstGeom>
          <a:solidFill>
            <a:srgbClr val="0066FF">
              <a:alpha val="5098"/>
            </a:srgbClr>
          </a:solidFill>
          <a:ln w="63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987210" y="3140968"/>
            <a:ext cx="1443024" cy="60939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1400" dirty="0" smtClean="0">
                <a:solidFill>
                  <a:srgbClr val="0000FF"/>
                </a:solidFill>
              </a:rPr>
              <a:t>log </a:t>
            </a:r>
            <a:r>
              <a:rPr lang="nb-NO" sz="1400" dirty="0">
                <a:solidFill>
                  <a:srgbClr val="0000FF"/>
                </a:solidFill>
              </a:rPr>
              <a:t>f</a:t>
            </a:r>
            <a:r>
              <a:rPr lang="nb-NO" sz="1400" baseline="-25000" dirty="0">
                <a:solidFill>
                  <a:srgbClr val="0000FF"/>
                </a:solidFill>
              </a:rPr>
              <a:t>O2</a:t>
            </a:r>
            <a:r>
              <a:rPr lang="nb-NO" sz="1400" dirty="0">
                <a:solidFill>
                  <a:srgbClr val="0000FF"/>
                </a:solidFill>
              </a:rPr>
              <a:t> </a:t>
            </a:r>
            <a:r>
              <a:rPr lang="nb-NO" sz="1400" b="1" dirty="0" smtClean="0">
                <a:solidFill>
                  <a:srgbClr val="0000FF"/>
                </a:solidFill>
              </a:rPr>
              <a:t>(</a:t>
            </a:r>
            <a:r>
              <a:rPr lang="nb-NO" sz="1400" dirty="0" smtClean="0">
                <a:solidFill>
                  <a:srgbClr val="0000FF"/>
                </a:solidFill>
                <a:latin typeface="Symbol" panose="05050102010706020507" pitchFamily="18" charset="2"/>
              </a:rPr>
              <a:t>D</a:t>
            </a:r>
            <a:r>
              <a:rPr lang="nb-NO" sz="1400" b="1" dirty="0" smtClean="0">
                <a:solidFill>
                  <a:srgbClr val="0000FF"/>
                </a:solidFill>
              </a:rPr>
              <a:t>IW</a:t>
            </a:r>
            <a:r>
              <a:rPr lang="nb-NO" sz="1400" b="1" dirty="0">
                <a:solidFill>
                  <a:srgbClr val="0000FF"/>
                </a:solidFill>
              </a:rPr>
              <a:t>)</a:t>
            </a:r>
            <a:r>
              <a:rPr lang="nb-NO" sz="1400" dirty="0">
                <a:solidFill>
                  <a:srgbClr val="0000FF"/>
                </a:solidFill>
              </a:rPr>
              <a:t>  </a:t>
            </a:r>
            <a:r>
              <a:rPr lang="nb-NO" sz="1400" dirty="0" smtClean="0">
                <a:solidFill>
                  <a:srgbClr val="0000FF"/>
                </a:solidFill>
              </a:rPr>
              <a:t>=</a:t>
            </a:r>
          </a:p>
          <a:p>
            <a:pPr>
              <a:lnSpc>
                <a:spcPct val="120000"/>
              </a:lnSpc>
            </a:pPr>
            <a:r>
              <a:rPr lang="nb-NO" sz="1400" dirty="0">
                <a:solidFill>
                  <a:srgbClr val="0000FF"/>
                </a:solidFill>
              </a:rPr>
              <a:t> </a:t>
            </a:r>
            <a:r>
              <a:rPr lang="nb-NO" sz="1400" dirty="0" smtClean="0">
                <a:solidFill>
                  <a:srgbClr val="0000FF"/>
                </a:solidFill>
              </a:rPr>
              <a:t> 2 </a:t>
            </a:r>
            <a:r>
              <a:rPr lang="nb-NO" sz="1400" baseline="-4000" dirty="0">
                <a:solidFill>
                  <a:srgbClr val="0000FF"/>
                </a:solidFill>
              </a:rPr>
              <a:t>*</a:t>
            </a:r>
            <a:r>
              <a:rPr lang="nb-NO" sz="1400" dirty="0">
                <a:solidFill>
                  <a:srgbClr val="0000FF"/>
                </a:solidFill>
              </a:rPr>
              <a:t> log (a</a:t>
            </a:r>
            <a:r>
              <a:rPr lang="nb-NO" sz="1400" baseline="-25000" dirty="0">
                <a:solidFill>
                  <a:srgbClr val="0000FF"/>
                </a:solidFill>
              </a:rPr>
              <a:t>FeO</a:t>
            </a:r>
            <a:r>
              <a:rPr lang="nb-NO" sz="1400" dirty="0">
                <a:solidFill>
                  <a:srgbClr val="0000FF"/>
                </a:solidFill>
              </a:rPr>
              <a:t>/a</a:t>
            </a:r>
            <a:r>
              <a:rPr lang="nb-NO" sz="1400" baseline="-25000" dirty="0">
                <a:solidFill>
                  <a:srgbClr val="0000FF"/>
                </a:solidFill>
              </a:rPr>
              <a:t>Fe</a:t>
            </a:r>
            <a:r>
              <a:rPr lang="nb-NO" sz="14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02218" y="102765"/>
            <a:ext cx="4884992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nb-NO" b="1" dirty="0" smtClean="0">
                <a:solidFill>
                  <a:srgbClr val="0000FF"/>
                </a:solidFill>
              </a:rPr>
              <a:t>Terrestrial planets</a:t>
            </a:r>
            <a:r>
              <a:rPr lang="nb-NO" dirty="0" smtClean="0">
                <a:solidFill>
                  <a:srgbClr val="0000FF"/>
                </a:solidFill>
              </a:rPr>
              <a:t>: core and mantle compositions</a:t>
            </a:r>
            <a:endParaRPr lang="nb-NO" dirty="0">
              <a:solidFill>
                <a:srgbClr val="0000FF"/>
              </a:solidFill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2771800" y="4952528"/>
            <a:ext cx="6243296" cy="177228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nb-NO" sz="2000" b="1" dirty="0" smtClean="0">
                <a:solidFill>
                  <a:srgbClr val="0000FF"/>
                </a:solidFill>
              </a:rPr>
              <a:t>Observations, explanations</a:t>
            </a:r>
          </a:p>
          <a:p>
            <a:pPr>
              <a:lnSpc>
                <a:spcPts val="800"/>
              </a:lnSpc>
            </a:pPr>
            <a:r>
              <a:rPr lang="nb-NO" sz="2000" dirty="0"/>
              <a:t> </a:t>
            </a:r>
          </a:p>
          <a:p>
            <a:pPr>
              <a:lnSpc>
                <a:spcPts val="1800"/>
              </a:lnSpc>
              <a:buFontTx/>
              <a:buChar char="-"/>
            </a:pPr>
            <a:r>
              <a:rPr lang="nb-NO" sz="1600" dirty="0" smtClean="0">
                <a:solidFill>
                  <a:srgbClr val="FF0000"/>
                </a:solidFill>
              </a:rPr>
              <a:t> </a:t>
            </a:r>
            <a:r>
              <a:rPr lang="nb-NO" sz="1600" dirty="0">
                <a:solidFill>
                  <a:srgbClr val="FF0000"/>
                </a:solidFill>
              </a:rPr>
              <a:t>Solar nebula zoning with increasing f</a:t>
            </a:r>
            <a:r>
              <a:rPr lang="nb-NO" baseline="-16000" dirty="0">
                <a:solidFill>
                  <a:srgbClr val="FF0000"/>
                </a:solidFill>
              </a:rPr>
              <a:t>O</a:t>
            </a:r>
            <a:r>
              <a:rPr lang="nb-NO" sz="1600" baseline="-25000" dirty="0">
                <a:solidFill>
                  <a:srgbClr val="FF0000"/>
                </a:solidFill>
              </a:rPr>
              <a:t>2</a:t>
            </a:r>
            <a:r>
              <a:rPr lang="nb-NO" sz="1600" dirty="0">
                <a:solidFill>
                  <a:srgbClr val="FF0000"/>
                </a:solidFill>
              </a:rPr>
              <a:t> </a:t>
            </a:r>
            <a:r>
              <a:rPr lang="nb-NO" sz="1600" dirty="0" smtClean="0">
                <a:solidFill>
                  <a:srgbClr val="FF0000"/>
                </a:solidFill>
              </a:rPr>
              <a:t>outwards:</a:t>
            </a:r>
          </a:p>
          <a:p>
            <a:pPr>
              <a:lnSpc>
                <a:spcPts val="1800"/>
              </a:lnSpc>
            </a:pPr>
            <a:r>
              <a:rPr lang="nb-NO" sz="1400" dirty="0" smtClean="0">
                <a:solidFill>
                  <a:srgbClr val="FF0000"/>
                </a:solidFill>
              </a:rPr>
              <a:t>      </a:t>
            </a:r>
            <a:r>
              <a:rPr lang="nb-NO" sz="1400" dirty="0" smtClean="0"/>
              <a:t> Me →</a:t>
            </a:r>
            <a:r>
              <a:rPr lang="nb-NO" sz="1400" dirty="0"/>
              <a:t>Ve → </a:t>
            </a:r>
            <a:r>
              <a:rPr lang="nb-NO" sz="1400" dirty="0" smtClean="0"/>
              <a:t>Ea</a:t>
            </a:r>
            <a:r>
              <a:rPr lang="nb-NO" sz="1400" dirty="0"/>
              <a:t> → </a:t>
            </a:r>
            <a:r>
              <a:rPr lang="nb-NO" sz="1400" dirty="0" smtClean="0"/>
              <a:t>Ma</a:t>
            </a:r>
            <a:r>
              <a:rPr lang="nb-NO" sz="1400" dirty="0"/>
              <a:t> → </a:t>
            </a:r>
            <a:r>
              <a:rPr lang="nb-NO" sz="1400" dirty="0" smtClean="0"/>
              <a:t>Vesta</a:t>
            </a:r>
          </a:p>
          <a:p>
            <a:pPr>
              <a:lnSpc>
                <a:spcPts val="800"/>
              </a:lnSpc>
            </a:pPr>
            <a:r>
              <a:rPr lang="nb-NO" sz="1400" dirty="0" smtClean="0"/>
              <a:t> </a:t>
            </a:r>
            <a:endParaRPr lang="nb-NO" sz="1400" dirty="0"/>
          </a:p>
          <a:p>
            <a:pPr>
              <a:lnSpc>
                <a:spcPts val="1800"/>
              </a:lnSpc>
              <a:buFontTx/>
              <a:buChar char="-"/>
            </a:pPr>
            <a:r>
              <a:rPr lang="nb-NO" sz="1500" dirty="0" smtClean="0">
                <a:solidFill>
                  <a:srgbClr val="FF0000"/>
                </a:solidFill>
              </a:rPr>
              <a:t> Moon’s </a:t>
            </a:r>
            <a:r>
              <a:rPr lang="nb-NO" sz="1500" b="1" dirty="0">
                <a:solidFill>
                  <a:srgbClr val="FF0000"/>
                </a:solidFill>
              </a:rPr>
              <a:t>tiny </a:t>
            </a:r>
            <a:r>
              <a:rPr lang="nb-NO" sz="1500" b="1" dirty="0" smtClean="0">
                <a:solidFill>
                  <a:srgbClr val="FF0000"/>
                </a:solidFill>
              </a:rPr>
              <a:t>core</a:t>
            </a:r>
            <a:r>
              <a:rPr lang="nb-NO" sz="1500" dirty="0" smtClean="0">
                <a:solidFill>
                  <a:srgbClr val="FF0000"/>
                </a:solidFill>
              </a:rPr>
              <a:t> and </a:t>
            </a:r>
            <a:r>
              <a:rPr lang="nb-NO" sz="1500" b="1" dirty="0" smtClean="0">
                <a:solidFill>
                  <a:srgbClr val="FF0000"/>
                </a:solidFill>
              </a:rPr>
              <a:t>higher FeO</a:t>
            </a:r>
            <a:r>
              <a:rPr lang="nb-NO" sz="1500" b="1" baseline="-16000" dirty="0" smtClean="0">
                <a:solidFill>
                  <a:srgbClr val="FF0000"/>
                </a:solidFill>
              </a:rPr>
              <a:t>mantle</a:t>
            </a:r>
            <a:r>
              <a:rPr lang="nb-NO" sz="1500" dirty="0" smtClean="0">
                <a:solidFill>
                  <a:srgbClr val="FF0000"/>
                </a:solidFill>
              </a:rPr>
              <a:t> (12%) than Venus-Earth (6-8%)</a:t>
            </a:r>
          </a:p>
          <a:p>
            <a:pPr>
              <a:lnSpc>
                <a:spcPts val="1800"/>
              </a:lnSpc>
            </a:pPr>
            <a:r>
              <a:rPr lang="nb-NO" sz="1400" dirty="0">
                <a:solidFill>
                  <a:srgbClr val="FF0000"/>
                </a:solidFill>
              </a:rPr>
              <a:t> </a:t>
            </a:r>
            <a:r>
              <a:rPr lang="nb-NO" sz="1400" dirty="0" smtClean="0">
                <a:solidFill>
                  <a:srgbClr val="FF0000"/>
                </a:solidFill>
              </a:rPr>
              <a:t>  </a:t>
            </a:r>
            <a:r>
              <a:rPr lang="nb-NO" sz="1400" dirty="0" smtClean="0"/>
              <a:t>- Moon created from Theia+Earth mantle debris</a:t>
            </a:r>
          </a:p>
          <a:p>
            <a:pPr>
              <a:lnSpc>
                <a:spcPts val="1800"/>
              </a:lnSpc>
            </a:pPr>
            <a:r>
              <a:rPr lang="nb-NO" sz="1400" dirty="0"/>
              <a:t> </a:t>
            </a:r>
            <a:r>
              <a:rPr lang="nb-NO" sz="1400" dirty="0" smtClean="0"/>
              <a:t>  - minor core metal debris under </a:t>
            </a:r>
            <a:r>
              <a:rPr lang="nb-NO" sz="1400" b="1" dirty="0" smtClean="0"/>
              <a:t>oxidising</a:t>
            </a:r>
            <a:r>
              <a:rPr lang="nb-NO" sz="1400" dirty="0" smtClean="0"/>
              <a:t> </a:t>
            </a:r>
            <a:r>
              <a:rPr lang="nb-NO" sz="1400" dirty="0"/>
              <a:t>conditions at the late </a:t>
            </a:r>
            <a:r>
              <a:rPr lang="nb-NO" sz="1400" dirty="0" smtClean="0"/>
              <a:t>giant impact stage</a:t>
            </a:r>
            <a:endParaRPr lang="nb-NO" sz="1400" dirty="0"/>
          </a:p>
        </p:txBody>
      </p:sp>
      <p:grpSp>
        <p:nvGrpSpPr>
          <p:cNvPr id="5" name="Group 4"/>
          <p:cNvGrpSpPr/>
          <p:nvPr/>
        </p:nvGrpSpPr>
        <p:grpSpPr>
          <a:xfrm>
            <a:off x="1115616" y="2580017"/>
            <a:ext cx="2517324" cy="1554375"/>
            <a:chOff x="27390" y="2455964"/>
            <a:chExt cx="2517324" cy="155437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7" y="2455964"/>
              <a:ext cx="2509387" cy="1501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27390" y="3301341"/>
              <a:ext cx="2401114" cy="181776"/>
            </a:xfrm>
            <a:prstGeom prst="rect">
              <a:avLst/>
            </a:prstGeom>
            <a:solidFill>
              <a:srgbClr val="0066FF">
                <a:alpha val="5098"/>
              </a:srgbClr>
            </a:solidFill>
            <a:ln w="635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43741" y="2961414"/>
              <a:ext cx="276116" cy="1048925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89366" y="2550389"/>
            <a:ext cx="1814338" cy="1560985"/>
            <a:chOff x="7115906" y="2573407"/>
            <a:chExt cx="1814338" cy="156098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3608" y="2573407"/>
              <a:ext cx="1166636" cy="1560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449" y="2974338"/>
              <a:ext cx="598541" cy="1160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7115906" y="3348841"/>
              <a:ext cx="1505579" cy="207817"/>
            </a:xfrm>
            <a:prstGeom prst="rect">
              <a:avLst/>
            </a:prstGeom>
            <a:solidFill>
              <a:srgbClr val="0066FF">
                <a:alpha val="5098"/>
              </a:srgbClr>
            </a:solidFill>
            <a:ln w="635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839774" y="44624"/>
            <a:ext cx="1175322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900" dirty="0" smtClean="0"/>
              <a:t>Trønnes et al.</a:t>
            </a:r>
          </a:p>
          <a:p>
            <a:pPr>
              <a:lnSpc>
                <a:spcPts val="1000"/>
              </a:lnSpc>
            </a:pPr>
            <a:r>
              <a:rPr lang="nb-NO" sz="900" dirty="0" smtClean="0"/>
              <a:t>(2018, Tectonophys.)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42214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22486</TotalTime>
  <Words>2139</Words>
  <Application>Microsoft Office PowerPoint</Application>
  <PresentationFormat>On-screen Show (4:3)</PresentationFormat>
  <Paragraphs>370</Paragraphs>
  <Slides>53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Arial</vt:lpstr>
      <vt:lpstr>Calibri</vt:lpstr>
      <vt:lpstr>Symbol</vt:lpstr>
      <vt:lpstr>Times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rtronnes</dc:creator>
  <cp:lastModifiedBy>Reidar G Trønnes</cp:lastModifiedBy>
  <cp:revision>381</cp:revision>
  <cp:lastPrinted>2018-06-18T07:40:53Z</cp:lastPrinted>
  <dcterms:created xsi:type="dcterms:W3CDTF">2009-01-28T15:03:58Z</dcterms:created>
  <dcterms:modified xsi:type="dcterms:W3CDTF">2020-03-09T21:25:02Z</dcterms:modified>
</cp:coreProperties>
</file>