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9" r:id="rId2"/>
    <p:sldId id="369" r:id="rId3"/>
    <p:sldId id="354" r:id="rId4"/>
    <p:sldId id="343" r:id="rId5"/>
    <p:sldId id="351" r:id="rId6"/>
    <p:sldId id="352" r:id="rId7"/>
    <p:sldId id="353" r:id="rId8"/>
    <p:sldId id="344" r:id="rId9"/>
    <p:sldId id="348" r:id="rId10"/>
    <p:sldId id="349" r:id="rId11"/>
    <p:sldId id="350" r:id="rId12"/>
    <p:sldId id="363" r:id="rId13"/>
    <p:sldId id="362" r:id="rId14"/>
  </p:sldIdLst>
  <p:sldSz cx="9144000" cy="6858000" type="screen4x3"/>
  <p:notesSz cx="143637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8000"/>
    <a:srgbClr val="9900FF"/>
    <a:srgbClr val="FFCCCC"/>
    <a:srgbClr val="FFCCFF"/>
    <a:srgbClr val="CCFFCC"/>
    <a:srgbClr val="009900"/>
    <a:srgbClr val="8E00EE"/>
    <a:srgbClr val="F200F2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5" autoAdjust="0"/>
    <p:restoredTop sz="99833" autoAdjust="0"/>
  </p:normalViewPr>
  <p:slideViewPr>
    <p:cSldViewPr>
      <p:cViewPr varScale="1">
        <p:scale>
          <a:sx n="188" d="100"/>
          <a:sy n="188" d="100"/>
        </p:scale>
        <p:origin x="99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622517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825" tIns="66413" rIns="132825" bIns="66413" numCol="1" anchor="t" anchorCtr="0" compatLnSpc="1">
            <a:prstTxWarp prst="textNoShape">
              <a:avLst/>
            </a:prstTxWarp>
          </a:bodyPr>
          <a:lstStyle>
            <a:lvl1pPr defTabSz="1327586">
              <a:defRPr sz="17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38524" y="1"/>
            <a:ext cx="622517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825" tIns="66413" rIns="132825" bIns="66413" numCol="1" anchor="t" anchorCtr="0" compatLnSpc="1">
            <a:prstTxWarp prst="textNoShape">
              <a:avLst/>
            </a:prstTxWarp>
          </a:bodyPr>
          <a:lstStyle>
            <a:lvl1pPr algn="r" defTabSz="1327586">
              <a:defRPr sz="17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662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92"/>
            <a:ext cx="622517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825" tIns="66413" rIns="132825" bIns="66413" numCol="1" anchor="b" anchorCtr="0" compatLnSpc="1">
            <a:prstTxWarp prst="textNoShape">
              <a:avLst/>
            </a:prstTxWarp>
          </a:bodyPr>
          <a:lstStyle>
            <a:lvl1pPr defTabSz="1327586">
              <a:defRPr sz="17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662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38524" y="9434392"/>
            <a:ext cx="622517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825" tIns="66413" rIns="132825" bIns="66413" numCol="1" anchor="b" anchorCtr="0" compatLnSpc="1">
            <a:prstTxWarp prst="textNoShape">
              <a:avLst/>
            </a:prstTxWarp>
          </a:bodyPr>
          <a:lstStyle>
            <a:lvl1pPr algn="r" defTabSz="1327586">
              <a:defRPr sz="1700" smtClean="0"/>
            </a:lvl1pPr>
          </a:lstStyle>
          <a:p>
            <a:pPr>
              <a:defRPr/>
            </a:pPr>
            <a:fld id="{0346E1D5-B5F3-4EBC-B05D-5A786953AD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576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6225177" cy="4981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136258" y="1"/>
            <a:ext cx="6225177" cy="4981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>
              <a:defRPr sz="1200"/>
            </a:lvl1pPr>
          </a:lstStyle>
          <a:p>
            <a:fld id="{CCD3B9E5-E8B3-439F-906B-1321E51FD74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46650" y="1241425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8" tIns="45409" rIns="90818" bIns="454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7277" y="4779596"/>
            <a:ext cx="11489146" cy="3910380"/>
          </a:xfrm>
          <a:prstGeom prst="rect">
            <a:avLst/>
          </a:prstGeom>
        </p:spPr>
        <p:txBody>
          <a:bodyPr vert="horz" lIns="90818" tIns="45409" rIns="90818" bIns="4540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298"/>
            <a:ext cx="6225177" cy="498102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136258" y="9433298"/>
            <a:ext cx="6225177" cy="498102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>
              <a:defRPr sz="1200"/>
            </a:lvl1pPr>
          </a:lstStyle>
          <a:p>
            <a:fld id="{AA8C162A-8775-41A1-A956-DC0AC76CD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1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DB1F-E8F4-444F-AE71-6956994F65A1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53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DB1F-E8F4-444F-AE71-6956994F65A1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863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DB1F-E8F4-444F-AE71-6956994F65A1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26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DB1F-E8F4-444F-AE71-6956994F65A1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5508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DB1F-E8F4-444F-AE71-6956994F65A1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579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DB1F-E8F4-444F-AE71-6956994F65A1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841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3347E-4B94-46B8-8205-A681035FB7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2263D-A40D-459F-8DC1-45008315BD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6CC2E-4158-4982-BF33-61886B33A3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6B99-2B94-4330-B710-AB541749F2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C2120-2AFD-42AF-A4E6-899DC5FA71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DD8B6-DDA4-4ED3-B975-BC3126C1EB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15B35-F905-4A7E-835A-720E93DAE3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21788-CD92-4CD1-8707-067EA4F89D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188BB-AE4B-44DD-8D70-B13D501C21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AD340-75E9-4842-A438-52B2A75547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CF13-F637-43D4-A180-CEC544E9C4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DE81D7F-198B-4B22-8C9E-627046B62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106" y="723241"/>
            <a:ext cx="8784976" cy="57964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GB" sz="2000" b="1" dirty="0">
                <a:solidFill>
                  <a:srgbClr val="0066FF"/>
                </a:solidFill>
              </a:rPr>
              <a:t>Che</a:t>
            </a:r>
            <a:r>
              <a:rPr lang="en-GB" sz="2200" b="1" dirty="0">
                <a:solidFill>
                  <a:srgbClr val="0066FF"/>
                </a:solidFill>
              </a:rPr>
              <a:t>mical exchange between the </a:t>
            </a:r>
            <a:r>
              <a:rPr lang="en-GB" sz="2200" b="1" dirty="0" err="1">
                <a:solidFill>
                  <a:srgbClr val="0066FF"/>
                </a:solidFill>
              </a:rPr>
              <a:t>protocore</a:t>
            </a:r>
            <a:r>
              <a:rPr lang="en-GB" sz="2200" b="1" dirty="0">
                <a:solidFill>
                  <a:srgbClr val="0066FF"/>
                </a:solidFill>
              </a:rPr>
              <a:t> and the (basal) magma </a:t>
            </a:r>
            <a:r>
              <a:rPr lang="en-GB" sz="2200" b="1" dirty="0" smtClean="0">
                <a:solidFill>
                  <a:srgbClr val="0066FF"/>
                </a:solidFill>
              </a:rPr>
              <a:t>ocean</a:t>
            </a:r>
            <a:endParaRPr lang="en-US" sz="2200" dirty="0" smtClean="0">
              <a:solidFill>
                <a:srgbClr val="0066FF"/>
              </a:solidFill>
            </a:endParaRPr>
          </a:p>
          <a:p>
            <a:pPr>
              <a:lnSpc>
                <a:spcPts val="1600"/>
              </a:lnSpc>
            </a:pPr>
            <a:r>
              <a:rPr lang="nb-NO" sz="1200" b="1" dirty="0" smtClean="0"/>
              <a:t>      </a:t>
            </a:r>
            <a:r>
              <a:rPr lang="nb-NO" sz="1050" b="1" dirty="0" smtClean="0"/>
              <a:t>Reidar G. Trønnes</a:t>
            </a:r>
            <a:r>
              <a:rPr lang="nb-NO" sz="1050" dirty="0" smtClean="0"/>
              <a:t>, Centre for Earth Evolution and Dynamics  &amp;  Natural </a:t>
            </a:r>
            <a:r>
              <a:rPr lang="nb-NO" sz="1050" dirty="0" err="1" smtClean="0"/>
              <a:t>History</a:t>
            </a:r>
            <a:r>
              <a:rPr lang="nb-NO" sz="1050" dirty="0" smtClean="0"/>
              <a:t> Museum, University of Oslo,  </a:t>
            </a:r>
            <a:r>
              <a:rPr lang="nb-NO" sz="1200" b="1" dirty="0" err="1" smtClean="0">
                <a:solidFill>
                  <a:srgbClr val="0066FF"/>
                </a:solidFill>
              </a:rPr>
              <a:t>rtronnes@uio.no</a:t>
            </a:r>
            <a:endParaRPr lang="en-GB" sz="12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55903" y="2166316"/>
            <a:ext cx="2340705" cy="128496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nb-NO" sz="1400" b="1" dirty="0" err="1" smtClean="0">
                <a:solidFill>
                  <a:srgbClr val="0066FF"/>
                </a:solidFill>
              </a:rPr>
              <a:t>Abbreviations</a:t>
            </a:r>
            <a:endParaRPr lang="nb-NO" sz="1400" b="1" dirty="0">
              <a:solidFill>
                <a:srgbClr val="0066FF"/>
              </a:solidFill>
            </a:endParaRPr>
          </a:p>
          <a:p>
            <a:pPr>
              <a:lnSpc>
                <a:spcPts val="1300"/>
              </a:lnSpc>
            </a:pPr>
            <a:r>
              <a:rPr lang="nb-NO" sz="1100" b="1" dirty="0" smtClean="0"/>
              <a:t>MO</a:t>
            </a:r>
            <a:r>
              <a:rPr lang="nb-NO" sz="1100" dirty="0" smtClean="0"/>
              <a:t>: magma </a:t>
            </a:r>
            <a:r>
              <a:rPr lang="nb-NO" sz="1100" dirty="0" err="1" smtClean="0"/>
              <a:t>ocean</a:t>
            </a:r>
            <a:r>
              <a:rPr lang="nb-NO" sz="1100" dirty="0" smtClean="0"/>
              <a:t>, </a:t>
            </a:r>
            <a:r>
              <a:rPr lang="nb-NO" sz="1100" b="1" dirty="0" err="1" smtClean="0"/>
              <a:t>BMO</a:t>
            </a:r>
            <a:r>
              <a:rPr lang="nb-NO" sz="1100" dirty="0" smtClean="0"/>
              <a:t>: basal MO</a:t>
            </a:r>
          </a:p>
          <a:p>
            <a:pPr>
              <a:lnSpc>
                <a:spcPts val="1300"/>
              </a:lnSpc>
            </a:pPr>
            <a:r>
              <a:rPr lang="nb-NO" sz="1100" b="1" dirty="0" err="1" smtClean="0"/>
              <a:t>bm</a:t>
            </a:r>
            <a:r>
              <a:rPr lang="nb-NO" sz="1100" dirty="0" smtClean="0"/>
              <a:t>: </a:t>
            </a:r>
            <a:r>
              <a:rPr lang="nb-NO" sz="1100" dirty="0" err="1" smtClean="0"/>
              <a:t>bridgmanite</a:t>
            </a:r>
            <a:r>
              <a:rPr lang="nb-NO" sz="1100" dirty="0" smtClean="0"/>
              <a:t>, </a:t>
            </a:r>
            <a:r>
              <a:rPr lang="nb-NO" sz="1100" b="1" dirty="0" err="1" smtClean="0"/>
              <a:t>fp</a:t>
            </a:r>
            <a:r>
              <a:rPr lang="nb-NO" sz="1100" dirty="0" smtClean="0"/>
              <a:t>: </a:t>
            </a:r>
            <a:r>
              <a:rPr lang="nb-NO" sz="1100" dirty="0" err="1" smtClean="0"/>
              <a:t>ferropericlase</a:t>
            </a:r>
            <a:endParaRPr lang="nb-NO" sz="1100" dirty="0" smtClean="0"/>
          </a:p>
          <a:p>
            <a:pPr>
              <a:lnSpc>
                <a:spcPts val="1300"/>
              </a:lnSpc>
            </a:pPr>
            <a:r>
              <a:rPr lang="nb-NO" sz="1100" b="1" dirty="0" err="1" smtClean="0"/>
              <a:t>UM</a:t>
            </a:r>
            <a:r>
              <a:rPr lang="nb-NO" sz="1100" dirty="0" smtClean="0"/>
              <a:t>: </a:t>
            </a:r>
            <a:r>
              <a:rPr lang="nb-NO" sz="1100" dirty="0" err="1" smtClean="0"/>
              <a:t>upper</a:t>
            </a:r>
            <a:r>
              <a:rPr lang="nb-NO" sz="1100" dirty="0" smtClean="0"/>
              <a:t> mantle  </a:t>
            </a:r>
            <a:r>
              <a:rPr lang="nb-NO" sz="1100" b="1" dirty="0" smtClean="0"/>
              <a:t>LM</a:t>
            </a:r>
            <a:r>
              <a:rPr lang="nb-NO" sz="1100" dirty="0" smtClean="0"/>
              <a:t>: </a:t>
            </a:r>
            <a:r>
              <a:rPr lang="nb-NO" sz="1100" dirty="0" err="1" smtClean="0"/>
              <a:t>lower</a:t>
            </a:r>
            <a:r>
              <a:rPr lang="nb-NO" sz="1100" dirty="0" smtClean="0"/>
              <a:t> mantle</a:t>
            </a:r>
            <a:endParaRPr lang="en-US" sz="1100" dirty="0"/>
          </a:p>
          <a:p>
            <a:pPr>
              <a:lnSpc>
                <a:spcPts val="1300"/>
              </a:lnSpc>
            </a:pPr>
            <a:r>
              <a:rPr lang="nb-NO" sz="1100" b="1" dirty="0" err="1" smtClean="0"/>
              <a:t>ERD</a:t>
            </a:r>
            <a:r>
              <a:rPr lang="nb-NO" sz="1100" dirty="0" err="1" smtClean="0"/>
              <a:t>s</a:t>
            </a:r>
            <a:r>
              <a:rPr lang="nb-NO" sz="1100" dirty="0" smtClean="0"/>
              <a:t>: </a:t>
            </a:r>
            <a:r>
              <a:rPr lang="nb-NO" sz="1100" dirty="0" err="1" smtClean="0"/>
              <a:t>early</a:t>
            </a:r>
            <a:r>
              <a:rPr lang="nb-NO" sz="1100" dirty="0" smtClean="0"/>
              <a:t> </a:t>
            </a:r>
            <a:r>
              <a:rPr lang="nb-NO" sz="1100" dirty="0" err="1" smtClean="0"/>
              <a:t>refractory</a:t>
            </a:r>
            <a:r>
              <a:rPr lang="nb-NO" sz="1100" dirty="0" smtClean="0"/>
              <a:t> </a:t>
            </a:r>
            <a:r>
              <a:rPr lang="nb-NO" sz="1100" dirty="0" err="1" smtClean="0"/>
              <a:t>domains</a:t>
            </a:r>
            <a:endParaRPr lang="nb-NO" sz="1100" dirty="0" smtClean="0"/>
          </a:p>
          <a:p>
            <a:pPr>
              <a:lnSpc>
                <a:spcPts val="1300"/>
              </a:lnSpc>
            </a:pPr>
            <a:r>
              <a:rPr lang="nb-NO" sz="1100" b="1" dirty="0" smtClean="0"/>
              <a:t>BEAMS</a:t>
            </a:r>
            <a:r>
              <a:rPr lang="nb-NO" sz="1100" dirty="0" smtClean="0"/>
              <a:t>: </a:t>
            </a:r>
            <a:r>
              <a:rPr lang="nb-NO" sz="1100" dirty="0" err="1" smtClean="0"/>
              <a:t>bm-enriched</a:t>
            </a:r>
            <a:r>
              <a:rPr lang="nb-NO" sz="1100" dirty="0" smtClean="0"/>
              <a:t> </a:t>
            </a:r>
            <a:r>
              <a:rPr lang="nb-NO" sz="1100" dirty="0" err="1" smtClean="0"/>
              <a:t>ancient</a:t>
            </a:r>
            <a:r>
              <a:rPr lang="nb-NO" sz="1100" dirty="0" smtClean="0"/>
              <a:t> mantle</a:t>
            </a:r>
          </a:p>
          <a:p>
            <a:pPr>
              <a:lnSpc>
                <a:spcPts val="1300"/>
              </a:lnSpc>
            </a:pPr>
            <a:r>
              <a:rPr lang="nb-NO" sz="1100" dirty="0" err="1" smtClean="0"/>
              <a:t>structures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90106" y="1464085"/>
            <a:ext cx="6335773" cy="400110"/>
          </a:xfrm>
          <a:prstGeom prst="rect">
            <a:avLst/>
          </a:prstGeom>
          <a:solidFill>
            <a:srgbClr val="CCFFCC"/>
          </a:solidFill>
          <a:ln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nb-NO" sz="2000" b="1" dirty="0" err="1" smtClean="0">
                <a:solidFill>
                  <a:srgbClr val="009900"/>
                </a:solidFill>
              </a:rPr>
              <a:t>Important</a:t>
            </a:r>
            <a:r>
              <a:rPr lang="nb-NO" sz="2000" b="1" dirty="0" smtClean="0">
                <a:solidFill>
                  <a:srgbClr val="009900"/>
                </a:solidFill>
              </a:rPr>
              <a:t> </a:t>
            </a:r>
            <a:r>
              <a:rPr lang="nb-NO" sz="2000" b="1" dirty="0" err="1" smtClean="0">
                <a:solidFill>
                  <a:srgbClr val="009900"/>
                </a:solidFill>
              </a:rPr>
              <a:t>implication</a:t>
            </a:r>
            <a:r>
              <a:rPr lang="nb-NO" sz="2000" b="1" dirty="0" smtClean="0">
                <a:solidFill>
                  <a:srgbClr val="009900"/>
                </a:solidFill>
              </a:rPr>
              <a:t> for Earth </a:t>
            </a:r>
            <a:r>
              <a:rPr lang="nb-NO" sz="2000" b="1" dirty="0" err="1" smtClean="0">
                <a:solidFill>
                  <a:srgbClr val="009900"/>
                </a:solidFill>
              </a:rPr>
              <a:t>evolution</a:t>
            </a:r>
            <a:r>
              <a:rPr lang="nb-NO" sz="2000" b="1" dirty="0" smtClean="0">
                <a:solidFill>
                  <a:srgbClr val="009900"/>
                </a:solidFill>
              </a:rPr>
              <a:t> and </a:t>
            </a:r>
            <a:r>
              <a:rPr lang="nb-NO" sz="2000" b="1" dirty="0" err="1" smtClean="0">
                <a:solidFill>
                  <a:srgbClr val="009900"/>
                </a:solidFill>
              </a:rPr>
              <a:t>structure</a:t>
            </a:r>
            <a:endParaRPr lang="en-US" sz="2000" b="1" dirty="0">
              <a:solidFill>
                <a:srgbClr val="0099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096" y="3789040"/>
            <a:ext cx="4968552" cy="1812092"/>
            <a:chOff x="107504" y="3073424"/>
            <a:chExt cx="5088175" cy="191045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08" y="3073424"/>
              <a:ext cx="4628762" cy="1563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7504" y="4614543"/>
              <a:ext cx="5088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Original </a:t>
              </a:r>
              <a:r>
                <a:rPr lang="nb-NO" dirty="0" err="1" smtClean="0"/>
                <a:t>BMO-model</a:t>
              </a:r>
              <a:r>
                <a:rPr lang="nb-NO" dirty="0"/>
                <a:t>: </a:t>
              </a:r>
              <a:r>
                <a:rPr lang="nb-NO" dirty="0" err="1"/>
                <a:t>Labrosse</a:t>
              </a:r>
              <a:r>
                <a:rPr lang="nb-NO" dirty="0"/>
                <a:t> et al</a:t>
              </a:r>
              <a:r>
                <a:rPr lang="nb-NO" dirty="0" smtClean="0"/>
                <a:t>. (</a:t>
              </a:r>
              <a:r>
                <a:rPr lang="nb-NO" dirty="0"/>
                <a:t>2007, Nature</a:t>
              </a:r>
              <a:r>
                <a:rPr lang="nb-NO" dirty="0" smtClean="0"/>
                <a:t>)</a:t>
              </a:r>
              <a:endParaRPr lang="nb-NO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5668" y="5805264"/>
            <a:ext cx="5240019" cy="669414"/>
          </a:xfrm>
          <a:prstGeom prst="rect">
            <a:avLst/>
          </a:prstGeom>
          <a:solidFill>
            <a:srgbClr val="CCFFCC"/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nb-NO" sz="1900" dirty="0" smtClean="0">
                <a:solidFill>
                  <a:srgbClr val="009900"/>
                </a:solidFill>
              </a:rPr>
              <a:t>The </a:t>
            </a:r>
            <a:r>
              <a:rPr lang="nb-NO" sz="1900" dirty="0" err="1" smtClean="0">
                <a:solidFill>
                  <a:srgbClr val="009900"/>
                </a:solidFill>
              </a:rPr>
              <a:t>BMO</a:t>
            </a:r>
            <a:r>
              <a:rPr lang="nb-NO" sz="1900" dirty="0" smtClean="0">
                <a:solidFill>
                  <a:srgbClr val="009900"/>
                </a:solidFill>
              </a:rPr>
              <a:t> </a:t>
            </a:r>
            <a:r>
              <a:rPr lang="nb-NO" sz="1900" dirty="0" err="1" smtClean="0">
                <a:solidFill>
                  <a:srgbClr val="009900"/>
                </a:solidFill>
              </a:rPr>
              <a:t>was</a:t>
            </a:r>
            <a:r>
              <a:rPr lang="nb-NO" sz="1900" dirty="0" smtClean="0">
                <a:solidFill>
                  <a:srgbClr val="009900"/>
                </a:solidFill>
              </a:rPr>
              <a:t> </a:t>
            </a:r>
            <a:r>
              <a:rPr lang="nb-NO" sz="1900" dirty="0" err="1" smtClean="0">
                <a:solidFill>
                  <a:srgbClr val="009900"/>
                </a:solidFill>
              </a:rPr>
              <a:t>thermally</a:t>
            </a:r>
            <a:r>
              <a:rPr lang="nb-NO" sz="1900" dirty="0" smtClean="0">
                <a:solidFill>
                  <a:srgbClr val="009900"/>
                </a:solidFill>
              </a:rPr>
              <a:t> </a:t>
            </a:r>
            <a:r>
              <a:rPr lang="nb-NO" sz="1900" dirty="0" err="1" smtClean="0">
                <a:solidFill>
                  <a:srgbClr val="009900"/>
                </a:solidFill>
              </a:rPr>
              <a:t>insulated</a:t>
            </a:r>
            <a:r>
              <a:rPr lang="nb-NO" sz="1900" dirty="0" smtClean="0">
                <a:solidFill>
                  <a:srgbClr val="009900"/>
                </a:solidFill>
              </a:rPr>
              <a:t> and </a:t>
            </a:r>
            <a:r>
              <a:rPr lang="nb-NO" sz="2000" b="1" dirty="0" smtClean="0">
                <a:solidFill>
                  <a:srgbClr val="009900"/>
                </a:solidFill>
              </a:rPr>
              <a:t>long-</a:t>
            </a:r>
            <a:r>
              <a:rPr lang="nb-NO" sz="2000" b="1" dirty="0" err="1" smtClean="0">
                <a:solidFill>
                  <a:srgbClr val="009900"/>
                </a:solidFill>
              </a:rPr>
              <a:t>lived</a:t>
            </a:r>
            <a:r>
              <a:rPr lang="nb-NO" sz="1800" dirty="0" smtClean="0">
                <a:solidFill>
                  <a:srgbClr val="009900"/>
                </a:solidFill>
              </a:rPr>
              <a:t>: </a:t>
            </a:r>
          </a:p>
          <a:p>
            <a:pPr>
              <a:lnSpc>
                <a:spcPts val="2400"/>
              </a:lnSpc>
            </a:pPr>
            <a:r>
              <a:rPr lang="nb-NO" sz="1800" dirty="0" smtClean="0"/>
              <a:t>  </a:t>
            </a:r>
            <a:r>
              <a:rPr lang="nb-NO" sz="1800" dirty="0" err="1" smtClean="0"/>
              <a:t>possibly</a:t>
            </a:r>
            <a:r>
              <a:rPr lang="nb-NO" sz="1800" dirty="0" smtClean="0"/>
              <a:t> </a:t>
            </a:r>
            <a:r>
              <a:rPr lang="nb-NO" sz="1800" dirty="0" err="1" smtClean="0"/>
              <a:t>into</a:t>
            </a:r>
            <a:r>
              <a:rPr lang="nb-NO" sz="1800" dirty="0" smtClean="0"/>
              <a:t> </a:t>
            </a:r>
            <a:r>
              <a:rPr lang="nb-NO" sz="1800" dirty="0" err="1" smtClean="0"/>
              <a:t>the</a:t>
            </a:r>
            <a:r>
              <a:rPr lang="nb-NO" sz="1800" dirty="0" smtClean="0"/>
              <a:t> </a:t>
            </a:r>
            <a:r>
              <a:rPr lang="nb-NO" sz="1800" dirty="0" err="1" smtClean="0"/>
              <a:t>Proterozoic</a:t>
            </a:r>
            <a:r>
              <a:rPr lang="nb-NO" sz="1800" dirty="0" smtClean="0"/>
              <a:t> or </a:t>
            </a:r>
            <a:r>
              <a:rPr lang="nb-NO" sz="1800" dirty="0" err="1" smtClean="0"/>
              <a:t>Phanerozoic</a:t>
            </a:r>
            <a:r>
              <a:rPr lang="nb-NO" sz="1800" dirty="0" smtClean="0"/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2915" y="1524154"/>
            <a:ext cx="1737395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 err="1" smtClean="0"/>
              <a:t>Many</a:t>
            </a:r>
            <a:r>
              <a:rPr lang="nb-NO" sz="1100" dirty="0" smtClean="0"/>
              <a:t> of </a:t>
            </a:r>
            <a:r>
              <a:rPr lang="nb-NO" sz="1100" dirty="0" err="1" smtClean="0"/>
              <a:t>the</a:t>
            </a:r>
            <a:r>
              <a:rPr lang="nb-NO" sz="1100" dirty="0" smtClean="0"/>
              <a:t> </a:t>
            </a:r>
            <a:r>
              <a:rPr lang="nb-NO" sz="1100" dirty="0" err="1" smtClean="0"/>
              <a:t>figures</a:t>
            </a:r>
            <a:r>
              <a:rPr lang="nb-NO" sz="1100" dirty="0" smtClean="0"/>
              <a:t> in </a:t>
            </a:r>
            <a:r>
              <a:rPr lang="nb-NO" sz="1100" dirty="0" err="1" smtClean="0"/>
              <a:t>this</a:t>
            </a:r>
            <a:r>
              <a:rPr lang="nb-NO" sz="1100" dirty="0" smtClean="0"/>
              <a:t> </a:t>
            </a:r>
            <a:r>
              <a:rPr lang="nb-NO" sz="1100" dirty="0" err="1" smtClean="0"/>
              <a:t>presentation</a:t>
            </a:r>
            <a:r>
              <a:rPr lang="nb-NO" sz="1100" dirty="0" smtClean="0"/>
              <a:t> </a:t>
            </a:r>
            <a:r>
              <a:rPr lang="nb-NO" sz="1100" dirty="0" err="1" smtClean="0"/>
              <a:t>are</a:t>
            </a:r>
            <a:r>
              <a:rPr lang="nb-NO" sz="1100" dirty="0" smtClean="0"/>
              <a:t> from:</a:t>
            </a:r>
          </a:p>
          <a:p>
            <a:r>
              <a:rPr lang="nb-NO" sz="1050" dirty="0" smtClean="0"/>
              <a:t>Trønnes et al. (2019, </a:t>
            </a:r>
          </a:p>
          <a:p>
            <a:r>
              <a:rPr lang="nb-NO" sz="1050" dirty="0" err="1" smtClean="0"/>
              <a:t>Tectonophys</a:t>
            </a:r>
            <a:r>
              <a:rPr lang="nb-NO" sz="1050" dirty="0" smtClean="0"/>
              <a:t>. 760, 165-198)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096" y="111315"/>
            <a:ext cx="676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 smtClean="0">
                <a:solidFill>
                  <a:srgbClr val="FF0000"/>
                </a:solidFill>
              </a:rPr>
              <a:t>Extended </a:t>
            </a:r>
            <a:r>
              <a:rPr lang="nb-NO" sz="1800" dirty="0" err="1" smtClean="0">
                <a:solidFill>
                  <a:srgbClr val="FF0000"/>
                </a:solidFill>
              </a:rPr>
              <a:t>version</a:t>
            </a:r>
            <a:r>
              <a:rPr lang="nb-NO" sz="1800" dirty="0" smtClean="0">
                <a:solidFill>
                  <a:srgbClr val="FF0000"/>
                </a:solidFill>
              </a:rPr>
              <a:t> - </a:t>
            </a:r>
            <a:r>
              <a:rPr lang="nb-NO" sz="1800" dirty="0" err="1" smtClean="0">
                <a:solidFill>
                  <a:srgbClr val="FF0000"/>
                </a:solidFill>
              </a:rPr>
              <a:t>will</a:t>
            </a:r>
            <a:r>
              <a:rPr lang="nb-NO" sz="1800" dirty="0" smtClean="0">
                <a:solidFill>
                  <a:srgbClr val="FF0000"/>
                </a:solidFill>
              </a:rPr>
              <a:t> be </a:t>
            </a:r>
            <a:r>
              <a:rPr lang="nb-NO" sz="1800" dirty="0" err="1" smtClean="0">
                <a:solidFill>
                  <a:srgbClr val="FF0000"/>
                </a:solidFill>
              </a:rPr>
              <a:t>equipped</a:t>
            </a:r>
            <a:r>
              <a:rPr lang="nb-NO" sz="1800" dirty="0" smtClean="0">
                <a:solidFill>
                  <a:srgbClr val="FF0000"/>
                </a:solidFill>
              </a:rPr>
              <a:t> </a:t>
            </a:r>
            <a:r>
              <a:rPr lang="nb-NO" sz="1800" dirty="0" err="1" smtClean="0">
                <a:solidFill>
                  <a:srgbClr val="FF0000"/>
                </a:solidFill>
              </a:rPr>
              <a:t>with</a:t>
            </a:r>
            <a:r>
              <a:rPr lang="nb-NO" sz="1800" dirty="0" smtClean="0">
                <a:solidFill>
                  <a:srgbClr val="FF0000"/>
                </a:solidFill>
              </a:rPr>
              <a:t> sound </a:t>
            </a:r>
            <a:r>
              <a:rPr lang="nb-NO" sz="1800" dirty="0" err="1" smtClean="0">
                <a:solidFill>
                  <a:srgbClr val="FF0000"/>
                </a:solidFill>
              </a:rPr>
              <a:t>recordings</a:t>
            </a:r>
            <a:r>
              <a:rPr lang="nb-NO" sz="1800" dirty="0" smtClean="0">
                <a:solidFill>
                  <a:srgbClr val="FF0000"/>
                </a:solidFill>
              </a:rPr>
              <a:t> </a:t>
            </a:r>
            <a:r>
              <a:rPr lang="nb-NO" sz="1800" dirty="0" err="1" smtClean="0">
                <a:solidFill>
                  <a:srgbClr val="FF0000"/>
                </a:solidFill>
              </a:rPr>
              <a:t>on</a:t>
            </a:r>
            <a:r>
              <a:rPr lang="nb-NO" sz="1800" dirty="0" smtClean="0">
                <a:solidFill>
                  <a:srgbClr val="FF0000"/>
                </a:solidFill>
              </a:rPr>
              <a:t> </a:t>
            </a:r>
            <a:r>
              <a:rPr lang="nb-NO" sz="1800" dirty="0" err="1" smtClean="0">
                <a:solidFill>
                  <a:srgbClr val="FF0000"/>
                </a:solidFill>
              </a:rPr>
              <a:t>July</a:t>
            </a:r>
            <a:r>
              <a:rPr lang="nb-NO" sz="1800" dirty="0" smtClean="0">
                <a:solidFill>
                  <a:srgbClr val="FF0000"/>
                </a:solidFill>
              </a:rPr>
              <a:t> 12. 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5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pc\Dokumenter\Adobe-Illustr-figures\Experimental-PhaseRel\Core-phase-rel\Tecto12217-Fig\Fig 20-FeO-disprop-bm BMO-cry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87" y="489216"/>
            <a:ext cx="2974376" cy="49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6766" y="90871"/>
            <a:ext cx="377058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600" dirty="0" smtClean="0">
                <a:solidFill>
                  <a:srgbClr val="0066FF"/>
                </a:solidFill>
              </a:rPr>
              <a:t>Cyclic crystallisation and dissolution of bm</a:t>
            </a:r>
            <a:endParaRPr lang="en-GB" sz="1600" dirty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00087"/>
            <a:ext cx="281080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rgbClr val="0066FF"/>
                </a:solidFill>
              </a:rPr>
              <a:t>Subsolidus</a:t>
            </a:r>
            <a:r>
              <a:rPr lang="nb-NO" dirty="0" smtClean="0">
                <a:solidFill>
                  <a:srgbClr val="0066FF"/>
                </a:solidFill>
              </a:rPr>
              <a:t> </a:t>
            </a:r>
            <a:r>
              <a:rPr lang="nb-NO" dirty="0" err="1" smtClean="0">
                <a:solidFill>
                  <a:srgbClr val="0066FF"/>
                </a:solidFill>
              </a:rPr>
              <a:t>crystallisation</a:t>
            </a:r>
            <a:r>
              <a:rPr lang="nb-NO" dirty="0" smtClean="0">
                <a:solidFill>
                  <a:srgbClr val="0066FF"/>
                </a:solidFill>
              </a:rPr>
              <a:t> of </a:t>
            </a:r>
            <a:r>
              <a:rPr lang="nb-NO" dirty="0" err="1" smtClean="0">
                <a:solidFill>
                  <a:srgbClr val="0066FF"/>
                </a:solidFill>
              </a:rPr>
              <a:t>bm</a:t>
            </a:r>
            <a:endParaRPr lang="nb-NO" dirty="0" smtClean="0">
              <a:solidFill>
                <a:srgbClr val="00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45" y="425783"/>
            <a:ext cx="3266087" cy="643766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nb-NO" sz="1200" dirty="0" smtClean="0"/>
              <a:t>- incorporation of the </a:t>
            </a:r>
            <a:r>
              <a:rPr lang="nb-NO" sz="1200" b="1" dirty="0" smtClean="0">
                <a:solidFill>
                  <a:srgbClr val="009900"/>
                </a:solidFill>
              </a:rPr>
              <a:t>FeAlO</a:t>
            </a:r>
            <a:r>
              <a:rPr lang="nb-NO" sz="1200" b="1" baseline="-25000" dirty="0" smtClean="0">
                <a:solidFill>
                  <a:srgbClr val="009900"/>
                </a:solidFill>
              </a:rPr>
              <a:t>3</a:t>
            </a:r>
            <a:r>
              <a:rPr lang="nb-NO" sz="1200" dirty="0" smtClean="0"/>
              <a:t>-component in bm</a:t>
            </a:r>
          </a:p>
          <a:p>
            <a:pPr>
              <a:lnSpc>
                <a:spcPts val="1700"/>
              </a:lnSpc>
            </a:pPr>
            <a:r>
              <a:rPr lang="nb-NO" sz="1200" dirty="0" smtClean="0"/>
              <a:t>- associated by FeO disproportionation and</a:t>
            </a:r>
          </a:p>
          <a:p>
            <a:pPr>
              <a:lnSpc>
                <a:spcPts val="1100"/>
              </a:lnSpc>
            </a:pPr>
            <a:r>
              <a:rPr lang="nb-NO" sz="1200" dirty="0"/>
              <a:t> </a:t>
            </a:r>
            <a:r>
              <a:rPr lang="nb-NO" sz="1200" dirty="0" smtClean="0"/>
              <a:t> </a:t>
            </a:r>
            <a:r>
              <a:rPr lang="nb-NO" sz="1200" b="1" dirty="0" smtClean="0">
                <a:solidFill>
                  <a:srgbClr val="FF0000"/>
                </a:solidFill>
              </a:rPr>
              <a:t>Fe-metal </a:t>
            </a:r>
            <a:r>
              <a:rPr lang="nb-NO" sz="1200" b="1" dirty="0" err="1" smtClean="0">
                <a:solidFill>
                  <a:srgbClr val="FF0000"/>
                </a:solidFill>
              </a:rPr>
              <a:t>precipitation</a:t>
            </a:r>
            <a:r>
              <a:rPr lang="nb-NO" sz="1200" b="1" dirty="0" smtClean="0">
                <a:solidFill>
                  <a:srgbClr val="FF0000"/>
                </a:solidFill>
              </a:rPr>
              <a:t> </a:t>
            </a:r>
            <a:r>
              <a:rPr lang="nb-NO" sz="1100" dirty="0" smtClean="0"/>
              <a:t>(Frost et al. 2004, Nature)</a:t>
            </a:r>
            <a:endParaRPr lang="en-GB" sz="1100" dirty="0"/>
          </a:p>
        </p:txBody>
      </p:sp>
      <p:grpSp>
        <p:nvGrpSpPr>
          <p:cNvPr id="8" name="Group 7"/>
          <p:cNvGrpSpPr/>
          <p:nvPr/>
        </p:nvGrpSpPr>
        <p:grpSpPr>
          <a:xfrm>
            <a:off x="123546" y="1209555"/>
            <a:ext cx="3662302" cy="5143100"/>
            <a:chOff x="17309" y="1196571"/>
            <a:chExt cx="3875834" cy="555144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9" y="1196571"/>
              <a:ext cx="3875834" cy="555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74860" y="2959578"/>
              <a:ext cx="4764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900" dirty="0" smtClean="0">
                  <a:solidFill>
                    <a:schemeClr val="bg1"/>
                  </a:solidFill>
                </a:rPr>
                <a:t>30 nm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74579" y="4671346"/>
              <a:ext cx="5341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900" dirty="0" smtClean="0">
                  <a:solidFill>
                    <a:schemeClr val="bg1"/>
                  </a:solidFill>
                </a:rPr>
                <a:t>160 nm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838" y="1229492"/>
              <a:ext cx="2078511" cy="186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100" dirty="0" smtClean="0">
                  <a:solidFill>
                    <a:schemeClr val="bg1"/>
                  </a:solidFill>
                </a:rPr>
                <a:t>Andrault et al. (2018, </a:t>
              </a:r>
              <a:r>
                <a:rPr lang="nb-NO" sz="1100" dirty="0" err="1" smtClean="0">
                  <a:solidFill>
                    <a:schemeClr val="bg1"/>
                  </a:solidFill>
                </a:rPr>
                <a:t>GPL</a:t>
              </a:r>
              <a:r>
                <a:rPr lang="nb-NO" sz="1100" dirty="0" smtClean="0">
                  <a:solidFill>
                    <a:schemeClr val="bg1"/>
                  </a:solidFill>
                </a:rPr>
                <a:t>)</a:t>
              </a:r>
            </a:p>
            <a:p>
              <a:pPr>
                <a:lnSpc>
                  <a:spcPts val="600"/>
                </a:lnSpc>
              </a:pPr>
              <a:endParaRPr lang="en-GB" sz="1100" dirty="0">
                <a:solidFill>
                  <a:schemeClr val="bg1"/>
                </a:solidFill>
              </a:endParaRPr>
            </a:p>
            <a:p>
              <a:pPr>
                <a:lnSpc>
                  <a:spcPts val="1400"/>
                </a:lnSpc>
              </a:pPr>
              <a:r>
                <a:rPr lang="en-GB" sz="1100" dirty="0" smtClean="0">
                  <a:solidFill>
                    <a:schemeClr val="bg1"/>
                  </a:solidFill>
                </a:rPr>
                <a:t>TEM-image of exp. run</a:t>
              </a:r>
            </a:p>
            <a:p>
              <a:pPr>
                <a:lnSpc>
                  <a:spcPts val="1400"/>
                </a:lnSpc>
              </a:pPr>
              <a:r>
                <a:rPr lang="en-GB" sz="1100" dirty="0" smtClean="0">
                  <a:solidFill>
                    <a:schemeClr val="bg1"/>
                  </a:solidFill>
                </a:rPr>
                <a:t>product, 40 </a:t>
              </a:r>
              <a:r>
                <a:rPr lang="en-GB" sz="1100" dirty="0" err="1" smtClean="0">
                  <a:solidFill>
                    <a:schemeClr val="bg1"/>
                  </a:solidFill>
                </a:rPr>
                <a:t>GPa</a:t>
              </a:r>
              <a:r>
                <a:rPr lang="en-GB" sz="1100" dirty="0" smtClean="0">
                  <a:solidFill>
                    <a:schemeClr val="bg1"/>
                  </a:solidFill>
                </a:rPr>
                <a:t>, 2500 K.</a:t>
              </a:r>
            </a:p>
            <a:p>
              <a:pPr>
                <a:lnSpc>
                  <a:spcPts val="1800"/>
                </a:lnSpc>
              </a:pPr>
              <a:r>
                <a:rPr lang="en-GB" sz="1200" b="1" dirty="0" err="1" smtClean="0">
                  <a:solidFill>
                    <a:schemeClr val="bg1"/>
                  </a:solidFill>
                </a:rPr>
                <a:t>Bridgmanite</a:t>
              </a:r>
              <a:r>
                <a:rPr lang="en-GB" sz="1200" b="1" dirty="0" smtClean="0">
                  <a:solidFill>
                    <a:schemeClr val="bg1"/>
                  </a:solidFill>
                </a:rPr>
                <a:t> with </a:t>
              </a:r>
              <a:r>
                <a:rPr lang="en-GB" sz="1200" b="1" dirty="0" smtClean="0">
                  <a:solidFill>
                    <a:srgbClr val="FFCCCC"/>
                  </a:solidFill>
                </a:rPr>
                <a:t>nm-scale</a:t>
              </a:r>
            </a:p>
            <a:p>
              <a:pPr>
                <a:lnSpc>
                  <a:spcPts val="1400"/>
                </a:lnSpc>
              </a:pPr>
              <a:r>
                <a:rPr lang="en-GB" sz="1200" b="1" dirty="0" smtClean="0">
                  <a:solidFill>
                    <a:srgbClr val="CCFFCC"/>
                  </a:solidFill>
                </a:rPr>
                <a:t> </a:t>
              </a:r>
              <a:r>
                <a:rPr lang="en-GB" sz="1200" b="1" dirty="0" smtClean="0">
                  <a:solidFill>
                    <a:srgbClr val="FFCCCC"/>
                  </a:solidFill>
                </a:rPr>
                <a:t>Fe-metal blobs (black)</a:t>
              </a:r>
            </a:p>
            <a:p>
              <a:pPr>
                <a:lnSpc>
                  <a:spcPts val="600"/>
                </a:lnSpc>
              </a:pPr>
              <a:endParaRPr lang="en-GB" sz="1100" dirty="0" smtClean="0">
                <a:solidFill>
                  <a:schemeClr val="bg1"/>
                </a:solidFill>
              </a:endParaRPr>
            </a:p>
            <a:p>
              <a:pPr>
                <a:lnSpc>
                  <a:spcPts val="1400"/>
                </a:lnSpc>
              </a:pPr>
              <a:r>
                <a:rPr lang="en-GB" sz="1100" dirty="0" smtClean="0">
                  <a:solidFill>
                    <a:schemeClr val="bg1"/>
                  </a:solidFill>
                </a:rPr>
                <a:t>Starting mix: </a:t>
              </a:r>
            </a:p>
            <a:p>
              <a:pPr>
                <a:lnSpc>
                  <a:spcPts val="1400"/>
                </a:lnSpc>
              </a:pPr>
              <a:r>
                <a:rPr lang="en-GB" sz="1100" dirty="0" smtClean="0">
                  <a:solidFill>
                    <a:schemeClr val="bg1"/>
                  </a:solidFill>
                </a:rPr>
                <a:t>(</a:t>
              </a:r>
              <a:r>
                <a:rPr lang="en-GB" sz="1100" dirty="0" err="1" smtClean="0">
                  <a:solidFill>
                    <a:schemeClr val="bg1"/>
                  </a:solidFill>
                </a:rPr>
                <a:t>Mg,Fe</a:t>
              </a:r>
              <a:r>
                <a:rPr lang="en-GB" sz="1100" dirty="0" smtClean="0">
                  <a:solidFill>
                    <a:schemeClr val="bg1"/>
                  </a:solidFill>
                </a:rPr>
                <a:t>)</a:t>
              </a:r>
              <a:r>
                <a:rPr lang="en-GB" sz="1100" dirty="0" err="1" smtClean="0">
                  <a:solidFill>
                    <a:schemeClr val="bg1"/>
                  </a:solidFill>
                </a:rPr>
                <a:t>SiO</a:t>
              </a:r>
              <a:r>
                <a:rPr lang="en-GB" sz="1100" baseline="-25000" dirty="0" err="1" smtClean="0">
                  <a:solidFill>
                    <a:schemeClr val="bg1"/>
                  </a:solidFill>
                </a:rPr>
                <a:t>3</a:t>
              </a:r>
              <a:r>
                <a:rPr lang="en-GB" sz="1100" dirty="0" smtClean="0">
                  <a:solidFill>
                    <a:schemeClr val="bg1"/>
                  </a:solidFill>
                </a:rPr>
                <a:t> - </a:t>
              </a:r>
              <a:r>
                <a:rPr lang="en-GB" sz="1100" b="1" dirty="0" err="1" smtClean="0">
                  <a:solidFill>
                    <a:schemeClr val="bg1"/>
                  </a:solidFill>
                </a:rPr>
                <a:t>opx</a:t>
              </a:r>
              <a:r>
                <a:rPr lang="en-GB" sz="1100" dirty="0" smtClean="0">
                  <a:solidFill>
                    <a:schemeClr val="bg1"/>
                  </a:solidFill>
                </a:rPr>
                <a:t> + </a:t>
              </a:r>
            </a:p>
            <a:p>
              <a:pPr>
                <a:lnSpc>
                  <a:spcPts val="1400"/>
                </a:lnSpc>
              </a:pPr>
              <a:r>
                <a:rPr lang="en-GB" sz="1100" dirty="0" smtClean="0">
                  <a:solidFill>
                    <a:schemeClr val="bg1"/>
                  </a:solidFill>
                </a:rPr>
                <a:t>  </a:t>
              </a:r>
              <a:r>
                <a:rPr lang="en-GB" sz="1100" dirty="0" err="1" smtClean="0">
                  <a:solidFill>
                    <a:schemeClr val="bg1"/>
                  </a:solidFill>
                </a:rPr>
                <a:t>Al</a:t>
              </a:r>
              <a:r>
                <a:rPr lang="en-GB" sz="1100" baseline="-25000" dirty="0" err="1" smtClean="0">
                  <a:solidFill>
                    <a:schemeClr val="bg1"/>
                  </a:solidFill>
                </a:rPr>
                <a:t>2</a:t>
              </a:r>
              <a:r>
                <a:rPr lang="en-GB" sz="1100" dirty="0" err="1" smtClean="0">
                  <a:solidFill>
                    <a:schemeClr val="bg1"/>
                  </a:solidFill>
                </a:rPr>
                <a:t>O</a:t>
              </a:r>
              <a:r>
                <a:rPr lang="en-GB" sz="1100" baseline="-25000" dirty="0" err="1" smtClean="0">
                  <a:solidFill>
                    <a:schemeClr val="bg1"/>
                  </a:solidFill>
                </a:rPr>
                <a:t>3</a:t>
              </a:r>
              <a:r>
                <a:rPr lang="en-GB" sz="1100" dirty="0" smtClean="0">
                  <a:solidFill>
                    <a:schemeClr val="bg1"/>
                  </a:solidFill>
                </a:rPr>
                <a:t> - </a:t>
              </a:r>
              <a:r>
                <a:rPr lang="en-GB" sz="1100" b="1" dirty="0" smtClean="0">
                  <a:solidFill>
                    <a:schemeClr val="bg1"/>
                  </a:solidFill>
                </a:rPr>
                <a:t>corundum</a:t>
              </a:r>
              <a:endParaRPr lang="en-GB" sz="11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937751" y="5480124"/>
            <a:ext cx="41474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dirty="0" smtClean="0"/>
              <a:t>Might be important for O-loading of the core.</a:t>
            </a:r>
          </a:p>
          <a:p>
            <a:r>
              <a:rPr lang="nb-NO" sz="1300" b="1" dirty="0" smtClean="0"/>
              <a:t>BUT</a:t>
            </a:r>
            <a:r>
              <a:rPr lang="nb-NO" sz="1300" dirty="0" smtClean="0"/>
              <a:t>: O-saturation level in metal is &lt; 20 wt%, while </a:t>
            </a:r>
            <a:r>
              <a:rPr lang="nb-NO" sz="1300" dirty="0" err="1" smtClean="0"/>
              <a:t>FeO</a:t>
            </a:r>
            <a:r>
              <a:rPr lang="nb-NO" sz="1300" dirty="0" smtClean="0"/>
              <a:t> </a:t>
            </a:r>
          </a:p>
          <a:p>
            <a:r>
              <a:rPr lang="nb-NO" sz="1300" dirty="0"/>
              <a:t> </a:t>
            </a:r>
            <a:r>
              <a:rPr lang="nb-NO" sz="1300" dirty="0" smtClean="0"/>
              <a:t>           and </a:t>
            </a:r>
            <a:r>
              <a:rPr lang="nb-NO" sz="1300" dirty="0" err="1" smtClean="0"/>
              <a:t>Fe</a:t>
            </a:r>
            <a:r>
              <a:rPr lang="nb-NO" sz="1300" baseline="-25000" dirty="0" err="1" smtClean="0"/>
              <a:t>2</a:t>
            </a:r>
            <a:r>
              <a:rPr lang="nb-NO" sz="1300" dirty="0" err="1" smtClean="0"/>
              <a:t>O</a:t>
            </a:r>
            <a:r>
              <a:rPr lang="nb-NO" sz="1300" baseline="-25000" dirty="0" err="1" smtClean="0"/>
              <a:t>3</a:t>
            </a:r>
            <a:r>
              <a:rPr lang="nb-NO" sz="1300" dirty="0" smtClean="0"/>
              <a:t> </a:t>
            </a:r>
            <a:r>
              <a:rPr lang="nb-NO" sz="1300" dirty="0" err="1" smtClean="0"/>
              <a:t>contain</a:t>
            </a:r>
            <a:r>
              <a:rPr lang="nb-NO" sz="1300" dirty="0" smtClean="0"/>
              <a:t> 22 and 30 wt% O, respectively.</a:t>
            </a:r>
          </a:p>
          <a:p>
            <a:r>
              <a:rPr lang="nb-NO" sz="1300" dirty="0" smtClean="0">
                <a:solidFill>
                  <a:srgbClr val="F200F2"/>
                </a:solidFill>
              </a:rPr>
              <a:t>Sinking metal drops will therefore always oxidise the BMO</a:t>
            </a:r>
            <a:endParaRPr lang="en-GB" sz="1300" dirty="0">
              <a:solidFill>
                <a:srgbClr val="F200F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925" y="3209531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rgbClr val="FFCCCC"/>
                </a:solidFill>
              </a:rPr>
              <a:t>Fe-metal</a:t>
            </a:r>
            <a:endParaRPr lang="en-GB" sz="1100" dirty="0">
              <a:solidFill>
                <a:srgbClr val="FFCCCC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95199" y="3441652"/>
            <a:ext cx="319759" cy="89757"/>
          </a:xfrm>
          <a:prstGeom prst="straightConnector1">
            <a:avLst/>
          </a:prstGeom>
          <a:ln>
            <a:solidFill>
              <a:srgbClr val="FFC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 rot="19829917">
            <a:off x="3848981" y="659054"/>
            <a:ext cx="1433064" cy="31146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9848081">
            <a:off x="3625001" y="510295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 smtClean="0"/>
              <a:t>Consequence</a:t>
            </a:r>
            <a:r>
              <a:rPr lang="nb-NO" sz="1400" dirty="0" smtClean="0"/>
              <a:t> for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831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4" y="642198"/>
            <a:ext cx="4818898" cy="6044196"/>
          </a:xfrm>
          <a:prstGeom prst="rect">
            <a:avLst/>
          </a:prstGeom>
        </p:spPr>
      </p:pic>
      <p:pic>
        <p:nvPicPr>
          <p:cNvPr id="4" name="Picture 2" descr="M:\pc\Dokumenter\Adobe-Illustr-figures\Experimental-PhaseRel\Core-phase-rel\Tecto12217-Fig\Fig 20-FeO-disprop-bm BMO-cry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27" y="858222"/>
            <a:ext cx="3239643" cy="53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03865" y="1339454"/>
            <a:ext cx="288032" cy="4482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76022" y="1793981"/>
            <a:ext cx="1411705" cy="65237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2851" y="106275"/>
            <a:ext cx="77798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800" b="1" dirty="0" err="1" smtClean="0">
                <a:solidFill>
                  <a:srgbClr val="0066FF"/>
                </a:solidFill>
              </a:rPr>
              <a:t>BMO</a:t>
            </a:r>
            <a:r>
              <a:rPr lang="nb-NO" sz="1800" dirty="0" smtClean="0">
                <a:solidFill>
                  <a:srgbClr val="0066FF"/>
                </a:solidFill>
              </a:rPr>
              <a:t>: </a:t>
            </a:r>
            <a:r>
              <a:rPr lang="nb-NO" sz="1800" dirty="0" err="1" smtClean="0">
                <a:solidFill>
                  <a:srgbClr val="0066FF"/>
                </a:solidFill>
              </a:rPr>
              <a:t>density</a:t>
            </a:r>
            <a:r>
              <a:rPr lang="nb-NO" sz="1800" dirty="0" smtClean="0">
                <a:solidFill>
                  <a:srgbClr val="0066FF"/>
                </a:solidFill>
              </a:rPr>
              <a:t> and </a:t>
            </a:r>
            <a:r>
              <a:rPr lang="nb-NO" sz="1800" dirty="0" err="1" smtClean="0">
                <a:solidFill>
                  <a:srgbClr val="0066FF"/>
                </a:solidFill>
              </a:rPr>
              <a:t>temperature</a:t>
            </a:r>
            <a:r>
              <a:rPr lang="nb-NO" sz="1800" dirty="0" smtClean="0">
                <a:solidFill>
                  <a:srgbClr val="0066FF"/>
                </a:solidFill>
              </a:rPr>
              <a:t> gradients </a:t>
            </a:r>
            <a:r>
              <a:rPr lang="nb-NO" sz="1500" b="1" dirty="0" smtClean="0">
                <a:latin typeface="Symbol" panose="05050102010706020507" pitchFamily="18" charset="2"/>
              </a:rPr>
              <a:t>-</a:t>
            </a:r>
            <a:r>
              <a:rPr lang="nb-NO" sz="1500" dirty="0" smtClean="0"/>
              <a:t> </a:t>
            </a:r>
            <a:r>
              <a:rPr lang="nb-NO" sz="1500" b="1" dirty="0" smtClean="0"/>
              <a:t>not </a:t>
            </a:r>
            <a:r>
              <a:rPr lang="nb-NO" sz="1500" b="1" dirty="0" err="1" smtClean="0"/>
              <a:t>only</a:t>
            </a:r>
            <a:r>
              <a:rPr lang="nb-NO" sz="1500" dirty="0" smtClean="0"/>
              <a:t> </a:t>
            </a:r>
            <a:r>
              <a:rPr lang="nb-NO" sz="1500" dirty="0" err="1" smtClean="0"/>
              <a:t>about</a:t>
            </a:r>
            <a:r>
              <a:rPr lang="nb-NO" sz="1500" dirty="0" smtClean="0"/>
              <a:t> </a:t>
            </a:r>
            <a:r>
              <a:rPr lang="nb-NO" sz="1500" dirty="0" err="1" smtClean="0"/>
              <a:t>the</a:t>
            </a:r>
            <a:r>
              <a:rPr lang="nb-NO" sz="1500" dirty="0" smtClean="0"/>
              <a:t> Fe/Mg </a:t>
            </a:r>
            <a:r>
              <a:rPr lang="nb-NO" sz="1500" dirty="0" err="1" smtClean="0"/>
              <a:t>bm</a:t>
            </a:r>
            <a:r>
              <a:rPr lang="nb-NO" sz="1500" dirty="0" smtClean="0"/>
              <a:t>-melt </a:t>
            </a:r>
            <a:r>
              <a:rPr lang="nb-NO" sz="1500" dirty="0" err="1" smtClean="0"/>
              <a:t>partitioning</a:t>
            </a:r>
            <a:r>
              <a:rPr lang="nb-NO" sz="15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334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9" y="18215"/>
            <a:ext cx="8847612" cy="46248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15" y="74701"/>
            <a:ext cx="1486249" cy="1105431"/>
          </a:xfrm>
          <a:prstGeom prst="rect">
            <a:avLst/>
          </a:prstGeom>
          <a:solidFill>
            <a:srgbClr val="E8E8E8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nb-NO" sz="1500" b="1" dirty="0" err="1" smtClean="0">
                <a:solidFill>
                  <a:srgbClr val="0066FF"/>
                </a:solidFill>
                <a:latin typeface="+mj-lt"/>
              </a:rPr>
              <a:t>BMO</a:t>
            </a:r>
            <a:r>
              <a:rPr lang="nb-NO" sz="1500" b="1" dirty="0" smtClean="0">
                <a:solidFill>
                  <a:srgbClr val="0066FF"/>
                </a:solidFill>
                <a:latin typeface="+mj-lt"/>
              </a:rPr>
              <a:t>- </a:t>
            </a:r>
            <a:r>
              <a:rPr lang="nb-NO" sz="1500" b="1" dirty="0" err="1" smtClean="0">
                <a:solidFill>
                  <a:srgbClr val="0066FF"/>
                </a:solidFill>
                <a:latin typeface="+mj-lt"/>
              </a:rPr>
              <a:t>crystallisation</a:t>
            </a:r>
            <a:r>
              <a:rPr lang="nb-NO" sz="1500" b="1" dirty="0" smtClean="0">
                <a:solidFill>
                  <a:srgbClr val="0066FF"/>
                </a:solidFill>
                <a:latin typeface="+mj-lt"/>
              </a:rPr>
              <a:t> </a:t>
            </a:r>
          </a:p>
          <a:p>
            <a:pPr>
              <a:lnSpc>
                <a:spcPts val="600"/>
              </a:lnSpc>
            </a:pPr>
            <a:endParaRPr lang="nb-NO" sz="1300" dirty="0">
              <a:solidFill>
                <a:srgbClr val="0066FF"/>
              </a:solidFill>
              <a:latin typeface="+mj-lt"/>
            </a:endParaRPr>
          </a:p>
          <a:p>
            <a:pPr>
              <a:lnSpc>
                <a:spcPts val="1300"/>
              </a:lnSpc>
            </a:pPr>
            <a:r>
              <a:rPr lang="nb-NO" sz="1300" b="1" dirty="0" smtClean="0">
                <a:solidFill>
                  <a:srgbClr val="0066FF"/>
                </a:solidFill>
                <a:latin typeface="+mj-lt"/>
              </a:rPr>
              <a:t>Evolution of:</a:t>
            </a:r>
          </a:p>
          <a:p>
            <a:pPr>
              <a:lnSpc>
                <a:spcPts val="1500"/>
              </a:lnSpc>
            </a:pPr>
            <a:r>
              <a:rPr lang="nb-NO" sz="1300" dirty="0" smtClean="0">
                <a:solidFill>
                  <a:srgbClr val="0066FF"/>
                </a:solidFill>
                <a:latin typeface="+mj-lt"/>
              </a:rPr>
              <a:t> </a:t>
            </a:r>
            <a:r>
              <a:rPr lang="nb-NO" sz="1300" dirty="0" err="1" smtClean="0">
                <a:solidFill>
                  <a:srgbClr val="0066FF"/>
                </a:solidFill>
                <a:latin typeface="+mj-lt"/>
              </a:rPr>
              <a:t>viscous</a:t>
            </a:r>
            <a:r>
              <a:rPr lang="nb-NO" sz="1300" dirty="0" smtClean="0">
                <a:solidFill>
                  <a:srgbClr val="0066FF"/>
                </a:solidFill>
                <a:latin typeface="+mj-lt"/>
              </a:rPr>
              <a:t> BEAMS</a:t>
            </a:r>
          </a:p>
          <a:p>
            <a:pPr>
              <a:lnSpc>
                <a:spcPts val="1500"/>
              </a:lnSpc>
            </a:pPr>
            <a:r>
              <a:rPr lang="nb-NO" sz="1300" dirty="0" smtClean="0">
                <a:solidFill>
                  <a:srgbClr val="0066FF"/>
                </a:solidFill>
                <a:latin typeface="+mj-lt"/>
              </a:rPr>
              <a:t> </a:t>
            </a:r>
            <a:r>
              <a:rPr lang="nb-NO" sz="1300" dirty="0" err="1" smtClean="0">
                <a:solidFill>
                  <a:srgbClr val="0066FF"/>
                </a:solidFill>
                <a:latin typeface="+mj-lt"/>
              </a:rPr>
              <a:t>LLSVP-cumulates</a:t>
            </a:r>
            <a:r>
              <a:rPr lang="nb-NO" sz="1300" dirty="0" smtClean="0">
                <a:solidFill>
                  <a:srgbClr val="0066FF"/>
                </a:solidFill>
                <a:latin typeface="+mj-lt"/>
              </a:rPr>
              <a:t> </a:t>
            </a:r>
            <a:endParaRPr lang="nb-NO" sz="1300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1695" y="130885"/>
            <a:ext cx="1675901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nb-NO" sz="1200" dirty="0" err="1" smtClean="0">
                <a:solidFill>
                  <a:srgbClr val="008000"/>
                </a:solidFill>
              </a:rPr>
              <a:t>Refractory</a:t>
            </a:r>
            <a:r>
              <a:rPr lang="nb-NO" sz="1200" dirty="0" smtClean="0">
                <a:solidFill>
                  <a:srgbClr val="008000"/>
                </a:solidFill>
              </a:rPr>
              <a:t> &amp; </a:t>
            </a:r>
            <a:r>
              <a:rPr lang="nb-NO" sz="1200" dirty="0" err="1" smtClean="0">
                <a:solidFill>
                  <a:srgbClr val="008000"/>
                </a:solidFill>
              </a:rPr>
              <a:t>viscous</a:t>
            </a:r>
            <a:r>
              <a:rPr lang="nb-NO" sz="1200" dirty="0" smtClean="0">
                <a:solidFill>
                  <a:srgbClr val="008000"/>
                </a:solidFill>
              </a:rPr>
              <a:t> </a:t>
            </a:r>
            <a:r>
              <a:rPr lang="nb-NO" sz="1200" dirty="0" err="1" smtClean="0">
                <a:solidFill>
                  <a:srgbClr val="008000"/>
                </a:solidFill>
              </a:rPr>
              <a:t>ERD</a:t>
            </a:r>
            <a:r>
              <a:rPr lang="nb-NO" sz="1200" dirty="0" smtClean="0">
                <a:solidFill>
                  <a:srgbClr val="008000"/>
                </a:solidFill>
              </a:rPr>
              <a:t> </a:t>
            </a:r>
            <a:r>
              <a:rPr lang="nb-NO" sz="1200" b="1" dirty="0" err="1" smtClean="0">
                <a:solidFill>
                  <a:srgbClr val="008000"/>
                </a:solidFill>
              </a:rPr>
              <a:t>convectively</a:t>
            </a:r>
            <a:r>
              <a:rPr lang="nb-NO" sz="1200" b="1" dirty="0" smtClean="0">
                <a:solidFill>
                  <a:srgbClr val="008000"/>
                </a:solidFill>
              </a:rPr>
              <a:t> </a:t>
            </a:r>
            <a:r>
              <a:rPr lang="nb-NO" sz="1200" b="1" dirty="0" err="1" smtClean="0">
                <a:solidFill>
                  <a:srgbClr val="008000"/>
                </a:solidFill>
              </a:rPr>
              <a:t>aggregated</a:t>
            </a:r>
            <a:r>
              <a:rPr lang="nb-NO" sz="1200" dirty="0" smtClean="0">
                <a:solidFill>
                  <a:srgbClr val="008000"/>
                </a:solidFill>
              </a:rPr>
              <a:t> to BEAMS</a:t>
            </a:r>
          </a:p>
          <a:p>
            <a:pPr>
              <a:lnSpc>
                <a:spcPts val="1300"/>
              </a:lnSpc>
            </a:pPr>
            <a:r>
              <a:rPr lang="nb-NO" sz="1000" dirty="0" smtClean="0"/>
              <a:t> e.g. Manga, 1996; Ballmer</a:t>
            </a:r>
          </a:p>
          <a:p>
            <a:pPr>
              <a:lnSpc>
                <a:spcPts val="1000"/>
              </a:lnSpc>
            </a:pPr>
            <a:r>
              <a:rPr lang="nb-NO" sz="1000" dirty="0"/>
              <a:t> </a:t>
            </a:r>
            <a:r>
              <a:rPr lang="nb-NO" sz="1000" dirty="0" smtClean="0"/>
              <a:t>      et al. 2017; </a:t>
            </a:r>
            <a:r>
              <a:rPr lang="nb-NO" sz="1000" dirty="0" err="1" smtClean="0"/>
              <a:t>Gulcher</a:t>
            </a:r>
            <a:r>
              <a:rPr lang="nb-NO" sz="1000" dirty="0" smtClean="0"/>
              <a:t> et </a:t>
            </a:r>
          </a:p>
          <a:p>
            <a:pPr>
              <a:lnSpc>
                <a:spcPts val="1000"/>
              </a:lnSpc>
            </a:pPr>
            <a:r>
              <a:rPr lang="nb-NO" sz="1000" dirty="0"/>
              <a:t> </a:t>
            </a:r>
            <a:r>
              <a:rPr lang="nb-NO" sz="1000" dirty="0" smtClean="0"/>
              <a:t>      et al. 2020.</a:t>
            </a:r>
            <a:endParaRPr lang="en-US" sz="1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982692" y="872836"/>
            <a:ext cx="732558" cy="16521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46024" y="44521"/>
            <a:ext cx="4577194" cy="4598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28570" y="5994259"/>
            <a:ext cx="2196435" cy="746358"/>
          </a:xfrm>
          <a:prstGeom prst="rect">
            <a:avLst/>
          </a:prstGeom>
          <a:solidFill>
            <a:srgbClr val="ECECEC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nb-NO" sz="1100" b="1" dirty="0" smtClean="0"/>
              <a:t>Modified,</a:t>
            </a:r>
            <a:r>
              <a:rPr lang="nb-NO" sz="1100" dirty="0" smtClean="0"/>
              <a:t> </a:t>
            </a:r>
            <a:r>
              <a:rPr lang="nb-NO" sz="1100" b="1" dirty="0" smtClean="0"/>
              <a:t>mainly from:</a:t>
            </a:r>
          </a:p>
          <a:p>
            <a:pPr>
              <a:lnSpc>
                <a:spcPts val="1300"/>
              </a:lnSpc>
            </a:pPr>
            <a:r>
              <a:rPr lang="nb-NO" sz="1000" dirty="0" smtClean="0"/>
              <a:t>Torsvik et al. (2016, Can. J. Earth </a:t>
            </a:r>
            <a:r>
              <a:rPr lang="nb-NO" sz="1000" dirty="0" err="1" smtClean="0"/>
              <a:t>Sci</a:t>
            </a:r>
            <a:r>
              <a:rPr lang="nb-NO" sz="1000" dirty="0" smtClean="0"/>
              <a:t>.)</a:t>
            </a:r>
          </a:p>
          <a:p>
            <a:pPr>
              <a:lnSpc>
                <a:spcPts val="1300"/>
              </a:lnSpc>
            </a:pPr>
            <a:r>
              <a:rPr lang="nb-NO" sz="1000" dirty="0" smtClean="0"/>
              <a:t>Ballmer et al. (2017, Nature </a:t>
            </a:r>
            <a:r>
              <a:rPr lang="nb-NO" sz="1000" dirty="0" err="1" smtClean="0"/>
              <a:t>Geosci</a:t>
            </a:r>
            <a:r>
              <a:rPr lang="nb-NO" sz="1000" dirty="0" smtClean="0"/>
              <a:t>.)</a:t>
            </a:r>
          </a:p>
          <a:p>
            <a:pPr>
              <a:lnSpc>
                <a:spcPts val="1300"/>
              </a:lnSpc>
            </a:pPr>
            <a:r>
              <a:rPr lang="nb-NO" sz="1000" dirty="0" smtClean="0"/>
              <a:t>Trønnes et al. (2019, </a:t>
            </a:r>
            <a:r>
              <a:rPr lang="nb-NO" sz="1000" dirty="0" err="1" smtClean="0"/>
              <a:t>Tectonophys</a:t>
            </a:r>
            <a:r>
              <a:rPr lang="nb-NO" sz="1000" dirty="0" smtClean="0"/>
              <a:t>.)  </a:t>
            </a:r>
          </a:p>
        </p:txBody>
      </p:sp>
      <p:pic>
        <p:nvPicPr>
          <p:cNvPr id="3" name="Picture 3" descr="M:\pc\Dokumenter\Adobe-Illustr-figures\CMB-plumes-chem-interact\90-deg section BMO-crys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9" y="3455647"/>
            <a:ext cx="8662265" cy="328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2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5" y="1646572"/>
            <a:ext cx="5042641" cy="5071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37" y="2674008"/>
            <a:ext cx="4017225" cy="38944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879" y="96435"/>
            <a:ext cx="8801018" cy="1197764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 dirty="0" err="1" smtClean="0">
                <a:solidFill>
                  <a:srgbClr val="009900"/>
                </a:solidFill>
              </a:rPr>
              <a:t>Two</a:t>
            </a:r>
            <a:r>
              <a:rPr lang="nb-NO" sz="1400" b="1" dirty="0" smtClean="0">
                <a:solidFill>
                  <a:srgbClr val="009900"/>
                </a:solidFill>
              </a:rPr>
              <a:t> </a:t>
            </a:r>
            <a:r>
              <a:rPr lang="nb-NO" sz="1400" b="1" dirty="0" err="1" smtClean="0">
                <a:solidFill>
                  <a:srgbClr val="009900"/>
                </a:solidFill>
              </a:rPr>
              <a:t>important</a:t>
            </a:r>
            <a:r>
              <a:rPr lang="nb-NO" sz="1400" b="1" dirty="0" smtClean="0">
                <a:solidFill>
                  <a:srgbClr val="009900"/>
                </a:solidFill>
              </a:rPr>
              <a:t> </a:t>
            </a:r>
            <a:r>
              <a:rPr lang="nb-NO" sz="1400" b="1" dirty="0" err="1" smtClean="0">
                <a:solidFill>
                  <a:srgbClr val="009900"/>
                </a:solidFill>
              </a:rPr>
              <a:t>consequences</a:t>
            </a:r>
            <a:endParaRPr lang="nb-NO" sz="1400" b="1" dirty="0" smtClean="0">
              <a:solidFill>
                <a:srgbClr val="009900"/>
              </a:solidFill>
            </a:endParaRPr>
          </a:p>
          <a:p>
            <a:pPr>
              <a:lnSpc>
                <a:spcPts val="2600"/>
              </a:lnSpc>
            </a:pPr>
            <a:r>
              <a:rPr lang="nb-NO" sz="1300" dirty="0" smtClean="0"/>
              <a:t>- LM is more </a:t>
            </a:r>
            <a:r>
              <a:rPr lang="nb-NO" sz="1300" dirty="0" err="1" smtClean="0"/>
              <a:t>bridgmanitic</a:t>
            </a:r>
            <a:r>
              <a:rPr lang="nb-NO" sz="1300" dirty="0" smtClean="0"/>
              <a:t> </a:t>
            </a:r>
            <a:r>
              <a:rPr lang="nb-NO" sz="1300" dirty="0"/>
              <a:t>("</a:t>
            </a:r>
            <a:r>
              <a:rPr lang="nb-NO" sz="1300" dirty="0" err="1"/>
              <a:t>chondritic</a:t>
            </a:r>
            <a:r>
              <a:rPr lang="nb-NO" sz="1300" dirty="0" smtClean="0"/>
              <a:t>") </a:t>
            </a:r>
            <a:r>
              <a:rPr lang="nb-NO" sz="1300" dirty="0" err="1" smtClean="0"/>
              <a:t>than</a:t>
            </a:r>
            <a:r>
              <a:rPr lang="nb-NO" sz="1300" dirty="0" smtClean="0"/>
              <a:t> </a:t>
            </a:r>
            <a:r>
              <a:rPr lang="nb-NO" sz="1300" dirty="0" err="1" smtClean="0"/>
              <a:t>the</a:t>
            </a:r>
            <a:r>
              <a:rPr lang="nb-NO" sz="1300" dirty="0"/>
              <a:t> </a:t>
            </a:r>
            <a:r>
              <a:rPr lang="nb-NO" sz="1300" dirty="0" smtClean="0"/>
              <a:t>bulk mantle </a:t>
            </a:r>
            <a:r>
              <a:rPr lang="nb-NO" sz="1300" b="1" dirty="0" smtClean="0">
                <a:latin typeface="Symbol" panose="05050102010706020507" pitchFamily="18" charset="2"/>
              </a:rPr>
              <a:t>-</a:t>
            </a:r>
            <a:r>
              <a:rPr lang="nb-NO" sz="1300" dirty="0" smtClean="0"/>
              <a:t> </a:t>
            </a:r>
            <a:r>
              <a:rPr lang="nb-NO" sz="1300" dirty="0" err="1" smtClean="0"/>
              <a:t>elevated</a:t>
            </a:r>
            <a:r>
              <a:rPr lang="nb-NO" sz="1300" dirty="0" smtClean="0"/>
              <a:t> Si/(</a:t>
            </a:r>
            <a:r>
              <a:rPr lang="nb-NO" sz="1300" dirty="0" err="1" smtClean="0"/>
              <a:t>Fe+Mg</a:t>
            </a:r>
            <a:r>
              <a:rPr lang="nb-NO" sz="1300" dirty="0" smtClean="0"/>
              <a:t>) and </a:t>
            </a:r>
            <a:r>
              <a:rPr lang="nb-NO" sz="1300" dirty="0" err="1" smtClean="0"/>
              <a:t>bm</a:t>
            </a:r>
            <a:r>
              <a:rPr lang="nb-NO" sz="1300" dirty="0" smtClean="0"/>
              <a:t>/</a:t>
            </a:r>
            <a:r>
              <a:rPr lang="nb-NO" sz="1300" dirty="0" err="1" smtClean="0"/>
              <a:t>fp</a:t>
            </a:r>
            <a:r>
              <a:rPr lang="nb-NO" sz="1300" dirty="0" smtClean="0"/>
              <a:t> ratios </a:t>
            </a:r>
          </a:p>
          <a:p>
            <a:pPr>
              <a:lnSpc>
                <a:spcPts val="2600"/>
              </a:lnSpc>
            </a:pPr>
            <a:r>
              <a:rPr lang="nb-NO" sz="1300" dirty="0" smtClean="0"/>
              <a:t>- The </a:t>
            </a:r>
            <a:r>
              <a:rPr lang="nb-NO" sz="1300" dirty="0" err="1" smtClean="0"/>
              <a:t>entrainment</a:t>
            </a:r>
            <a:r>
              <a:rPr lang="nb-NO" sz="1300" dirty="0" smtClean="0"/>
              <a:t> and </a:t>
            </a:r>
            <a:r>
              <a:rPr lang="nb-NO" sz="1300" dirty="0" err="1" smtClean="0"/>
              <a:t>UM</a:t>
            </a:r>
            <a:r>
              <a:rPr lang="nb-NO" sz="1300" dirty="0" smtClean="0"/>
              <a:t>-melting of </a:t>
            </a:r>
            <a:r>
              <a:rPr lang="nb-NO" sz="1300" dirty="0" err="1" smtClean="0"/>
              <a:t>ERD</a:t>
            </a:r>
            <a:r>
              <a:rPr lang="nb-NO" sz="1300" dirty="0" smtClean="0"/>
              <a:t>-material </a:t>
            </a:r>
            <a:r>
              <a:rPr lang="nb-NO" sz="1300" dirty="0" err="1" smtClean="0"/>
              <a:t>may</a:t>
            </a:r>
            <a:r>
              <a:rPr lang="nb-NO" sz="1300" dirty="0" smtClean="0"/>
              <a:t> be </a:t>
            </a:r>
            <a:r>
              <a:rPr lang="nb-NO" sz="1300" dirty="0" err="1" smtClean="0"/>
              <a:t>seen</a:t>
            </a:r>
            <a:r>
              <a:rPr lang="nb-NO" sz="1300" dirty="0" smtClean="0"/>
              <a:t> as </a:t>
            </a:r>
            <a:r>
              <a:rPr lang="nb-NO" sz="1300" dirty="0" err="1" smtClean="0"/>
              <a:t>the</a:t>
            </a:r>
            <a:r>
              <a:rPr lang="nb-NO" sz="1300" dirty="0" smtClean="0"/>
              <a:t> positive </a:t>
            </a:r>
            <a:r>
              <a:rPr lang="nb-NO" sz="1300" b="1" dirty="0" err="1" smtClean="0">
                <a:latin typeface="Symbol" panose="05050102010706020507" pitchFamily="18" charset="2"/>
              </a:rPr>
              <a:t>m</a:t>
            </a:r>
            <a:r>
              <a:rPr lang="nb-NO" sz="1300" baseline="30000" dirty="0" err="1" smtClean="0"/>
              <a:t>142</a:t>
            </a:r>
            <a:r>
              <a:rPr lang="nb-NO" sz="1300" dirty="0" err="1" smtClean="0"/>
              <a:t>Nd-anomalies</a:t>
            </a:r>
            <a:r>
              <a:rPr lang="nb-NO" sz="1300" dirty="0" smtClean="0"/>
              <a:t> in </a:t>
            </a:r>
            <a:r>
              <a:rPr lang="nb-NO" sz="1300" dirty="0" err="1" smtClean="0"/>
              <a:t>some</a:t>
            </a:r>
            <a:r>
              <a:rPr lang="nb-NO" sz="1300" dirty="0" smtClean="0"/>
              <a:t> </a:t>
            </a:r>
            <a:r>
              <a:rPr lang="nb-NO" sz="1300" dirty="0" err="1" smtClean="0"/>
              <a:t>OIBs</a:t>
            </a:r>
            <a:r>
              <a:rPr lang="nb-NO" sz="1300" dirty="0" smtClean="0"/>
              <a:t> and </a:t>
            </a:r>
            <a:r>
              <a:rPr lang="nb-NO" sz="1300" dirty="0" err="1" smtClean="0"/>
              <a:t>kimberlites</a:t>
            </a:r>
            <a:r>
              <a:rPr lang="nb-NO" sz="1300" dirty="0" smtClean="0"/>
              <a:t>.</a:t>
            </a:r>
          </a:p>
          <a:p>
            <a:pPr>
              <a:lnSpc>
                <a:spcPts val="1500"/>
              </a:lnSpc>
            </a:pPr>
            <a:r>
              <a:rPr lang="nb-NO" sz="1400" dirty="0">
                <a:solidFill>
                  <a:srgbClr val="8E00EE"/>
                </a:solidFill>
              </a:rPr>
              <a:t> </a:t>
            </a:r>
            <a:r>
              <a:rPr lang="nb-NO" sz="1400" dirty="0" smtClean="0">
                <a:solidFill>
                  <a:srgbClr val="8E00EE"/>
                </a:solidFill>
              </a:rPr>
              <a:t>  </a:t>
            </a:r>
            <a:r>
              <a:rPr lang="nb-NO" sz="1200" dirty="0" smtClean="0">
                <a:solidFill>
                  <a:srgbClr val="8E00EE"/>
                </a:solidFill>
              </a:rPr>
              <a:t>The </a:t>
            </a:r>
            <a:r>
              <a:rPr lang="nb-NO" sz="1200" dirty="0" err="1" smtClean="0">
                <a:solidFill>
                  <a:srgbClr val="8E00EE"/>
                </a:solidFill>
              </a:rPr>
              <a:t>ERD</a:t>
            </a:r>
            <a:r>
              <a:rPr lang="nb-NO" sz="1200" dirty="0" smtClean="0">
                <a:solidFill>
                  <a:srgbClr val="8E00EE"/>
                </a:solidFill>
              </a:rPr>
              <a:t>-material </a:t>
            </a:r>
            <a:r>
              <a:rPr lang="nb-NO" sz="1200" dirty="0">
                <a:solidFill>
                  <a:srgbClr val="8E00EE"/>
                </a:solidFill>
              </a:rPr>
              <a:t>is</a:t>
            </a:r>
            <a:r>
              <a:rPr lang="nb-NO" sz="1200" dirty="0" smtClean="0">
                <a:solidFill>
                  <a:srgbClr val="8E00EE"/>
                </a:solidFill>
              </a:rPr>
              <a:t> </a:t>
            </a:r>
            <a:r>
              <a:rPr lang="nb-NO" sz="1200" dirty="0" err="1" smtClean="0">
                <a:solidFill>
                  <a:srgbClr val="8E00EE"/>
                </a:solidFill>
              </a:rPr>
              <a:t>very</a:t>
            </a:r>
            <a:r>
              <a:rPr lang="nb-NO" sz="1200" dirty="0" smtClean="0">
                <a:solidFill>
                  <a:srgbClr val="8E00EE"/>
                </a:solidFill>
              </a:rPr>
              <a:t> </a:t>
            </a:r>
            <a:r>
              <a:rPr lang="nb-NO" sz="1200" dirty="0" err="1" smtClean="0">
                <a:solidFill>
                  <a:srgbClr val="8E00EE"/>
                </a:solidFill>
              </a:rPr>
              <a:t>refractory</a:t>
            </a:r>
            <a:r>
              <a:rPr lang="nb-NO" sz="1200" dirty="0" smtClean="0">
                <a:solidFill>
                  <a:srgbClr val="8E00EE"/>
                </a:solidFill>
              </a:rPr>
              <a:t> (</a:t>
            </a:r>
            <a:r>
              <a:rPr lang="nb-NO" sz="1200" dirty="0" err="1" smtClean="0">
                <a:solidFill>
                  <a:srgbClr val="8E00EE"/>
                </a:solidFill>
              </a:rPr>
              <a:t>bridgmanitic</a:t>
            </a:r>
            <a:r>
              <a:rPr lang="nb-NO" sz="1200" dirty="0" smtClean="0">
                <a:solidFill>
                  <a:srgbClr val="8E00EE"/>
                </a:solidFill>
              </a:rPr>
              <a:t>) in </a:t>
            </a:r>
            <a:r>
              <a:rPr lang="nb-NO" sz="1200" dirty="0" err="1" smtClean="0">
                <a:solidFill>
                  <a:srgbClr val="8E00EE"/>
                </a:solidFill>
              </a:rPr>
              <a:t>the</a:t>
            </a:r>
            <a:r>
              <a:rPr lang="nb-NO" sz="1200" dirty="0" smtClean="0">
                <a:solidFill>
                  <a:srgbClr val="8E00EE"/>
                </a:solidFill>
              </a:rPr>
              <a:t> LM  </a:t>
            </a:r>
            <a:r>
              <a:rPr lang="nb-NO" sz="1200" dirty="0" err="1" smtClean="0">
                <a:solidFill>
                  <a:srgbClr val="8E00EE"/>
                </a:solidFill>
              </a:rPr>
              <a:t>but</a:t>
            </a:r>
            <a:r>
              <a:rPr lang="nb-NO" sz="1200" dirty="0" smtClean="0">
                <a:solidFill>
                  <a:srgbClr val="8E00EE"/>
                </a:solidFill>
              </a:rPr>
              <a:t> turns </a:t>
            </a:r>
            <a:r>
              <a:rPr lang="nb-NO" sz="1200" dirty="0" err="1" smtClean="0">
                <a:solidFill>
                  <a:srgbClr val="8E00EE"/>
                </a:solidFill>
              </a:rPr>
              <a:t>pyroxenitic</a:t>
            </a:r>
            <a:r>
              <a:rPr lang="nb-NO" sz="1200" dirty="0" smtClean="0">
                <a:solidFill>
                  <a:srgbClr val="8E00EE"/>
                </a:solidFill>
              </a:rPr>
              <a:t> and less </a:t>
            </a:r>
            <a:r>
              <a:rPr lang="nb-NO" sz="1200" dirty="0" err="1" smtClean="0">
                <a:solidFill>
                  <a:srgbClr val="8E00EE"/>
                </a:solidFill>
              </a:rPr>
              <a:t>refractory</a:t>
            </a:r>
            <a:r>
              <a:rPr lang="nb-NO" sz="1200" dirty="0" smtClean="0">
                <a:solidFill>
                  <a:srgbClr val="8E00EE"/>
                </a:solidFill>
              </a:rPr>
              <a:t> in </a:t>
            </a:r>
            <a:r>
              <a:rPr lang="nb-NO" sz="1200" dirty="0" err="1" smtClean="0">
                <a:solidFill>
                  <a:srgbClr val="8E00EE"/>
                </a:solidFill>
              </a:rPr>
              <a:t>the</a:t>
            </a:r>
            <a:r>
              <a:rPr lang="nb-NO" sz="1200" dirty="0" smtClean="0">
                <a:solidFill>
                  <a:srgbClr val="8E00EE"/>
                </a:solidFill>
              </a:rPr>
              <a:t> </a:t>
            </a:r>
            <a:r>
              <a:rPr lang="nb-NO" sz="1200" dirty="0" err="1" smtClean="0">
                <a:solidFill>
                  <a:srgbClr val="8E00EE"/>
                </a:solidFill>
              </a:rPr>
              <a:t>UM</a:t>
            </a:r>
            <a:r>
              <a:rPr lang="nb-NO" sz="1200" dirty="0">
                <a:solidFill>
                  <a:srgbClr val="8E00EE"/>
                </a:solidFill>
              </a:rPr>
              <a:t> </a:t>
            </a:r>
            <a:r>
              <a:rPr lang="nb-NO" sz="1200" dirty="0" smtClean="0">
                <a:solidFill>
                  <a:srgbClr val="8E00EE"/>
                </a:solidFill>
              </a:rPr>
              <a:t>melting </a:t>
            </a:r>
            <a:r>
              <a:rPr lang="nb-NO" sz="1200" dirty="0" err="1" smtClean="0">
                <a:solidFill>
                  <a:srgbClr val="8E00EE"/>
                </a:solidFill>
              </a:rPr>
              <a:t>zone</a:t>
            </a:r>
            <a:endParaRPr lang="en-US" sz="1200" dirty="0">
              <a:solidFill>
                <a:srgbClr val="8E00E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2243643"/>
            <a:ext cx="2196435" cy="746358"/>
          </a:xfrm>
          <a:prstGeom prst="rect">
            <a:avLst/>
          </a:prstGeom>
          <a:solidFill>
            <a:srgbClr val="ECECEC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nb-NO" sz="1100" b="1" dirty="0" smtClean="0"/>
              <a:t>Modified,</a:t>
            </a:r>
            <a:r>
              <a:rPr lang="nb-NO" sz="1100" dirty="0" smtClean="0"/>
              <a:t> </a:t>
            </a:r>
            <a:r>
              <a:rPr lang="nb-NO" sz="1100" b="1" dirty="0" smtClean="0"/>
              <a:t>mainly from:</a:t>
            </a:r>
          </a:p>
          <a:p>
            <a:pPr>
              <a:lnSpc>
                <a:spcPts val="1300"/>
              </a:lnSpc>
            </a:pPr>
            <a:r>
              <a:rPr lang="nb-NO" sz="1000" dirty="0" smtClean="0"/>
              <a:t>Torsvik et al. (2016, Can. J. Earth </a:t>
            </a:r>
            <a:r>
              <a:rPr lang="nb-NO" sz="1000" dirty="0" err="1" smtClean="0"/>
              <a:t>Sci</a:t>
            </a:r>
            <a:r>
              <a:rPr lang="nb-NO" sz="1000" dirty="0" smtClean="0"/>
              <a:t>.)</a:t>
            </a:r>
          </a:p>
          <a:p>
            <a:pPr>
              <a:lnSpc>
                <a:spcPts val="1300"/>
              </a:lnSpc>
            </a:pPr>
            <a:r>
              <a:rPr lang="nb-NO" sz="1000" dirty="0" smtClean="0"/>
              <a:t>Ballmer et al. (2017, Nature </a:t>
            </a:r>
            <a:r>
              <a:rPr lang="nb-NO" sz="1000" dirty="0" err="1" smtClean="0"/>
              <a:t>Geosci</a:t>
            </a:r>
            <a:r>
              <a:rPr lang="nb-NO" sz="1000" dirty="0" smtClean="0"/>
              <a:t>.)</a:t>
            </a:r>
          </a:p>
          <a:p>
            <a:pPr>
              <a:lnSpc>
                <a:spcPts val="1300"/>
              </a:lnSpc>
            </a:pPr>
            <a:r>
              <a:rPr lang="nb-NO" sz="1000" dirty="0" smtClean="0"/>
              <a:t>Trønnes et al. (2019, </a:t>
            </a:r>
            <a:r>
              <a:rPr lang="nb-NO" sz="1000" dirty="0" err="1" smtClean="0"/>
              <a:t>Tectonophys</a:t>
            </a:r>
            <a:r>
              <a:rPr lang="nb-NO" sz="1000" dirty="0" smtClean="0"/>
              <a:t>.)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6530" y="1406989"/>
            <a:ext cx="1946367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dirty="0" smtClean="0"/>
              <a:t>Questions to:  </a:t>
            </a:r>
            <a:r>
              <a:rPr lang="nb-NO" sz="1100" dirty="0" err="1" smtClean="0">
                <a:solidFill>
                  <a:srgbClr val="0066FF"/>
                </a:solidFill>
              </a:rPr>
              <a:t>rtronnes@uio.no</a:t>
            </a:r>
            <a:endParaRPr lang="en-US" sz="11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M:\pc\Dokumenter\Adobe-Illustr-figures\Experimental-PhaseRel\Core-phase-rel\Tecto12217-Fig\Fig 14-density-bm-pc-Kd-Fe-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2" y="807326"/>
            <a:ext cx="3014197" cy="204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51520" y="3234030"/>
            <a:ext cx="3729098" cy="956030"/>
            <a:chOff x="3923929" y="2299387"/>
            <a:chExt cx="3729098" cy="956030"/>
          </a:xfrm>
        </p:grpSpPr>
        <p:sp>
          <p:nvSpPr>
            <p:cNvPr id="15" name="Rectangle 14"/>
            <p:cNvSpPr/>
            <p:nvPr/>
          </p:nvSpPr>
          <p:spPr>
            <a:xfrm>
              <a:off x="3923929" y="2299387"/>
              <a:ext cx="3677610" cy="917184"/>
            </a:xfrm>
            <a:prstGeom prst="rect">
              <a:avLst/>
            </a:prstGeom>
            <a:solidFill>
              <a:srgbClr val="CCEC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995936" y="2752715"/>
              <a:ext cx="3539752" cy="502702"/>
              <a:chOff x="3779912" y="2949493"/>
              <a:chExt cx="3539752" cy="50270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779912" y="2972286"/>
                <a:ext cx="35397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b="1" dirty="0" smtClean="0"/>
                  <a:t>K</a:t>
                </a:r>
                <a:r>
                  <a:rPr lang="nb-NO" sz="2000" b="1" baseline="-25000" dirty="0" smtClean="0"/>
                  <a:t>D</a:t>
                </a:r>
                <a:r>
                  <a:rPr lang="nb-NO" dirty="0" smtClean="0"/>
                  <a:t>        = (Fe/Mg)</a:t>
                </a:r>
                <a:r>
                  <a:rPr lang="nb-NO" baseline="30000" dirty="0" smtClean="0"/>
                  <a:t>bm </a:t>
                </a:r>
                <a:r>
                  <a:rPr lang="nb-NO" b="1" dirty="0" smtClean="0"/>
                  <a:t>/</a:t>
                </a:r>
                <a:r>
                  <a:rPr lang="nb-NO" dirty="0" smtClean="0"/>
                  <a:t> (Fe/Mg)</a:t>
                </a:r>
                <a:r>
                  <a:rPr lang="nb-NO" baseline="30000" dirty="0" smtClean="0"/>
                  <a:t>melt</a:t>
                </a:r>
                <a:r>
                  <a:rPr lang="nb-NO" dirty="0"/>
                  <a:t> </a:t>
                </a:r>
                <a:r>
                  <a:rPr lang="nb-NO" dirty="0" smtClean="0"/>
                  <a:t> </a:t>
                </a:r>
                <a:r>
                  <a:rPr lang="nb-NO" b="1" dirty="0" smtClean="0">
                    <a:solidFill>
                      <a:srgbClr val="FF0000"/>
                    </a:solidFill>
                  </a:rPr>
                  <a:t>≤ 0.1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012655" y="2949493"/>
                <a:ext cx="665567" cy="50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nb-NO" sz="1100" dirty="0" smtClean="0"/>
                  <a:t>bm/melt</a:t>
                </a:r>
              </a:p>
              <a:p>
                <a:pPr>
                  <a:lnSpc>
                    <a:spcPts val="1600"/>
                  </a:lnSpc>
                </a:pPr>
                <a:r>
                  <a:rPr lang="nb-NO" sz="1100" dirty="0" smtClean="0"/>
                  <a:t>   Fe/Mg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923929" y="2310880"/>
              <a:ext cx="372909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00" b="1" dirty="0" err="1" smtClean="0"/>
                <a:t>BUT</a:t>
              </a:r>
              <a:r>
                <a:rPr lang="nb-NO" sz="1300" dirty="0" smtClean="0"/>
                <a:t>:</a:t>
              </a:r>
            </a:p>
            <a:p>
              <a:r>
                <a:rPr lang="nb-NO" sz="1300" b="1" dirty="0" err="1" smtClean="0"/>
                <a:t>Strong</a:t>
              </a:r>
              <a:r>
                <a:rPr lang="nb-NO" sz="1300" dirty="0" smtClean="0"/>
                <a:t> Fe/Mg-</a:t>
              </a:r>
              <a:r>
                <a:rPr lang="nb-NO" sz="1300" dirty="0" err="1" smtClean="0"/>
                <a:t>partitioning</a:t>
              </a:r>
              <a:r>
                <a:rPr lang="nb-NO" sz="1300" dirty="0" smtClean="0"/>
                <a:t> </a:t>
              </a:r>
              <a:r>
                <a:rPr lang="nb-NO" sz="1300" dirty="0" err="1" smtClean="0"/>
                <a:t>densifies</a:t>
              </a:r>
              <a:r>
                <a:rPr lang="nb-NO" sz="1300" dirty="0" smtClean="0"/>
                <a:t> </a:t>
              </a:r>
              <a:r>
                <a:rPr lang="nb-NO" sz="1300" dirty="0" err="1" smtClean="0"/>
                <a:t>peridotite</a:t>
              </a:r>
              <a:r>
                <a:rPr lang="nb-NO" sz="1300" dirty="0" smtClean="0"/>
                <a:t> melt</a:t>
              </a:r>
            </a:p>
          </p:txBody>
        </p:sp>
      </p:grpSp>
      <p:pic>
        <p:nvPicPr>
          <p:cNvPr id="21" name="Picture 3" descr="M:\pc\Dokumenter\Adobe-Illustr-figures\Experimental-PhaseRel\Core-phase-rel\Tecto12217-Fig\Fig 14-density-bm-pc-Kd-Fe-M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8" y="4332302"/>
            <a:ext cx="2979231" cy="229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433915" y="4297842"/>
            <a:ext cx="2275205" cy="2392357"/>
            <a:chOff x="3204803" y="4581128"/>
            <a:chExt cx="1969411" cy="2261176"/>
          </a:xfrm>
        </p:grpSpPr>
        <p:pic>
          <p:nvPicPr>
            <p:cNvPr id="23" name="Picture 4" descr="M:\pc\Dokumenter\Adobe-Illustr-figures\Experimental-PhaseRel\Core-phase-rel\Tecto12217-Fig\Fig 14-density-bm-pc-Kd-Fe-M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803" y="4581128"/>
              <a:ext cx="1969411" cy="2261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 flipH="1">
              <a:off x="3644598" y="6435527"/>
              <a:ext cx="98528" cy="141248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 smtClean="0"/>
                <a:t> </a:t>
              </a:r>
              <a:endParaRPr lang="en-GB" sz="1600" dirty="0"/>
            </a:p>
          </p:txBody>
        </p: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30807" y="99083"/>
            <a:ext cx="6340114" cy="63094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b-NO" sz="2000" b="1" dirty="0" err="1" smtClean="0">
                <a:solidFill>
                  <a:srgbClr val="9900FF"/>
                </a:solidFill>
              </a:rPr>
              <a:t>BMO</a:t>
            </a:r>
            <a:r>
              <a:rPr lang="nb-NO" sz="2000" dirty="0" smtClean="0">
                <a:solidFill>
                  <a:srgbClr val="9900FF"/>
                </a:solidFill>
              </a:rPr>
              <a:t>: </a:t>
            </a:r>
            <a:r>
              <a:rPr lang="nb-NO" sz="2000" dirty="0" err="1" smtClean="0">
                <a:solidFill>
                  <a:srgbClr val="9900FF"/>
                </a:solidFill>
              </a:rPr>
              <a:t>caused</a:t>
            </a:r>
            <a:r>
              <a:rPr lang="nb-NO" sz="2000" dirty="0" smtClean="0">
                <a:solidFill>
                  <a:srgbClr val="9900FF"/>
                </a:solidFill>
              </a:rPr>
              <a:t> by solid-melt </a:t>
            </a:r>
            <a:r>
              <a:rPr lang="nb-NO" sz="2000" b="1" dirty="0" err="1" smtClean="0">
                <a:solidFill>
                  <a:srgbClr val="9900FF"/>
                </a:solidFill>
              </a:rPr>
              <a:t>density</a:t>
            </a:r>
            <a:r>
              <a:rPr lang="nb-NO" sz="2000" b="1" dirty="0" smtClean="0">
                <a:solidFill>
                  <a:srgbClr val="9900FF"/>
                </a:solidFill>
              </a:rPr>
              <a:t> </a:t>
            </a:r>
            <a:r>
              <a:rPr lang="nb-NO" sz="2000" b="1" dirty="0" err="1" smtClean="0">
                <a:solidFill>
                  <a:srgbClr val="9900FF"/>
                </a:solidFill>
              </a:rPr>
              <a:t>crossover</a:t>
            </a:r>
            <a:r>
              <a:rPr lang="nb-NO" sz="2000" b="1" dirty="0" smtClean="0">
                <a:solidFill>
                  <a:srgbClr val="9900FF"/>
                </a:solidFill>
              </a:rPr>
              <a:t> </a:t>
            </a:r>
            <a:r>
              <a:rPr lang="nb-NO" sz="2000" dirty="0" smtClean="0">
                <a:solidFill>
                  <a:srgbClr val="9900FF"/>
                </a:solidFill>
              </a:rPr>
              <a:t>at </a:t>
            </a:r>
            <a:r>
              <a:rPr lang="nb-NO" sz="2000" dirty="0" err="1" smtClean="0">
                <a:solidFill>
                  <a:srgbClr val="9900FF"/>
                </a:solidFill>
              </a:rPr>
              <a:t>high</a:t>
            </a:r>
            <a:r>
              <a:rPr lang="nb-NO" sz="2000" dirty="0" smtClean="0">
                <a:solidFill>
                  <a:srgbClr val="9900FF"/>
                </a:solidFill>
              </a:rPr>
              <a:t> p</a:t>
            </a:r>
          </a:p>
          <a:p>
            <a:pPr>
              <a:lnSpc>
                <a:spcPts val="2400"/>
              </a:lnSpc>
            </a:pPr>
            <a:r>
              <a:rPr lang="nb-NO" sz="1600" dirty="0">
                <a:solidFill>
                  <a:srgbClr val="9900FF"/>
                </a:solidFill>
              </a:rPr>
              <a:t> </a:t>
            </a:r>
            <a:r>
              <a:rPr lang="nb-NO" sz="1600" dirty="0" smtClean="0"/>
              <a:t>- </a:t>
            </a:r>
            <a:r>
              <a:rPr lang="nb-NO" sz="1500" dirty="0" smtClean="0"/>
              <a:t>not </a:t>
            </a:r>
            <a:r>
              <a:rPr lang="nb-NO" sz="1500" dirty="0" err="1" smtClean="0"/>
              <a:t>the</a:t>
            </a:r>
            <a:r>
              <a:rPr lang="nb-NO" sz="1500" dirty="0" smtClean="0"/>
              <a:t> case for pure </a:t>
            </a:r>
            <a:r>
              <a:rPr lang="nb-NO" sz="1500" b="1" dirty="0" err="1" smtClean="0">
                <a:solidFill>
                  <a:srgbClr val="FF0000"/>
                </a:solidFill>
              </a:rPr>
              <a:t>MgSiO</a:t>
            </a:r>
            <a:r>
              <a:rPr lang="nb-NO" sz="1500" b="1" baseline="-25000" dirty="0" err="1" smtClean="0">
                <a:solidFill>
                  <a:srgbClr val="FF0000"/>
                </a:solidFill>
              </a:rPr>
              <a:t>3</a:t>
            </a:r>
            <a:r>
              <a:rPr lang="nb-NO" sz="1500" dirty="0" smtClean="0">
                <a:solidFill>
                  <a:srgbClr val="FF0000"/>
                </a:solidFill>
              </a:rPr>
              <a:t> (</a:t>
            </a:r>
            <a:r>
              <a:rPr lang="nb-NO" sz="1500" dirty="0" err="1" smtClean="0">
                <a:solidFill>
                  <a:srgbClr val="FF0000"/>
                </a:solidFill>
              </a:rPr>
              <a:t>bm</a:t>
            </a:r>
            <a:r>
              <a:rPr lang="nb-NO" sz="1500" dirty="0" smtClean="0">
                <a:solidFill>
                  <a:srgbClr val="FF0000"/>
                </a:solidFill>
              </a:rPr>
              <a:t> and melt) </a:t>
            </a:r>
            <a:r>
              <a:rPr lang="nb-NO" sz="1500" dirty="0" smtClean="0"/>
              <a:t>and </a:t>
            </a:r>
            <a:r>
              <a:rPr lang="nb-NO" sz="1500" b="1" dirty="0" err="1" smtClean="0">
                <a:solidFill>
                  <a:srgbClr val="0066FF"/>
                </a:solidFill>
              </a:rPr>
              <a:t>MgO</a:t>
            </a:r>
            <a:r>
              <a:rPr lang="nb-NO" sz="1500" dirty="0" smtClean="0">
                <a:solidFill>
                  <a:srgbClr val="0066FF"/>
                </a:solidFill>
              </a:rPr>
              <a:t> (pc and melt)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5544"/>
            <a:ext cx="3921984" cy="38545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724128" y="5003471"/>
            <a:ext cx="1729961" cy="1443645"/>
            <a:chOff x="6019584" y="4893404"/>
            <a:chExt cx="1729961" cy="1443645"/>
          </a:xfrm>
        </p:grpSpPr>
        <p:sp>
          <p:nvSpPr>
            <p:cNvPr id="25" name="TextBox 24"/>
            <p:cNvSpPr txBox="1"/>
            <p:nvPr/>
          </p:nvSpPr>
          <p:spPr>
            <a:xfrm>
              <a:off x="6019584" y="4898194"/>
              <a:ext cx="1729961" cy="1438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nb-NO" sz="1600" dirty="0" smtClean="0">
                  <a:solidFill>
                    <a:srgbClr val="FF0000"/>
                  </a:solidFill>
                </a:rPr>
                <a:t>K</a:t>
              </a:r>
              <a:r>
                <a:rPr lang="nb-NO" sz="1600" baseline="-25000" dirty="0" smtClean="0">
                  <a:solidFill>
                    <a:srgbClr val="FF0000"/>
                  </a:solidFill>
                </a:rPr>
                <a:t>D</a:t>
              </a:r>
              <a:r>
                <a:rPr lang="nb-NO" sz="1600" dirty="0" smtClean="0">
                  <a:solidFill>
                    <a:srgbClr val="FF0000"/>
                  </a:solidFill>
                </a:rPr>
                <a:t>       = 0.1</a:t>
              </a:r>
            </a:p>
            <a:p>
              <a:pPr>
                <a:lnSpc>
                  <a:spcPts val="1500"/>
                </a:lnSpc>
              </a:pPr>
              <a:endParaRPr lang="nb-NO" sz="1600" dirty="0" smtClean="0">
                <a:solidFill>
                  <a:srgbClr val="FF0000"/>
                </a:solidFill>
              </a:endParaRPr>
            </a:p>
            <a:p>
              <a:pPr>
                <a:lnSpc>
                  <a:spcPts val="1500"/>
                </a:lnSpc>
              </a:pPr>
              <a:endParaRPr lang="nb-NO" sz="1600" dirty="0" smtClean="0">
                <a:solidFill>
                  <a:srgbClr val="FF0000"/>
                </a:solidFill>
              </a:endParaRPr>
            </a:p>
            <a:p>
              <a:pPr>
                <a:lnSpc>
                  <a:spcPts val="1900"/>
                </a:lnSpc>
              </a:pPr>
              <a:r>
                <a:rPr lang="nb-NO" sz="1600" dirty="0" err="1" smtClean="0">
                  <a:solidFill>
                    <a:srgbClr val="FF0000"/>
                  </a:solidFill>
                </a:rPr>
                <a:t>Neutral</a:t>
              </a:r>
              <a:r>
                <a:rPr lang="nb-NO" sz="1600" dirty="0" smtClean="0">
                  <a:solidFill>
                    <a:srgbClr val="FF0000"/>
                  </a:solidFill>
                </a:rPr>
                <a:t> </a:t>
              </a:r>
              <a:r>
                <a:rPr lang="nb-NO" sz="1600" dirty="0" err="1" smtClean="0">
                  <a:solidFill>
                    <a:srgbClr val="FF0000"/>
                  </a:solidFill>
                </a:rPr>
                <a:t>buoyancy</a:t>
              </a:r>
              <a:endParaRPr lang="nb-NO" dirty="0">
                <a:solidFill>
                  <a:srgbClr val="FF0000"/>
                </a:solidFill>
              </a:endParaRPr>
            </a:p>
            <a:p>
              <a:pPr>
                <a:lnSpc>
                  <a:spcPts val="1900"/>
                </a:lnSpc>
              </a:pPr>
              <a:r>
                <a:rPr lang="nb-NO" sz="1600" dirty="0" smtClean="0">
                  <a:solidFill>
                    <a:srgbClr val="FF0000"/>
                  </a:solidFill>
                </a:rPr>
                <a:t>at</a:t>
              </a:r>
              <a:r>
                <a:rPr lang="nb-NO" dirty="0">
                  <a:solidFill>
                    <a:srgbClr val="FF0000"/>
                  </a:solidFill>
                </a:rPr>
                <a:t> </a:t>
              </a:r>
              <a:r>
                <a:rPr lang="nb-NO" sz="1600" b="1" dirty="0" smtClean="0">
                  <a:solidFill>
                    <a:srgbClr val="FF0000"/>
                  </a:solidFill>
                </a:rPr>
                <a:t>73-80</a:t>
              </a:r>
              <a:r>
                <a:rPr lang="nb-NO" sz="1600" dirty="0" smtClean="0">
                  <a:solidFill>
                    <a:srgbClr val="FF0000"/>
                  </a:solidFill>
                </a:rPr>
                <a:t> </a:t>
              </a:r>
              <a:r>
                <a:rPr lang="nb-NO" sz="1600" dirty="0" err="1" smtClean="0">
                  <a:solidFill>
                    <a:srgbClr val="FF0000"/>
                  </a:solidFill>
                </a:rPr>
                <a:t>GPa</a:t>
              </a:r>
              <a:r>
                <a:rPr lang="nb-NO" sz="1600" dirty="0" smtClean="0">
                  <a:solidFill>
                    <a:srgbClr val="FF0000"/>
                  </a:solidFill>
                </a:rPr>
                <a:t>, i.e.</a:t>
              </a:r>
            </a:p>
            <a:p>
              <a:pPr>
                <a:lnSpc>
                  <a:spcPts val="1800"/>
                </a:lnSpc>
              </a:pPr>
              <a:r>
                <a:rPr lang="nb-NO" sz="1600" b="1" dirty="0" smtClean="0">
                  <a:solidFill>
                    <a:srgbClr val="FF0000"/>
                  </a:solidFill>
                </a:rPr>
                <a:t>    ~1800</a:t>
              </a:r>
              <a:r>
                <a:rPr lang="nb-NO" sz="1600" dirty="0" smtClean="0">
                  <a:solidFill>
                    <a:srgbClr val="FF0000"/>
                  </a:solidFill>
                </a:rPr>
                <a:t> km depth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95060" y="4893404"/>
              <a:ext cx="535724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nb-NO" sz="800" dirty="0" smtClean="0">
                  <a:solidFill>
                    <a:srgbClr val="FF0000"/>
                  </a:solidFill>
                </a:rPr>
                <a:t>bm/melt</a:t>
              </a:r>
            </a:p>
            <a:p>
              <a:pPr>
                <a:lnSpc>
                  <a:spcPts val="1100"/>
                </a:lnSpc>
              </a:pPr>
              <a:r>
                <a:rPr lang="nb-NO" sz="800" dirty="0" smtClean="0">
                  <a:solidFill>
                    <a:srgbClr val="FF0000"/>
                  </a:solidFill>
                </a:rPr>
                <a:t>   Fe/Mg</a:t>
              </a:r>
            </a:p>
          </p:txBody>
        </p:sp>
        <p:sp>
          <p:nvSpPr>
            <p:cNvPr id="6" name="Down Arrow 5"/>
            <p:cNvSpPr/>
            <p:nvPr/>
          </p:nvSpPr>
          <p:spPr>
            <a:xfrm>
              <a:off x="6372200" y="5267866"/>
              <a:ext cx="194368" cy="277356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90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2646" y="557029"/>
            <a:ext cx="4005815" cy="90024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nb-NO" b="1" dirty="0" smtClean="0"/>
              <a:t>Large </a:t>
            </a:r>
            <a:r>
              <a:rPr lang="nb-NO" b="1" dirty="0" err="1" smtClean="0"/>
              <a:t>terrestrial</a:t>
            </a:r>
            <a:r>
              <a:rPr lang="nb-NO" b="1" dirty="0" smtClean="0"/>
              <a:t> planets Venus &amp; Earth: </a:t>
            </a:r>
          </a:p>
          <a:p>
            <a:pPr>
              <a:lnSpc>
                <a:spcPts val="2000"/>
              </a:lnSpc>
            </a:pPr>
            <a:r>
              <a:rPr lang="nb-NO" dirty="0"/>
              <a:t> </a:t>
            </a:r>
            <a:r>
              <a:rPr lang="nb-NO" dirty="0" err="1" smtClean="0"/>
              <a:t>core</a:t>
            </a:r>
            <a:r>
              <a:rPr lang="nb-NO" dirty="0" smtClean="0"/>
              <a:t> </a:t>
            </a:r>
            <a:r>
              <a:rPr lang="nb-NO" dirty="0" err="1" smtClean="0"/>
              <a:t>segregation</a:t>
            </a:r>
            <a:r>
              <a:rPr lang="nb-NO" dirty="0" smtClean="0"/>
              <a:t> at </a:t>
            </a:r>
            <a:r>
              <a:rPr lang="nb-NO" b="1" dirty="0" err="1" smtClean="0">
                <a:solidFill>
                  <a:srgbClr val="FF0000"/>
                </a:solidFill>
              </a:rPr>
              <a:t>very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high</a:t>
            </a:r>
            <a:r>
              <a:rPr lang="nb-NO" b="1" dirty="0" smtClean="0">
                <a:solidFill>
                  <a:srgbClr val="FF0000"/>
                </a:solidFill>
              </a:rPr>
              <a:t> T</a:t>
            </a:r>
            <a:r>
              <a:rPr lang="nb-NO" dirty="0" smtClean="0"/>
              <a:t>, </a:t>
            </a:r>
            <a:r>
              <a:rPr lang="nb-NO" dirty="0" err="1" smtClean="0"/>
              <a:t>allowing</a:t>
            </a:r>
            <a:endParaRPr lang="nb-NO" dirty="0" smtClean="0"/>
          </a:p>
          <a:p>
            <a:pPr>
              <a:lnSpc>
                <a:spcPts val="2000"/>
              </a:lnSpc>
            </a:pPr>
            <a:r>
              <a:rPr lang="nb-NO" dirty="0" smtClean="0"/>
              <a:t>  </a:t>
            </a:r>
            <a:r>
              <a:rPr lang="nb-NO" dirty="0" err="1" smtClean="0">
                <a:solidFill>
                  <a:srgbClr val="FF0000"/>
                </a:solidFill>
              </a:rPr>
              <a:t>high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Si</a:t>
            </a:r>
            <a:r>
              <a:rPr lang="nb-NO" b="1" baseline="30000" dirty="0" err="1" smtClean="0">
                <a:solidFill>
                  <a:srgbClr val="FF0000"/>
                </a:solidFill>
              </a:rPr>
              <a:t>protocore</a:t>
            </a:r>
            <a:r>
              <a:rPr lang="nb-NO" dirty="0" smtClean="0"/>
              <a:t>  </a:t>
            </a:r>
            <a:r>
              <a:rPr lang="nb-NO" b="1" dirty="0" smtClean="0"/>
              <a:t>and</a:t>
            </a:r>
            <a:r>
              <a:rPr lang="nb-NO" dirty="0" smtClean="0"/>
              <a:t>  </a:t>
            </a:r>
            <a:r>
              <a:rPr lang="nb-NO" dirty="0" err="1" smtClean="0">
                <a:solidFill>
                  <a:srgbClr val="FF0000"/>
                </a:solidFill>
              </a:rPr>
              <a:t>high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FeO</a:t>
            </a:r>
            <a:r>
              <a:rPr lang="nb-NO" baseline="30000" dirty="0" err="1" smtClean="0">
                <a:solidFill>
                  <a:srgbClr val="FF0000"/>
                </a:solidFill>
              </a:rPr>
              <a:t>MO</a:t>
            </a:r>
            <a:r>
              <a:rPr lang="nb-NO" baseline="30000" dirty="0" smtClean="0">
                <a:solidFill>
                  <a:srgbClr val="FF0000"/>
                </a:solidFill>
              </a:rPr>
              <a:t> </a:t>
            </a:r>
            <a:r>
              <a:rPr lang="nb-NO" dirty="0" smtClean="0">
                <a:solidFill>
                  <a:srgbClr val="FF0000"/>
                </a:solidFill>
              </a:rPr>
              <a:t>(</a:t>
            </a:r>
            <a:r>
              <a:rPr lang="nb-NO" dirty="0" err="1" smtClean="0">
                <a:solidFill>
                  <a:srgbClr val="FF0000"/>
                </a:solidFill>
              </a:rPr>
              <a:t>high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sz="1600" dirty="0" err="1" smtClean="0">
                <a:solidFill>
                  <a:srgbClr val="FF0000"/>
                </a:solidFill>
              </a:rPr>
              <a:t>f</a:t>
            </a:r>
            <a:r>
              <a:rPr lang="nb-NO" sz="1600" baseline="-16000" dirty="0" err="1" smtClean="0">
                <a:solidFill>
                  <a:srgbClr val="FF0000"/>
                </a:solidFill>
              </a:rPr>
              <a:t>O</a:t>
            </a:r>
            <a:r>
              <a:rPr lang="nb-NO" sz="1600" baseline="-25000" dirty="0" err="1" smtClean="0">
                <a:solidFill>
                  <a:srgbClr val="FF0000"/>
                </a:solidFill>
              </a:rPr>
              <a:t>2</a:t>
            </a:r>
            <a:r>
              <a:rPr lang="nb-NO" sz="1600" dirty="0" smtClean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99974" y="3126614"/>
            <a:ext cx="3773790" cy="887422"/>
            <a:chOff x="1703759" y="4966683"/>
            <a:chExt cx="3773790" cy="887422"/>
          </a:xfrm>
        </p:grpSpPr>
        <p:sp>
          <p:nvSpPr>
            <p:cNvPr id="12" name="TextBox 11"/>
            <p:cNvSpPr txBox="1"/>
            <p:nvPr/>
          </p:nvSpPr>
          <p:spPr>
            <a:xfrm>
              <a:off x="1703759" y="4966683"/>
              <a:ext cx="3773790" cy="8874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nb-NO" b="1" dirty="0" err="1" smtClean="0">
                  <a:solidFill>
                    <a:srgbClr val="0066FF"/>
                  </a:solidFill>
                </a:rPr>
                <a:t>Cooling</a:t>
              </a:r>
              <a:r>
                <a:rPr lang="nb-NO" dirty="0" smtClean="0">
                  <a:solidFill>
                    <a:srgbClr val="0066FF"/>
                  </a:solidFill>
                </a:rPr>
                <a:t>         </a:t>
              </a:r>
              <a:r>
                <a:rPr lang="nb-NO" dirty="0" err="1" smtClean="0">
                  <a:solidFill>
                    <a:srgbClr val="6600CC"/>
                  </a:solidFill>
                </a:rPr>
                <a:t>core</a:t>
              </a:r>
              <a:r>
                <a:rPr lang="nb-NO" dirty="0" smtClean="0">
                  <a:solidFill>
                    <a:srgbClr val="6600CC"/>
                  </a:solidFill>
                </a:rPr>
                <a:t>-MO </a:t>
              </a:r>
              <a:r>
                <a:rPr lang="nb-NO" b="1" dirty="0" smtClean="0">
                  <a:solidFill>
                    <a:srgbClr val="6600CC"/>
                  </a:solidFill>
                </a:rPr>
                <a:t>chemical exchange</a:t>
              </a:r>
            </a:p>
            <a:p>
              <a:pPr>
                <a:lnSpc>
                  <a:spcPts val="2000"/>
                </a:lnSpc>
              </a:pPr>
              <a:r>
                <a:rPr lang="nb-NO" dirty="0" smtClean="0">
                  <a:solidFill>
                    <a:srgbClr val="6600CC"/>
                  </a:solidFill>
                </a:rPr>
                <a:t>           - FeO </a:t>
              </a:r>
              <a:r>
                <a:rPr lang="nb-NO" dirty="0" smtClean="0">
                  <a:solidFill>
                    <a:srgbClr val="9999FF"/>
                  </a:solidFill>
                </a:rPr>
                <a:t>and FeO</a:t>
              </a:r>
              <a:r>
                <a:rPr lang="nb-NO" baseline="-25000" dirty="0" smtClean="0">
                  <a:solidFill>
                    <a:srgbClr val="9999FF"/>
                  </a:solidFill>
                </a:rPr>
                <a:t>1.5</a:t>
              </a:r>
              <a:r>
                <a:rPr lang="nb-NO" dirty="0" smtClean="0">
                  <a:solidFill>
                    <a:srgbClr val="6600CC"/>
                  </a:solidFill>
                </a:rPr>
                <a:t> to the core</a:t>
              </a:r>
            </a:p>
            <a:p>
              <a:pPr>
                <a:lnSpc>
                  <a:spcPts val="2000"/>
                </a:lnSpc>
              </a:pPr>
              <a:r>
                <a:rPr lang="nb-NO" dirty="0" smtClean="0">
                  <a:solidFill>
                    <a:srgbClr val="6600CC"/>
                  </a:solidFill>
                </a:rPr>
                <a:t>           - SiO</a:t>
              </a:r>
              <a:r>
                <a:rPr lang="nb-NO" baseline="-25000" dirty="0" smtClean="0">
                  <a:solidFill>
                    <a:srgbClr val="6600CC"/>
                  </a:solidFill>
                </a:rPr>
                <a:t>2</a:t>
              </a:r>
              <a:r>
                <a:rPr lang="nb-NO" dirty="0" smtClean="0">
                  <a:solidFill>
                    <a:srgbClr val="6600CC"/>
                  </a:solidFill>
                </a:rPr>
                <a:t> to </a:t>
              </a:r>
              <a:r>
                <a:rPr lang="nb-NO" dirty="0" err="1" smtClean="0">
                  <a:solidFill>
                    <a:srgbClr val="6600CC"/>
                  </a:solidFill>
                </a:rPr>
                <a:t>the</a:t>
              </a:r>
              <a:r>
                <a:rPr lang="nb-NO" dirty="0" smtClean="0">
                  <a:solidFill>
                    <a:srgbClr val="6600CC"/>
                  </a:solidFill>
                </a:rPr>
                <a:t> MO (and </a:t>
              </a:r>
              <a:r>
                <a:rPr lang="nb-NO" dirty="0" err="1" smtClean="0">
                  <a:solidFill>
                    <a:srgbClr val="6600CC"/>
                  </a:solidFill>
                </a:rPr>
                <a:t>BMO</a:t>
              </a:r>
              <a:r>
                <a:rPr lang="nb-NO" dirty="0" smtClean="0">
                  <a:solidFill>
                    <a:srgbClr val="6600CC"/>
                  </a:solidFill>
                </a:rPr>
                <a:t>)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586438" y="5078355"/>
              <a:ext cx="281080" cy="178683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8190" y="601428"/>
            <a:ext cx="38491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/>
              <a:t>2 Fe</a:t>
            </a:r>
            <a:r>
              <a:rPr lang="nb-NO" sz="2000" b="1" baseline="30000" dirty="0" smtClean="0"/>
              <a:t>met</a:t>
            </a:r>
            <a:r>
              <a:rPr lang="nb-NO" sz="2000" b="1" dirty="0" smtClean="0"/>
              <a:t> + SiO</a:t>
            </a:r>
            <a:r>
              <a:rPr lang="nb-NO" sz="2000" b="1" baseline="-25000" dirty="0" smtClean="0"/>
              <a:t>2</a:t>
            </a:r>
            <a:r>
              <a:rPr lang="nb-NO" sz="2000" b="1" baseline="30000" dirty="0" smtClean="0"/>
              <a:t>sil</a:t>
            </a:r>
            <a:r>
              <a:rPr lang="nb-NO" sz="2000" b="1" dirty="0" smtClean="0"/>
              <a:t>  =  Si</a:t>
            </a:r>
            <a:r>
              <a:rPr lang="nb-NO" sz="2000" b="1" baseline="30000" dirty="0" smtClean="0"/>
              <a:t>met</a:t>
            </a:r>
            <a:r>
              <a:rPr lang="nb-NO" sz="2000" b="1" dirty="0" smtClean="0"/>
              <a:t> + 2 FeO</a:t>
            </a:r>
            <a:r>
              <a:rPr lang="nb-NO" sz="2000" b="1" baseline="30000" dirty="0" smtClean="0"/>
              <a:t>sil</a:t>
            </a:r>
          </a:p>
          <a:p>
            <a:pPr>
              <a:lnSpc>
                <a:spcPts val="2200"/>
              </a:lnSpc>
            </a:pPr>
            <a:r>
              <a:rPr lang="nb-NO" sz="1400" dirty="0" err="1" smtClean="0"/>
              <a:t>displaced</a:t>
            </a:r>
            <a:r>
              <a:rPr lang="nb-NO" sz="1400" dirty="0" smtClean="0"/>
              <a:t> </a:t>
            </a:r>
            <a:r>
              <a:rPr lang="nb-NO" sz="1400" dirty="0" smtClean="0">
                <a:solidFill>
                  <a:srgbClr val="FF0000"/>
                </a:solidFill>
              </a:rPr>
              <a:t>towards the product side (right) with</a:t>
            </a:r>
          </a:p>
          <a:p>
            <a:pPr>
              <a:lnSpc>
                <a:spcPts val="1400"/>
              </a:lnSpc>
            </a:pPr>
            <a:r>
              <a:rPr lang="nb-NO" sz="1400" dirty="0" smtClean="0">
                <a:solidFill>
                  <a:srgbClr val="FF0000"/>
                </a:solidFill>
              </a:rPr>
              <a:t> </a:t>
            </a:r>
            <a:r>
              <a:rPr lang="nb-NO" sz="1400" b="1" dirty="0" err="1" smtClean="0">
                <a:solidFill>
                  <a:srgbClr val="FF0000"/>
                </a:solidFill>
              </a:rPr>
              <a:t>increasing</a:t>
            </a:r>
            <a:r>
              <a:rPr lang="nb-NO" sz="1400" b="1" dirty="0" smtClean="0">
                <a:solidFill>
                  <a:srgbClr val="FF0000"/>
                </a:solidFill>
              </a:rPr>
              <a:t> T  </a:t>
            </a:r>
            <a:r>
              <a:rPr lang="nb-NO" sz="1400" dirty="0" smtClean="0">
                <a:solidFill>
                  <a:srgbClr val="0066FF"/>
                </a:solidFill>
              </a:rPr>
              <a:t>and </a:t>
            </a:r>
            <a:r>
              <a:rPr lang="nb-NO" sz="1400" dirty="0" err="1" smtClean="0">
                <a:solidFill>
                  <a:srgbClr val="0066FF"/>
                </a:solidFill>
              </a:rPr>
              <a:t>reversed</a:t>
            </a:r>
            <a:r>
              <a:rPr lang="nb-NO" sz="1400" dirty="0" smtClean="0">
                <a:solidFill>
                  <a:srgbClr val="0066FF"/>
                </a:solidFill>
              </a:rPr>
              <a:t> during </a:t>
            </a:r>
            <a:r>
              <a:rPr lang="nb-NO" sz="1400" b="1" dirty="0" err="1" smtClean="0">
                <a:solidFill>
                  <a:srgbClr val="0066FF"/>
                </a:solidFill>
              </a:rPr>
              <a:t>cooling</a:t>
            </a:r>
            <a:endParaRPr lang="en-GB" sz="1400" b="1" dirty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1797529"/>
            <a:ext cx="38679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dirty="0" smtClean="0"/>
              <a:t>The combination of </a:t>
            </a:r>
            <a:r>
              <a:rPr lang="nb-NO" sz="1500" dirty="0" err="1" smtClean="0"/>
              <a:t>the</a:t>
            </a:r>
            <a:r>
              <a:rPr lang="nb-NO" sz="1500" dirty="0" smtClean="0"/>
              <a:t> </a:t>
            </a:r>
            <a:r>
              <a:rPr lang="nb-NO" sz="1500" dirty="0" err="1" smtClean="0"/>
              <a:t>two</a:t>
            </a:r>
            <a:r>
              <a:rPr lang="nb-NO" sz="1500" dirty="0" smtClean="0"/>
              <a:t> buffer </a:t>
            </a:r>
            <a:r>
              <a:rPr lang="nb-NO" sz="1500" dirty="0" err="1" smtClean="0"/>
              <a:t>reactions</a:t>
            </a:r>
            <a:r>
              <a:rPr lang="nb-NO" sz="1500" dirty="0" smtClean="0"/>
              <a:t>          </a:t>
            </a:r>
          </a:p>
          <a:p>
            <a:r>
              <a:rPr lang="nb-NO" sz="1500" dirty="0">
                <a:solidFill>
                  <a:srgbClr val="CC00CC"/>
                </a:solidFill>
              </a:rPr>
              <a:t> </a:t>
            </a:r>
            <a:r>
              <a:rPr lang="nb-NO" sz="1500" dirty="0" smtClean="0">
                <a:solidFill>
                  <a:srgbClr val="CC00CC"/>
                </a:solidFill>
              </a:rPr>
              <a:t>                </a:t>
            </a:r>
            <a:r>
              <a:rPr lang="nb-NO" sz="1500" dirty="0" smtClean="0">
                <a:solidFill>
                  <a:srgbClr val="F200F2"/>
                </a:solidFill>
              </a:rPr>
              <a:t>2 Fe + O</a:t>
            </a:r>
            <a:r>
              <a:rPr lang="nb-NO" sz="1500" baseline="-25000" dirty="0" smtClean="0">
                <a:solidFill>
                  <a:srgbClr val="F200F2"/>
                </a:solidFill>
              </a:rPr>
              <a:t>2</a:t>
            </a:r>
            <a:r>
              <a:rPr lang="nb-NO" sz="1500" dirty="0" smtClean="0">
                <a:solidFill>
                  <a:srgbClr val="F200F2"/>
                </a:solidFill>
              </a:rPr>
              <a:t> = 2 </a:t>
            </a:r>
            <a:r>
              <a:rPr lang="nb-NO" sz="1500" dirty="0" err="1" smtClean="0">
                <a:solidFill>
                  <a:srgbClr val="F200F2"/>
                </a:solidFill>
              </a:rPr>
              <a:t>FeO</a:t>
            </a:r>
            <a:r>
              <a:rPr lang="nb-NO" sz="1500" dirty="0" smtClean="0">
                <a:solidFill>
                  <a:srgbClr val="F200F2"/>
                </a:solidFill>
              </a:rPr>
              <a:t>  (</a:t>
            </a:r>
            <a:r>
              <a:rPr lang="nb-NO" sz="1500" b="1" dirty="0" smtClean="0">
                <a:solidFill>
                  <a:srgbClr val="F200F2"/>
                </a:solidFill>
              </a:rPr>
              <a:t>IW</a:t>
            </a:r>
            <a:r>
              <a:rPr lang="nb-NO" sz="1500" dirty="0" smtClean="0">
                <a:solidFill>
                  <a:srgbClr val="F200F2"/>
                </a:solidFill>
              </a:rPr>
              <a:t>)</a:t>
            </a:r>
          </a:p>
          <a:p>
            <a:r>
              <a:rPr lang="nb-NO" sz="1500" dirty="0" smtClean="0"/>
              <a:t>        minus:  </a:t>
            </a:r>
            <a:r>
              <a:rPr lang="nb-NO" sz="1500" dirty="0" smtClean="0">
                <a:solidFill>
                  <a:srgbClr val="8E00EE"/>
                </a:solidFill>
              </a:rPr>
              <a:t>Si + O</a:t>
            </a:r>
            <a:r>
              <a:rPr lang="nb-NO" sz="1500" baseline="-25000" dirty="0" smtClean="0">
                <a:solidFill>
                  <a:srgbClr val="8E00EE"/>
                </a:solidFill>
              </a:rPr>
              <a:t>2</a:t>
            </a:r>
            <a:r>
              <a:rPr lang="nb-NO" sz="1500" dirty="0" smtClean="0">
                <a:solidFill>
                  <a:srgbClr val="8E00EE"/>
                </a:solidFill>
              </a:rPr>
              <a:t> = </a:t>
            </a:r>
            <a:r>
              <a:rPr lang="nb-NO" sz="1500" dirty="0" err="1" smtClean="0">
                <a:solidFill>
                  <a:srgbClr val="8E00EE"/>
                </a:solidFill>
              </a:rPr>
              <a:t>SiO</a:t>
            </a:r>
            <a:r>
              <a:rPr lang="nb-NO" sz="1500" baseline="-25000" dirty="0" err="1" smtClean="0">
                <a:solidFill>
                  <a:srgbClr val="8E00EE"/>
                </a:solidFill>
              </a:rPr>
              <a:t>2</a:t>
            </a:r>
            <a:r>
              <a:rPr lang="nb-NO" sz="1500" baseline="-25000" dirty="0" smtClean="0">
                <a:solidFill>
                  <a:srgbClr val="8E00EE"/>
                </a:solidFill>
              </a:rPr>
              <a:t>      </a:t>
            </a:r>
            <a:r>
              <a:rPr lang="nb-NO" sz="1500" dirty="0" smtClean="0">
                <a:solidFill>
                  <a:srgbClr val="8E00EE"/>
                </a:solidFill>
              </a:rPr>
              <a:t>(</a:t>
            </a:r>
            <a:r>
              <a:rPr lang="nb-NO" sz="1500" b="1" dirty="0" smtClean="0">
                <a:solidFill>
                  <a:srgbClr val="8E00EE"/>
                </a:solidFill>
              </a:rPr>
              <a:t>SS</a:t>
            </a:r>
            <a:r>
              <a:rPr lang="nb-NO" sz="1500" dirty="0" smtClean="0">
                <a:solidFill>
                  <a:srgbClr val="8E00EE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2528319"/>
            <a:ext cx="25603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nb-NO" sz="1400" dirty="0" smtClean="0"/>
              <a:t>gives:   </a:t>
            </a:r>
            <a:r>
              <a:rPr lang="nb-NO" sz="1400" dirty="0" smtClean="0">
                <a:solidFill>
                  <a:srgbClr val="FF7C80"/>
                </a:solidFill>
              </a:rPr>
              <a:t>2 Fe </a:t>
            </a:r>
            <a:r>
              <a:rPr lang="nb-NO" sz="1400" dirty="0" smtClean="0">
                <a:solidFill>
                  <a:srgbClr val="FF7C80"/>
                </a:solidFill>
                <a:latin typeface="Symbol" panose="05050102010706020507" pitchFamily="18" charset="2"/>
              </a:rPr>
              <a:t>-</a:t>
            </a:r>
            <a:r>
              <a:rPr lang="nb-NO" sz="1400" dirty="0" smtClean="0">
                <a:solidFill>
                  <a:srgbClr val="FF7C80"/>
                </a:solidFill>
              </a:rPr>
              <a:t> Si = 2 FeO </a:t>
            </a:r>
            <a:r>
              <a:rPr lang="nb-NO" sz="1400" dirty="0">
                <a:solidFill>
                  <a:srgbClr val="FF7C80"/>
                </a:solidFill>
                <a:latin typeface="Symbol" panose="05050102010706020507" pitchFamily="18" charset="2"/>
              </a:rPr>
              <a:t>-</a:t>
            </a:r>
            <a:r>
              <a:rPr lang="nb-NO" sz="1400" dirty="0" smtClean="0">
                <a:solidFill>
                  <a:srgbClr val="FF7C80"/>
                </a:solidFill>
              </a:rPr>
              <a:t> SiO</a:t>
            </a:r>
            <a:r>
              <a:rPr lang="nb-NO" sz="1400" baseline="-25000" dirty="0" smtClean="0">
                <a:solidFill>
                  <a:srgbClr val="FF7C80"/>
                </a:solidFill>
              </a:rPr>
              <a:t>2</a:t>
            </a:r>
            <a:endParaRPr lang="en-GB" sz="1400" dirty="0">
              <a:solidFill>
                <a:srgbClr val="FF7C80"/>
              </a:solidFill>
            </a:endParaRPr>
          </a:p>
          <a:p>
            <a:pPr>
              <a:lnSpc>
                <a:spcPts val="1500"/>
              </a:lnSpc>
            </a:pPr>
            <a:r>
              <a:rPr lang="nb-NO" sz="1400" dirty="0"/>
              <a:t> </a:t>
            </a:r>
            <a:r>
              <a:rPr lang="nb-NO" sz="1400" dirty="0" smtClean="0"/>
              <a:t>and:</a:t>
            </a:r>
            <a:r>
              <a:rPr lang="nb-NO" sz="1400" dirty="0" smtClean="0">
                <a:solidFill>
                  <a:srgbClr val="800080"/>
                </a:solidFill>
              </a:rPr>
              <a:t>  </a:t>
            </a:r>
            <a:r>
              <a:rPr lang="nb-NO" sz="1400" b="1" dirty="0" smtClean="0">
                <a:solidFill>
                  <a:srgbClr val="FF0000"/>
                </a:solidFill>
              </a:rPr>
              <a:t>2 </a:t>
            </a:r>
            <a:r>
              <a:rPr lang="nb-NO" sz="1400" b="1" dirty="0">
                <a:solidFill>
                  <a:srgbClr val="FF0000"/>
                </a:solidFill>
              </a:rPr>
              <a:t>Fe </a:t>
            </a:r>
            <a:r>
              <a:rPr lang="nb-NO" sz="1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nb-NO" sz="1400" b="1" dirty="0" smtClean="0">
                <a:solidFill>
                  <a:srgbClr val="FF0000"/>
                </a:solidFill>
              </a:rPr>
              <a:t> Si</a:t>
            </a:r>
            <a:r>
              <a:rPr lang="nb-NO" sz="1400" b="1" dirty="0">
                <a:solidFill>
                  <a:srgbClr val="FF0000"/>
                </a:solidFill>
              </a:rPr>
              <a:t>O</a:t>
            </a:r>
            <a:r>
              <a:rPr lang="nb-NO" sz="1400" b="1" baseline="-25000" dirty="0">
                <a:solidFill>
                  <a:srgbClr val="FF0000"/>
                </a:solidFill>
              </a:rPr>
              <a:t>2</a:t>
            </a:r>
            <a:r>
              <a:rPr lang="nb-NO" sz="1400" b="1" dirty="0" smtClean="0">
                <a:solidFill>
                  <a:srgbClr val="FF0000"/>
                </a:solidFill>
              </a:rPr>
              <a:t> </a:t>
            </a:r>
            <a:r>
              <a:rPr lang="nb-NO" sz="1400" b="1" dirty="0">
                <a:solidFill>
                  <a:srgbClr val="FF0000"/>
                </a:solidFill>
              </a:rPr>
              <a:t>= </a:t>
            </a:r>
            <a:r>
              <a:rPr lang="nb-NO" sz="1400" b="1" dirty="0" smtClean="0">
                <a:solidFill>
                  <a:srgbClr val="FF0000"/>
                </a:solidFill>
              </a:rPr>
              <a:t>Si + 2 FeO</a:t>
            </a:r>
            <a:endParaRPr lang="en-GB" sz="1400" b="1" dirty="0">
              <a:solidFill>
                <a:srgbClr val="800080"/>
              </a:solidFill>
            </a:endParaRPr>
          </a:p>
        </p:txBody>
      </p:sp>
      <p:pic>
        <p:nvPicPr>
          <p:cNvPr id="6" name="Picture 2" descr="M:\pc\Dokumenter\Adobe-Illustr-figures\Experimental-PhaseRel\Core-phase-rel\Tecto12217-Fig\Fig 5B-IW-SS-T-f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1864"/>
            <a:ext cx="3735801" cy="26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99974" y="4153333"/>
            <a:ext cx="4037481" cy="1656864"/>
            <a:chOff x="4303526" y="4897603"/>
            <a:chExt cx="4064437" cy="1656864"/>
          </a:xfrm>
        </p:grpSpPr>
        <p:sp>
          <p:nvSpPr>
            <p:cNvPr id="15" name="TextBox 14"/>
            <p:cNvSpPr txBox="1"/>
            <p:nvPr/>
          </p:nvSpPr>
          <p:spPr>
            <a:xfrm>
              <a:off x="4303526" y="4897603"/>
              <a:ext cx="4064437" cy="16568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nb-NO" sz="1100" dirty="0">
                  <a:solidFill>
                    <a:srgbClr val="9900FF"/>
                  </a:solidFill>
                </a:rPr>
                <a:t>Armstrong and </a:t>
              </a:r>
              <a:r>
                <a:rPr lang="nb-NO" sz="1100" dirty="0" smtClean="0">
                  <a:solidFill>
                    <a:srgbClr val="9900FF"/>
                  </a:solidFill>
                </a:rPr>
                <a:t>Frost (2019, Nature</a:t>
              </a:r>
              <a:r>
                <a:rPr lang="nb-NO" sz="1100" dirty="0">
                  <a:solidFill>
                    <a:srgbClr val="9900FF"/>
                  </a:solidFill>
                </a:rPr>
                <a:t>)</a:t>
              </a:r>
            </a:p>
            <a:p>
              <a:pPr>
                <a:lnSpc>
                  <a:spcPts val="1800"/>
                </a:lnSpc>
              </a:pPr>
              <a:r>
                <a:rPr lang="nb-NO" sz="1400" dirty="0" smtClean="0"/>
                <a:t>The </a:t>
              </a:r>
              <a:r>
                <a:rPr lang="nb-NO" sz="1400" b="1" dirty="0" err="1" smtClean="0"/>
                <a:t>minor</a:t>
              </a:r>
              <a:r>
                <a:rPr lang="nb-NO" sz="1400" b="1" dirty="0" smtClean="0"/>
                <a:t> </a:t>
              </a:r>
              <a:r>
                <a:rPr lang="nb-NO" sz="1400" b="1" dirty="0" err="1" smtClean="0"/>
                <a:t>FeO</a:t>
              </a:r>
              <a:r>
                <a:rPr lang="nb-NO" sz="1400" b="1" baseline="-25000" dirty="0" err="1" smtClean="0"/>
                <a:t>1.5</a:t>
              </a:r>
              <a:r>
                <a:rPr lang="nb-NO" sz="1400" b="1" dirty="0" smtClean="0"/>
                <a:t> </a:t>
              </a:r>
              <a:r>
                <a:rPr lang="nb-NO" sz="1400" b="1" dirty="0" err="1" smtClean="0"/>
                <a:t>component</a:t>
              </a:r>
              <a:r>
                <a:rPr lang="nb-NO" sz="1400" b="1" dirty="0" smtClean="0"/>
                <a:t> </a:t>
              </a:r>
              <a:r>
                <a:rPr lang="nb-NO" sz="1400" dirty="0" smtClean="0"/>
                <a:t>is due to MO </a:t>
              </a:r>
              <a:r>
                <a:rPr lang="nb-NO" sz="1400" dirty="0" err="1" smtClean="0"/>
                <a:t>self-disproportionation</a:t>
              </a:r>
              <a:r>
                <a:rPr lang="nb-NO" sz="1400" dirty="0" smtClean="0"/>
                <a:t> </a:t>
              </a:r>
              <a:r>
                <a:rPr lang="nb-NO" sz="1400" dirty="0"/>
                <a:t>of </a:t>
              </a:r>
              <a:r>
                <a:rPr lang="nb-NO" sz="1400" dirty="0" err="1" smtClean="0"/>
                <a:t>FeO</a:t>
              </a:r>
              <a:r>
                <a:rPr lang="nb-NO" sz="1400" dirty="0" smtClean="0"/>
                <a:t> </a:t>
              </a:r>
              <a:r>
                <a:rPr lang="nb-NO" sz="1400" dirty="0" err="1" smtClean="0"/>
                <a:t>promoting</a:t>
              </a:r>
              <a:r>
                <a:rPr lang="nb-NO" sz="1400" dirty="0" smtClean="0"/>
                <a:t> </a:t>
              </a:r>
              <a:r>
                <a:rPr lang="nb-NO" sz="1400" dirty="0" err="1"/>
                <a:t>high</a:t>
              </a:r>
              <a:r>
                <a:rPr lang="nb-NO" sz="1400" dirty="0"/>
                <a:t> </a:t>
              </a:r>
              <a:r>
                <a:rPr lang="nb-NO" sz="1400" dirty="0" err="1"/>
                <a:t>f</a:t>
              </a:r>
              <a:r>
                <a:rPr lang="nb-NO" baseline="-10000" dirty="0" err="1"/>
                <a:t>O</a:t>
              </a:r>
              <a:r>
                <a:rPr lang="nb-NO" sz="1400" baseline="-25000" dirty="0" err="1"/>
                <a:t>2</a:t>
              </a:r>
              <a:r>
                <a:rPr lang="nb-NO" sz="1400" dirty="0"/>
                <a:t> </a:t>
              </a:r>
              <a:r>
                <a:rPr lang="nb-NO" sz="1400" dirty="0" smtClean="0"/>
                <a:t>in </a:t>
              </a:r>
              <a:r>
                <a:rPr lang="nb-NO" sz="1400" dirty="0" err="1" smtClean="0"/>
                <a:t>the</a:t>
              </a:r>
              <a:r>
                <a:rPr lang="nb-NO" sz="1400" dirty="0" smtClean="0"/>
                <a:t> MO at </a:t>
              </a:r>
              <a:r>
                <a:rPr lang="nb-NO" sz="1400" dirty="0" err="1" smtClean="0"/>
                <a:t>high</a:t>
              </a:r>
              <a:r>
                <a:rPr lang="nb-NO" sz="1400" dirty="0" smtClean="0"/>
                <a:t> p, </a:t>
              </a:r>
              <a:r>
                <a:rPr lang="nb-NO" sz="1400" dirty="0" err="1" smtClean="0"/>
                <a:t>combined</a:t>
              </a:r>
              <a:r>
                <a:rPr lang="nb-NO" sz="1400" dirty="0" smtClean="0"/>
                <a:t> </a:t>
              </a:r>
              <a:r>
                <a:rPr lang="nb-NO" sz="1400" dirty="0" err="1" smtClean="0"/>
                <a:t>with</a:t>
              </a:r>
              <a:r>
                <a:rPr lang="nb-NO" sz="1400" dirty="0" smtClean="0"/>
                <a:t> </a:t>
              </a:r>
              <a:r>
                <a:rPr lang="nb-NO" sz="1400" dirty="0" err="1" smtClean="0"/>
                <a:t>extra</a:t>
              </a:r>
              <a:r>
                <a:rPr lang="nb-NO" sz="1400" dirty="0" smtClean="0"/>
                <a:t> </a:t>
              </a:r>
              <a:r>
                <a:rPr lang="nb-NO" sz="1400" dirty="0" err="1" smtClean="0"/>
                <a:t>core</a:t>
              </a:r>
              <a:r>
                <a:rPr lang="nb-NO" sz="1400" dirty="0" smtClean="0"/>
                <a:t> </a:t>
              </a:r>
              <a:r>
                <a:rPr lang="nb-NO" sz="1400" dirty="0" err="1" smtClean="0"/>
                <a:t>segregation</a:t>
              </a:r>
              <a:r>
                <a:rPr lang="nb-NO" sz="1400" dirty="0" smtClean="0"/>
                <a:t>:  </a:t>
              </a:r>
            </a:p>
            <a:p>
              <a:pPr>
                <a:lnSpc>
                  <a:spcPts val="2800"/>
                </a:lnSpc>
              </a:pPr>
              <a:r>
                <a:rPr lang="nb-NO" dirty="0" smtClean="0">
                  <a:solidFill>
                    <a:srgbClr val="FF0000"/>
                  </a:solidFill>
                </a:rPr>
                <a:t>    </a:t>
              </a:r>
              <a:r>
                <a:rPr lang="nb-NO" sz="1900" b="1" dirty="0" smtClean="0">
                  <a:solidFill>
                    <a:srgbClr val="FF0000"/>
                  </a:solidFill>
                </a:rPr>
                <a:t>3 </a:t>
              </a:r>
              <a:r>
                <a:rPr lang="nb-NO" sz="1900" b="1" dirty="0" err="1" smtClean="0">
                  <a:solidFill>
                    <a:srgbClr val="FF0000"/>
                  </a:solidFill>
                </a:rPr>
                <a:t>FeO</a:t>
              </a:r>
              <a:r>
                <a:rPr lang="nb-NO" sz="1900" b="1" dirty="0" smtClean="0">
                  <a:solidFill>
                    <a:srgbClr val="FF0000"/>
                  </a:solidFill>
                </a:rPr>
                <a:t>  =  2 FeO</a:t>
              </a:r>
              <a:r>
                <a:rPr lang="nb-NO" sz="1900" b="1" baseline="-25000" dirty="0" smtClean="0">
                  <a:solidFill>
                    <a:srgbClr val="FF0000"/>
                  </a:solidFill>
                </a:rPr>
                <a:t>1.5</a:t>
              </a:r>
              <a:r>
                <a:rPr lang="nb-NO" sz="1900" b="1" dirty="0" smtClean="0">
                  <a:solidFill>
                    <a:srgbClr val="FF0000"/>
                  </a:solidFill>
                </a:rPr>
                <a:t>   +    Fe</a:t>
              </a:r>
            </a:p>
            <a:p>
              <a:pPr>
                <a:lnSpc>
                  <a:spcPts val="1700"/>
                </a:lnSpc>
              </a:pPr>
              <a:r>
                <a:rPr lang="nb-NO" sz="1100" dirty="0"/>
                <a:t> </a:t>
              </a:r>
              <a:r>
                <a:rPr lang="nb-NO" sz="1100" dirty="0" smtClean="0"/>
                <a:t>            </a:t>
              </a:r>
              <a:r>
                <a:rPr lang="nb-NO" sz="1100" dirty="0" err="1" smtClean="0"/>
                <a:t>components</a:t>
              </a:r>
              <a:r>
                <a:rPr lang="nb-NO" sz="1100" dirty="0" smtClean="0"/>
                <a:t> in </a:t>
              </a:r>
              <a:r>
                <a:rPr lang="nb-NO" sz="1100" dirty="0" err="1" smtClean="0"/>
                <a:t>the</a:t>
              </a:r>
              <a:r>
                <a:rPr lang="nb-NO" sz="1100" dirty="0" smtClean="0"/>
                <a:t> MO               </a:t>
              </a:r>
              <a:r>
                <a:rPr lang="nb-NO" sz="1100" dirty="0" err="1" smtClean="0"/>
                <a:t>liquid</a:t>
              </a:r>
              <a:r>
                <a:rPr lang="nb-NO" sz="1100" dirty="0" smtClean="0"/>
                <a:t> metal </a:t>
              </a:r>
              <a:r>
                <a:rPr lang="nb-NO" sz="1100" dirty="0" err="1" smtClean="0"/>
                <a:t>segregating</a:t>
              </a:r>
              <a:endParaRPr lang="nb-NO" sz="1100" dirty="0"/>
            </a:p>
            <a:p>
              <a:pPr>
                <a:lnSpc>
                  <a:spcPts val="1100"/>
                </a:lnSpc>
              </a:pPr>
              <a:r>
                <a:rPr lang="nb-NO" sz="1100" dirty="0" smtClean="0"/>
                <a:t>                                                                  and sinking to </a:t>
              </a:r>
              <a:r>
                <a:rPr lang="nb-NO" sz="1100" dirty="0" err="1" smtClean="0"/>
                <a:t>the</a:t>
              </a:r>
              <a:r>
                <a:rPr lang="nb-NO" sz="1100" dirty="0" smtClean="0"/>
                <a:t> </a:t>
              </a:r>
              <a:r>
                <a:rPr lang="nb-NO" sz="1100" dirty="0" err="1" smtClean="0"/>
                <a:t>core</a:t>
              </a:r>
              <a:r>
                <a:rPr lang="nb-NO" sz="1100" dirty="0" smtClean="0"/>
                <a:t> </a:t>
              </a:r>
            </a:p>
          </p:txBody>
        </p:sp>
        <p:sp>
          <p:nvSpPr>
            <p:cNvPr id="10" name="Right Brace 9"/>
            <p:cNvSpPr/>
            <p:nvPr/>
          </p:nvSpPr>
          <p:spPr>
            <a:xfrm rot="5400000">
              <a:off x="5485192" y="5214429"/>
              <a:ext cx="84965" cy="187330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Brace 15"/>
            <p:cNvSpPr/>
            <p:nvPr/>
          </p:nvSpPr>
          <p:spPr>
            <a:xfrm rot="5400000">
              <a:off x="7090228" y="5961974"/>
              <a:ext cx="90353" cy="32020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0834" y="264083"/>
            <a:ext cx="8631627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b-NO" sz="1800" b="1" dirty="0" smtClean="0"/>
              <a:t>Metal-</a:t>
            </a:r>
            <a:r>
              <a:rPr lang="nb-NO" sz="1800" b="1" dirty="0" err="1" smtClean="0"/>
              <a:t>silicate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exchange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equilibrium</a:t>
            </a:r>
            <a:r>
              <a:rPr lang="nb-NO" sz="1800" b="1" dirty="0" smtClean="0"/>
              <a:t> </a:t>
            </a:r>
            <a:r>
              <a:rPr lang="nb-NO" sz="1800" dirty="0" smtClean="0">
                <a:solidFill>
                  <a:srgbClr val="0066FF"/>
                </a:solidFill>
              </a:rPr>
              <a:t>leads to </a:t>
            </a:r>
            <a:r>
              <a:rPr lang="nb-NO" sz="1800" b="1" dirty="0" err="1" smtClean="0">
                <a:solidFill>
                  <a:srgbClr val="0066FF"/>
                </a:solidFill>
              </a:rPr>
              <a:t>core</a:t>
            </a:r>
            <a:r>
              <a:rPr lang="nb-NO" sz="800" b="1" dirty="0" smtClean="0">
                <a:solidFill>
                  <a:srgbClr val="0066FF"/>
                </a:solidFill>
              </a:rPr>
              <a:t> </a:t>
            </a:r>
            <a:r>
              <a:rPr lang="nb-NO" sz="1800" b="1" dirty="0" smtClean="0">
                <a:solidFill>
                  <a:srgbClr val="0066FF"/>
                </a:solidFill>
              </a:rPr>
              <a:t>-</a:t>
            </a:r>
            <a:r>
              <a:rPr lang="nb-NO" sz="800" b="1" dirty="0" smtClean="0">
                <a:solidFill>
                  <a:srgbClr val="0066FF"/>
                </a:solidFill>
              </a:rPr>
              <a:t> </a:t>
            </a:r>
            <a:r>
              <a:rPr lang="nb-NO" sz="1800" b="1" dirty="0" smtClean="0">
                <a:solidFill>
                  <a:srgbClr val="0066FF"/>
                </a:solidFill>
              </a:rPr>
              <a:t>MO</a:t>
            </a:r>
            <a:r>
              <a:rPr lang="nb-NO" sz="1800" dirty="0" smtClean="0">
                <a:solidFill>
                  <a:srgbClr val="0066FF"/>
                </a:solidFill>
              </a:rPr>
              <a:t> </a:t>
            </a:r>
            <a:r>
              <a:rPr lang="nb-NO" sz="1800" dirty="0" err="1" smtClean="0">
                <a:solidFill>
                  <a:srgbClr val="0066FF"/>
                </a:solidFill>
              </a:rPr>
              <a:t>chemical</a:t>
            </a:r>
            <a:r>
              <a:rPr lang="nb-NO" sz="1800" dirty="0" smtClean="0">
                <a:solidFill>
                  <a:srgbClr val="0066FF"/>
                </a:solidFill>
              </a:rPr>
              <a:t> </a:t>
            </a:r>
            <a:r>
              <a:rPr lang="nb-NO" sz="1800" dirty="0" err="1" smtClean="0">
                <a:solidFill>
                  <a:srgbClr val="0066FF"/>
                </a:solidFill>
              </a:rPr>
              <a:t>exhange</a:t>
            </a:r>
            <a:r>
              <a:rPr lang="nb-NO" sz="1800" dirty="0" smtClean="0">
                <a:solidFill>
                  <a:srgbClr val="0066FF"/>
                </a:solidFill>
              </a:rPr>
              <a:t> during </a:t>
            </a:r>
            <a:r>
              <a:rPr lang="nb-NO" sz="1800" dirty="0" err="1" smtClean="0">
                <a:solidFill>
                  <a:srgbClr val="0066FF"/>
                </a:solidFill>
              </a:rPr>
              <a:t>cooling</a:t>
            </a:r>
            <a:endParaRPr lang="nb-NO" sz="1800" dirty="0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M:\pc\Dokumenter\Adobe-Illustr-figures\Experimental-PhaseRel\Core-phase-rel\Tecto12217-Fig\Fig 18-Fe-FeO-MgO Frost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26" y="3151472"/>
            <a:ext cx="3883630" cy="30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325" y="145395"/>
            <a:ext cx="631134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nb-NO" sz="2200" b="1" dirty="0" smtClean="0">
                <a:solidFill>
                  <a:srgbClr val="0066FF"/>
                </a:solidFill>
              </a:rPr>
              <a:t>Earth </a:t>
            </a:r>
            <a:r>
              <a:rPr lang="nb-NO" sz="2200" b="1" dirty="0" err="1" smtClean="0">
                <a:solidFill>
                  <a:srgbClr val="0066FF"/>
                </a:solidFill>
              </a:rPr>
              <a:t>cooling</a:t>
            </a:r>
            <a:r>
              <a:rPr lang="nb-NO" sz="2200" dirty="0" smtClean="0">
                <a:solidFill>
                  <a:srgbClr val="0066FF"/>
                </a:solidFill>
              </a:rPr>
              <a:t> </a:t>
            </a:r>
            <a:r>
              <a:rPr lang="nb-NO" sz="2200" dirty="0" smtClean="0">
                <a:solidFill>
                  <a:srgbClr val="6600CC"/>
                </a:solidFill>
              </a:rPr>
              <a:t>has </a:t>
            </a:r>
            <a:r>
              <a:rPr lang="nb-NO" sz="2200" dirty="0" err="1" smtClean="0">
                <a:solidFill>
                  <a:srgbClr val="6600CC"/>
                </a:solidFill>
              </a:rPr>
              <a:t>produced</a:t>
            </a:r>
            <a:r>
              <a:rPr lang="nb-NO" sz="2200" dirty="0" smtClean="0">
                <a:solidFill>
                  <a:srgbClr val="6600CC"/>
                </a:solidFill>
              </a:rPr>
              <a:t> an O-</a:t>
            </a:r>
            <a:r>
              <a:rPr lang="nb-NO" sz="2200" dirty="0" err="1" smtClean="0">
                <a:solidFill>
                  <a:srgbClr val="6600CC"/>
                </a:solidFill>
              </a:rPr>
              <a:t>undersaturated</a:t>
            </a:r>
            <a:r>
              <a:rPr lang="nb-NO" sz="2200" dirty="0" smtClean="0">
                <a:solidFill>
                  <a:srgbClr val="6600CC"/>
                </a:solidFill>
              </a:rPr>
              <a:t> </a:t>
            </a:r>
            <a:r>
              <a:rPr lang="nb-NO" sz="2200" dirty="0" err="1" smtClean="0">
                <a:solidFill>
                  <a:srgbClr val="6600CC"/>
                </a:solidFill>
              </a:rPr>
              <a:t>core</a:t>
            </a:r>
            <a:endParaRPr lang="nb-NO" sz="2200" dirty="0" smtClean="0">
              <a:solidFill>
                <a:srgbClr val="66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646" y="694380"/>
            <a:ext cx="3007555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6600CC"/>
            </a:solidFill>
          </a:ln>
        </p:spPr>
        <p:txBody>
          <a:bodyPr wrap="none" rtlCol="0">
            <a:spAutoFit/>
          </a:bodyPr>
          <a:lstStyle/>
          <a:p>
            <a:r>
              <a:rPr lang="nb-NO" sz="1700" dirty="0" smtClean="0">
                <a:solidFill>
                  <a:srgbClr val="6600CC"/>
                </a:solidFill>
              </a:rPr>
              <a:t>System: Fe-Mg-O</a:t>
            </a:r>
          </a:p>
          <a:p>
            <a:r>
              <a:rPr lang="nb-NO" sz="1700" dirty="0" smtClean="0">
                <a:solidFill>
                  <a:srgbClr val="6600CC"/>
                </a:solidFill>
              </a:rPr>
              <a:t>metal-ferropericlase equilibrium</a:t>
            </a:r>
            <a:endParaRPr lang="en-GB" sz="1700" dirty="0">
              <a:solidFill>
                <a:srgbClr val="66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2619" y="1690476"/>
            <a:ext cx="2866490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6600CC"/>
            </a:solidFill>
          </a:ln>
        </p:spPr>
        <p:txBody>
          <a:bodyPr wrap="none" rtlCol="0">
            <a:spAutoFit/>
          </a:bodyPr>
          <a:lstStyle/>
          <a:p>
            <a:r>
              <a:rPr lang="nb-NO" sz="1700" dirty="0" smtClean="0">
                <a:solidFill>
                  <a:srgbClr val="6600CC"/>
                </a:solidFill>
              </a:rPr>
              <a:t>System: Fe-Mg-Si-O</a:t>
            </a:r>
          </a:p>
          <a:p>
            <a:r>
              <a:rPr lang="nb-NO" sz="1700" dirty="0" smtClean="0">
                <a:solidFill>
                  <a:srgbClr val="6600CC"/>
                </a:solidFill>
              </a:rPr>
              <a:t>metal-bridgmanite equilibrium</a:t>
            </a:r>
            <a:endParaRPr lang="en-GB" sz="1700" dirty="0">
              <a:solidFill>
                <a:srgbClr val="6600CC"/>
              </a:solidFill>
            </a:endParaRPr>
          </a:p>
        </p:txBody>
      </p:sp>
      <p:pic>
        <p:nvPicPr>
          <p:cNvPr id="3076" name="Picture 4" descr="M:\pc\Dokumenter\Adobe-Illustr-figures\Experimental-PhaseRel\Core-phase-rel\Tecto12217-Fig\Fig 18-Fe-FeO-MgO Frost-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6" y="1526327"/>
            <a:ext cx="4145722" cy="154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6652" y="1675180"/>
            <a:ext cx="1601721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nb-NO" sz="1400" dirty="0" smtClean="0">
                <a:solidFill>
                  <a:srgbClr val="0066FF"/>
                </a:solidFill>
              </a:rPr>
              <a:t>Solvus closure with</a:t>
            </a:r>
          </a:p>
          <a:p>
            <a:pPr>
              <a:lnSpc>
                <a:spcPts val="1600"/>
              </a:lnSpc>
            </a:pPr>
            <a:r>
              <a:rPr lang="nb-NO" sz="1400" dirty="0" smtClean="0">
                <a:solidFill>
                  <a:srgbClr val="0066FF"/>
                </a:solidFill>
              </a:rPr>
              <a:t>increasing </a:t>
            </a:r>
            <a:r>
              <a:rPr lang="nb-NO" sz="1400" b="1" dirty="0" smtClean="0">
                <a:solidFill>
                  <a:srgbClr val="0066FF"/>
                </a:solidFill>
              </a:rPr>
              <a:t>p and T</a:t>
            </a:r>
            <a:endParaRPr lang="en-GB" sz="1400" b="1" dirty="0">
              <a:solidFill>
                <a:srgbClr val="0066FF"/>
              </a:solidFill>
            </a:endParaRPr>
          </a:p>
        </p:txBody>
      </p:sp>
      <p:pic>
        <p:nvPicPr>
          <p:cNvPr id="3080" name="Picture 8" descr="M:\pc\Dokumenter\Adobe-Illustr-figures\Experimental-PhaseRel\Core-phase-rel\Tecto12217-Fig\Fig 19-Fe-MgSiO3 Takafuji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047" y="2439785"/>
            <a:ext cx="3263644" cy="184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M:\pc\Dokumenter\Adobe-Illustr-figures\Experimental-PhaseRel\Core-phase-rel\Tecto12217-Fig\Fig 18-Fe-FeO-MgO Frost-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" y="3221066"/>
            <a:ext cx="4198192" cy="319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32040" y="4826052"/>
            <a:ext cx="4018358" cy="1354217"/>
          </a:xfrm>
          <a:prstGeom prst="rect">
            <a:avLst/>
          </a:prstGeom>
          <a:solidFill>
            <a:srgbClr val="CCFFCC"/>
          </a:solidFill>
          <a:ln w="31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b="1" dirty="0" err="1" smtClean="0">
                <a:solidFill>
                  <a:srgbClr val="009900"/>
                </a:solidFill>
              </a:rPr>
              <a:t>Implication</a:t>
            </a:r>
            <a:endParaRPr lang="it-IT" sz="1800" b="1" dirty="0" smtClean="0">
              <a:solidFill>
                <a:srgbClr val="009900"/>
              </a:solidFill>
            </a:endParaRPr>
          </a:p>
          <a:p>
            <a:r>
              <a:rPr lang="it-IT" dirty="0" smtClean="0"/>
              <a:t>fp-metal </a:t>
            </a:r>
            <a:r>
              <a:rPr lang="it-IT" dirty="0"/>
              <a:t>and </a:t>
            </a:r>
            <a:r>
              <a:rPr lang="it-IT" dirty="0" err="1" smtClean="0"/>
              <a:t>bm</a:t>
            </a:r>
            <a:r>
              <a:rPr lang="it-IT" dirty="0" smtClean="0"/>
              <a:t>-metal </a:t>
            </a:r>
            <a:r>
              <a:rPr lang="it-IT" dirty="0" err="1" smtClean="0"/>
              <a:t>equilibria</a:t>
            </a:r>
            <a:r>
              <a:rPr lang="it-IT" dirty="0" smtClean="0"/>
              <a:t> </a:t>
            </a:r>
            <a:r>
              <a:rPr lang="it-IT" dirty="0" err="1" smtClean="0"/>
              <a:t>demonstrate</a:t>
            </a:r>
            <a:r>
              <a:rPr lang="it-IT" dirty="0" smtClean="0"/>
              <a:t> </a:t>
            </a:r>
            <a:r>
              <a:rPr lang="it-IT" b="1" i="1" dirty="0" smtClean="0"/>
              <a:t>strong </a:t>
            </a:r>
            <a:r>
              <a:rPr lang="it-IT" b="1" i="1" dirty="0" err="1" smtClean="0"/>
              <a:t>tendency</a:t>
            </a:r>
            <a:r>
              <a:rPr lang="it-IT" b="1" i="1" dirty="0" smtClean="0"/>
              <a:t> for </a:t>
            </a:r>
            <a:r>
              <a:rPr lang="it-IT" b="1" dirty="0" err="1" smtClean="0"/>
              <a:t>FeO-partitioning</a:t>
            </a:r>
            <a:r>
              <a:rPr lang="it-IT" b="1" dirty="0"/>
              <a:t> </a:t>
            </a:r>
            <a:r>
              <a:rPr lang="it-IT" dirty="0" smtClean="0"/>
              <a:t>to an</a:t>
            </a:r>
          </a:p>
          <a:p>
            <a:r>
              <a:rPr lang="it-IT" dirty="0" smtClean="0"/>
              <a:t>O-</a:t>
            </a:r>
            <a:r>
              <a:rPr lang="it-IT" dirty="0" err="1" smtClean="0"/>
              <a:t>undersaturated</a:t>
            </a:r>
            <a:r>
              <a:rPr lang="it-IT" dirty="0" smtClean="0"/>
              <a:t> </a:t>
            </a:r>
            <a:r>
              <a:rPr lang="it-IT" dirty="0"/>
              <a:t>core </a:t>
            </a:r>
            <a:endParaRPr lang="it-IT" dirty="0" smtClean="0"/>
          </a:p>
          <a:p>
            <a:r>
              <a:rPr lang="it-IT" dirty="0">
                <a:solidFill>
                  <a:srgbClr val="8E00EE"/>
                </a:solidFill>
              </a:rPr>
              <a:t> </a:t>
            </a:r>
            <a:r>
              <a:rPr lang="it-IT" dirty="0" smtClean="0">
                <a:solidFill>
                  <a:srgbClr val="8E00EE"/>
                </a:solidFill>
              </a:rPr>
              <a:t>- </a:t>
            </a:r>
            <a:r>
              <a:rPr lang="it-IT" dirty="0" err="1" smtClean="0">
                <a:solidFill>
                  <a:srgbClr val="8E00EE"/>
                </a:solidFill>
              </a:rPr>
              <a:t>limited</a:t>
            </a:r>
            <a:r>
              <a:rPr lang="it-IT" dirty="0" smtClean="0">
                <a:solidFill>
                  <a:srgbClr val="8E00EE"/>
                </a:solidFill>
              </a:rPr>
              <a:t> by </a:t>
            </a:r>
            <a:r>
              <a:rPr lang="it-IT" dirty="0" err="1" smtClean="0">
                <a:solidFill>
                  <a:srgbClr val="8E00EE"/>
                </a:solidFill>
              </a:rPr>
              <a:t>solid</a:t>
            </a:r>
            <a:r>
              <a:rPr lang="it-IT" dirty="0" smtClean="0">
                <a:solidFill>
                  <a:srgbClr val="8E00EE"/>
                </a:solidFill>
              </a:rPr>
              <a:t> state </a:t>
            </a:r>
            <a:r>
              <a:rPr lang="it-IT" dirty="0" err="1" smtClean="0">
                <a:solidFill>
                  <a:srgbClr val="8E00EE"/>
                </a:solidFill>
              </a:rPr>
              <a:t>diffusion</a:t>
            </a:r>
            <a:r>
              <a:rPr lang="it-IT" dirty="0" smtClean="0">
                <a:solidFill>
                  <a:srgbClr val="8E00EE"/>
                </a:solidFill>
              </a:rPr>
              <a:t> in </a:t>
            </a:r>
            <a:r>
              <a:rPr lang="it-IT" dirty="0" err="1" smtClean="0">
                <a:solidFill>
                  <a:srgbClr val="8E00EE"/>
                </a:solidFill>
              </a:rPr>
              <a:t>bm</a:t>
            </a:r>
            <a:r>
              <a:rPr lang="it-IT" dirty="0" smtClean="0">
                <a:solidFill>
                  <a:srgbClr val="8E00EE"/>
                </a:solidFill>
              </a:rPr>
              <a:t> and fp  </a:t>
            </a:r>
            <a:endParaRPr lang="it-IT" dirty="0">
              <a:solidFill>
                <a:srgbClr val="8E00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8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MB-reactions-metal-fp-bm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46" y="1318390"/>
            <a:ext cx="4425340" cy="542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49731"/>
            <a:ext cx="2937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66FF"/>
                </a:solidFill>
              </a:rPr>
              <a:t>Experiments by </a:t>
            </a:r>
            <a:r>
              <a:rPr lang="nb-NO" dirty="0" err="1" smtClean="0">
                <a:solidFill>
                  <a:srgbClr val="0066FF"/>
                </a:solidFill>
              </a:rPr>
              <a:t>Otsuka</a:t>
            </a:r>
            <a:r>
              <a:rPr lang="nb-NO" dirty="0" smtClean="0">
                <a:solidFill>
                  <a:srgbClr val="0066FF"/>
                </a:solidFill>
              </a:rPr>
              <a:t> &amp; </a:t>
            </a:r>
            <a:r>
              <a:rPr lang="nb-NO" dirty="0" err="1" smtClean="0">
                <a:solidFill>
                  <a:srgbClr val="0066FF"/>
                </a:solidFill>
              </a:rPr>
              <a:t>Karato</a:t>
            </a:r>
            <a:endParaRPr lang="nb-NO" dirty="0">
              <a:solidFill>
                <a:srgbClr val="0066FF"/>
              </a:solidFill>
            </a:endParaRPr>
          </a:p>
          <a:p>
            <a:r>
              <a:rPr lang="nb-NO" dirty="0" smtClean="0">
                <a:solidFill>
                  <a:srgbClr val="0066FF"/>
                </a:solidFill>
              </a:rPr>
              <a:t>(2012, Nature) shows:</a:t>
            </a:r>
            <a:endParaRPr lang="nb-NO" dirty="0">
              <a:solidFill>
                <a:srgbClr val="0066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7278" y="332656"/>
            <a:ext cx="3800475" cy="8233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nb-NO" dirty="0" smtClean="0"/>
              <a:t>FeO-partitioning from a </a:t>
            </a:r>
            <a:r>
              <a:rPr lang="nb-NO" dirty="0" err="1" smtClean="0"/>
              <a:t>fp</a:t>
            </a:r>
            <a:r>
              <a:rPr lang="nb-NO" dirty="0" smtClean="0"/>
              <a:t> single </a:t>
            </a:r>
            <a:r>
              <a:rPr lang="nb-NO" dirty="0" err="1" smtClean="0"/>
              <a:t>crystal</a:t>
            </a:r>
            <a:r>
              <a:rPr lang="nb-NO" dirty="0" smtClean="0"/>
              <a:t> to</a:t>
            </a:r>
          </a:p>
          <a:p>
            <a:pPr>
              <a:lnSpc>
                <a:spcPts val="1900"/>
              </a:lnSpc>
            </a:pPr>
            <a:r>
              <a:rPr lang="nb-NO" dirty="0" smtClean="0"/>
              <a:t>Fe-melt at 12.5 GPa - 2123 K - </a:t>
            </a:r>
            <a:r>
              <a:rPr lang="nb-NO" b="1" dirty="0" smtClean="0"/>
              <a:t>1 min</a:t>
            </a:r>
          </a:p>
          <a:p>
            <a:pPr>
              <a:lnSpc>
                <a:spcPts val="1900"/>
              </a:lnSpc>
            </a:pPr>
            <a:r>
              <a:rPr lang="nb-NO" sz="1600" dirty="0" smtClean="0"/>
              <a:t> </a:t>
            </a:r>
            <a:r>
              <a:rPr lang="nb-NO" sz="1400" dirty="0" smtClean="0"/>
              <a:t>Initial crystal composition: </a:t>
            </a:r>
            <a:r>
              <a:rPr lang="nb-NO" sz="1400" b="1" dirty="0" smtClean="0"/>
              <a:t>Mg</a:t>
            </a:r>
            <a:r>
              <a:rPr lang="nb-NO" sz="1400" b="1" baseline="-25000" dirty="0" smtClean="0"/>
              <a:t>0.45</a:t>
            </a:r>
            <a:r>
              <a:rPr lang="nb-NO" sz="1400" b="1" dirty="0" smtClean="0"/>
              <a:t>Fe</a:t>
            </a:r>
            <a:r>
              <a:rPr lang="nb-NO" sz="1400" b="1" baseline="-25000" dirty="0" smtClean="0"/>
              <a:t>0.55</a:t>
            </a:r>
            <a:r>
              <a:rPr lang="nb-NO" sz="1400" b="1" dirty="0" smtClean="0"/>
              <a:t>O</a:t>
            </a:r>
            <a:endParaRPr lang="en-GB" sz="14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490751" y="2182486"/>
            <a:ext cx="0" cy="9853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490750" y="3622646"/>
            <a:ext cx="1" cy="1211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>
            <a:off x="4454792" y="2735896"/>
            <a:ext cx="126148" cy="2483850"/>
          </a:xfrm>
          <a:prstGeom prst="leftBrac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3922917" y="3733911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 smtClean="0">
                <a:solidFill>
                  <a:srgbClr val="9900CC"/>
                </a:solidFill>
              </a:rPr>
              <a:t>40 </a:t>
            </a:r>
            <a:r>
              <a:rPr lang="nb-NO" sz="1600" b="1" dirty="0" smtClean="0">
                <a:solidFill>
                  <a:srgbClr val="9900CC"/>
                </a:solidFill>
                <a:latin typeface="Symbol" panose="05050102010706020507" pitchFamily="18" charset="2"/>
              </a:rPr>
              <a:t>m</a:t>
            </a:r>
            <a:r>
              <a:rPr lang="nb-NO" sz="1600" b="1" dirty="0" smtClean="0">
                <a:solidFill>
                  <a:srgbClr val="9900CC"/>
                </a:solidFill>
              </a:rPr>
              <a:t>m</a:t>
            </a:r>
            <a:endParaRPr lang="nb-NO" sz="16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34506"/>
            <a:ext cx="3426786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metal </a:t>
            </a:r>
            <a:r>
              <a:rPr lang="nb-NO" dirty="0" err="1" smtClean="0"/>
              <a:t>alloy</a:t>
            </a:r>
            <a:r>
              <a:rPr lang="nb-NO" dirty="0" smtClean="0"/>
              <a:t> "</a:t>
            </a:r>
            <a:r>
              <a:rPr lang="nb-NO" dirty="0" err="1" smtClean="0"/>
              <a:t>worms</a:t>
            </a:r>
            <a:r>
              <a:rPr lang="nb-NO" dirty="0" smtClean="0"/>
              <a:t>" </a:t>
            </a:r>
            <a:r>
              <a:rPr lang="nb-NO" dirty="0" err="1" smtClean="0"/>
              <a:t>intruding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fp-crystals</a:t>
            </a:r>
            <a:r>
              <a:rPr lang="nb-NO" dirty="0" smtClean="0"/>
              <a:t> "</a:t>
            </a:r>
            <a:r>
              <a:rPr lang="nb-NO" dirty="0" err="1" smtClean="0"/>
              <a:t>sucking</a:t>
            </a:r>
            <a:r>
              <a:rPr lang="nb-NO" dirty="0" smtClean="0"/>
              <a:t> up" </a:t>
            </a:r>
            <a:r>
              <a:rPr lang="nb-NO" dirty="0" err="1" smtClean="0"/>
              <a:t>FeO</a:t>
            </a:r>
            <a:r>
              <a:rPr lang="nb-NO" dirty="0" smtClean="0"/>
              <a:t> to </a:t>
            </a:r>
            <a:r>
              <a:rPr lang="nb-NO" dirty="0" err="1" smtClean="0"/>
              <a:t>alleviate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O-</a:t>
            </a:r>
            <a:r>
              <a:rPr lang="nb-NO" dirty="0" err="1" smtClean="0"/>
              <a:t>undersaturation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metal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67245"/>
            <a:ext cx="3788217" cy="90024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nb-NO" sz="1800" b="1" dirty="0" err="1" smtClean="0">
                <a:solidFill>
                  <a:srgbClr val="0066FF"/>
                </a:solidFill>
              </a:rPr>
              <a:t>Possible</a:t>
            </a:r>
            <a:r>
              <a:rPr lang="nb-NO" sz="1800" dirty="0" smtClean="0">
                <a:solidFill>
                  <a:srgbClr val="0066FF"/>
                </a:solidFill>
              </a:rPr>
              <a:t> trace of </a:t>
            </a:r>
            <a:r>
              <a:rPr lang="nb-NO" sz="1800" dirty="0" err="1" smtClean="0">
                <a:solidFill>
                  <a:srgbClr val="0066FF"/>
                </a:solidFill>
              </a:rPr>
              <a:t>core-BMO</a:t>
            </a:r>
            <a:r>
              <a:rPr lang="nb-NO" sz="1800" dirty="0" smtClean="0">
                <a:solidFill>
                  <a:srgbClr val="0066FF"/>
                </a:solidFill>
              </a:rPr>
              <a:t> </a:t>
            </a:r>
            <a:r>
              <a:rPr lang="nb-NO" sz="1800" dirty="0" err="1" smtClean="0">
                <a:solidFill>
                  <a:srgbClr val="0066FF"/>
                </a:solidFill>
              </a:rPr>
              <a:t>exchange</a:t>
            </a:r>
            <a:r>
              <a:rPr lang="nb-NO" sz="1800" dirty="0" smtClean="0">
                <a:solidFill>
                  <a:srgbClr val="0066FF"/>
                </a:solidFill>
              </a:rPr>
              <a:t>:</a:t>
            </a:r>
          </a:p>
          <a:p>
            <a:pPr>
              <a:lnSpc>
                <a:spcPts val="2100"/>
              </a:lnSpc>
            </a:pPr>
            <a:r>
              <a:rPr lang="nb-NO" dirty="0" err="1" smtClean="0">
                <a:solidFill>
                  <a:srgbClr val="0066FF"/>
                </a:solidFill>
              </a:rPr>
              <a:t>gradationally</a:t>
            </a:r>
            <a:r>
              <a:rPr lang="nb-NO" dirty="0" smtClean="0">
                <a:solidFill>
                  <a:srgbClr val="0066FF"/>
                </a:solidFill>
              </a:rPr>
              <a:t> </a:t>
            </a:r>
            <a:r>
              <a:rPr lang="nb-NO" dirty="0" err="1">
                <a:solidFill>
                  <a:srgbClr val="0066FF"/>
                </a:solidFill>
              </a:rPr>
              <a:t>stratified</a:t>
            </a:r>
            <a:r>
              <a:rPr lang="nb-NO" dirty="0">
                <a:solidFill>
                  <a:srgbClr val="0066FF"/>
                </a:solidFill>
              </a:rPr>
              <a:t> </a:t>
            </a:r>
            <a:r>
              <a:rPr lang="nb-NO" dirty="0" err="1" smtClean="0">
                <a:solidFill>
                  <a:srgbClr val="0066FF"/>
                </a:solidFill>
              </a:rPr>
              <a:t>outermost</a:t>
            </a:r>
            <a:r>
              <a:rPr lang="nb-NO" dirty="0" smtClean="0">
                <a:solidFill>
                  <a:srgbClr val="0066FF"/>
                </a:solidFill>
              </a:rPr>
              <a:t> E'-</a:t>
            </a:r>
            <a:r>
              <a:rPr lang="nb-NO" dirty="0" err="1" smtClean="0">
                <a:solidFill>
                  <a:srgbClr val="0066FF"/>
                </a:solidFill>
              </a:rPr>
              <a:t>layer</a:t>
            </a:r>
            <a:endParaRPr lang="nb-NO" dirty="0" smtClean="0">
              <a:solidFill>
                <a:srgbClr val="0066FF"/>
              </a:solidFill>
            </a:endParaRPr>
          </a:p>
          <a:p>
            <a:pPr>
              <a:lnSpc>
                <a:spcPts val="2100"/>
              </a:lnSpc>
            </a:pPr>
            <a:r>
              <a:rPr lang="nb-NO" dirty="0" err="1" smtClean="0">
                <a:solidFill>
                  <a:srgbClr val="0066FF"/>
                </a:solidFill>
              </a:rPr>
              <a:t>with</a:t>
            </a:r>
            <a:r>
              <a:rPr lang="nb-NO" dirty="0" smtClean="0">
                <a:solidFill>
                  <a:srgbClr val="0066FF"/>
                </a:solidFill>
              </a:rPr>
              <a:t> </a:t>
            </a:r>
            <a:r>
              <a:rPr lang="nb-NO" b="1" dirty="0" err="1" smtClean="0">
                <a:solidFill>
                  <a:srgbClr val="0066FF"/>
                </a:solidFill>
              </a:rPr>
              <a:t>low</a:t>
            </a:r>
            <a:r>
              <a:rPr lang="nb-NO" dirty="0" smtClean="0">
                <a:solidFill>
                  <a:srgbClr val="0066FF"/>
                </a:solidFill>
              </a:rPr>
              <a:t> </a:t>
            </a:r>
            <a:r>
              <a:rPr lang="nb-NO" b="1" dirty="0" err="1" smtClean="0">
                <a:solidFill>
                  <a:srgbClr val="0066FF"/>
                </a:solidFill>
              </a:rPr>
              <a:t>V</a:t>
            </a:r>
            <a:r>
              <a:rPr lang="nb-NO" b="1" baseline="-8000" dirty="0" err="1" smtClean="0">
                <a:solidFill>
                  <a:srgbClr val="0066FF"/>
                </a:solidFill>
                <a:latin typeface="+mj-lt"/>
              </a:rPr>
              <a:t>p</a:t>
            </a:r>
            <a:r>
              <a:rPr lang="nb-NO" dirty="0" smtClean="0">
                <a:solidFill>
                  <a:srgbClr val="0066FF"/>
                </a:solidFill>
              </a:rPr>
              <a:t>, </a:t>
            </a:r>
            <a:r>
              <a:rPr lang="nb-NO" b="1" dirty="0" err="1" smtClean="0">
                <a:solidFill>
                  <a:srgbClr val="0066FF"/>
                </a:solidFill>
              </a:rPr>
              <a:t>low</a:t>
            </a:r>
            <a:r>
              <a:rPr lang="nb-NO" b="1" dirty="0" smtClean="0">
                <a:solidFill>
                  <a:srgbClr val="0066FF"/>
                </a:solidFill>
              </a:rPr>
              <a:t> </a:t>
            </a:r>
            <a:r>
              <a:rPr lang="nb-NO" b="1" dirty="0" smtClean="0">
                <a:solidFill>
                  <a:srgbClr val="0066FF"/>
                </a:solidFill>
                <a:latin typeface="Symbol" panose="05050102010706020507" pitchFamily="18" charset="2"/>
              </a:rPr>
              <a:t>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5157192"/>
            <a:ext cx="4502643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0066FF"/>
                </a:solidFill>
              </a:rPr>
              <a:t>A </a:t>
            </a:r>
            <a:r>
              <a:rPr lang="nb-NO" b="1" dirty="0" err="1" smtClean="0">
                <a:solidFill>
                  <a:srgbClr val="9900FF"/>
                </a:solidFill>
              </a:rPr>
              <a:t>stagnant</a:t>
            </a:r>
            <a:r>
              <a:rPr lang="nb-NO" b="1" dirty="0" smtClean="0">
                <a:solidFill>
                  <a:srgbClr val="0066FF"/>
                </a:solidFill>
              </a:rPr>
              <a:t> E'-</a:t>
            </a:r>
            <a:r>
              <a:rPr lang="nb-NO" b="1" dirty="0" err="1" smtClean="0">
                <a:solidFill>
                  <a:srgbClr val="0066FF"/>
                </a:solidFill>
              </a:rPr>
              <a:t>layer</a:t>
            </a:r>
            <a:r>
              <a:rPr lang="nb-NO" b="1" dirty="0" smtClean="0">
                <a:solidFill>
                  <a:srgbClr val="0066FF"/>
                </a:solidFill>
              </a:rPr>
              <a:t> </a:t>
            </a:r>
            <a:r>
              <a:rPr lang="nb-NO" b="1" dirty="0" err="1" smtClean="0">
                <a:solidFill>
                  <a:srgbClr val="0066FF"/>
                </a:solidFill>
              </a:rPr>
              <a:t>may</a:t>
            </a:r>
            <a:r>
              <a:rPr lang="nb-NO" b="1" dirty="0" smtClean="0">
                <a:solidFill>
                  <a:srgbClr val="0066FF"/>
                </a:solidFill>
              </a:rPr>
              <a:t> be </a:t>
            </a:r>
            <a:r>
              <a:rPr lang="nb-NO" b="1" dirty="0" err="1" smtClean="0">
                <a:solidFill>
                  <a:srgbClr val="0066FF"/>
                </a:solidFill>
              </a:rPr>
              <a:t>feasible</a:t>
            </a:r>
            <a:r>
              <a:rPr lang="nb-NO" b="1" dirty="0" smtClean="0">
                <a:solidFill>
                  <a:srgbClr val="0066FF"/>
                </a:solidFill>
              </a:rPr>
              <a:t> </a:t>
            </a:r>
            <a:r>
              <a:rPr lang="nb-NO" b="1" dirty="0" err="1" smtClean="0">
                <a:solidFill>
                  <a:srgbClr val="0066FF"/>
                </a:solidFill>
              </a:rPr>
              <a:t>because</a:t>
            </a:r>
            <a:r>
              <a:rPr lang="nb-NO" b="1" dirty="0" smtClean="0">
                <a:solidFill>
                  <a:srgbClr val="0066FF"/>
                </a:solidFill>
              </a:rPr>
              <a:t>:</a:t>
            </a:r>
          </a:p>
          <a:p>
            <a:pPr>
              <a:lnSpc>
                <a:spcPts val="2200"/>
              </a:lnSpc>
            </a:pPr>
            <a:r>
              <a:rPr lang="nb-NO" dirty="0" smtClean="0"/>
              <a:t>- 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thermal</a:t>
            </a:r>
            <a:r>
              <a:rPr lang="nb-NO" dirty="0" smtClean="0"/>
              <a:t> </a:t>
            </a:r>
            <a:r>
              <a:rPr lang="nb-NO" dirty="0" err="1" smtClean="0"/>
              <a:t>conductivity</a:t>
            </a:r>
            <a:r>
              <a:rPr lang="nb-NO" dirty="0" smtClean="0"/>
              <a:t> </a:t>
            </a:r>
            <a:r>
              <a:rPr lang="nb-NO" dirty="0" err="1" smtClean="0"/>
              <a:t>supresses</a:t>
            </a:r>
            <a:r>
              <a:rPr lang="nb-NO" dirty="0" smtClean="0"/>
              <a:t> </a:t>
            </a:r>
            <a:r>
              <a:rPr lang="nb-NO" dirty="0" err="1" smtClean="0"/>
              <a:t>convection</a:t>
            </a:r>
            <a:endParaRPr lang="nb-NO" dirty="0" smtClean="0"/>
          </a:p>
          <a:p>
            <a:pPr>
              <a:lnSpc>
                <a:spcPts val="2200"/>
              </a:lnSpc>
            </a:pPr>
            <a:r>
              <a:rPr lang="nb-NO" dirty="0" smtClean="0"/>
              <a:t>- </a:t>
            </a:r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viscosity</a:t>
            </a:r>
            <a:r>
              <a:rPr lang="nb-NO" dirty="0" smtClean="0"/>
              <a:t> </a:t>
            </a:r>
            <a:r>
              <a:rPr lang="nb-NO" dirty="0" err="1" smtClean="0"/>
              <a:t>reduces</a:t>
            </a:r>
            <a:r>
              <a:rPr lang="nb-NO" dirty="0" smtClean="0"/>
              <a:t> </a:t>
            </a:r>
            <a:r>
              <a:rPr lang="nb-NO" dirty="0" err="1" smtClean="0"/>
              <a:t>viscous</a:t>
            </a:r>
            <a:r>
              <a:rPr lang="nb-NO" dirty="0" smtClean="0"/>
              <a:t> </a:t>
            </a:r>
            <a:r>
              <a:rPr lang="nb-NO" dirty="0" err="1" smtClean="0"/>
              <a:t>entrainment</a:t>
            </a:r>
            <a:endParaRPr lang="nb-NO" dirty="0" smtClean="0"/>
          </a:p>
          <a:p>
            <a:pPr>
              <a:lnSpc>
                <a:spcPts val="2200"/>
              </a:lnSpc>
            </a:pPr>
            <a:r>
              <a:rPr lang="nb-NO" dirty="0" smtClean="0"/>
              <a:t>- an E'-</a:t>
            </a:r>
            <a:r>
              <a:rPr lang="nb-NO" dirty="0" err="1" smtClean="0"/>
              <a:t>layer</a:t>
            </a:r>
            <a:r>
              <a:rPr lang="nb-NO" dirty="0" smtClean="0"/>
              <a:t> </a:t>
            </a:r>
            <a:r>
              <a:rPr lang="nb-NO" dirty="0" err="1" smtClean="0"/>
              <a:t>may</a:t>
            </a:r>
            <a:r>
              <a:rPr lang="nb-NO" dirty="0" smtClean="0"/>
              <a:t> </a:t>
            </a:r>
            <a:r>
              <a:rPr lang="nb-NO" dirty="0" err="1" smtClean="0"/>
              <a:t>stabilise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geodynamo</a:t>
            </a:r>
            <a:endParaRPr lang="nb-NO" dirty="0" smtClean="0"/>
          </a:p>
          <a:p>
            <a:pPr>
              <a:lnSpc>
                <a:spcPts val="2400"/>
              </a:lnSpc>
            </a:pPr>
            <a:r>
              <a:rPr lang="nb-NO" dirty="0" smtClean="0"/>
              <a:t>                       </a:t>
            </a:r>
            <a:r>
              <a:rPr lang="nb-NO" sz="1200" dirty="0" smtClean="0"/>
              <a:t>(Hernlund &amp; </a:t>
            </a:r>
            <a:r>
              <a:rPr lang="nb-NO" sz="1200" dirty="0" err="1" smtClean="0"/>
              <a:t>McNamara</a:t>
            </a:r>
            <a:r>
              <a:rPr lang="nb-NO" sz="1200" dirty="0" smtClean="0"/>
              <a:t>, 2015, </a:t>
            </a:r>
            <a:r>
              <a:rPr lang="nb-NO" sz="1200" dirty="0" err="1" smtClean="0"/>
              <a:t>Treat</a:t>
            </a:r>
            <a:r>
              <a:rPr lang="nb-NO" sz="1200" dirty="0" smtClean="0"/>
              <a:t>. </a:t>
            </a:r>
            <a:r>
              <a:rPr lang="nb-NO" sz="1200" dirty="0" err="1" smtClean="0"/>
              <a:t>Geophys</a:t>
            </a:r>
            <a:r>
              <a:rPr lang="nb-NO" sz="1200" dirty="0" smtClean="0"/>
              <a:t>.)</a:t>
            </a:r>
            <a:endParaRPr lang="nb-NO" sz="1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00" y="245913"/>
            <a:ext cx="3515770" cy="331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3454" y="3627409"/>
            <a:ext cx="3012537" cy="158504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b="1" dirty="0" smtClean="0"/>
              <a:t>Seismology</a:t>
            </a:r>
          </a:p>
          <a:p>
            <a:r>
              <a:rPr lang="en-GB" sz="1200" dirty="0" smtClean="0"/>
              <a:t>Lay &amp; </a:t>
            </a:r>
            <a:r>
              <a:rPr lang="en-GB" sz="1200" dirty="0"/>
              <a:t>Young, </a:t>
            </a:r>
            <a:r>
              <a:rPr lang="en-GB" sz="1200" dirty="0" smtClean="0"/>
              <a:t>1990</a:t>
            </a:r>
          </a:p>
          <a:p>
            <a:r>
              <a:rPr lang="en-GB" sz="1200" dirty="0" err="1" smtClean="0"/>
              <a:t>Garnero</a:t>
            </a:r>
            <a:r>
              <a:rPr lang="en-GB" sz="1200" dirty="0" smtClean="0"/>
              <a:t> </a:t>
            </a:r>
            <a:r>
              <a:rPr lang="en-GB" sz="1200" dirty="0"/>
              <a:t>et al., </a:t>
            </a:r>
            <a:r>
              <a:rPr lang="en-GB" sz="1200" dirty="0" smtClean="0"/>
              <a:t>1993</a:t>
            </a:r>
          </a:p>
          <a:p>
            <a:r>
              <a:rPr lang="en-GB" sz="1200" dirty="0" err="1" smtClean="0"/>
              <a:t>Helffrich</a:t>
            </a:r>
            <a:r>
              <a:rPr lang="en-GB" sz="1200" dirty="0" smtClean="0"/>
              <a:t> &amp; </a:t>
            </a:r>
            <a:r>
              <a:rPr lang="en-GB" sz="1200" dirty="0" err="1"/>
              <a:t>Kaneshima</a:t>
            </a:r>
            <a:r>
              <a:rPr lang="en-GB" sz="1200" dirty="0"/>
              <a:t>, </a:t>
            </a:r>
            <a:r>
              <a:rPr lang="en-GB" sz="1200" dirty="0" smtClean="0"/>
              <a:t>2010</a:t>
            </a:r>
          </a:p>
          <a:p>
            <a:r>
              <a:rPr lang="en-GB" sz="1200" dirty="0" err="1" smtClean="0"/>
              <a:t>Kaneshima</a:t>
            </a:r>
            <a:r>
              <a:rPr lang="en-GB" sz="1200" dirty="0" smtClean="0"/>
              <a:t> &amp; </a:t>
            </a:r>
            <a:r>
              <a:rPr lang="en-GB" sz="1200" dirty="0" err="1"/>
              <a:t>Helffrich</a:t>
            </a:r>
            <a:r>
              <a:rPr lang="en-GB" sz="1200" dirty="0"/>
              <a:t>, </a:t>
            </a:r>
            <a:r>
              <a:rPr lang="en-GB" sz="1200" dirty="0" smtClean="0"/>
              <a:t>2013</a:t>
            </a:r>
          </a:p>
          <a:p>
            <a:r>
              <a:rPr lang="en-GB" sz="1200" dirty="0" err="1" smtClean="0"/>
              <a:t>Kaneshima</a:t>
            </a:r>
            <a:r>
              <a:rPr lang="en-GB" sz="1200" dirty="0" smtClean="0"/>
              <a:t> &amp; Matsuzawa, 2015</a:t>
            </a:r>
          </a:p>
          <a:p>
            <a:r>
              <a:rPr lang="en-GB" sz="1200" b="1" dirty="0" err="1" smtClean="0">
                <a:solidFill>
                  <a:srgbClr val="9900CC"/>
                </a:solidFill>
              </a:rPr>
              <a:t>Kaneshima</a:t>
            </a:r>
            <a:r>
              <a:rPr lang="en-GB" sz="1200" b="1" dirty="0">
                <a:solidFill>
                  <a:srgbClr val="9900CC"/>
                </a:solidFill>
              </a:rPr>
              <a:t>, </a:t>
            </a:r>
            <a:r>
              <a:rPr lang="en-GB" sz="1200" b="1" dirty="0" smtClean="0">
                <a:solidFill>
                  <a:srgbClr val="9900CC"/>
                </a:solidFill>
              </a:rPr>
              <a:t>2018</a:t>
            </a:r>
          </a:p>
          <a:p>
            <a:r>
              <a:rPr lang="nb-NO" sz="1200" b="1" dirty="0" smtClean="0">
                <a:solidFill>
                  <a:srgbClr val="0066FF"/>
                </a:solidFill>
              </a:rPr>
              <a:t>Irving et al., 2018: </a:t>
            </a:r>
            <a:r>
              <a:rPr lang="nb-NO" sz="1200" dirty="0" smtClean="0">
                <a:solidFill>
                  <a:srgbClr val="0066FF"/>
                </a:solidFill>
              </a:rPr>
              <a:t>Adiabatic outermost  core</a:t>
            </a:r>
            <a:endParaRPr lang="en-GB" sz="1200" dirty="0">
              <a:solidFill>
                <a:srgbClr val="0066FF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 rot="5400000">
            <a:off x="7672677" y="545020"/>
            <a:ext cx="154393" cy="1404283"/>
          </a:xfrm>
          <a:prstGeom prst="leftBrac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7" name="TextBox 6"/>
          <p:cNvSpPr txBox="1"/>
          <p:nvPr/>
        </p:nvSpPr>
        <p:spPr>
          <a:xfrm>
            <a:off x="7310667" y="874890"/>
            <a:ext cx="90281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nb-NO" sz="1100" b="1" dirty="0" smtClean="0">
                <a:solidFill>
                  <a:srgbClr val="9900CC"/>
                </a:solidFill>
              </a:rPr>
              <a:t>  0-445 km</a:t>
            </a:r>
          </a:p>
          <a:p>
            <a:pPr>
              <a:lnSpc>
                <a:spcPts val="1000"/>
              </a:lnSpc>
            </a:pPr>
            <a:r>
              <a:rPr lang="nb-NO" sz="1100" b="1" dirty="0" smtClean="0">
                <a:solidFill>
                  <a:srgbClr val="9900CC"/>
                </a:solidFill>
              </a:rPr>
              <a:t>below CMB</a:t>
            </a:r>
            <a:endParaRPr lang="en-GB" sz="1100" b="1" dirty="0">
              <a:solidFill>
                <a:srgbClr val="99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3454" y="5307354"/>
            <a:ext cx="2042547" cy="12157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300" b="1" dirty="0" smtClean="0"/>
              <a:t>Modelling</a:t>
            </a:r>
          </a:p>
          <a:p>
            <a:r>
              <a:rPr lang="en-GB" sz="1200" dirty="0"/>
              <a:t>Buffet, </a:t>
            </a:r>
            <a:r>
              <a:rPr lang="en-GB" sz="1200" dirty="0" smtClean="0"/>
              <a:t>2010</a:t>
            </a:r>
          </a:p>
          <a:p>
            <a:r>
              <a:rPr lang="en-GB" sz="1200" dirty="0" smtClean="0"/>
              <a:t>Buffet &amp; </a:t>
            </a:r>
            <a:r>
              <a:rPr lang="en-GB" sz="1200" dirty="0" err="1"/>
              <a:t>Seagle</a:t>
            </a:r>
            <a:r>
              <a:rPr lang="en-GB" sz="1200" dirty="0"/>
              <a:t>, </a:t>
            </a:r>
            <a:r>
              <a:rPr lang="en-GB" sz="1200" dirty="0" smtClean="0"/>
              <a:t>2010</a:t>
            </a:r>
          </a:p>
          <a:p>
            <a:r>
              <a:rPr lang="en-GB" sz="1200" dirty="0" err="1" smtClean="0"/>
              <a:t>Gubbins</a:t>
            </a:r>
            <a:r>
              <a:rPr lang="en-GB" sz="1200" dirty="0" smtClean="0"/>
              <a:t> &amp; </a:t>
            </a:r>
            <a:r>
              <a:rPr lang="en-GB" sz="1200" dirty="0"/>
              <a:t>Davies, </a:t>
            </a:r>
            <a:r>
              <a:rPr lang="en-GB" sz="1200" dirty="0" smtClean="0"/>
              <a:t>2013</a:t>
            </a:r>
          </a:p>
          <a:p>
            <a:r>
              <a:rPr lang="en-GB" sz="1200" dirty="0" smtClean="0"/>
              <a:t>Hernlund &amp; </a:t>
            </a:r>
            <a:r>
              <a:rPr lang="en-GB" sz="1200" dirty="0"/>
              <a:t>McNamara, </a:t>
            </a:r>
            <a:r>
              <a:rPr lang="en-GB" sz="1200" dirty="0" smtClean="0"/>
              <a:t>2015</a:t>
            </a:r>
          </a:p>
          <a:p>
            <a:r>
              <a:rPr lang="en-GB" sz="1200" dirty="0" smtClean="0"/>
              <a:t>Brodholt &amp; Badro, 2017 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631982" y="3177250"/>
            <a:ext cx="19415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 err="1" smtClean="0">
                <a:solidFill>
                  <a:srgbClr val="9900CC"/>
                </a:solidFill>
              </a:rPr>
              <a:t>Kaneshima</a:t>
            </a:r>
            <a:r>
              <a:rPr lang="en-GB" sz="1300" b="1" dirty="0" smtClean="0">
                <a:solidFill>
                  <a:srgbClr val="9900CC"/>
                </a:solidFill>
              </a:rPr>
              <a:t> (2018, PEPI)</a:t>
            </a:r>
            <a:endParaRPr lang="en-GB" sz="1300" b="1" dirty="0">
              <a:solidFill>
                <a:srgbClr val="9900CC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0800000">
            <a:off x="8490724" y="1376443"/>
            <a:ext cx="118735" cy="927651"/>
          </a:xfrm>
          <a:prstGeom prst="leftBrac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3" name="TextBox 12"/>
          <p:cNvSpPr txBox="1"/>
          <p:nvPr/>
        </p:nvSpPr>
        <p:spPr>
          <a:xfrm>
            <a:off x="8544617" y="1742337"/>
            <a:ext cx="537327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nb-NO" sz="1100" b="1" dirty="0" smtClean="0">
                <a:solidFill>
                  <a:srgbClr val="9900CC"/>
                </a:solidFill>
              </a:rPr>
              <a:t>0.4 %</a:t>
            </a:r>
            <a:endParaRPr lang="en-GB" sz="1100" b="1" dirty="0">
              <a:solidFill>
                <a:srgbClr val="9900C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3" y="1124744"/>
            <a:ext cx="3985455" cy="38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821" y="1124744"/>
            <a:ext cx="49416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500" b="1" dirty="0" smtClean="0">
                <a:solidFill>
                  <a:srgbClr val="0066FF"/>
                </a:solidFill>
              </a:rPr>
              <a:t>E'-</a:t>
            </a:r>
            <a:r>
              <a:rPr lang="nb-NO" sz="1500" b="1" dirty="0" err="1" smtClean="0">
                <a:solidFill>
                  <a:srgbClr val="0066FF"/>
                </a:solidFill>
              </a:rPr>
              <a:t>layer</a:t>
            </a:r>
            <a:r>
              <a:rPr lang="nb-NO" sz="1500" b="1" dirty="0" smtClean="0">
                <a:solidFill>
                  <a:srgbClr val="0066FF"/>
                </a:solidFill>
              </a:rPr>
              <a:t> </a:t>
            </a:r>
            <a:r>
              <a:rPr lang="nb-NO" sz="1500" b="1" dirty="0" err="1" smtClean="0">
                <a:solidFill>
                  <a:srgbClr val="0066FF"/>
                </a:solidFill>
              </a:rPr>
              <a:t>chemical</a:t>
            </a:r>
            <a:r>
              <a:rPr lang="nb-NO" sz="1500" b="1" dirty="0" smtClean="0">
                <a:solidFill>
                  <a:srgbClr val="0066FF"/>
                </a:solidFill>
              </a:rPr>
              <a:t> </a:t>
            </a:r>
            <a:r>
              <a:rPr lang="nb-NO" sz="1500" b="1" dirty="0" err="1" smtClean="0">
                <a:solidFill>
                  <a:srgbClr val="0066FF"/>
                </a:solidFill>
              </a:rPr>
              <a:t>characteristics</a:t>
            </a:r>
            <a:r>
              <a:rPr lang="nb-NO" sz="1500" b="1" dirty="0" smtClean="0">
                <a:solidFill>
                  <a:srgbClr val="0066FF"/>
                </a:solidFill>
              </a:rPr>
              <a:t> and </a:t>
            </a:r>
            <a:r>
              <a:rPr lang="nb-NO" sz="1500" b="1" dirty="0" err="1" smtClean="0">
                <a:solidFill>
                  <a:srgbClr val="0066FF"/>
                </a:solidFill>
              </a:rPr>
              <a:t>core</a:t>
            </a:r>
            <a:r>
              <a:rPr lang="nb-NO" sz="1500" b="1" dirty="0" smtClean="0">
                <a:solidFill>
                  <a:srgbClr val="0066FF"/>
                </a:solidFill>
              </a:rPr>
              <a:t> </a:t>
            </a:r>
            <a:r>
              <a:rPr lang="nb-NO" sz="1500" b="1" dirty="0" err="1" smtClean="0">
                <a:solidFill>
                  <a:srgbClr val="0066FF"/>
                </a:solidFill>
              </a:rPr>
              <a:t>alloy</a:t>
            </a:r>
            <a:r>
              <a:rPr lang="nb-NO" sz="1500" b="1" dirty="0" smtClean="0">
                <a:solidFill>
                  <a:srgbClr val="0066FF"/>
                </a:solidFill>
              </a:rPr>
              <a:t> </a:t>
            </a:r>
            <a:r>
              <a:rPr lang="nb-NO" sz="1500" b="1" dirty="0" err="1" smtClean="0">
                <a:solidFill>
                  <a:srgbClr val="0066FF"/>
                </a:solidFill>
              </a:rPr>
              <a:t>properties</a:t>
            </a:r>
            <a:endParaRPr lang="nb-NO" sz="1500" b="1" dirty="0" smtClean="0">
              <a:solidFill>
                <a:srgbClr val="0066FF"/>
              </a:solidFill>
            </a:endParaRPr>
          </a:p>
          <a:p>
            <a:pPr>
              <a:lnSpc>
                <a:spcPts val="1600"/>
              </a:lnSpc>
            </a:pPr>
            <a:r>
              <a:rPr lang="nb-NO" sz="1400" dirty="0" smtClean="0">
                <a:solidFill>
                  <a:srgbClr val="008000"/>
                </a:solidFill>
              </a:rPr>
              <a:t>  have </a:t>
            </a:r>
            <a:r>
              <a:rPr lang="nb-NO" sz="1400" dirty="0" err="1" smtClean="0">
                <a:solidFill>
                  <a:srgbClr val="008000"/>
                </a:solidFill>
              </a:rPr>
              <a:t>posed</a:t>
            </a:r>
            <a:r>
              <a:rPr lang="nb-NO" sz="1400" dirty="0" smtClean="0">
                <a:solidFill>
                  <a:srgbClr val="008000"/>
                </a:solidFill>
              </a:rPr>
              <a:t> a long-</a:t>
            </a:r>
            <a:r>
              <a:rPr lang="nb-NO" sz="1400" dirty="0" err="1" smtClean="0">
                <a:solidFill>
                  <a:srgbClr val="008000"/>
                </a:solidFill>
              </a:rPr>
              <a:t>standing</a:t>
            </a:r>
            <a:r>
              <a:rPr lang="nb-NO" sz="1400" dirty="0" smtClean="0">
                <a:solidFill>
                  <a:srgbClr val="008000"/>
                </a:solidFill>
              </a:rPr>
              <a:t> </a:t>
            </a:r>
            <a:r>
              <a:rPr lang="nb-NO" sz="1400" b="1" dirty="0" smtClean="0">
                <a:solidFill>
                  <a:srgbClr val="008000"/>
                </a:solidFill>
              </a:rPr>
              <a:t>conundrum,</a:t>
            </a:r>
            <a:r>
              <a:rPr lang="nb-NO" sz="1400" dirty="0" smtClean="0">
                <a:solidFill>
                  <a:srgbClr val="008000"/>
                </a:solidFill>
              </a:rPr>
              <a:t> </a:t>
            </a:r>
            <a:r>
              <a:rPr lang="nb-NO" sz="1400" dirty="0" err="1" smtClean="0">
                <a:solidFill>
                  <a:srgbClr val="008000"/>
                </a:solidFill>
              </a:rPr>
              <a:t>discussed</a:t>
            </a:r>
            <a:r>
              <a:rPr lang="nb-NO" sz="1400" dirty="0" smtClean="0">
                <a:solidFill>
                  <a:srgbClr val="008000"/>
                </a:solidFill>
              </a:rPr>
              <a:t> by</a:t>
            </a:r>
          </a:p>
          <a:p>
            <a:pPr>
              <a:lnSpc>
                <a:spcPts val="1600"/>
              </a:lnSpc>
            </a:pPr>
            <a:r>
              <a:rPr lang="nb-NO" sz="1400" dirty="0" smtClean="0">
                <a:solidFill>
                  <a:srgbClr val="008000"/>
                </a:solidFill>
              </a:rPr>
              <a:t>  Brodholt </a:t>
            </a:r>
            <a:r>
              <a:rPr lang="nb-NO" sz="1400" dirty="0">
                <a:solidFill>
                  <a:srgbClr val="008000"/>
                </a:solidFill>
              </a:rPr>
              <a:t>&amp; Badro (2017, </a:t>
            </a:r>
            <a:r>
              <a:rPr lang="nb-NO" sz="1400" dirty="0" err="1">
                <a:solidFill>
                  <a:srgbClr val="008000"/>
                </a:solidFill>
              </a:rPr>
              <a:t>GRL</a:t>
            </a:r>
            <a:r>
              <a:rPr lang="nb-NO" sz="1400" dirty="0">
                <a:solidFill>
                  <a:srgbClr val="008000"/>
                </a:solidFill>
              </a:rPr>
              <a:t>)</a:t>
            </a:r>
          </a:p>
          <a:p>
            <a:pPr>
              <a:lnSpc>
                <a:spcPts val="800"/>
              </a:lnSpc>
            </a:pPr>
            <a:endParaRPr lang="nb-NO" dirty="0" smtClean="0"/>
          </a:p>
          <a:p>
            <a:pPr>
              <a:lnSpc>
                <a:spcPts val="1900"/>
              </a:lnSpc>
            </a:pPr>
            <a:r>
              <a:rPr lang="nb-NO" dirty="0" smtClean="0"/>
              <a:t>All of </a:t>
            </a:r>
            <a:r>
              <a:rPr lang="nb-NO" dirty="0" err="1" smtClean="0"/>
              <a:t>the</a:t>
            </a:r>
            <a:r>
              <a:rPr lang="nb-NO" dirty="0" smtClean="0"/>
              <a:t> light element </a:t>
            </a:r>
            <a:r>
              <a:rPr lang="nb-NO" dirty="0" err="1" smtClean="0"/>
              <a:t>candidates</a:t>
            </a:r>
            <a:r>
              <a:rPr lang="nb-NO" dirty="0" smtClean="0"/>
              <a:t> (Si, O, S, C, H)</a:t>
            </a:r>
          </a:p>
          <a:p>
            <a:pPr>
              <a:lnSpc>
                <a:spcPts val="1900"/>
              </a:lnSpc>
            </a:pPr>
            <a:r>
              <a:rPr lang="nb-NO" dirty="0" smtClean="0"/>
              <a:t>      </a:t>
            </a:r>
            <a:r>
              <a:rPr lang="nb-NO" dirty="0" err="1" smtClean="0"/>
              <a:t>reduce</a:t>
            </a:r>
            <a:r>
              <a:rPr lang="nb-NO" dirty="0" smtClean="0"/>
              <a:t> </a:t>
            </a:r>
            <a:r>
              <a:rPr lang="nb-NO" b="1" dirty="0" smtClean="0">
                <a:latin typeface="Symbol" panose="05050102010706020507" pitchFamily="18" charset="2"/>
              </a:rPr>
              <a:t>r</a:t>
            </a:r>
            <a:r>
              <a:rPr lang="nb-NO" b="1" dirty="0"/>
              <a:t> </a:t>
            </a:r>
            <a:r>
              <a:rPr lang="nb-NO" b="1" dirty="0" smtClean="0"/>
              <a:t> </a:t>
            </a:r>
            <a:r>
              <a:rPr lang="nb-NO" dirty="0" err="1" smtClean="0"/>
              <a:t>but</a:t>
            </a:r>
            <a:r>
              <a:rPr lang="nb-NO" dirty="0" smtClean="0"/>
              <a:t>  </a:t>
            </a:r>
            <a:r>
              <a:rPr lang="nb-NO" b="1" dirty="0" err="1" smtClean="0">
                <a:solidFill>
                  <a:srgbClr val="FF0000"/>
                </a:solidFill>
              </a:rPr>
              <a:t>increase</a:t>
            </a:r>
            <a:r>
              <a:rPr lang="nb-NO" b="1" dirty="0" smtClean="0"/>
              <a:t> V</a:t>
            </a:r>
            <a:r>
              <a:rPr lang="nb-NO" b="1" baseline="-14000" dirty="0" smtClean="0">
                <a:latin typeface="+mj-lt"/>
              </a:rPr>
              <a:t>P</a:t>
            </a:r>
            <a:endParaRPr lang="nb-NO" dirty="0" smtClean="0">
              <a:latin typeface="Symbol" panose="05050102010706020507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003" y="2852936"/>
            <a:ext cx="4294509" cy="1405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/>
              <a:t>However</a:t>
            </a:r>
            <a:r>
              <a:rPr lang="nb-NO" b="1" dirty="0" smtClean="0"/>
              <a:t>:</a:t>
            </a:r>
          </a:p>
          <a:p>
            <a:r>
              <a:rPr lang="nb-NO" b="1" dirty="0" smtClean="0">
                <a:solidFill>
                  <a:srgbClr val="FF0000"/>
                </a:solidFill>
              </a:rPr>
              <a:t>O</a:t>
            </a:r>
            <a:r>
              <a:rPr lang="nb-NO" dirty="0"/>
              <a:t> </a:t>
            </a:r>
            <a:r>
              <a:rPr lang="nb-NO" dirty="0" err="1" smtClean="0"/>
              <a:t>reduces</a:t>
            </a:r>
            <a:r>
              <a:rPr lang="nb-NO" dirty="0" smtClean="0"/>
              <a:t> </a:t>
            </a:r>
            <a:r>
              <a:rPr lang="nb-NO" b="1" dirty="0">
                <a:latin typeface="Symbol" panose="05050102010706020507" pitchFamily="18" charset="2"/>
              </a:rPr>
              <a:t>r</a:t>
            </a:r>
            <a:r>
              <a:rPr lang="nb-NO" dirty="0" smtClean="0"/>
              <a:t> </a:t>
            </a:r>
            <a:r>
              <a:rPr lang="nb-NO" b="1" dirty="0" smtClean="0"/>
              <a:t>more</a:t>
            </a:r>
            <a:r>
              <a:rPr lang="nb-NO" dirty="0" smtClean="0"/>
              <a:t> and </a:t>
            </a:r>
            <a:r>
              <a:rPr lang="nb-NO" dirty="0" err="1" smtClean="0"/>
              <a:t>increases</a:t>
            </a:r>
            <a:r>
              <a:rPr lang="nb-NO" dirty="0" smtClean="0"/>
              <a:t> </a:t>
            </a:r>
            <a:r>
              <a:rPr lang="nb-NO" b="1" dirty="0" smtClean="0"/>
              <a:t>V</a:t>
            </a:r>
            <a:r>
              <a:rPr lang="nb-NO" b="1" baseline="-14000" dirty="0" smtClean="0">
                <a:latin typeface="+mj-lt"/>
              </a:rPr>
              <a:t>P</a:t>
            </a:r>
            <a:r>
              <a:rPr lang="nb-NO" dirty="0" smtClean="0"/>
              <a:t>  </a:t>
            </a:r>
            <a:r>
              <a:rPr lang="nb-NO" b="1" dirty="0" smtClean="0"/>
              <a:t>less</a:t>
            </a:r>
            <a:r>
              <a:rPr lang="nb-NO" dirty="0" smtClean="0"/>
              <a:t> than </a:t>
            </a:r>
            <a:r>
              <a:rPr lang="nb-NO" b="1" dirty="0" smtClean="0">
                <a:solidFill>
                  <a:srgbClr val="0066FF"/>
                </a:solidFill>
              </a:rPr>
              <a:t>Si</a:t>
            </a:r>
            <a:r>
              <a:rPr lang="nb-NO" dirty="0" smtClean="0"/>
              <a:t>.</a:t>
            </a:r>
          </a:p>
          <a:p>
            <a:pPr>
              <a:lnSpc>
                <a:spcPts val="2800"/>
              </a:lnSpc>
            </a:pPr>
            <a:r>
              <a:rPr lang="nb-NO" dirty="0"/>
              <a:t> </a:t>
            </a:r>
            <a:r>
              <a:rPr lang="nb-NO" dirty="0" smtClean="0"/>
              <a:t> </a:t>
            </a:r>
            <a:r>
              <a:rPr lang="nb-NO" sz="1500" b="1" dirty="0" smtClean="0">
                <a:solidFill>
                  <a:srgbClr val="FF0000"/>
                </a:solidFill>
              </a:rPr>
              <a:t>Therefore</a:t>
            </a:r>
            <a:r>
              <a:rPr lang="nb-NO" sz="15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nb-NO" sz="1500" dirty="0">
                <a:solidFill>
                  <a:srgbClr val="FF0000"/>
                </a:solidFill>
              </a:rPr>
              <a:t> </a:t>
            </a:r>
            <a:r>
              <a:rPr lang="nb-NO" sz="1500" dirty="0" smtClean="0">
                <a:solidFill>
                  <a:srgbClr val="FF0000"/>
                </a:solidFill>
              </a:rPr>
              <a:t>  E'-layer with </a:t>
            </a:r>
            <a:r>
              <a:rPr lang="nb-NO" sz="1500" b="1" dirty="0" smtClean="0">
                <a:solidFill>
                  <a:srgbClr val="FF0000"/>
                </a:solidFill>
              </a:rPr>
              <a:t>elevated O</a:t>
            </a:r>
            <a:r>
              <a:rPr lang="nb-NO" sz="1500" dirty="0" smtClean="0">
                <a:solidFill>
                  <a:srgbClr val="FF0000"/>
                </a:solidFill>
              </a:rPr>
              <a:t> and </a:t>
            </a:r>
            <a:r>
              <a:rPr lang="nb-NO" sz="1500" b="1" dirty="0">
                <a:solidFill>
                  <a:srgbClr val="FF0000"/>
                </a:solidFill>
              </a:rPr>
              <a:t>reduced Si</a:t>
            </a:r>
            <a:r>
              <a:rPr lang="nb-NO" sz="1500" dirty="0">
                <a:solidFill>
                  <a:srgbClr val="FF0000"/>
                </a:solidFill>
              </a:rPr>
              <a:t> </a:t>
            </a:r>
            <a:r>
              <a:rPr lang="nb-NO" sz="1500" dirty="0" smtClean="0">
                <a:solidFill>
                  <a:srgbClr val="FF0000"/>
                </a:solidFill>
              </a:rPr>
              <a:t>relative to</a:t>
            </a:r>
          </a:p>
          <a:p>
            <a:r>
              <a:rPr lang="nb-NO" sz="1500" dirty="0">
                <a:solidFill>
                  <a:srgbClr val="FF0000"/>
                </a:solidFill>
              </a:rPr>
              <a:t> </a:t>
            </a:r>
            <a:r>
              <a:rPr lang="nb-NO" sz="1500" dirty="0" smtClean="0">
                <a:solidFill>
                  <a:srgbClr val="FF0000"/>
                </a:solidFill>
              </a:rPr>
              <a:t>  the </a:t>
            </a:r>
            <a:r>
              <a:rPr lang="nb-NO" sz="1500" dirty="0" err="1" smtClean="0">
                <a:solidFill>
                  <a:srgbClr val="FF0000"/>
                </a:solidFill>
              </a:rPr>
              <a:t>convecting</a:t>
            </a:r>
            <a:r>
              <a:rPr lang="nb-NO" sz="1500" dirty="0" smtClean="0">
                <a:solidFill>
                  <a:srgbClr val="FF0000"/>
                </a:solidFill>
              </a:rPr>
              <a:t> </a:t>
            </a:r>
            <a:r>
              <a:rPr lang="nb-NO" sz="1500" dirty="0" err="1" smtClean="0">
                <a:solidFill>
                  <a:srgbClr val="FF0000"/>
                </a:solidFill>
              </a:rPr>
              <a:t>core</a:t>
            </a:r>
            <a:r>
              <a:rPr lang="nb-NO" sz="1500" dirty="0" smtClean="0">
                <a:solidFill>
                  <a:srgbClr val="FF0000"/>
                </a:solidFill>
              </a:rPr>
              <a:t> </a:t>
            </a:r>
            <a:r>
              <a:rPr lang="nb-NO" sz="1500" dirty="0" err="1" smtClean="0">
                <a:solidFill>
                  <a:srgbClr val="FF0000"/>
                </a:solidFill>
              </a:rPr>
              <a:t>may</a:t>
            </a:r>
            <a:r>
              <a:rPr lang="nb-NO" sz="1500" dirty="0" smtClean="0">
                <a:solidFill>
                  <a:srgbClr val="FF0000"/>
                </a:solidFill>
              </a:rPr>
              <a:t> </a:t>
            </a:r>
            <a:r>
              <a:rPr lang="nb-NO" sz="1500" b="1" dirty="0" err="1" smtClean="0">
                <a:solidFill>
                  <a:srgbClr val="FF0000"/>
                </a:solidFill>
              </a:rPr>
              <a:t>solve</a:t>
            </a:r>
            <a:r>
              <a:rPr lang="nb-NO" sz="1500" b="1" dirty="0" smtClean="0">
                <a:solidFill>
                  <a:srgbClr val="FF0000"/>
                </a:solidFill>
              </a:rPr>
              <a:t> the conundrum</a:t>
            </a:r>
            <a:r>
              <a:rPr lang="nb-NO" sz="15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187" y="266745"/>
            <a:ext cx="4176143" cy="707886"/>
          </a:xfrm>
          <a:prstGeom prst="rect">
            <a:avLst/>
          </a:prstGeom>
          <a:solidFill>
            <a:srgbClr val="EAEAEA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nb-NO" sz="2200" dirty="0" smtClean="0">
                <a:solidFill>
                  <a:srgbClr val="0066FF"/>
                </a:solidFill>
              </a:rPr>
              <a:t>Outermost stagnant E'-layer?</a:t>
            </a:r>
          </a:p>
          <a:p>
            <a:pPr>
              <a:lnSpc>
                <a:spcPts val="2400"/>
              </a:lnSpc>
            </a:pPr>
            <a:r>
              <a:rPr lang="nb-NO" sz="2000" dirty="0" smtClean="0">
                <a:solidFill>
                  <a:srgbClr val="0066FF"/>
                </a:solidFill>
              </a:rPr>
              <a:t>gradationally stratified, </a:t>
            </a:r>
            <a:r>
              <a:rPr lang="nb-NO" sz="2000" dirty="0" err="1" smtClean="0">
                <a:solidFill>
                  <a:srgbClr val="0066FF"/>
                </a:solidFill>
              </a:rPr>
              <a:t>low</a:t>
            </a:r>
            <a:r>
              <a:rPr lang="nb-NO" sz="2000" dirty="0" smtClean="0">
                <a:solidFill>
                  <a:srgbClr val="0066FF"/>
                </a:solidFill>
              </a:rPr>
              <a:t> </a:t>
            </a:r>
            <a:r>
              <a:rPr lang="nb-NO" sz="2000" b="1" dirty="0" smtClean="0">
                <a:solidFill>
                  <a:srgbClr val="0066FF"/>
                </a:solidFill>
              </a:rPr>
              <a:t>V</a:t>
            </a:r>
            <a:r>
              <a:rPr lang="nb-NO" sz="2000" b="1" baseline="-16000" dirty="0" smtClean="0">
                <a:solidFill>
                  <a:srgbClr val="0066FF"/>
                </a:solidFill>
                <a:latin typeface="+mj-lt"/>
              </a:rPr>
              <a:t>P</a:t>
            </a:r>
            <a:r>
              <a:rPr lang="nb-NO" sz="2000" dirty="0" smtClean="0">
                <a:solidFill>
                  <a:srgbClr val="0066FF"/>
                </a:solidFill>
              </a:rPr>
              <a:t> - low </a:t>
            </a:r>
            <a:r>
              <a:rPr lang="nb-NO" sz="2000" b="1" dirty="0" smtClean="0">
                <a:solidFill>
                  <a:srgbClr val="0066FF"/>
                </a:solidFill>
                <a:latin typeface="Symbol" panose="05050102010706020507" pitchFamily="18" charset="2"/>
              </a:rPr>
              <a:t>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077" y="764704"/>
            <a:ext cx="3469682" cy="5688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8858" y="5517232"/>
            <a:ext cx="2294218" cy="63094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nb-NO" sz="1200" dirty="0" smtClean="0"/>
              <a:t>Badro et al. (2014, </a:t>
            </a:r>
            <a:r>
              <a:rPr lang="nb-NO" sz="1200" dirty="0" err="1" smtClean="0"/>
              <a:t>PNAS</a:t>
            </a:r>
            <a:r>
              <a:rPr lang="nb-NO" sz="1200" dirty="0" smtClean="0"/>
              <a:t>)</a:t>
            </a:r>
          </a:p>
          <a:p>
            <a:pPr>
              <a:lnSpc>
                <a:spcPts val="1400"/>
              </a:lnSpc>
            </a:pPr>
            <a:r>
              <a:rPr lang="nb-NO" sz="1200" dirty="0" smtClean="0"/>
              <a:t>Brodholt &amp; </a:t>
            </a:r>
            <a:r>
              <a:rPr lang="nb-NO" sz="1200" dirty="0" err="1" smtClean="0"/>
              <a:t>Bardo</a:t>
            </a:r>
            <a:r>
              <a:rPr lang="nb-NO" sz="1200" dirty="0" smtClean="0"/>
              <a:t> (2017; </a:t>
            </a:r>
            <a:r>
              <a:rPr lang="nb-NO" sz="1200" dirty="0" err="1" smtClean="0"/>
              <a:t>GRL</a:t>
            </a:r>
            <a:r>
              <a:rPr lang="nb-NO" sz="1200" dirty="0" smtClean="0"/>
              <a:t>)</a:t>
            </a:r>
          </a:p>
          <a:p>
            <a:pPr>
              <a:lnSpc>
                <a:spcPts val="1400"/>
              </a:lnSpc>
            </a:pPr>
            <a:r>
              <a:rPr lang="nb-NO" sz="1200" dirty="0" err="1" smtClean="0"/>
              <a:t>Umemoto</a:t>
            </a:r>
            <a:r>
              <a:rPr lang="nb-NO" sz="1200" dirty="0" smtClean="0"/>
              <a:t> &amp; Hirose (2020, </a:t>
            </a:r>
            <a:r>
              <a:rPr lang="nb-NO" sz="1200" dirty="0" err="1" smtClean="0"/>
              <a:t>EPSL</a:t>
            </a:r>
            <a:r>
              <a:rPr lang="nb-NO" sz="1200" dirty="0" smtClean="0"/>
              <a:t>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503076" y="260170"/>
            <a:ext cx="3360856" cy="33598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nb-NO" sz="1800" dirty="0">
                <a:solidFill>
                  <a:srgbClr val="0066FF"/>
                </a:solidFill>
              </a:rPr>
              <a:t>Molten </a:t>
            </a:r>
            <a:r>
              <a:rPr lang="nb-NO" sz="1800" dirty="0" err="1">
                <a:solidFill>
                  <a:srgbClr val="0066FF"/>
                </a:solidFill>
              </a:rPr>
              <a:t>binary</a:t>
            </a:r>
            <a:r>
              <a:rPr lang="nb-NO" sz="1800" dirty="0">
                <a:solidFill>
                  <a:srgbClr val="0066FF"/>
                </a:solidFill>
              </a:rPr>
              <a:t> </a:t>
            </a:r>
            <a:r>
              <a:rPr lang="nb-NO" sz="1800" dirty="0" smtClean="0">
                <a:solidFill>
                  <a:srgbClr val="0066FF"/>
                </a:solidFill>
              </a:rPr>
              <a:t>Fe-</a:t>
            </a:r>
            <a:r>
              <a:rPr lang="nb-NO" sz="1800" dirty="0" err="1" smtClean="0">
                <a:solidFill>
                  <a:srgbClr val="0066FF"/>
                </a:solidFill>
              </a:rPr>
              <a:t>alloys</a:t>
            </a:r>
            <a:r>
              <a:rPr lang="nb-NO" sz="1800" dirty="0" smtClean="0">
                <a:solidFill>
                  <a:srgbClr val="0066FF"/>
                </a:solidFill>
              </a:rPr>
              <a:t>:</a:t>
            </a:r>
            <a:r>
              <a:rPr lang="en-US" sz="1800" dirty="0" smtClean="0">
                <a:solidFill>
                  <a:srgbClr val="0066FF"/>
                </a:solidFill>
              </a:rPr>
              <a:t> </a:t>
            </a:r>
            <a:r>
              <a:rPr lang="nb-NO" sz="1800" dirty="0" smtClean="0">
                <a:solidFill>
                  <a:srgbClr val="0066FF"/>
                </a:solidFill>
                <a:latin typeface="Symbol" panose="05050102010706020507" pitchFamily="18" charset="2"/>
              </a:rPr>
              <a:t>r</a:t>
            </a:r>
            <a:r>
              <a:rPr lang="nb-NO" sz="1800" dirty="0" smtClean="0">
                <a:solidFill>
                  <a:srgbClr val="0066FF"/>
                </a:solidFill>
              </a:rPr>
              <a:t> and V</a:t>
            </a:r>
            <a:r>
              <a:rPr lang="nb-NO" sz="1800" baseline="-25000" dirty="0" smtClean="0">
                <a:solidFill>
                  <a:srgbClr val="0066FF"/>
                </a:solidFill>
              </a:rPr>
              <a:t>P</a:t>
            </a:r>
            <a:endParaRPr lang="en-US" sz="1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5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555" y="1284269"/>
            <a:ext cx="7536093" cy="1856699"/>
          </a:xfrm>
          <a:prstGeom prst="rect">
            <a:avLst/>
          </a:prstGeom>
        </p:spPr>
      </p:pic>
      <p:pic>
        <p:nvPicPr>
          <p:cNvPr id="5122" name="Picture 2" descr="M:\pc\Dokumenter\Adobe-Illustr-figures\Experimental-PhaseRel\Core-phase-rel\Tecto12217-Fig\Fig 21-O-Si-diagr Hirose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47" y="498090"/>
            <a:ext cx="3661103" cy="362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:\pc\Dokumenter\Adobe-Illustr-figures\Experimental-PhaseRel\Core-phase-rel\Tr Fig 21 Si-O Hiro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2" y="850146"/>
            <a:ext cx="2999141" cy="232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6298" y="139049"/>
            <a:ext cx="29386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6600CC"/>
            </a:solidFill>
          </a:ln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6600CC"/>
                </a:solidFill>
              </a:rPr>
              <a:t>System: Fe-Si-O</a:t>
            </a:r>
          </a:p>
          <a:p>
            <a:r>
              <a:rPr lang="nb-NO" dirty="0" smtClean="0">
                <a:solidFill>
                  <a:srgbClr val="6600CC"/>
                </a:solidFill>
              </a:rPr>
              <a:t>Solubility of O and Si in Fe-alloy</a:t>
            </a:r>
            <a:endParaRPr lang="en-GB" dirty="0">
              <a:solidFill>
                <a:srgbClr val="66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8047" y="74051"/>
            <a:ext cx="379462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6600CC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6600CC"/>
                </a:solidFill>
              </a:rPr>
              <a:t>Estimated </a:t>
            </a:r>
            <a:r>
              <a:rPr lang="nb-NO" dirty="0" err="1" smtClean="0">
                <a:solidFill>
                  <a:srgbClr val="6600CC"/>
                </a:solidFill>
              </a:rPr>
              <a:t>core</a:t>
            </a:r>
            <a:r>
              <a:rPr lang="nb-NO" dirty="0" smtClean="0">
                <a:solidFill>
                  <a:srgbClr val="6600CC"/>
                </a:solidFill>
              </a:rPr>
              <a:t> </a:t>
            </a:r>
            <a:r>
              <a:rPr lang="nb-NO" dirty="0" err="1" smtClean="0">
                <a:solidFill>
                  <a:srgbClr val="6600CC"/>
                </a:solidFill>
              </a:rPr>
              <a:t>compositions</a:t>
            </a:r>
            <a:r>
              <a:rPr lang="nb-NO" dirty="0" smtClean="0">
                <a:solidFill>
                  <a:srgbClr val="6600CC"/>
                </a:solidFill>
              </a:rPr>
              <a:t> </a:t>
            </a:r>
            <a:r>
              <a:rPr lang="nb-NO" sz="1100" dirty="0" smtClean="0"/>
              <a:t>(Trønnes et al. 2019)</a:t>
            </a:r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35782" y="3256367"/>
            <a:ext cx="3396639" cy="83612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nb-NO" sz="1100" dirty="0" smtClean="0"/>
              <a:t>- </a:t>
            </a:r>
            <a:r>
              <a:rPr lang="nb-NO" sz="1100" dirty="0" err="1" smtClean="0"/>
              <a:t>Solubilites</a:t>
            </a:r>
            <a:r>
              <a:rPr lang="nb-NO" sz="1100" dirty="0" smtClean="0"/>
              <a:t> </a:t>
            </a:r>
            <a:r>
              <a:rPr lang="nb-NO" sz="1100" dirty="0" err="1" smtClean="0"/>
              <a:t>increase</a:t>
            </a:r>
            <a:r>
              <a:rPr lang="nb-NO" sz="1100" dirty="0" smtClean="0"/>
              <a:t> </a:t>
            </a:r>
            <a:r>
              <a:rPr lang="nb-NO" sz="1100" dirty="0" err="1" smtClean="0"/>
              <a:t>with</a:t>
            </a:r>
            <a:r>
              <a:rPr lang="nb-NO" sz="1100" dirty="0" smtClean="0"/>
              <a:t> </a:t>
            </a:r>
            <a:r>
              <a:rPr lang="nb-NO" sz="1100" b="1" dirty="0" smtClean="0"/>
              <a:t>T</a:t>
            </a:r>
            <a:r>
              <a:rPr lang="nb-NO" sz="1100" dirty="0" smtClean="0"/>
              <a:t> and decreases with </a:t>
            </a:r>
            <a:r>
              <a:rPr lang="nb-NO" sz="1100" b="1" dirty="0" smtClean="0"/>
              <a:t>p</a:t>
            </a:r>
          </a:p>
          <a:p>
            <a:pPr>
              <a:lnSpc>
                <a:spcPts val="1600"/>
              </a:lnSpc>
            </a:pPr>
            <a:r>
              <a:rPr lang="nb-NO" sz="1100" dirty="0"/>
              <a:t>- O and Si: </a:t>
            </a:r>
            <a:r>
              <a:rPr lang="nb-NO" sz="1100" dirty="0" err="1"/>
              <a:t>mutually</a:t>
            </a:r>
            <a:r>
              <a:rPr lang="nb-NO" sz="1100" dirty="0"/>
              <a:t> </a:t>
            </a:r>
            <a:r>
              <a:rPr lang="nb-NO" sz="1100" dirty="0" err="1"/>
              <a:t>exclusive</a:t>
            </a:r>
            <a:r>
              <a:rPr lang="nb-NO" sz="1100" dirty="0"/>
              <a:t> </a:t>
            </a:r>
            <a:endParaRPr lang="nb-NO" sz="1100" dirty="0" smtClean="0"/>
          </a:p>
          <a:p>
            <a:pPr>
              <a:lnSpc>
                <a:spcPts val="1600"/>
              </a:lnSpc>
            </a:pPr>
            <a:r>
              <a:rPr lang="nb-NO" sz="1100" dirty="0" smtClean="0"/>
              <a:t>- Related to the silica liquidus surface in system Fe-Si-O</a:t>
            </a:r>
          </a:p>
          <a:p>
            <a:pPr>
              <a:lnSpc>
                <a:spcPts val="1000"/>
              </a:lnSpc>
            </a:pPr>
            <a:r>
              <a:rPr lang="nb-NO" sz="900" dirty="0"/>
              <a:t> </a:t>
            </a:r>
            <a:r>
              <a:rPr lang="nb-NO" sz="900" dirty="0" smtClean="0"/>
              <a:t>                                          (Hirose et al. 2017; </a:t>
            </a:r>
            <a:r>
              <a:rPr lang="nb-NO" sz="900" dirty="0" err="1" smtClean="0"/>
              <a:t>Helffrich</a:t>
            </a:r>
            <a:r>
              <a:rPr lang="nb-NO" sz="900" dirty="0" smtClean="0"/>
              <a:t> et al. 2019)  </a:t>
            </a:r>
            <a:endParaRPr lang="en-GB" sz="9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572987" y="2334322"/>
            <a:ext cx="207001" cy="13191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32558" y="1988840"/>
            <a:ext cx="942602" cy="34881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nb-NO" sz="900" b="1" dirty="0" smtClean="0">
                <a:solidFill>
                  <a:schemeClr val="bg1">
                    <a:lumMod val="50000"/>
                  </a:schemeClr>
                </a:solidFill>
              </a:rPr>
              <a:t>Mercury:</a:t>
            </a:r>
          </a:p>
          <a:p>
            <a:pPr>
              <a:lnSpc>
                <a:spcPts val="1000"/>
              </a:lnSpc>
            </a:pPr>
            <a:r>
              <a:rPr lang="nb-NO" sz="900" dirty="0" smtClean="0">
                <a:solidFill>
                  <a:schemeClr val="bg1">
                    <a:lumMod val="50000"/>
                  </a:schemeClr>
                </a:solidFill>
              </a:rPr>
              <a:t>15 wt% Si, no O</a:t>
            </a:r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24" y="5581731"/>
            <a:ext cx="4710818" cy="111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2" y="6065671"/>
            <a:ext cx="1271580" cy="63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47" y="5595135"/>
            <a:ext cx="1868967" cy="108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8822" y="6499874"/>
            <a:ext cx="8080315" cy="19000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02538" y="4396545"/>
            <a:ext cx="4469462" cy="94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rgbClr val="0066FF"/>
                </a:solidFill>
              </a:rPr>
              <a:t>Mass </a:t>
            </a:r>
            <a:r>
              <a:rPr lang="nb-NO" sz="1400" b="1" dirty="0" err="1" smtClean="0">
                <a:solidFill>
                  <a:srgbClr val="0066FF"/>
                </a:solidFill>
              </a:rPr>
              <a:t>balance</a:t>
            </a:r>
            <a:r>
              <a:rPr lang="nb-NO" sz="1400" b="1" dirty="0" smtClean="0">
                <a:solidFill>
                  <a:srgbClr val="0066FF"/>
                </a:solidFill>
              </a:rPr>
              <a:t> </a:t>
            </a:r>
            <a:r>
              <a:rPr lang="nb-NO" sz="1400" b="1" dirty="0" err="1" smtClean="0">
                <a:solidFill>
                  <a:srgbClr val="0066FF"/>
                </a:solidFill>
              </a:rPr>
              <a:t>model</a:t>
            </a:r>
            <a:endParaRPr lang="nb-NO" sz="1400" b="1" dirty="0" smtClean="0">
              <a:solidFill>
                <a:srgbClr val="0066FF"/>
              </a:solidFill>
            </a:endParaRPr>
          </a:p>
          <a:p>
            <a:r>
              <a:rPr lang="nb-NO" sz="1200" dirty="0" smtClean="0"/>
              <a:t>Stage 1:  protoC + earlyMO = convC + pyrolite-MO  </a:t>
            </a:r>
            <a:r>
              <a:rPr lang="nb-NO" sz="1100" dirty="0" smtClean="0">
                <a:solidFill>
                  <a:srgbClr val="008000"/>
                </a:solidFill>
              </a:rPr>
              <a:t>(total volumes)</a:t>
            </a:r>
          </a:p>
          <a:p>
            <a:pPr>
              <a:lnSpc>
                <a:spcPts val="1700"/>
              </a:lnSpc>
            </a:pPr>
            <a:r>
              <a:rPr lang="nb-NO" sz="1200" dirty="0" smtClean="0"/>
              <a:t>Stage 2:  upper convC + BMO  =  E'-layer + mod. lowermost M</a:t>
            </a:r>
          </a:p>
          <a:p>
            <a:pPr>
              <a:lnSpc>
                <a:spcPts val="900"/>
              </a:lnSpc>
            </a:pPr>
            <a:r>
              <a:rPr lang="nb-NO" sz="1000" dirty="0"/>
              <a:t> </a:t>
            </a:r>
            <a:r>
              <a:rPr lang="nb-NO" sz="1000" dirty="0" smtClean="0"/>
              <a:t>               </a:t>
            </a:r>
            <a:r>
              <a:rPr lang="nb-NO" sz="1000" dirty="0" smtClean="0">
                <a:solidFill>
                  <a:srgbClr val="008000"/>
                </a:solidFill>
              </a:rPr>
              <a:t>34 vol%,                28 vol%,</a:t>
            </a:r>
          </a:p>
          <a:p>
            <a:pPr>
              <a:lnSpc>
                <a:spcPts val="900"/>
              </a:lnSpc>
            </a:pPr>
            <a:r>
              <a:rPr lang="nb-NO" sz="1000" dirty="0">
                <a:solidFill>
                  <a:srgbClr val="008000"/>
                </a:solidFill>
              </a:rPr>
              <a:t> </a:t>
            </a:r>
            <a:r>
              <a:rPr lang="nb-NO" sz="1000" dirty="0" smtClean="0">
                <a:solidFill>
                  <a:srgbClr val="008000"/>
                </a:solidFill>
              </a:rPr>
              <a:t>               31 wt% of C          34 wt% of 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38672" y="1618184"/>
            <a:ext cx="3956244" cy="3545112"/>
            <a:chOff x="4738672" y="1618184"/>
            <a:chExt cx="3956244" cy="3545112"/>
          </a:xfrm>
        </p:grpSpPr>
        <p:pic>
          <p:nvPicPr>
            <p:cNvPr id="5123" name="Picture 3" descr="M:\pc\Dokumenter\Adobe-Illustr-figures\Experimental-PhaseRel\Core-phase-rel\Tecto12217-Fig\Fig 21-O-Si-diagr Hirose-17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167" y="1618184"/>
              <a:ext cx="1115865" cy="1263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738672" y="4211753"/>
              <a:ext cx="3956244" cy="9515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8E00EE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nb-NO" sz="1400" b="1" dirty="0" smtClean="0">
                  <a:solidFill>
                    <a:srgbClr val="CC00CC"/>
                  </a:solidFill>
                </a:rPr>
                <a:t>E'-</a:t>
              </a:r>
              <a:r>
                <a:rPr lang="nb-NO" sz="1400" b="1" dirty="0" err="1" smtClean="0">
                  <a:solidFill>
                    <a:srgbClr val="CC00CC"/>
                  </a:solidFill>
                </a:rPr>
                <a:t>layer</a:t>
              </a:r>
              <a:r>
                <a:rPr lang="nb-NO" sz="1400" b="1" dirty="0" smtClean="0">
                  <a:solidFill>
                    <a:srgbClr val="CC00CC"/>
                  </a:solidFill>
                </a:rPr>
                <a:t> </a:t>
              </a:r>
              <a:r>
                <a:rPr lang="nb-NO" sz="1400" dirty="0" err="1" smtClean="0">
                  <a:solidFill>
                    <a:srgbClr val="CC00CC"/>
                  </a:solidFill>
                </a:rPr>
                <a:t>compositional</a:t>
              </a:r>
              <a:r>
                <a:rPr lang="nb-NO" sz="1400" dirty="0" smtClean="0">
                  <a:solidFill>
                    <a:srgbClr val="CC00CC"/>
                  </a:solidFill>
                </a:rPr>
                <a:t> gradient  -  </a:t>
              </a:r>
              <a:r>
                <a:rPr lang="nb-NO" sz="1400" b="1" dirty="0" err="1" smtClean="0">
                  <a:solidFill>
                    <a:srgbClr val="CC00CC"/>
                  </a:solidFill>
                </a:rPr>
                <a:t>constrained</a:t>
              </a:r>
              <a:r>
                <a:rPr lang="nb-NO" sz="1400" dirty="0" smtClean="0">
                  <a:solidFill>
                    <a:srgbClr val="CC00CC"/>
                  </a:solidFill>
                </a:rPr>
                <a:t> by:</a:t>
              </a:r>
            </a:p>
            <a:p>
              <a:pPr>
                <a:lnSpc>
                  <a:spcPts val="1700"/>
                </a:lnSpc>
              </a:pPr>
              <a:r>
                <a:rPr lang="nb-NO" sz="1100" dirty="0" smtClean="0">
                  <a:solidFill>
                    <a:srgbClr val="CC00CC"/>
                  </a:solidFill>
                </a:rPr>
                <a:t>  </a:t>
              </a:r>
              <a:r>
                <a:rPr lang="nb-NO" sz="1100" dirty="0" smtClean="0"/>
                <a:t>- </a:t>
              </a:r>
              <a:r>
                <a:rPr lang="nb-NO" sz="1100" b="1" dirty="0" err="1" smtClean="0"/>
                <a:t>KHOMC</a:t>
              </a:r>
              <a:r>
                <a:rPr lang="nb-NO" sz="1100" dirty="0" smtClean="0"/>
                <a:t> </a:t>
              </a:r>
              <a:r>
                <a:rPr lang="nb-NO" sz="1100" b="1" dirty="0" err="1"/>
                <a:t>seismic</a:t>
              </a:r>
              <a:r>
                <a:rPr lang="nb-NO" sz="1100" b="1" dirty="0"/>
                <a:t> </a:t>
              </a:r>
              <a:r>
                <a:rPr lang="nb-NO" sz="1100" b="1" dirty="0" err="1"/>
                <a:t>model</a:t>
              </a:r>
              <a:r>
                <a:rPr lang="nb-NO" sz="1100" b="1" dirty="0"/>
                <a:t> </a:t>
              </a:r>
              <a:r>
                <a:rPr lang="nb-NO" sz="1100" dirty="0" smtClean="0"/>
                <a:t>of </a:t>
              </a:r>
              <a:r>
                <a:rPr lang="nb-NO" sz="1100" dirty="0" err="1" smtClean="0"/>
                <a:t>Kaneshima</a:t>
              </a:r>
              <a:r>
                <a:rPr lang="nb-NO" sz="1100" dirty="0" smtClean="0"/>
                <a:t> (2018)</a:t>
              </a:r>
            </a:p>
            <a:p>
              <a:pPr>
                <a:lnSpc>
                  <a:spcPts val="1700"/>
                </a:lnSpc>
              </a:pPr>
              <a:r>
                <a:rPr lang="nb-NO" sz="1100" dirty="0" smtClean="0"/>
                <a:t>  - </a:t>
              </a:r>
              <a:r>
                <a:rPr lang="nb-NO" sz="1100" b="1" dirty="0" smtClean="0"/>
                <a:t>mineral </a:t>
              </a:r>
              <a:r>
                <a:rPr lang="nb-NO" sz="1100" b="1" dirty="0" err="1"/>
                <a:t>physics</a:t>
              </a:r>
              <a:r>
                <a:rPr lang="nb-NO" sz="1100" b="1" dirty="0"/>
                <a:t> data </a:t>
              </a:r>
              <a:r>
                <a:rPr lang="nb-NO" sz="1100" dirty="0" smtClean="0"/>
                <a:t>from Brodholt </a:t>
              </a:r>
              <a:r>
                <a:rPr lang="nb-NO" sz="1100" dirty="0"/>
                <a:t>&amp; </a:t>
              </a:r>
              <a:r>
                <a:rPr lang="nb-NO" sz="1100" dirty="0" smtClean="0"/>
                <a:t>Badro (2017)</a:t>
              </a:r>
            </a:p>
            <a:p>
              <a:pPr>
                <a:lnSpc>
                  <a:spcPts val="1700"/>
                </a:lnSpc>
              </a:pPr>
              <a:r>
                <a:rPr lang="nb-NO" sz="1100" dirty="0" smtClean="0"/>
                <a:t>    </a:t>
              </a:r>
              <a:endParaRPr lang="nb-NO" sz="1200" b="1" dirty="0" smtClean="0">
                <a:solidFill>
                  <a:srgbClr val="0066FF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88398" y="4942307"/>
            <a:ext cx="2807938" cy="20774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nb-NO" sz="1200" dirty="0" smtClean="0">
                <a:solidFill>
                  <a:srgbClr val="0066FF"/>
                </a:solidFill>
              </a:rPr>
              <a:t>and used as input in </a:t>
            </a:r>
            <a:r>
              <a:rPr lang="nb-NO" sz="1200" b="1" dirty="0" err="1" smtClean="0">
                <a:solidFill>
                  <a:srgbClr val="0066FF"/>
                </a:solidFill>
              </a:rPr>
              <a:t>mass</a:t>
            </a:r>
            <a:r>
              <a:rPr lang="nb-NO" sz="1200" b="1" dirty="0" smtClean="0">
                <a:solidFill>
                  <a:srgbClr val="0066FF"/>
                </a:solidFill>
              </a:rPr>
              <a:t> </a:t>
            </a:r>
            <a:r>
              <a:rPr lang="nb-NO" sz="1200" b="1" dirty="0" err="1" smtClean="0">
                <a:solidFill>
                  <a:srgbClr val="0066FF"/>
                </a:solidFill>
              </a:rPr>
              <a:t>balance</a:t>
            </a:r>
            <a:r>
              <a:rPr lang="nb-NO" sz="1200" b="1" dirty="0" smtClean="0">
                <a:solidFill>
                  <a:srgbClr val="0066FF"/>
                </a:solidFill>
              </a:rPr>
              <a:t> </a:t>
            </a:r>
            <a:r>
              <a:rPr lang="nb-NO" sz="1200" b="1" dirty="0" err="1" smtClean="0">
                <a:solidFill>
                  <a:srgbClr val="0066FF"/>
                </a:solidFill>
              </a:rPr>
              <a:t>model</a:t>
            </a:r>
            <a:endParaRPr lang="nb-NO" sz="1200" b="1" dirty="0" smtClean="0">
              <a:solidFill>
                <a:srgbClr val="0066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39541" y="5079050"/>
            <a:ext cx="196256" cy="438523"/>
          </a:xfrm>
          <a:prstGeom prst="straightConnector1">
            <a:avLst/>
          </a:prstGeom>
          <a:ln w="28575">
            <a:solidFill>
              <a:srgbClr val="0066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270664" y="4946073"/>
            <a:ext cx="559864" cy="88486"/>
          </a:xfrm>
          <a:prstGeom prst="straightConnector1">
            <a:avLst/>
          </a:prstGeom>
          <a:ln w="28575">
            <a:solidFill>
              <a:srgbClr val="0066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1426" y="5541367"/>
            <a:ext cx="1447832" cy="25904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nb-NO" sz="1200" dirty="0" smtClean="0">
                <a:solidFill>
                  <a:srgbClr val="0066FF"/>
                </a:solidFill>
              </a:rPr>
              <a:t>Model </a:t>
            </a:r>
            <a:r>
              <a:rPr lang="nb-NO" sz="1200" dirty="0" err="1" smtClean="0">
                <a:solidFill>
                  <a:srgbClr val="0066FF"/>
                </a:solidFill>
              </a:rPr>
              <a:t>compositions</a:t>
            </a:r>
            <a:endParaRPr lang="en-US" sz="12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7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  <p:bldP spid="14" grpId="0"/>
      <p:bldP spid="2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3540"/>
            <a:ext cx="6401111" cy="45140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nb-NO" sz="2800" dirty="0" smtClean="0">
                <a:solidFill>
                  <a:srgbClr val="0066FF"/>
                </a:solidFill>
              </a:rPr>
              <a:t>Fe-metal and Fe-</a:t>
            </a:r>
            <a:r>
              <a:rPr lang="nb-NO" sz="2800" dirty="0" err="1" smtClean="0">
                <a:solidFill>
                  <a:srgbClr val="0066FF"/>
                </a:solidFill>
              </a:rPr>
              <a:t>oxide</a:t>
            </a:r>
            <a:r>
              <a:rPr lang="nb-NO" sz="2800" dirty="0" smtClean="0">
                <a:solidFill>
                  <a:srgbClr val="0066FF"/>
                </a:solidFill>
              </a:rPr>
              <a:t> transport to the core</a:t>
            </a:r>
            <a:endParaRPr lang="nb-NO" sz="2800" b="1" dirty="0" smtClean="0">
              <a:solidFill>
                <a:srgbClr val="00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3" y="1181951"/>
            <a:ext cx="90266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 dirty="0" smtClean="0"/>
              <a:t>Will the BMO be  </a:t>
            </a:r>
            <a:r>
              <a:rPr lang="nb-NO" sz="2700" b="1" dirty="0" smtClean="0">
                <a:solidFill>
                  <a:srgbClr val="FF0000"/>
                </a:solidFill>
              </a:rPr>
              <a:t>oxidised</a:t>
            </a:r>
            <a:r>
              <a:rPr lang="nb-NO" sz="2700" dirty="0" smtClean="0"/>
              <a:t>  or  </a:t>
            </a:r>
            <a:r>
              <a:rPr lang="nb-NO" sz="2700" b="1" dirty="0" smtClean="0">
                <a:solidFill>
                  <a:srgbClr val="9900CC"/>
                </a:solidFill>
              </a:rPr>
              <a:t>reduced </a:t>
            </a:r>
            <a:r>
              <a:rPr lang="nb-NO" sz="2700" b="1" dirty="0" smtClean="0"/>
              <a:t>  </a:t>
            </a:r>
            <a:r>
              <a:rPr lang="nb-NO" sz="2700" dirty="0" smtClean="0"/>
              <a:t>during solidification? </a:t>
            </a:r>
            <a:endParaRPr lang="en-GB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1719899" y="2010619"/>
            <a:ext cx="214674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nb-NO" dirty="0" smtClean="0">
                <a:solidFill>
                  <a:srgbClr val="FF0000"/>
                </a:solidFill>
              </a:rPr>
              <a:t>If </a:t>
            </a:r>
            <a:r>
              <a:rPr lang="nb-NO" b="1" dirty="0" smtClean="0">
                <a:solidFill>
                  <a:srgbClr val="FF0000"/>
                </a:solidFill>
              </a:rPr>
              <a:t>Fe-metal</a:t>
            </a:r>
            <a:r>
              <a:rPr lang="nb-NO" dirty="0" smtClean="0">
                <a:solidFill>
                  <a:srgbClr val="FF0000"/>
                </a:solidFill>
              </a:rPr>
              <a:t> is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extracted</a:t>
            </a:r>
            <a:endParaRPr lang="nb-NO" dirty="0">
              <a:solidFill>
                <a:srgbClr val="FF0000"/>
              </a:solidFill>
            </a:endParaRPr>
          </a:p>
          <a:p>
            <a:pPr>
              <a:lnSpc>
                <a:spcPts val="2100"/>
              </a:lnSpc>
            </a:pPr>
            <a:r>
              <a:rPr lang="nb-NO" dirty="0" smtClean="0">
                <a:solidFill>
                  <a:srgbClr val="FF0000"/>
                </a:solidFill>
              </a:rPr>
              <a:t>and sinks to the core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2010619"/>
            <a:ext cx="38811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nb-NO" dirty="0" smtClean="0">
                <a:solidFill>
                  <a:srgbClr val="9900CC"/>
                </a:solidFill>
              </a:rPr>
              <a:t>If </a:t>
            </a:r>
            <a:r>
              <a:rPr lang="nb-NO" b="1" dirty="0" smtClean="0">
                <a:solidFill>
                  <a:srgbClr val="9900CC"/>
                </a:solidFill>
              </a:rPr>
              <a:t>Fe-oxide</a:t>
            </a:r>
            <a:r>
              <a:rPr lang="nb-NO" dirty="0" smtClean="0">
                <a:solidFill>
                  <a:srgbClr val="9900CC"/>
                </a:solidFill>
              </a:rPr>
              <a:t> </a:t>
            </a:r>
            <a:r>
              <a:rPr lang="nb-NO" dirty="0" err="1" smtClean="0">
                <a:solidFill>
                  <a:srgbClr val="9900CC"/>
                </a:solidFill>
              </a:rPr>
              <a:t>with</a:t>
            </a:r>
            <a:r>
              <a:rPr lang="nb-NO" dirty="0" smtClean="0">
                <a:solidFill>
                  <a:srgbClr val="9900CC"/>
                </a:solidFill>
              </a:rPr>
              <a:t> a </a:t>
            </a:r>
            <a:r>
              <a:rPr lang="nb-NO" dirty="0" err="1" smtClean="0">
                <a:solidFill>
                  <a:srgbClr val="9900CC"/>
                </a:solidFill>
              </a:rPr>
              <a:t>FeO</a:t>
            </a:r>
            <a:r>
              <a:rPr lang="nb-NO" baseline="-25000" dirty="0" err="1" smtClean="0">
                <a:solidFill>
                  <a:srgbClr val="9900CC"/>
                </a:solidFill>
              </a:rPr>
              <a:t>1.5</a:t>
            </a:r>
            <a:r>
              <a:rPr lang="nb-NO" dirty="0" smtClean="0">
                <a:solidFill>
                  <a:srgbClr val="9900CC"/>
                </a:solidFill>
              </a:rPr>
              <a:t>/</a:t>
            </a:r>
            <a:r>
              <a:rPr lang="nb-NO" dirty="0" err="1" smtClean="0">
                <a:solidFill>
                  <a:srgbClr val="9900CC"/>
                </a:solidFill>
              </a:rPr>
              <a:t>FeO</a:t>
            </a:r>
            <a:r>
              <a:rPr lang="nb-NO" dirty="0" smtClean="0">
                <a:solidFill>
                  <a:srgbClr val="9900CC"/>
                </a:solidFill>
              </a:rPr>
              <a:t> ratio higher</a:t>
            </a:r>
          </a:p>
          <a:p>
            <a:pPr>
              <a:lnSpc>
                <a:spcPts val="2100"/>
              </a:lnSpc>
            </a:pPr>
            <a:r>
              <a:rPr lang="nb-NO" dirty="0" smtClean="0">
                <a:solidFill>
                  <a:srgbClr val="9900CC"/>
                </a:solidFill>
              </a:rPr>
              <a:t>than that of </a:t>
            </a:r>
            <a:r>
              <a:rPr lang="nb-NO" dirty="0" err="1" smtClean="0">
                <a:solidFill>
                  <a:srgbClr val="9900CC"/>
                </a:solidFill>
              </a:rPr>
              <a:t>the</a:t>
            </a:r>
            <a:r>
              <a:rPr lang="nb-NO" dirty="0" smtClean="0">
                <a:solidFill>
                  <a:srgbClr val="9900CC"/>
                </a:solidFill>
              </a:rPr>
              <a:t> </a:t>
            </a:r>
            <a:r>
              <a:rPr lang="nb-NO" dirty="0" err="1" smtClean="0">
                <a:solidFill>
                  <a:srgbClr val="9900CC"/>
                </a:solidFill>
              </a:rPr>
              <a:t>BMO</a:t>
            </a:r>
            <a:r>
              <a:rPr lang="nb-NO" dirty="0" smtClean="0">
                <a:solidFill>
                  <a:srgbClr val="9900CC"/>
                </a:solidFill>
              </a:rPr>
              <a:t> </a:t>
            </a:r>
            <a:r>
              <a:rPr lang="nb-NO" dirty="0" err="1" smtClean="0">
                <a:solidFill>
                  <a:srgbClr val="9900CC"/>
                </a:solidFill>
              </a:rPr>
              <a:t>dissolves</a:t>
            </a:r>
            <a:r>
              <a:rPr lang="nb-NO" dirty="0" smtClean="0">
                <a:solidFill>
                  <a:srgbClr val="9900CC"/>
                </a:solidFill>
              </a:rPr>
              <a:t> into the core </a:t>
            </a:r>
            <a:endParaRPr lang="en-GB" dirty="0">
              <a:solidFill>
                <a:srgbClr val="9900CC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59314" y="1638892"/>
            <a:ext cx="217831" cy="4109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068608" y="1614652"/>
            <a:ext cx="66970" cy="435170"/>
          </a:xfrm>
          <a:prstGeom prst="straightConnector1">
            <a:avLst/>
          </a:prstGeom>
          <a:ln w="1905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59632" y="4005064"/>
            <a:ext cx="684076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 b="1" dirty="0" err="1" smtClean="0">
                <a:solidFill>
                  <a:srgbClr val="009900"/>
                </a:solidFill>
              </a:rPr>
              <a:t>Next</a:t>
            </a:r>
            <a:r>
              <a:rPr lang="nb-NO" sz="2700" b="1" dirty="0" smtClean="0">
                <a:solidFill>
                  <a:srgbClr val="009900"/>
                </a:solidFill>
              </a:rPr>
              <a:t> slide </a:t>
            </a:r>
            <a:r>
              <a:rPr lang="nb-NO" sz="2700" b="1" dirty="0" err="1" smtClean="0">
                <a:solidFill>
                  <a:srgbClr val="009900"/>
                </a:solidFill>
              </a:rPr>
              <a:t>illustrates</a:t>
            </a:r>
            <a:r>
              <a:rPr lang="nb-NO" sz="2700" b="1" dirty="0" smtClean="0">
                <a:solidFill>
                  <a:srgbClr val="009900"/>
                </a:solidFill>
              </a:rPr>
              <a:t> </a:t>
            </a:r>
            <a:r>
              <a:rPr lang="nb-NO" sz="2700" b="1" dirty="0" err="1" smtClean="0">
                <a:solidFill>
                  <a:srgbClr val="009900"/>
                </a:solidFill>
              </a:rPr>
              <a:t>the</a:t>
            </a:r>
            <a:r>
              <a:rPr lang="nb-NO" sz="2700" b="1" dirty="0" smtClean="0">
                <a:solidFill>
                  <a:srgbClr val="009900"/>
                </a:solidFill>
              </a:rPr>
              <a:t> </a:t>
            </a:r>
            <a:r>
              <a:rPr lang="nb-NO" sz="2700" b="1" dirty="0" err="1" smtClean="0">
                <a:solidFill>
                  <a:srgbClr val="009900"/>
                </a:solidFill>
              </a:rPr>
              <a:t>effect</a:t>
            </a:r>
            <a:r>
              <a:rPr lang="nb-NO" sz="2700" b="1" dirty="0" smtClean="0">
                <a:solidFill>
                  <a:srgbClr val="009900"/>
                </a:solidFill>
              </a:rPr>
              <a:t> of</a:t>
            </a:r>
            <a:endParaRPr lang="en-GB" sz="2700" b="1" dirty="0" smtClean="0">
              <a:solidFill>
                <a:srgbClr val="009900"/>
              </a:solidFill>
            </a:endParaRPr>
          </a:p>
          <a:p>
            <a:r>
              <a:rPr lang="nb-NO" sz="2700" dirty="0" err="1" smtClean="0"/>
              <a:t>FeO-disproportionation</a:t>
            </a:r>
            <a:r>
              <a:rPr lang="nb-NO" sz="2700" dirty="0" smtClean="0"/>
              <a:t> to </a:t>
            </a:r>
            <a:r>
              <a:rPr lang="nb-NO" sz="2700" dirty="0" err="1" smtClean="0"/>
              <a:t>ferric</a:t>
            </a:r>
            <a:r>
              <a:rPr lang="nb-NO" sz="2700" dirty="0" smtClean="0"/>
              <a:t> and </a:t>
            </a:r>
            <a:r>
              <a:rPr lang="nb-NO" sz="2700" dirty="0" err="1" smtClean="0"/>
              <a:t>metallic</a:t>
            </a:r>
            <a:r>
              <a:rPr lang="nb-NO" sz="2700" dirty="0" smtClean="0"/>
              <a:t> Fe</a:t>
            </a:r>
          </a:p>
          <a:p>
            <a:r>
              <a:rPr lang="nb-NO" sz="2700" dirty="0" smtClean="0"/>
              <a:t> </a:t>
            </a:r>
            <a:r>
              <a:rPr lang="nb-NO" sz="2700" b="1" dirty="0" smtClean="0">
                <a:latin typeface="Symbol" panose="05050102010706020507" pitchFamily="18" charset="2"/>
              </a:rPr>
              <a:t>-</a:t>
            </a:r>
            <a:r>
              <a:rPr lang="nb-NO" sz="2700" dirty="0" smtClean="0"/>
              <a:t> as a </a:t>
            </a:r>
            <a:r>
              <a:rPr lang="nb-NO" sz="2700" dirty="0" err="1" smtClean="0"/>
              <a:t>result</a:t>
            </a:r>
            <a:r>
              <a:rPr lang="nb-NO" sz="2700" dirty="0" smtClean="0"/>
              <a:t> of </a:t>
            </a:r>
            <a:r>
              <a:rPr lang="nb-NO" sz="2700" dirty="0" err="1" smtClean="0"/>
              <a:t>bridgmanite</a:t>
            </a:r>
            <a:r>
              <a:rPr lang="nb-NO" sz="2700" dirty="0" smtClean="0"/>
              <a:t> </a:t>
            </a:r>
            <a:r>
              <a:rPr lang="nb-NO" sz="2700" dirty="0" err="1" smtClean="0"/>
              <a:t>crystallisation</a:t>
            </a:r>
            <a:endParaRPr lang="nb-NO" sz="2700" dirty="0" smtClean="0"/>
          </a:p>
        </p:txBody>
      </p:sp>
    </p:spTree>
    <p:extLst>
      <p:ext uri="{BB962C8B-B14F-4D97-AF65-F5344CB8AC3E}">
        <p14:creationId xmlns:p14="http://schemas.microsoft.com/office/powerpoint/2010/main" val="113746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25959</TotalTime>
  <Words>1338</Words>
  <Application>Microsoft Office PowerPoint</Application>
  <PresentationFormat>On-screen Show (4:3)</PresentationFormat>
  <Paragraphs>195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NORVOL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Reidar Tronnes</dc:creator>
  <cp:lastModifiedBy>Reidar G Trønnes</cp:lastModifiedBy>
  <cp:revision>430</cp:revision>
  <cp:lastPrinted>2021-07-08T20:00:09Z</cp:lastPrinted>
  <dcterms:created xsi:type="dcterms:W3CDTF">2004-05-12T10:19:50Z</dcterms:created>
  <dcterms:modified xsi:type="dcterms:W3CDTF">2021-10-26T21:09:18Z</dcterms:modified>
</cp:coreProperties>
</file>