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739" r:id="rId2"/>
    <p:sldId id="807" r:id="rId3"/>
    <p:sldId id="779" r:id="rId4"/>
    <p:sldId id="787" r:id="rId5"/>
    <p:sldId id="788" r:id="rId6"/>
    <p:sldId id="789" r:id="rId7"/>
    <p:sldId id="806" r:id="rId8"/>
    <p:sldId id="805" r:id="rId9"/>
    <p:sldId id="790" r:id="rId10"/>
    <p:sldId id="791" r:id="rId11"/>
    <p:sldId id="801" r:id="rId12"/>
    <p:sldId id="802" r:id="rId13"/>
    <p:sldId id="792" r:id="rId14"/>
    <p:sldId id="800" r:id="rId15"/>
    <p:sldId id="780" r:id="rId16"/>
    <p:sldId id="803" r:id="rId17"/>
    <p:sldId id="781" r:id="rId18"/>
    <p:sldId id="794" r:id="rId19"/>
    <p:sldId id="795" r:id="rId20"/>
    <p:sldId id="796" r:id="rId21"/>
    <p:sldId id="797" r:id="rId22"/>
    <p:sldId id="798" r:id="rId23"/>
    <p:sldId id="783" r:id="rId24"/>
    <p:sldId id="793" r:id="rId25"/>
    <p:sldId id="782" r:id="rId26"/>
    <p:sldId id="777" r:id="rId27"/>
    <p:sldId id="778" r:id="rId28"/>
  </p:sldIdLst>
  <p:sldSz cx="9144000" cy="6858000" type="screen4x3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8BBF99-1C1F-4D5D-ABC6-8275BD7A5B81}">
          <p14:sldIdLst>
            <p14:sldId id="739"/>
            <p14:sldId id="807"/>
            <p14:sldId id="779"/>
            <p14:sldId id="787"/>
            <p14:sldId id="788"/>
            <p14:sldId id="789"/>
            <p14:sldId id="806"/>
            <p14:sldId id="805"/>
            <p14:sldId id="790"/>
            <p14:sldId id="791"/>
            <p14:sldId id="801"/>
            <p14:sldId id="802"/>
            <p14:sldId id="792"/>
            <p14:sldId id="800"/>
            <p14:sldId id="780"/>
            <p14:sldId id="803"/>
            <p14:sldId id="781"/>
            <p14:sldId id="794"/>
            <p14:sldId id="795"/>
            <p14:sldId id="796"/>
            <p14:sldId id="797"/>
            <p14:sldId id="798"/>
            <p14:sldId id="783"/>
            <p14:sldId id="793"/>
          </p14:sldIdLst>
        </p14:section>
        <p14:section name="Untitled Section" id="{CAAEB7AF-2468-4996-B15A-E1EB7858D060}">
          <p14:sldIdLst>
            <p14:sldId id="782"/>
            <p14:sldId id="777"/>
            <p14:sldId id="7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00"/>
    <a:srgbClr val="FFFFCC"/>
    <a:srgbClr val="0066FF"/>
    <a:srgbClr val="333399"/>
    <a:srgbClr val="009900"/>
    <a:srgbClr val="FFFF00"/>
    <a:srgbClr val="EAEAEA"/>
    <a:srgbClr val="E8E8E8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9643" autoAdjust="0"/>
  </p:normalViewPr>
  <p:slideViewPr>
    <p:cSldViewPr>
      <p:cViewPr>
        <p:scale>
          <a:sx n="91" d="100"/>
          <a:sy n="91" d="100"/>
        </p:scale>
        <p:origin x="426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43" y="0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4560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43" y="6454560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fld id="{78AFD88C-1EC3-4284-B7F3-545971EF65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6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351" y="0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pPr>
              <a:defRPr/>
            </a:pPr>
            <a:fld id="{590A3528-C39C-4777-A229-BEDCF581739D}" type="datetimeFigureOut">
              <a:rPr lang="nb-NO"/>
              <a:pPr>
                <a:defRPr/>
              </a:pPr>
              <a:t>15.11.2022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57" y="3227820"/>
            <a:ext cx="7943287" cy="3057309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3481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351" y="6453481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pPr>
              <a:defRPr/>
            </a:pPr>
            <a:fld id="{BAE18C6F-F28D-463C-A874-07516DE8E6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83FC3-3715-4DAD-9DC2-1FD0CA2685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A85-2144-4A99-9D39-BF4F052D4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57D6-6220-442B-BBB5-84EBB1A1F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8120-A614-4929-98F7-FE603974C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9DE9-D93F-4E7E-8951-4AD8F267C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7F5B-3ABE-431E-91D6-6B7CB5DE5D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8432-0586-438A-9A99-23D759B6AF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9A9C2-654D-4BA8-AE55-60ECC32349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D05C-5EF3-43EF-BE41-8081B0D09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825-33DA-4B18-AB07-EE6712F5FC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4508-94AD-44AC-B441-5912C191B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8FC17-28A5-4706-B681-CD41A5B64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S31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-7959"/>
            <a:ext cx="9144000" cy="6865959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:\pc\Dokumenter\Adobe-Illustr-figures\CEED-NHM\CEED-posters\Earth-sect-CEED-exhib-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708920"/>
            <a:ext cx="3962400" cy="40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5" y="85219"/>
            <a:ext cx="7560839" cy="196464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Earth </a:t>
            </a:r>
            <a:r>
              <a:rPr lang="nb-NO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materials, structure and </a:t>
            </a:r>
            <a:r>
              <a:rPr lang="nb-NO" sz="200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nb-NO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eleven </a:t>
            </a: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major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developments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in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the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CEED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decade</a:t>
            </a:r>
            <a:r>
              <a:rPr lang="nb-NO" sz="18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.  </a:t>
            </a:r>
            <a:r>
              <a:rPr lang="nb-NO" dirty="0" smtClean="0">
                <a:solidFill>
                  <a:srgbClr val="3399FF"/>
                </a:solidFill>
                <a:cs typeface="Times New Roman" panose="02020603050405020304" pitchFamily="18" charset="0"/>
              </a:rPr>
              <a:t>A personal (re)</a:t>
            </a:r>
            <a:r>
              <a:rPr lang="nb-NO" dirty="0" err="1" smtClean="0">
                <a:solidFill>
                  <a:srgbClr val="3399FF"/>
                </a:solidFill>
                <a:cs typeface="Times New Roman" panose="02020603050405020304" pitchFamily="18" charset="0"/>
              </a:rPr>
              <a:t>view</a:t>
            </a:r>
            <a:r>
              <a:rPr lang="nb-NO" dirty="0" smtClean="0">
                <a:solidFill>
                  <a:srgbClr val="3399FF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nb-NO" b="1" dirty="0" smtClean="0">
                <a:solidFill>
                  <a:srgbClr val="CC00CC"/>
                </a:solidFill>
                <a:cs typeface="Times New Roman" panose="02020603050405020304" pitchFamily="18" charset="0"/>
              </a:rPr>
              <a:t>Deep Earth </a:t>
            </a:r>
            <a:r>
              <a:rPr lang="nb-NO" b="1" dirty="0" err="1" smtClean="0">
                <a:solidFill>
                  <a:srgbClr val="CC00CC"/>
                </a:solidFill>
                <a:cs typeface="Times New Roman" panose="02020603050405020304" pitchFamily="18" charset="0"/>
              </a:rPr>
              <a:t>group</a:t>
            </a:r>
            <a:r>
              <a:rPr lang="nb-NO" b="1" dirty="0" smtClean="0">
                <a:solidFill>
                  <a:srgbClr val="CC00CC"/>
                </a:solidFill>
                <a:cs typeface="Times New Roman" panose="02020603050405020304" pitchFamily="18" charset="0"/>
              </a:rPr>
              <a:t>:  </a:t>
            </a:r>
            <a:r>
              <a:rPr lang="nb-NO" sz="15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focus</a:t>
            </a:r>
            <a:r>
              <a:rPr lang="nb-NO" sz="15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5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on</a:t>
            </a:r>
            <a:r>
              <a:rPr lang="nb-NO" sz="15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5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5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5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lower</a:t>
            </a:r>
            <a:r>
              <a:rPr lang="nb-NO" sz="15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mantle (LM) and </a:t>
            </a:r>
            <a:r>
              <a:rPr lang="nb-NO" sz="15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outer</a:t>
            </a:r>
            <a:r>
              <a:rPr lang="nb-NO" sz="15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5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core</a:t>
            </a:r>
            <a:r>
              <a:rPr lang="nb-NO" sz="1500" b="1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5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-  and </a:t>
            </a:r>
            <a:r>
              <a:rPr lang="nb-NO" sz="15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especially</a:t>
            </a:r>
            <a:r>
              <a:rPr lang="nb-NO" sz="15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1600"/>
              </a:lnSpc>
            </a:pPr>
            <a:r>
              <a:rPr lang="nb-NO" sz="1300" dirty="0" smtClean="0">
                <a:cs typeface="Times New Roman" panose="02020603050405020304" pitchFamily="18" charset="0"/>
              </a:rPr>
              <a:t> - </a:t>
            </a:r>
            <a:r>
              <a:rPr lang="nb-NO" sz="1300" dirty="0" err="1" smtClean="0">
                <a:cs typeface="Times New Roman" panose="02020603050405020304" pitchFamily="18" charset="0"/>
              </a:rPr>
              <a:t>the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lowermost</a:t>
            </a:r>
            <a:r>
              <a:rPr lang="nb-NO" sz="1300" dirty="0" smtClean="0">
                <a:cs typeface="Times New Roman" panose="02020603050405020304" pitchFamily="18" charset="0"/>
              </a:rPr>
              <a:t> mantle </a:t>
            </a:r>
            <a:r>
              <a:rPr lang="nb-NO" sz="1300" dirty="0" err="1" smtClean="0">
                <a:cs typeface="Times New Roman" panose="02020603050405020304" pitchFamily="18" charset="0"/>
              </a:rPr>
              <a:t>thermal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boundary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layer</a:t>
            </a:r>
            <a:r>
              <a:rPr lang="nb-NO" sz="1300" dirty="0" smtClean="0">
                <a:cs typeface="Times New Roman" panose="02020603050405020304" pitchFamily="18" charset="0"/>
              </a:rPr>
              <a:t> (D’’) </a:t>
            </a:r>
            <a:r>
              <a:rPr lang="nb-NO" sz="1300" dirty="0" err="1" smtClean="0">
                <a:cs typeface="Times New Roman" panose="02020603050405020304" pitchFamily="18" charset="0"/>
              </a:rPr>
              <a:t>with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LLSVPs</a:t>
            </a:r>
            <a:r>
              <a:rPr lang="nb-NO" sz="1300" dirty="0" smtClean="0">
                <a:cs typeface="Times New Roman" panose="02020603050405020304" pitchFamily="18" charset="0"/>
              </a:rPr>
              <a:t> and </a:t>
            </a:r>
            <a:r>
              <a:rPr lang="nb-NO" sz="1300" dirty="0" err="1" smtClean="0">
                <a:cs typeface="Times New Roman" panose="02020603050405020304" pitchFamily="18" charset="0"/>
              </a:rPr>
              <a:t>ULVZs</a:t>
            </a:r>
            <a:endParaRPr lang="nb-NO" sz="1300" dirty="0" smtClean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nb-NO" sz="1300" dirty="0" smtClean="0">
                <a:cs typeface="Times New Roman" panose="02020603050405020304" pitchFamily="18" charset="0"/>
              </a:rPr>
              <a:t> - probable </a:t>
            </a:r>
            <a:r>
              <a:rPr lang="nb-NO" sz="1300" dirty="0" err="1" smtClean="0">
                <a:cs typeface="Times New Roman" panose="02020603050405020304" pitchFamily="18" charset="0"/>
              </a:rPr>
              <a:t>Hadean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refractory</a:t>
            </a:r>
            <a:r>
              <a:rPr lang="nb-NO" sz="1300" dirty="0" smtClean="0">
                <a:cs typeface="Times New Roman" panose="02020603050405020304" pitchFamily="18" charset="0"/>
              </a:rPr>
              <a:t> and </a:t>
            </a:r>
            <a:r>
              <a:rPr lang="nb-NO" sz="1300" dirty="0" err="1" smtClean="0">
                <a:cs typeface="Times New Roman" panose="02020603050405020304" pitchFamily="18" charset="0"/>
              </a:rPr>
              <a:t>bridgmanitic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domains</a:t>
            </a:r>
            <a:r>
              <a:rPr lang="nb-NO" sz="1300" dirty="0" smtClean="0">
                <a:cs typeface="Times New Roman" panose="02020603050405020304" pitchFamily="18" charset="0"/>
              </a:rPr>
              <a:t> in </a:t>
            </a:r>
            <a:r>
              <a:rPr lang="nb-NO" sz="1300" dirty="0" err="1" smtClean="0">
                <a:cs typeface="Times New Roman" panose="02020603050405020304" pitchFamily="18" charset="0"/>
              </a:rPr>
              <a:t>the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mid</a:t>
            </a:r>
            <a:r>
              <a:rPr lang="nb-NO" sz="1300" dirty="0" smtClean="0">
                <a:cs typeface="Times New Roman" panose="02020603050405020304" pitchFamily="18" charset="0"/>
              </a:rPr>
              <a:t>-LM</a:t>
            </a:r>
          </a:p>
          <a:p>
            <a:pPr>
              <a:lnSpc>
                <a:spcPts val="2000"/>
              </a:lnSpc>
            </a:pPr>
            <a:r>
              <a:rPr lang="nb-NO" sz="1300" dirty="0">
                <a:cs typeface="Times New Roman" panose="02020603050405020304" pitchFamily="18" charset="0"/>
              </a:rPr>
              <a:t> </a:t>
            </a:r>
            <a:r>
              <a:rPr lang="nb-NO" sz="1300" dirty="0" smtClean="0">
                <a:cs typeface="Times New Roman" panose="02020603050405020304" pitchFamily="18" charset="0"/>
              </a:rPr>
              <a:t>- </a:t>
            </a:r>
            <a:r>
              <a:rPr lang="nb-NO" sz="1300" dirty="0" err="1" smtClean="0">
                <a:cs typeface="Times New Roman" panose="02020603050405020304" pitchFamily="18" charset="0"/>
              </a:rPr>
              <a:t>chemical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exchange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between</a:t>
            </a:r>
            <a:r>
              <a:rPr lang="nb-NO" sz="1300" dirty="0" smtClean="0">
                <a:cs typeface="Times New Roman" panose="02020603050405020304" pitchFamily="18" charset="0"/>
              </a:rPr>
              <a:t> an initial magma </a:t>
            </a:r>
            <a:r>
              <a:rPr lang="nb-NO" sz="1300" dirty="0" err="1" smtClean="0">
                <a:cs typeface="Times New Roman" panose="02020603050405020304" pitchFamily="18" charset="0"/>
              </a:rPr>
              <a:t>ocean</a:t>
            </a:r>
            <a:r>
              <a:rPr lang="nb-NO" sz="1300" dirty="0" smtClean="0">
                <a:cs typeface="Times New Roman" panose="02020603050405020304" pitchFamily="18" charset="0"/>
              </a:rPr>
              <a:t> (MO) and </a:t>
            </a:r>
            <a:r>
              <a:rPr lang="nb-NO" sz="1300" dirty="0" err="1" smtClean="0">
                <a:cs typeface="Times New Roman" panose="02020603050405020304" pitchFamily="18" charset="0"/>
              </a:rPr>
              <a:t>protocore</a:t>
            </a:r>
            <a:r>
              <a:rPr lang="nb-NO" sz="1300" dirty="0" smtClean="0">
                <a:cs typeface="Times New Roman" panose="02020603050405020304" pitchFamily="18" charset="0"/>
              </a:rPr>
              <a:t> and </a:t>
            </a:r>
            <a:r>
              <a:rPr lang="nb-NO" sz="1300" dirty="0" err="1" smtClean="0">
                <a:cs typeface="Times New Roman" panose="02020603050405020304" pitchFamily="18" charset="0"/>
              </a:rPr>
              <a:t>subsequent</a:t>
            </a:r>
            <a:r>
              <a:rPr lang="nb-NO" sz="1300" dirty="0">
                <a:cs typeface="Times New Roman" panose="02020603050405020304" pitchFamily="18" charset="0"/>
              </a:rPr>
              <a:t> basal MO (BMO) </a:t>
            </a:r>
            <a:endParaRPr lang="nb-NO" sz="1300" dirty="0" smtClean="0"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r>
              <a:rPr lang="nb-NO" sz="1300" dirty="0" smtClean="0">
                <a:cs typeface="Times New Roman" panose="02020603050405020304" pitchFamily="18" charset="0"/>
              </a:rPr>
              <a:t>    and </a:t>
            </a:r>
            <a:r>
              <a:rPr lang="nb-NO" sz="1300" dirty="0" err="1" smtClean="0">
                <a:cs typeface="Times New Roman" panose="02020603050405020304" pitchFamily="18" charset="0"/>
              </a:rPr>
              <a:t>core</a:t>
            </a:r>
            <a:r>
              <a:rPr lang="nb-NO" sz="1300" dirty="0" smtClean="0">
                <a:cs typeface="Times New Roman" panose="02020603050405020304" pitchFamily="18" charset="0"/>
              </a:rPr>
              <a:t>, </a:t>
            </a:r>
            <a:r>
              <a:rPr lang="nb-NO" sz="1300" dirty="0" err="1" smtClean="0">
                <a:cs typeface="Times New Roman" panose="02020603050405020304" pitchFamily="18" charset="0"/>
              </a:rPr>
              <a:t>which</a:t>
            </a:r>
            <a:r>
              <a:rPr lang="nb-NO" sz="1300" dirty="0" smtClean="0">
                <a:cs typeface="Times New Roman" panose="02020603050405020304" pitchFamily="18" charset="0"/>
              </a:rPr>
              <a:t> has </a:t>
            </a:r>
            <a:r>
              <a:rPr lang="nb-NO" sz="1300" dirty="0" err="1" smtClean="0">
                <a:cs typeface="Times New Roman" panose="02020603050405020304" pitchFamily="18" charset="0"/>
              </a:rPr>
              <a:t>consequences</a:t>
            </a:r>
            <a:r>
              <a:rPr lang="nb-NO" sz="1300" dirty="0" smtClean="0">
                <a:cs typeface="Times New Roman" panose="02020603050405020304" pitchFamily="18" charset="0"/>
              </a:rPr>
              <a:t> for </a:t>
            </a:r>
            <a:r>
              <a:rPr lang="nb-NO" sz="1300" dirty="0" err="1" smtClean="0">
                <a:cs typeface="Times New Roman" panose="02020603050405020304" pitchFamily="18" charset="0"/>
              </a:rPr>
              <a:t>the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composition</a:t>
            </a:r>
            <a:r>
              <a:rPr lang="nb-NO" sz="1300" dirty="0" smtClean="0">
                <a:cs typeface="Times New Roman" panose="02020603050405020304" pitchFamily="18" charset="0"/>
              </a:rPr>
              <a:t> and </a:t>
            </a:r>
            <a:r>
              <a:rPr lang="nb-NO" sz="1300" dirty="0" err="1" smtClean="0">
                <a:cs typeface="Times New Roman" panose="02020603050405020304" pitchFamily="18" charset="0"/>
              </a:rPr>
              <a:t>structure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of</a:t>
            </a:r>
            <a:r>
              <a:rPr lang="nb-NO" sz="1300" dirty="0" smtClean="0">
                <a:cs typeface="Times New Roman" panose="02020603050405020304" pitchFamily="18" charset="0"/>
              </a:rPr>
              <a:t> LM and </a:t>
            </a:r>
            <a:r>
              <a:rPr lang="nb-NO" sz="1300" dirty="0" err="1" smtClean="0">
                <a:cs typeface="Times New Roman" panose="02020603050405020304" pitchFamily="18" charset="0"/>
              </a:rPr>
              <a:t>outermost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core</a:t>
            </a:r>
            <a:r>
              <a:rPr lang="nb-NO" sz="1300" dirty="0" smtClean="0">
                <a:cs typeface="Times New Roman" panose="02020603050405020304" pitchFamily="18" charset="0"/>
              </a:rPr>
              <a:t> (E'-</a:t>
            </a:r>
            <a:r>
              <a:rPr lang="nb-NO" sz="1300" dirty="0" err="1" smtClean="0">
                <a:cs typeface="Times New Roman" panose="02020603050405020304" pitchFamily="18" charset="0"/>
              </a:rPr>
              <a:t>layer</a:t>
            </a:r>
            <a:r>
              <a:rPr lang="nb-NO" sz="1300" dirty="0" smtClean="0"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78539"/>
            <a:ext cx="4629420" cy="44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13" y="116632"/>
            <a:ext cx="8060787" cy="810478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Reduced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CMB-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temperature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: from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about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4000 to 3700 K (?),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based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Lower</a:t>
            </a:r>
            <a:r>
              <a:rPr lang="nb-NO" sz="1200" dirty="0" smtClean="0">
                <a:cs typeface="Times New Roman" panose="02020603050405020304" pitchFamily="18" charset="0"/>
              </a:rPr>
              <a:t> melting </a:t>
            </a:r>
            <a:r>
              <a:rPr lang="nb-NO" sz="1200" dirty="0" err="1" smtClean="0">
                <a:cs typeface="Times New Roman" panose="02020603050405020304" pitchFamily="18" charset="0"/>
              </a:rPr>
              <a:t>curve</a:t>
            </a:r>
            <a:r>
              <a:rPr lang="nb-NO" sz="1200" dirty="0" smtClean="0">
                <a:cs typeface="Times New Roman" panose="02020603050405020304" pitchFamily="18" charset="0"/>
              </a:rPr>
              <a:t> for Fe at </a:t>
            </a:r>
            <a:r>
              <a:rPr lang="nb-NO" sz="1200" dirty="0" err="1" smtClean="0">
                <a:cs typeface="Times New Roman" panose="02020603050405020304" pitchFamily="18" charset="0"/>
              </a:rPr>
              <a:t>outer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core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conditionds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cs typeface="Times New Roman" panose="02020603050405020304" pitchFamily="18" charset="0"/>
              </a:rPr>
              <a:t>Sinmyo</a:t>
            </a:r>
            <a:r>
              <a:rPr lang="nb-NO" sz="1100" dirty="0" smtClean="0">
                <a:cs typeface="Times New Roman" panose="02020603050405020304" pitchFamily="18" charset="0"/>
              </a:rPr>
              <a:t> et al. 2019, EPSL)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Lower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peridotite</a:t>
            </a:r>
            <a:r>
              <a:rPr lang="nb-NO" sz="1200" dirty="0" smtClean="0">
                <a:cs typeface="Times New Roman" panose="02020603050405020304" pitchFamily="18" charset="0"/>
              </a:rPr>
              <a:t> solidus, 3800-3600 K at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CMB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Nomura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2014,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; 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Kuwayama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Pierru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EPSL)</a:t>
            </a:r>
            <a:endParaRPr lang="nb-NO" sz="14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34088"/>
            <a:ext cx="5104734" cy="4296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241" y="1264129"/>
            <a:ext cx="29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Sinmyo</a:t>
            </a:r>
            <a:r>
              <a:rPr lang="nb-NO" sz="1200" dirty="0" smtClean="0"/>
              <a:t> et al. (2019, EPSL):</a:t>
            </a:r>
          </a:p>
          <a:p>
            <a:r>
              <a:rPr lang="nb-NO" sz="1200" dirty="0" smtClean="0"/>
              <a:t>DAC-</a:t>
            </a:r>
            <a:r>
              <a:rPr lang="nb-NO" sz="1200" dirty="0" err="1" smtClean="0"/>
              <a:t>exp</a:t>
            </a:r>
            <a:r>
              <a:rPr lang="nb-NO" sz="1200" dirty="0" smtClean="0"/>
              <a:t>. </a:t>
            </a:r>
            <a:r>
              <a:rPr lang="nb-NO" sz="1200" dirty="0" err="1" smtClean="0"/>
              <a:t>with</a:t>
            </a:r>
            <a:r>
              <a:rPr lang="nb-NO" sz="1200" dirty="0" smtClean="0"/>
              <a:t> </a:t>
            </a:r>
            <a:r>
              <a:rPr lang="nb-NO" sz="1200" dirty="0" err="1" smtClean="0"/>
              <a:t>internal</a:t>
            </a:r>
            <a:r>
              <a:rPr lang="nb-NO" sz="1200" dirty="0" smtClean="0"/>
              <a:t> </a:t>
            </a:r>
            <a:r>
              <a:rPr lang="nb-NO" sz="1200" dirty="0" err="1" smtClean="0"/>
              <a:t>resistance-heating</a:t>
            </a:r>
            <a:r>
              <a:rPr lang="nb-NO" sz="1200" dirty="0" smtClean="0"/>
              <a:t> to</a:t>
            </a:r>
            <a:endParaRPr lang="en-GB" sz="1200" dirty="0"/>
          </a:p>
          <a:p>
            <a:r>
              <a:rPr lang="nb-NO" sz="1200" dirty="0" err="1" smtClean="0"/>
              <a:t>determine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melting </a:t>
            </a:r>
            <a:r>
              <a:rPr lang="nb-NO" sz="1200" dirty="0" err="1" smtClean="0"/>
              <a:t>curve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pure Fe.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5279" y="2090579"/>
            <a:ext cx="3418852" cy="2727460"/>
            <a:chOff x="35496" y="1916832"/>
            <a:chExt cx="3418852" cy="27274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" y="1916832"/>
              <a:ext cx="3418852" cy="272746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604389" y="2719108"/>
              <a:ext cx="2540" cy="1579882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1318466" y="3913934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b="1" dirty="0" smtClean="0">
                  <a:solidFill>
                    <a:srgbClr val="FF0000"/>
                  </a:solidFill>
                </a:rPr>
                <a:t>CMB</a:t>
              </a:r>
              <a:endParaRPr lang="en-GB" sz="9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5279" y="4906223"/>
            <a:ext cx="3707904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>
                <a:solidFill>
                  <a:srgbClr val="0066FF"/>
                </a:solidFill>
              </a:rPr>
              <a:t>Uncertainties</a:t>
            </a:r>
            <a:endParaRPr lang="nb-NO" b="1" dirty="0" smtClean="0">
              <a:solidFill>
                <a:srgbClr val="0066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200" dirty="0" err="1" smtClean="0"/>
              <a:t>Largely</a:t>
            </a:r>
            <a:r>
              <a:rPr lang="nb-NO" sz="1200" dirty="0" smtClean="0"/>
              <a:t> </a:t>
            </a:r>
            <a:r>
              <a:rPr lang="nb-NO" sz="1200" dirty="0" err="1" smtClean="0"/>
              <a:t>unknown</a:t>
            </a:r>
            <a:r>
              <a:rPr lang="nb-NO" sz="1200" dirty="0" smtClean="0"/>
              <a:t> melting </a:t>
            </a:r>
            <a:r>
              <a:rPr lang="nb-NO" sz="1200" dirty="0" err="1" smtClean="0"/>
              <a:t>curve</a:t>
            </a:r>
            <a:r>
              <a:rPr lang="nb-NO" sz="1200" dirty="0" smtClean="0"/>
              <a:t> </a:t>
            </a:r>
            <a:r>
              <a:rPr lang="nb-NO" sz="1200" dirty="0" err="1" smtClean="0"/>
              <a:t>depression</a:t>
            </a:r>
            <a:r>
              <a:rPr lang="nb-NO" sz="1200" dirty="0" smtClean="0"/>
              <a:t> due to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 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light</a:t>
            </a:r>
            <a:r>
              <a:rPr lang="nb-NO" sz="1200" dirty="0" smtClean="0"/>
              <a:t> element</a:t>
            </a:r>
            <a:r>
              <a:rPr lang="nb-NO" sz="1200" dirty="0"/>
              <a:t> </a:t>
            </a:r>
            <a:r>
              <a:rPr lang="nb-NO" sz="1200" dirty="0" smtClean="0"/>
              <a:t>in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outer</a:t>
            </a:r>
            <a:r>
              <a:rPr lang="nb-NO" sz="1200" dirty="0" smtClean="0"/>
              <a:t> </a:t>
            </a:r>
            <a:r>
              <a:rPr lang="nb-NO" sz="1200" dirty="0" err="1" smtClean="0"/>
              <a:t>core</a:t>
            </a:r>
            <a:r>
              <a:rPr lang="nb-NO" sz="1200" dirty="0" smtClean="0"/>
              <a:t> (OC) </a:t>
            </a:r>
            <a:endParaRPr lang="nb-NO" sz="1200" dirty="0"/>
          </a:p>
          <a:p>
            <a:pPr>
              <a:lnSpc>
                <a:spcPts val="2400"/>
              </a:lnSpc>
            </a:pPr>
            <a:r>
              <a:rPr lang="nb-NO" sz="1200" dirty="0" smtClean="0"/>
              <a:t>A </a:t>
            </a:r>
            <a:r>
              <a:rPr lang="nb-NO" sz="1200" dirty="0" err="1" smtClean="0"/>
              <a:t>main</a:t>
            </a:r>
            <a:r>
              <a:rPr lang="nb-NO" sz="1200" dirty="0" smtClean="0"/>
              <a:t> goal is to </a:t>
            </a:r>
            <a:r>
              <a:rPr lang="nb-NO" sz="1200" dirty="0" err="1" smtClean="0"/>
              <a:t>determine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ICB-T (melt</a:t>
            </a:r>
            <a:r>
              <a:rPr lang="nb-NO" sz="800" dirty="0" smtClean="0"/>
              <a:t> </a:t>
            </a:r>
            <a:r>
              <a:rPr lang="nb-NO" sz="1200" dirty="0" smtClean="0"/>
              <a:t>↔</a:t>
            </a:r>
            <a:r>
              <a:rPr lang="nb-NO" sz="800" dirty="0" smtClean="0"/>
              <a:t> </a:t>
            </a:r>
            <a:r>
              <a:rPr lang="nb-NO" sz="1200" dirty="0" smtClean="0"/>
              <a:t>solid) </a:t>
            </a:r>
          </a:p>
          <a:p>
            <a:pPr>
              <a:lnSpc>
                <a:spcPts val="2400"/>
              </a:lnSpc>
            </a:pPr>
            <a:r>
              <a:rPr lang="nb-NO" sz="1200" dirty="0" smtClean="0"/>
              <a:t>The OC adiabat/</a:t>
            </a:r>
            <a:r>
              <a:rPr lang="nb-NO" sz="1200" dirty="0" err="1" smtClean="0"/>
              <a:t>geotherm</a:t>
            </a:r>
            <a:r>
              <a:rPr lang="nb-NO" sz="1200" dirty="0" smtClean="0"/>
              <a:t> </a:t>
            </a:r>
            <a:r>
              <a:rPr lang="nb-NO" sz="1200" dirty="0" err="1" smtClean="0"/>
              <a:t>would</a:t>
            </a:r>
            <a:r>
              <a:rPr lang="nb-NO" sz="1200" dirty="0" smtClean="0"/>
              <a:t> </a:t>
            </a:r>
            <a:r>
              <a:rPr lang="nb-NO" sz="1200" dirty="0" err="1" smtClean="0"/>
              <a:t>then</a:t>
            </a:r>
            <a:r>
              <a:rPr lang="nb-NO" sz="1200" dirty="0" smtClean="0"/>
              <a:t> </a:t>
            </a:r>
            <a:r>
              <a:rPr lang="nb-NO" sz="1200" dirty="0" err="1" smtClean="0"/>
              <a:t>give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CMB-T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83118" y="1279315"/>
            <a:ext cx="5210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The </a:t>
            </a:r>
            <a:r>
              <a:rPr lang="nb-NO" b="1" dirty="0" err="1" smtClean="0">
                <a:solidFill>
                  <a:srgbClr val="0066FF"/>
                </a:solidFill>
              </a:rPr>
              <a:t>peridotite</a:t>
            </a:r>
            <a:r>
              <a:rPr lang="nb-NO" b="1" dirty="0" smtClean="0">
                <a:solidFill>
                  <a:srgbClr val="0066FF"/>
                </a:solidFill>
              </a:rPr>
              <a:t> solidus </a:t>
            </a:r>
            <a:r>
              <a:rPr lang="nb-NO" b="1" dirty="0" err="1" smtClean="0">
                <a:solidFill>
                  <a:srgbClr val="0066FF"/>
                </a:solidFill>
              </a:rPr>
              <a:t>might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provide</a:t>
            </a:r>
            <a:r>
              <a:rPr lang="nb-NO" b="1" dirty="0" smtClean="0">
                <a:solidFill>
                  <a:srgbClr val="0066FF"/>
                </a:solidFill>
              </a:rPr>
              <a:t> a </a:t>
            </a:r>
            <a:r>
              <a:rPr lang="nb-NO" b="1" dirty="0" err="1" smtClean="0">
                <a:solidFill>
                  <a:srgbClr val="0066FF"/>
                </a:solidFill>
              </a:rPr>
              <a:t>firmer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constraint</a:t>
            </a:r>
            <a:r>
              <a:rPr lang="nb-NO" b="1" dirty="0" smtClean="0">
                <a:solidFill>
                  <a:srgbClr val="0066FF"/>
                </a:solidFill>
              </a:rPr>
              <a:t>.</a:t>
            </a:r>
          </a:p>
          <a:p>
            <a:pPr>
              <a:lnSpc>
                <a:spcPts val="1600"/>
              </a:lnSpc>
            </a:pPr>
            <a:r>
              <a:rPr lang="nb-NO" sz="1200" b="1" dirty="0" smtClean="0"/>
              <a:t>  2014-2022</a:t>
            </a:r>
            <a:r>
              <a:rPr lang="nb-NO" sz="1200" dirty="0" smtClean="0"/>
              <a:t>: </a:t>
            </a:r>
            <a:r>
              <a:rPr lang="nb-NO" sz="1200" dirty="0" err="1" smtClean="0"/>
              <a:t>several</a:t>
            </a:r>
            <a:r>
              <a:rPr lang="nb-NO" sz="1200" dirty="0" smtClean="0"/>
              <a:t> </a:t>
            </a:r>
            <a:r>
              <a:rPr lang="nb-NO" sz="1200" dirty="0" err="1" smtClean="0"/>
              <a:t>new</a:t>
            </a:r>
            <a:r>
              <a:rPr lang="nb-NO" sz="1200" dirty="0" smtClean="0"/>
              <a:t> solidus </a:t>
            </a:r>
            <a:r>
              <a:rPr lang="nb-NO" sz="1200" dirty="0" err="1" smtClean="0"/>
              <a:t>determinations</a:t>
            </a:r>
            <a:r>
              <a:rPr lang="nb-NO" sz="1200" dirty="0" smtClean="0"/>
              <a:t>: </a:t>
            </a:r>
            <a:r>
              <a:rPr lang="nb-NO" sz="1200" dirty="0"/>
              <a:t>3500-4000 K </a:t>
            </a:r>
            <a:r>
              <a:rPr lang="nb-NO" sz="1200" dirty="0" smtClean="0"/>
              <a:t>at 136 </a:t>
            </a:r>
            <a:r>
              <a:rPr lang="nb-NO" sz="1200" dirty="0" err="1" smtClean="0"/>
              <a:t>GPa</a:t>
            </a:r>
            <a:r>
              <a:rPr lang="nb-NO" sz="1200" dirty="0" smtClean="0"/>
              <a:t> 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    - a </a:t>
            </a:r>
            <a:r>
              <a:rPr lang="nb-NO" sz="1200" dirty="0" err="1" smtClean="0"/>
              <a:t>commonly</a:t>
            </a:r>
            <a:r>
              <a:rPr lang="nb-NO" sz="1200" dirty="0" smtClean="0"/>
              <a:t> </a:t>
            </a:r>
            <a:r>
              <a:rPr lang="nb-NO" sz="1200" dirty="0" err="1" smtClean="0"/>
              <a:t>assumed</a:t>
            </a:r>
            <a:r>
              <a:rPr lang="nb-NO" sz="1200" dirty="0" smtClean="0"/>
              <a:t> CMB-T </a:t>
            </a:r>
            <a:r>
              <a:rPr lang="nb-NO" sz="1200" dirty="0" err="1" smtClean="0"/>
              <a:t>of</a:t>
            </a:r>
            <a:r>
              <a:rPr lang="nb-NO" sz="1200" dirty="0" smtClean="0"/>
              <a:t> 4000 K is </a:t>
            </a:r>
            <a:r>
              <a:rPr lang="nb-NO" sz="1200" b="1" dirty="0" err="1" smtClean="0"/>
              <a:t>too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high</a:t>
            </a:r>
            <a:r>
              <a:rPr lang="nb-NO" sz="1200" dirty="0" smtClean="0"/>
              <a:t>. 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    - </a:t>
            </a:r>
            <a:r>
              <a:rPr lang="nb-NO" sz="1200" dirty="0" err="1" smtClean="0"/>
              <a:t>we</a:t>
            </a:r>
            <a:r>
              <a:rPr lang="nb-NO" sz="1200" dirty="0" smtClean="0"/>
              <a:t> </a:t>
            </a:r>
            <a:r>
              <a:rPr lang="nb-NO" sz="1200" dirty="0" err="1" smtClean="0"/>
              <a:t>adopted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interm</a:t>
            </a:r>
            <a:r>
              <a:rPr lang="nb-NO" sz="1200" dirty="0" smtClean="0"/>
              <a:t>. </a:t>
            </a:r>
            <a:r>
              <a:rPr lang="nb-NO" sz="1200" dirty="0" err="1" smtClean="0"/>
              <a:t>Kuwayama</a:t>
            </a:r>
            <a:r>
              <a:rPr lang="nb-NO" sz="1200" dirty="0" smtClean="0"/>
              <a:t>-solidus: 3800 K and CMB-T </a:t>
            </a:r>
            <a:r>
              <a:rPr lang="nb-NO" sz="1200" dirty="0" err="1" smtClean="0"/>
              <a:t>of</a:t>
            </a:r>
            <a:r>
              <a:rPr lang="nb-NO" sz="1200" dirty="0" smtClean="0"/>
              <a:t> 3700 K.   </a:t>
            </a:r>
          </a:p>
        </p:txBody>
      </p:sp>
    </p:spTree>
    <p:extLst>
      <p:ext uri="{BB962C8B-B14F-4D97-AF65-F5344CB8AC3E}">
        <p14:creationId xmlns:p14="http://schemas.microsoft.com/office/powerpoint/2010/main" val="404048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280920" cy="101566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Omnipresent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post-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bridgmanite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in </a:t>
            </a:r>
            <a:r>
              <a:rPr lang="nb-NO" sz="1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D"-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zone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and </a:t>
            </a:r>
            <a:r>
              <a:rPr lang="nb-NO" sz="14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no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double-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crossing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bm-pbm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boundary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based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: 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in MgSiO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(MS) - FeSiO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,  MS - FeAlO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and  MS - Al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200" dirty="0" smtClean="0">
                <a:cs typeface="Times New Roman" panose="02020603050405020304" pitchFamily="18" charset="0"/>
              </a:rPr>
              <a:t>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 &amp; 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relations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in </a:t>
            </a:r>
            <a:r>
              <a:rPr lang="nb-NO" sz="1200" dirty="0" err="1" smtClean="0">
                <a:cs typeface="Times New Roman" panose="02020603050405020304" pitchFamily="18" charset="0"/>
              </a:rPr>
              <a:t>complex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Kuwayama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Reduced</a:t>
            </a:r>
            <a:r>
              <a:rPr lang="nb-NO" sz="1200" dirty="0" smtClean="0">
                <a:cs typeface="Times New Roman" panose="02020603050405020304" pitchFamily="18" charset="0"/>
              </a:rPr>
              <a:t> CMB-</a:t>
            </a:r>
            <a:r>
              <a:rPr lang="nb-NO" sz="1200" dirty="0" err="1" smtClean="0">
                <a:cs typeface="Times New Roman" panose="02020603050405020304" pitchFamily="18" charset="0"/>
              </a:rPr>
              <a:t>temperature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see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above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r>
              <a:rPr lang="nb-NO" sz="12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and </a:t>
            </a:r>
            <a:r>
              <a:rPr lang="nb-NO" sz="1200" dirty="0" err="1" smtClean="0">
                <a:cs typeface="Times New Roman" panose="02020603050405020304" pitchFamily="18" charset="0"/>
              </a:rPr>
              <a:t>sharp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seismic</a:t>
            </a:r>
            <a:r>
              <a:rPr lang="nb-NO" sz="1200" dirty="0" smtClean="0">
                <a:cs typeface="Times New Roman" panose="02020603050405020304" pitchFamily="18" charset="0"/>
              </a:rPr>
              <a:t> D"-</a:t>
            </a:r>
            <a:r>
              <a:rPr lang="nb-NO" sz="1200" dirty="0" err="1" smtClean="0">
                <a:cs typeface="Times New Roman" panose="02020603050405020304" pitchFamily="18" charset="0"/>
              </a:rPr>
              <a:t>discontinuity</a:t>
            </a:r>
            <a:r>
              <a:rPr lang="nb-NO" sz="1200" dirty="0" smtClean="0">
                <a:cs typeface="Times New Roman" panose="02020603050405020304" pitchFamily="18" charset="0"/>
              </a:rPr>
              <a:t>, as </a:t>
            </a:r>
            <a:r>
              <a:rPr lang="nb-NO" sz="1200" dirty="0" err="1" smtClean="0">
                <a:cs typeface="Times New Roman" panose="02020603050405020304" pitchFamily="18" charset="0"/>
              </a:rPr>
              <a:t>observed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5961900" cy="501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06" y="58153"/>
            <a:ext cx="8096794" cy="101566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Omnipresent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post-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bridgmanite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in </a:t>
            </a:r>
            <a:r>
              <a:rPr lang="nb-NO" sz="1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D"-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zone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 </a:t>
            </a:r>
            <a:r>
              <a:rPr lang="nb-NO" sz="14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no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double-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crossing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bm-pbm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boundary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based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: 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in MgSiO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(MS) - FeSiO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,  MS - FeAlO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and  MS - Al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200" dirty="0" smtClean="0">
                <a:cs typeface="Times New Roman" panose="02020603050405020304" pitchFamily="18" charset="0"/>
              </a:rPr>
              <a:t>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 &amp; 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relations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in </a:t>
            </a:r>
            <a:r>
              <a:rPr lang="nb-NO" sz="1200" dirty="0" err="1" smtClean="0">
                <a:cs typeface="Times New Roman" panose="02020603050405020304" pitchFamily="18" charset="0"/>
              </a:rPr>
              <a:t>complex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Kuwayama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Reduced</a:t>
            </a:r>
            <a:r>
              <a:rPr lang="nb-NO" sz="1200" dirty="0" smtClean="0">
                <a:cs typeface="Times New Roman" panose="02020603050405020304" pitchFamily="18" charset="0"/>
              </a:rPr>
              <a:t> CMB-</a:t>
            </a:r>
            <a:r>
              <a:rPr lang="nb-NO" sz="1200" dirty="0" err="1" smtClean="0">
                <a:cs typeface="Times New Roman" panose="02020603050405020304" pitchFamily="18" charset="0"/>
              </a:rPr>
              <a:t>temperature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see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above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r>
              <a:rPr lang="nb-NO" sz="12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and </a:t>
            </a:r>
            <a:r>
              <a:rPr lang="nb-NO" sz="1200" dirty="0" err="1" smtClean="0">
                <a:cs typeface="Times New Roman" panose="02020603050405020304" pitchFamily="18" charset="0"/>
              </a:rPr>
              <a:t>sharp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seismic</a:t>
            </a:r>
            <a:r>
              <a:rPr lang="nb-NO" sz="1200" dirty="0" smtClean="0">
                <a:cs typeface="Times New Roman" panose="02020603050405020304" pitchFamily="18" charset="0"/>
              </a:rPr>
              <a:t> D"-</a:t>
            </a:r>
            <a:r>
              <a:rPr lang="nb-NO" sz="1200" dirty="0" err="1" smtClean="0">
                <a:cs typeface="Times New Roman" panose="02020603050405020304" pitchFamily="18" charset="0"/>
              </a:rPr>
              <a:t>discontinuity</a:t>
            </a:r>
            <a:r>
              <a:rPr lang="nb-NO" sz="1200" dirty="0" smtClean="0">
                <a:cs typeface="Times New Roman" panose="02020603050405020304" pitchFamily="18" charset="0"/>
              </a:rPr>
              <a:t>, as </a:t>
            </a:r>
            <a:r>
              <a:rPr lang="nb-NO" sz="1200" dirty="0" err="1" smtClean="0">
                <a:cs typeface="Times New Roman" panose="02020603050405020304" pitchFamily="18" charset="0"/>
              </a:rPr>
              <a:t>observed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" y="1816147"/>
            <a:ext cx="3189757" cy="4350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94" y="1823082"/>
            <a:ext cx="2959339" cy="4350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66" y="1823081"/>
            <a:ext cx="2970638" cy="43505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2875" y="1821463"/>
            <a:ext cx="2955549" cy="4086631"/>
          </a:xfrm>
          <a:prstGeom prst="rect">
            <a:avLst/>
          </a:prstGeom>
          <a:noFill/>
          <a:ln w="31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38304" y="2458243"/>
            <a:ext cx="0" cy="381838"/>
          </a:xfrm>
          <a:prstGeom prst="straightConnector1">
            <a:avLst/>
          </a:prstGeom>
          <a:ln>
            <a:solidFill>
              <a:srgbClr val="3333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89113" y="2451487"/>
            <a:ext cx="2351" cy="574488"/>
          </a:xfrm>
          <a:prstGeom prst="straightConnector1">
            <a:avLst/>
          </a:prstGeom>
          <a:ln>
            <a:solidFill>
              <a:srgbClr val="3333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63688" y="6294690"/>
            <a:ext cx="3268202" cy="461665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6600CC"/>
                </a:solidFill>
              </a:rPr>
              <a:t>FS and FA components partition into pbm.</a:t>
            </a:r>
          </a:p>
          <a:p>
            <a:r>
              <a:rPr lang="nb-NO" sz="1200" dirty="0" smtClean="0">
                <a:solidFill>
                  <a:srgbClr val="6600CC"/>
                </a:solidFill>
              </a:rPr>
              <a:t>MS-FS phase loop is at lower p </a:t>
            </a:r>
            <a:r>
              <a:rPr lang="nb-NO" sz="1200" dirty="0" err="1" smtClean="0">
                <a:solidFill>
                  <a:srgbClr val="6600CC"/>
                </a:solidFill>
              </a:rPr>
              <a:t>than</a:t>
            </a:r>
            <a:r>
              <a:rPr lang="nb-NO" sz="1200" dirty="0" smtClean="0">
                <a:solidFill>
                  <a:srgbClr val="6600CC"/>
                </a:solidFill>
              </a:rPr>
              <a:t> MS-FA loop.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0192" y="6294690"/>
            <a:ext cx="2743028" cy="477054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6600CC"/>
                </a:solidFill>
              </a:rPr>
              <a:t>AA </a:t>
            </a:r>
            <a:r>
              <a:rPr lang="nb-NO" sz="1200" dirty="0" err="1" smtClean="0">
                <a:solidFill>
                  <a:srgbClr val="6600CC"/>
                </a:solidFill>
              </a:rPr>
              <a:t>partitions</a:t>
            </a:r>
            <a:r>
              <a:rPr lang="nb-NO" sz="1200" dirty="0" smtClean="0">
                <a:solidFill>
                  <a:srgbClr val="6600CC"/>
                </a:solidFill>
              </a:rPr>
              <a:t> </a:t>
            </a:r>
            <a:r>
              <a:rPr lang="nb-NO" sz="1200" dirty="0" err="1" smtClean="0">
                <a:solidFill>
                  <a:srgbClr val="6600CC"/>
                </a:solidFill>
              </a:rPr>
              <a:t>into</a:t>
            </a:r>
            <a:r>
              <a:rPr lang="nb-NO" sz="1200" dirty="0" smtClean="0">
                <a:solidFill>
                  <a:srgbClr val="6600CC"/>
                </a:solidFill>
              </a:rPr>
              <a:t> bm.</a:t>
            </a:r>
          </a:p>
          <a:p>
            <a:r>
              <a:rPr lang="nb-NO" sz="1200" dirty="0" err="1" smtClean="0">
                <a:solidFill>
                  <a:srgbClr val="6600CC"/>
                </a:solidFill>
              </a:rPr>
              <a:t>Very</a:t>
            </a:r>
            <a:r>
              <a:rPr lang="nb-NO" sz="1200" dirty="0" smtClean="0">
                <a:solidFill>
                  <a:srgbClr val="6600CC"/>
                </a:solidFill>
              </a:rPr>
              <a:t> </a:t>
            </a:r>
            <a:r>
              <a:rPr lang="nb-NO" sz="1200" dirty="0" err="1" smtClean="0">
                <a:solidFill>
                  <a:srgbClr val="6600CC"/>
                </a:solidFill>
              </a:rPr>
              <a:t>low</a:t>
            </a:r>
            <a:r>
              <a:rPr lang="nb-NO" sz="1200" dirty="0" smtClean="0">
                <a:solidFill>
                  <a:srgbClr val="6600CC"/>
                </a:solidFill>
              </a:rPr>
              <a:t> Al-</a:t>
            </a:r>
            <a:r>
              <a:rPr lang="nb-NO" sz="1200" dirty="0" err="1" smtClean="0">
                <a:solidFill>
                  <a:srgbClr val="6600CC"/>
                </a:solidFill>
              </a:rPr>
              <a:t>solubility</a:t>
            </a:r>
            <a:r>
              <a:rPr lang="nb-NO" sz="1200" dirty="0" smtClean="0">
                <a:solidFill>
                  <a:srgbClr val="6600CC"/>
                </a:solidFill>
              </a:rPr>
              <a:t> in </a:t>
            </a:r>
            <a:r>
              <a:rPr lang="nb-NO" sz="1200" dirty="0" err="1" smtClean="0">
                <a:solidFill>
                  <a:srgbClr val="6600CC"/>
                </a:solidFill>
              </a:rPr>
              <a:t>bm</a:t>
            </a:r>
            <a:r>
              <a:rPr lang="nb-NO" sz="1200" dirty="0" smtClean="0">
                <a:solidFill>
                  <a:srgbClr val="6600CC"/>
                </a:solidFill>
              </a:rPr>
              <a:t> at 125 </a:t>
            </a:r>
            <a:r>
              <a:rPr lang="nb-NO" sz="1200" dirty="0" err="1" smtClean="0">
                <a:solidFill>
                  <a:srgbClr val="6600CC"/>
                </a:solidFill>
              </a:rPr>
              <a:t>GPa</a:t>
            </a:r>
            <a:r>
              <a:rPr lang="nb-NO" sz="1200" dirty="0" smtClean="0">
                <a:solidFill>
                  <a:srgbClr val="6600CC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07" y="1219330"/>
            <a:ext cx="2879314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b="1" dirty="0" smtClean="0"/>
              <a:t>From:  </a:t>
            </a:r>
            <a:r>
              <a:rPr lang="nb-NO" sz="1000" dirty="0" smtClean="0"/>
              <a:t>Mohn </a:t>
            </a:r>
            <a:r>
              <a:rPr lang="nb-NO" sz="1000" dirty="0"/>
              <a:t>(in prep.)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             </a:t>
            </a:r>
            <a:r>
              <a:rPr lang="nb-NO" sz="1000" dirty="0" err="1" smtClean="0"/>
              <a:t>Stixrude</a:t>
            </a:r>
            <a:r>
              <a:rPr lang="nb-NO" sz="1000" dirty="0" smtClean="0"/>
              <a:t> &amp; Lithgow-Bertelloni (2011, GJI)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             </a:t>
            </a:r>
            <a:r>
              <a:rPr lang="nb-NO" sz="1000" dirty="0" err="1" smtClean="0"/>
              <a:t>Nagai</a:t>
            </a:r>
            <a:r>
              <a:rPr lang="nb-NO" sz="1000" dirty="0" smtClean="0"/>
              <a:t> et al. (2005, JPC)           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28391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5961900" cy="5017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8064895" cy="101566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Omnipresent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post-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bridgmanite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in </a:t>
            </a:r>
            <a:r>
              <a:rPr lang="nb-NO" sz="1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D"-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zone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 </a:t>
            </a:r>
            <a:r>
              <a:rPr lang="nb-NO" sz="14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no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double-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crossing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bm-pbm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boundary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based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: 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in MgSiO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(MS) - FeSiO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,  MS - FeAlO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and  MS - Al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200" dirty="0" smtClean="0">
                <a:cs typeface="Times New Roman" panose="02020603050405020304" pitchFamily="18" charset="0"/>
              </a:rPr>
              <a:t>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 &amp; 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relations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in </a:t>
            </a:r>
            <a:r>
              <a:rPr lang="nb-NO" sz="1200" dirty="0" err="1" smtClean="0">
                <a:cs typeface="Times New Roman" panose="02020603050405020304" pitchFamily="18" charset="0"/>
              </a:rPr>
              <a:t>complex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Kuwayama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Reduced</a:t>
            </a:r>
            <a:r>
              <a:rPr lang="nb-NO" sz="1200" dirty="0" smtClean="0">
                <a:cs typeface="Times New Roman" panose="02020603050405020304" pitchFamily="18" charset="0"/>
              </a:rPr>
              <a:t> CMB-</a:t>
            </a:r>
            <a:r>
              <a:rPr lang="nb-NO" sz="1200" dirty="0" err="1" smtClean="0">
                <a:cs typeface="Times New Roman" panose="02020603050405020304" pitchFamily="18" charset="0"/>
              </a:rPr>
              <a:t>temperature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see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above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r>
              <a:rPr lang="nb-NO" sz="12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and </a:t>
            </a:r>
            <a:r>
              <a:rPr lang="nb-NO" sz="1200" dirty="0" err="1" smtClean="0">
                <a:cs typeface="Times New Roman" panose="02020603050405020304" pitchFamily="18" charset="0"/>
              </a:rPr>
              <a:t>sharp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seismic</a:t>
            </a:r>
            <a:r>
              <a:rPr lang="nb-NO" sz="1200" dirty="0" smtClean="0">
                <a:cs typeface="Times New Roman" panose="02020603050405020304" pitchFamily="18" charset="0"/>
              </a:rPr>
              <a:t> D"-</a:t>
            </a:r>
            <a:r>
              <a:rPr lang="nb-NO" sz="1200" dirty="0" err="1" smtClean="0">
                <a:cs typeface="Times New Roman" panose="02020603050405020304" pitchFamily="18" charset="0"/>
              </a:rPr>
              <a:t>discontinuity</a:t>
            </a:r>
            <a:r>
              <a:rPr lang="nb-NO" sz="1200" dirty="0" smtClean="0">
                <a:cs typeface="Times New Roman" panose="02020603050405020304" pitchFamily="18" charset="0"/>
              </a:rPr>
              <a:t>, as </a:t>
            </a:r>
            <a:r>
              <a:rPr lang="nb-NO" sz="1200" dirty="0" err="1" smtClean="0">
                <a:cs typeface="Times New Roman" panose="02020603050405020304" pitchFamily="18" charset="0"/>
              </a:rPr>
              <a:t>observed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 </a:t>
            </a:r>
          </a:p>
        </p:txBody>
      </p:sp>
    </p:spTree>
    <p:extLst>
      <p:ext uri="{BB962C8B-B14F-4D97-AF65-F5344CB8AC3E}">
        <p14:creationId xmlns:p14="http://schemas.microsoft.com/office/powerpoint/2010/main" val="16144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5961900" cy="5017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8136903" cy="101566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Omnipresent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post-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bridgmanite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in </a:t>
            </a:r>
            <a:r>
              <a:rPr lang="nb-NO" sz="1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D"-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zone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 </a:t>
            </a:r>
            <a:r>
              <a:rPr lang="nb-NO" sz="14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no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double-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crossing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bm-pbm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boundary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based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: 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in MgSiO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(MS) - FeSiO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,  MS - FeAlO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and  MS - Al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200" dirty="0" smtClean="0">
                <a:cs typeface="Times New Roman" panose="02020603050405020304" pitchFamily="18" charset="0"/>
              </a:rPr>
              <a:t>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 &amp; 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relations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in </a:t>
            </a:r>
            <a:r>
              <a:rPr lang="nb-NO" sz="1200" dirty="0" err="1" smtClean="0">
                <a:cs typeface="Times New Roman" panose="02020603050405020304" pitchFamily="18" charset="0"/>
              </a:rPr>
              <a:t>complex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Kuwayama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Reduced</a:t>
            </a:r>
            <a:r>
              <a:rPr lang="nb-NO" sz="1200" dirty="0" smtClean="0">
                <a:cs typeface="Times New Roman" panose="02020603050405020304" pitchFamily="18" charset="0"/>
              </a:rPr>
              <a:t> CMB-</a:t>
            </a:r>
            <a:r>
              <a:rPr lang="nb-NO" sz="1200" dirty="0" err="1" smtClean="0">
                <a:cs typeface="Times New Roman" panose="02020603050405020304" pitchFamily="18" charset="0"/>
              </a:rPr>
              <a:t>temperature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see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above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r>
              <a:rPr lang="nb-NO" sz="12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and </a:t>
            </a:r>
            <a:r>
              <a:rPr lang="nb-NO" sz="1200" dirty="0" err="1" smtClean="0">
                <a:cs typeface="Times New Roman" panose="02020603050405020304" pitchFamily="18" charset="0"/>
              </a:rPr>
              <a:t>sharp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seismic</a:t>
            </a:r>
            <a:r>
              <a:rPr lang="nb-NO" sz="1200" dirty="0" smtClean="0">
                <a:cs typeface="Times New Roman" panose="02020603050405020304" pitchFamily="18" charset="0"/>
              </a:rPr>
              <a:t> D"-</a:t>
            </a:r>
            <a:r>
              <a:rPr lang="nb-NO" sz="1200" dirty="0" err="1" smtClean="0">
                <a:cs typeface="Times New Roman" panose="02020603050405020304" pitchFamily="18" charset="0"/>
              </a:rPr>
              <a:t>discontinuity</a:t>
            </a:r>
            <a:r>
              <a:rPr lang="nb-NO" sz="1200" dirty="0" smtClean="0">
                <a:cs typeface="Times New Roman" panose="02020603050405020304" pitchFamily="18" charset="0"/>
              </a:rPr>
              <a:t>, as </a:t>
            </a:r>
            <a:r>
              <a:rPr lang="nb-NO" sz="1200" dirty="0" err="1" smtClean="0">
                <a:cs typeface="Times New Roman" panose="02020603050405020304" pitchFamily="18" charset="0"/>
              </a:rPr>
              <a:t>observed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 </a:t>
            </a:r>
          </a:p>
        </p:txBody>
      </p:sp>
    </p:spTree>
    <p:extLst>
      <p:ext uri="{BB962C8B-B14F-4D97-AF65-F5344CB8AC3E}">
        <p14:creationId xmlns:p14="http://schemas.microsoft.com/office/powerpoint/2010/main" val="26801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163" y="1143001"/>
            <a:ext cx="2313753" cy="18621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541" y="58984"/>
            <a:ext cx="8349616" cy="1015663"/>
          </a:xfrm>
          <a:prstGeom prst="rect">
            <a:avLst/>
          </a:prstGeom>
          <a:solidFill>
            <a:srgbClr val="ECECEC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Deep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subduction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recycling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upper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cont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.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crustal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slivers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in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southern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Gondwana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hemisphere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4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650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-450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Ma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Underlying </a:t>
            </a:r>
            <a:r>
              <a:rPr lang="nb-NO" sz="1200" dirty="0" err="1" smtClean="0">
                <a:cs typeface="Times New Roman" panose="02020603050405020304" pitchFamily="18" charset="0"/>
              </a:rPr>
              <a:t>density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constraints</a:t>
            </a:r>
            <a:r>
              <a:rPr lang="nb-NO" sz="1200" dirty="0" smtClean="0">
                <a:cs typeface="Times New Roman" panose="02020603050405020304" pitchFamily="18" charset="0"/>
              </a:rPr>
              <a:t> at 20-27 </a:t>
            </a:r>
            <a:r>
              <a:rPr lang="nb-NO" sz="1200" dirty="0" err="1" smtClean="0">
                <a:cs typeface="Times New Roman" panose="02020603050405020304" pitchFamily="18" charset="0"/>
              </a:rPr>
              <a:t>GPa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e.g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Irifune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1993;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Greaux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2020 and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especially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Ishii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2012, EPSL)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200" b="1" dirty="0" err="1" smtClean="0">
                <a:cs typeface="Times New Roman" panose="02020603050405020304" pitchFamily="18" charset="0"/>
              </a:rPr>
              <a:t>Synthesis</a:t>
            </a:r>
            <a:r>
              <a:rPr lang="nb-NO" sz="1200" b="1" dirty="0" smtClean="0">
                <a:cs typeface="Times New Roman" panose="02020603050405020304" pitchFamily="18" charset="0"/>
              </a:rPr>
              <a:t>: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recycling</a:t>
            </a:r>
            <a:r>
              <a:rPr lang="nb-NO" sz="1200" dirty="0" smtClean="0">
                <a:cs typeface="Times New Roman" panose="02020603050405020304" pitchFamily="18" charset="0"/>
              </a:rPr>
              <a:t> via D" </a:t>
            </a:r>
            <a:r>
              <a:rPr lang="nb-NO" sz="1200" dirty="0" err="1" smtClean="0">
                <a:cs typeface="Times New Roman" panose="02020603050405020304" pitchFamily="18" charset="0"/>
              </a:rPr>
              <a:t>with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implications</a:t>
            </a:r>
            <a:r>
              <a:rPr lang="nb-NO" sz="1200" dirty="0" smtClean="0">
                <a:cs typeface="Times New Roman" panose="02020603050405020304" pitchFamily="18" charset="0"/>
              </a:rPr>
              <a:t> for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southern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hemispheric</a:t>
            </a:r>
            <a:r>
              <a:rPr lang="nb-NO" sz="1200" dirty="0" smtClean="0">
                <a:cs typeface="Times New Roman" panose="02020603050405020304" pitchFamily="18" charset="0"/>
              </a:rPr>
              <a:t> DUPAL </a:t>
            </a:r>
            <a:r>
              <a:rPr lang="nb-NO" sz="1200" dirty="0" err="1" smtClean="0">
                <a:cs typeface="Times New Roman" panose="02020603050405020304" pitchFamily="18" charset="0"/>
              </a:rPr>
              <a:t>anomaly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(Jackson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Macdonald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2022, AGU Adv.)</a:t>
            </a:r>
          </a:p>
          <a:p>
            <a:pPr>
              <a:lnSpc>
                <a:spcPts val="1800"/>
              </a:lnSpc>
            </a:pPr>
            <a:r>
              <a:rPr lang="nb-NO" sz="1400" b="1" dirty="0">
                <a:solidFill>
                  <a:srgbClr val="0066FF"/>
                </a:solidFill>
                <a:cs typeface="Times New Roman" panose="02020603050405020304" pitchFamily="18" charset="0"/>
              </a:rPr>
              <a:t>Matt Jackson </a:t>
            </a:r>
            <a:r>
              <a:rPr lang="nb-NO" sz="1400" b="1" dirty="0" err="1">
                <a:solidFill>
                  <a:srgbClr val="0066FF"/>
                </a:solidFill>
                <a:cs typeface="Times New Roman" panose="02020603050405020304" pitchFamily="18" charset="0"/>
              </a:rPr>
              <a:t>will</a:t>
            </a:r>
            <a:r>
              <a:rPr lang="nb-NO" sz="1400" b="1" dirty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summarise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some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of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>
                <a:solidFill>
                  <a:srgbClr val="0066FF"/>
                </a:solidFill>
                <a:cs typeface="Times New Roman" panose="02020603050405020304" pitchFamily="18" charset="0"/>
              </a:rPr>
              <a:t>this</a:t>
            </a:r>
            <a:r>
              <a:rPr lang="nb-NO" sz="1400" b="1" dirty="0">
                <a:solidFill>
                  <a:srgbClr val="0066FF"/>
                </a:solidFill>
                <a:cs typeface="Times New Roman" panose="02020603050405020304" pitchFamily="18" charset="0"/>
              </a:rPr>
              <a:t> in less </a:t>
            </a:r>
            <a:r>
              <a:rPr lang="nb-NO" sz="1400" b="1" dirty="0" err="1">
                <a:solidFill>
                  <a:srgbClr val="0066FF"/>
                </a:solidFill>
                <a:cs typeface="Times New Roman" panose="02020603050405020304" pitchFamily="18" charset="0"/>
              </a:rPr>
              <a:t>than</a:t>
            </a:r>
            <a:r>
              <a:rPr lang="nb-NO" sz="1400" b="1" dirty="0">
                <a:solidFill>
                  <a:srgbClr val="0066FF"/>
                </a:solidFill>
                <a:cs typeface="Times New Roman" panose="02020603050405020304" pitchFamily="18" charset="0"/>
              </a:rPr>
              <a:t> 2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hours</a:t>
            </a:r>
            <a:endParaRPr lang="nb-NO" sz="1400" b="1" dirty="0">
              <a:solidFill>
                <a:srgbClr val="0066FF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615572" y="1431014"/>
            <a:ext cx="261253" cy="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14755" y="1272417"/>
            <a:ext cx="152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davemaoite</a:t>
            </a:r>
            <a:r>
              <a:rPr lang="nb-NO" sz="1200" dirty="0" smtClean="0">
                <a:solidFill>
                  <a:srgbClr val="FF0000"/>
                </a:solidFill>
              </a:rPr>
              <a:t> (CaSiO</a:t>
            </a:r>
            <a:r>
              <a:rPr lang="nb-NO" sz="1200" baseline="-25000" dirty="0" smtClean="0">
                <a:solidFill>
                  <a:srgbClr val="FF0000"/>
                </a:solidFill>
              </a:rPr>
              <a:t>3</a:t>
            </a:r>
            <a:r>
              <a:rPr lang="nb-NO" sz="1200" dirty="0" smtClean="0">
                <a:solidFill>
                  <a:srgbClr val="FF0000"/>
                </a:solidFill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24522" y="1714149"/>
            <a:ext cx="261253" cy="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23705" y="1575651"/>
            <a:ext cx="3049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Ca-ferrite-structured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  <a:r>
              <a:rPr lang="nb-NO" sz="1200" dirty="0" err="1" smtClean="0">
                <a:solidFill>
                  <a:srgbClr val="FF0000"/>
                </a:solidFill>
              </a:rPr>
              <a:t>phase</a:t>
            </a:r>
            <a:r>
              <a:rPr lang="nb-NO" sz="1200" dirty="0" smtClean="0">
                <a:solidFill>
                  <a:srgbClr val="FF0000"/>
                </a:solidFill>
              </a:rPr>
              <a:t> (</a:t>
            </a:r>
            <a:r>
              <a:rPr lang="nb-NO" sz="1200" dirty="0" err="1" smtClean="0">
                <a:solidFill>
                  <a:srgbClr val="FF0000"/>
                </a:solidFill>
              </a:rPr>
              <a:t>mostly</a:t>
            </a:r>
            <a:r>
              <a:rPr lang="nb-NO" sz="1200" dirty="0" smtClean="0">
                <a:solidFill>
                  <a:srgbClr val="FF0000"/>
                </a:solidFill>
              </a:rPr>
              <a:t> NaAlSiO</a:t>
            </a:r>
            <a:r>
              <a:rPr lang="nb-NO" sz="1200" baseline="-25000" dirty="0" smtClean="0">
                <a:solidFill>
                  <a:srgbClr val="FF0000"/>
                </a:solidFill>
              </a:rPr>
              <a:t>3</a:t>
            </a:r>
            <a:r>
              <a:rPr lang="nb-NO" sz="1200" dirty="0" smtClean="0">
                <a:solidFill>
                  <a:srgbClr val="FF0000"/>
                </a:solidFill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24522" y="1999041"/>
            <a:ext cx="261253" cy="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23705" y="1840444"/>
            <a:ext cx="2266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liebermannite</a:t>
            </a:r>
            <a:r>
              <a:rPr lang="nb-NO" sz="1200" dirty="0" smtClean="0">
                <a:solidFill>
                  <a:srgbClr val="FF0000"/>
                </a:solidFill>
              </a:rPr>
              <a:t> (</a:t>
            </a:r>
            <a:r>
              <a:rPr lang="nb-NO" sz="1200" dirty="0" err="1" smtClean="0">
                <a:solidFill>
                  <a:srgbClr val="FF0000"/>
                </a:solidFill>
              </a:rPr>
              <a:t>mostly</a:t>
            </a:r>
            <a:r>
              <a:rPr lang="nb-NO" sz="1200" dirty="0" smtClean="0">
                <a:solidFill>
                  <a:srgbClr val="FF0000"/>
                </a:solidFill>
              </a:rPr>
              <a:t> KAlSi</a:t>
            </a:r>
            <a:r>
              <a:rPr lang="nb-NO" sz="1200" baseline="-25000" dirty="0" smtClean="0">
                <a:solidFill>
                  <a:srgbClr val="FF0000"/>
                </a:solidFill>
              </a:rPr>
              <a:t>3</a:t>
            </a:r>
            <a:r>
              <a:rPr lang="nb-NO" sz="1200" dirty="0" smtClean="0">
                <a:solidFill>
                  <a:srgbClr val="FF0000"/>
                </a:solidFill>
              </a:rPr>
              <a:t>O</a:t>
            </a:r>
            <a:r>
              <a:rPr lang="nb-NO" sz="1200" baseline="-25000" dirty="0">
                <a:solidFill>
                  <a:srgbClr val="FF0000"/>
                </a:solidFill>
              </a:rPr>
              <a:t>8</a:t>
            </a:r>
            <a:r>
              <a:rPr lang="nb-NO" sz="1200" dirty="0" smtClean="0">
                <a:solidFill>
                  <a:srgbClr val="FF0000"/>
                </a:solidFill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596052" y="2326828"/>
            <a:ext cx="261253" cy="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05284" y="2158181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stishovite</a:t>
            </a:r>
            <a:r>
              <a:rPr lang="nb-NO" sz="1200" dirty="0" smtClean="0">
                <a:solidFill>
                  <a:srgbClr val="FF0000"/>
                </a:solidFill>
              </a:rPr>
              <a:t> (SiO</a:t>
            </a:r>
            <a:r>
              <a:rPr lang="nb-NO" sz="1200" baseline="-25000" dirty="0" smtClean="0">
                <a:solidFill>
                  <a:srgbClr val="FF0000"/>
                </a:solidFill>
              </a:rPr>
              <a:t>2</a:t>
            </a:r>
            <a:r>
              <a:rPr lang="nb-NO" sz="1200" dirty="0" smtClean="0">
                <a:solidFill>
                  <a:srgbClr val="FF0000"/>
                </a:solidFill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808086" y="1372971"/>
            <a:ext cx="5026" cy="1281164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1215571"/>
            <a:ext cx="1120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UCC </a:t>
            </a:r>
            <a:r>
              <a:rPr lang="nb-NO" sz="1100" dirty="0" err="1" smtClean="0"/>
              <a:t>phase</a:t>
            </a:r>
            <a:r>
              <a:rPr lang="nb-NO" sz="1100" dirty="0" smtClean="0"/>
              <a:t> rel., </a:t>
            </a:r>
          </a:p>
          <a:p>
            <a:r>
              <a:rPr lang="nb-NO" sz="1100" dirty="0" err="1" smtClean="0"/>
              <a:t>Ishii</a:t>
            </a:r>
            <a:r>
              <a:rPr lang="nb-NO" sz="1100" dirty="0" smtClean="0"/>
              <a:t> et al. 2012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6805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02" y="1158763"/>
            <a:ext cx="4703005" cy="5636604"/>
          </a:xfrm>
          <a:prstGeom prst="rect">
            <a:avLst/>
          </a:prstGeom>
          <a:solidFill>
            <a:srgbClr val="000000">
              <a:alpha val="34902"/>
            </a:srgbClr>
          </a:solidFill>
        </p:spPr>
      </p:pic>
      <p:sp>
        <p:nvSpPr>
          <p:cNvPr id="2" name="TextBox 1"/>
          <p:cNvSpPr txBox="1"/>
          <p:nvPr/>
        </p:nvSpPr>
        <p:spPr>
          <a:xfrm>
            <a:off x="78541" y="58984"/>
            <a:ext cx="8349616" cy="1015663"/>
          </a:xfrm>
          <a:prstGeom prst="rect">
            <a:avLst/>
          </a:prstGeom>
          <a:solidFill>
            <a:srgbClr val="ECECEC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Deep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subduction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recycling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upper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cont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.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crustal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slivers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in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southern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Gondwana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hemisphere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4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650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-450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Ma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Underlying </a:t>
            </a:r>
            <a:r>
              <a:rPr lang="nb-NO" sz="1200" dirty="0" err="1" smtClean="0">
                <a:cs typeface="Times New Roman" panose="02020603050405020304" pitchFamily="18" charset="0"/>
              </a:rPr>
              <a:t>density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constraints</a:t>
            </a:r>
            <a:r>
              <a:rPr lang="nb-NO" sz="1200" dirty="0" smtClean="0">
                <a:cs typeface="Times New Roman" panose="02020603050405020304" pitchFamily="18" charset="0"/>
              </a:rPr>
              <a:t> at 20-27 </a:t>
            </a:r>
            <a:r>
              <a:rPr lang="nb-NO" sz="1200" dirty="0" err="1" smtClean="0">
                <a:cs typeface="Times New Roman" panose="02020603050405020304" pitchFamily="18" charset="0"/>
              </a:rPr>
              <a:t>GPa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e.g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Irifune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1993;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Greaux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2020 and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especially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Ishii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2012, EPSL)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200" b="1" dirty="0" err="1" smtClean="0">
                <a:cs typeface="Times New Roman" panose="02020603050405020304" pitchFamily="18" charset="0"/>
              </a:rPr>
              <a:t>Synthesis</a:t>
            </a:r>
            <a:r>
              <a:rPr lang="nb-NO" sz="1200" b="1" dirty="0" smtClean="0">
                <a:cs typeface="Times New Roman" panose="02020603050405020304" pitchFamily="18" charset="0"/>
              </a:rPr>
              <a:t>: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recycling</a:t>
            </a:r>
            <a:r>
              <a:rPr lang="nb-NO" sz="1200" dirty="0" smtClean="0">
                <a:cs typeface="Times New Roman" panose="02020603050405020304" pitchFamily="18" charset="0"/>
              </a:rPr>
              <a:t> via D" </a:t>
            </a:r>
            <a:r>
              <a:rPr lang="nb-NO" sz="1200" dirty="0" err="1" smtClean="0">
                <a:cs typeface="Times New Roman" panose="02020603050405020304" pitchFamily="18" charset="0"/>
              </a:rPr>
              <a:t>with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implications</a:t>
            </a:r>
            <a:r>
              <a:rPr lang="nb-NO" sz="1200" dirty="0" smtClean="0">
                <a:cs typeface="Times New Roman" panose="02020603050405020304" pitchFamily="18" charset="0"/>
              </a:rPr>
              <a:t> for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southern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hemispheric</a:t>
            </a:r>
            <a:r>
              <a:rPr lang="nb-NO" sz="1200" dirty="0" smtClean="0">
                <a:cs typeface="Times New Roman" panose="02020603050405020304" pitchFamily="18" charset="0"/>
              </a:rPr>
              <a:t> DUPAL </a:t>
            </a:r>
            <a:r>
              <a:rPr lang="nb-NO" sz="1200" dirty="0" err="1" smtClean="0">
                <a:cs typeface="Times New Roman" panose="02020603050405020304" pitchFamily="18" charset="0"/>
              </a:rPr>
              <a:t>anomaly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(Jackson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Macdonald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2022, AGU Adv.)</a:t>
            </a:r>
          </a:p>
          <a:p>
            <a:pPr>
              <a:lnSpc>
                <a:spcPts val="1800"/>
              </a:lnSpc>
            </a:pPr>
            <a:r>
              <a:rPr lang="nb-NO" sz="1400" b="1" dirty="0">
                <a:solidFill>
                  <a:srgbClr val="0066FF"/>
                </a:solidFill>
                <a:cs typeface="Times New Roman" panose="02020603050405020304" pitchFamily="18" charset="0"/>
              </a:rPr>
              <a:t>Matt Jackson </a:t>
            </a:r>
            <a:r>
              <a:rPr lang="nb-NO" sz="1400" b="1" dirty="0" err="1">
                <a:solidFill>
                  <a:srgbClr val="0066FF"/>
                </a:solidFill>
                <a:cs typeface="Times New Roman" panose="02020603050405020304" pitchFamily="18" charset="0"/>
              </a:rPr>
              <a:t>will</a:t>
            </a:r>
            <a:r>
              <a:rPr lang="nb-NO" sz="1400" b="1" dirty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summarise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some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of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>
                <a:solidFill>
                  <a:srgbClr val="0066FF"/>
                </a:solidFill>
                <a:cs typeface="Times New Roman" panose="02020603050405020304" pitchFamily="18" charset="0"/>
              </a:rPr>
              <a:t>this</a:t>
            </a:r>
            <a:r>
              <a:rPr lang="nb-NO" sz="1400" b="1" dirty="0">
                <a:solidFill>
                  <a:srgbClr val="0066FF"/>
                </a:solidFill>
                <a:cs typeface="Times New Roman" panose="02020603050405020304" pitchFamily="18" charset="0"/>
              </a:rPr>
              <a:t> in less </a:t>
            </a:r>
            <a:r>
              <a:rPr lang="nb-NO" sz="1400" b="1" dirty="0" err="1">
                <a:solidFill>
                  <a:srgbClr val="0066FF"/>
                </a:solidFill>
                <a:cs typeface="Times New Roman" panose="02020603050405020304" pitchFamily="18" charset="0"/>
              </a:rPr>
              <a:t>than</a:t>
            </a:r>
            <a:r>
              <a:rPr lang="nb-NO" sz="1400" b="1" dirty="0">
                <a:solidFill>
                  <a:srgbClr val="0066FF"/>
                </a:solidFill>
                <a:cs typeface="Times New Roman" panose="02020603050405020304" pitchFamily="18" charset="0"/>
              </a:rPr>
              <a:t> 2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hours</a:t>
            </a:r>
            <a:endParaRPr lang="nb-NO" sz="1400" b="1" dirty="0">
              <a:solidFill>
                <a:srgbClr val="0066FF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636837" y="1431015"/>
            <a:ext cx="261253" cy="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36020" y="1272418"/>
            <a:ext cx="152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davemaoite</a:t>
            </a:r>
            <a:r>
              <a:rPr lang="nb-NO" sz="1200" dirty="0" smtClean="0">
                <a:solidFill>
                  <a:srgbClr val="FF0000"/>
                </a:solidFill>
              </a:rPr>
              <a:t> (CaSiO</a:t>
            </a:r>
            <a:r>
              <a:rPr lang="nb-NO" sz="1200" baseline="-25000" dirty="0" smtClean="0">
                <a:solidFill>
                  <a:srgbClr val="FF0000"/>
                </a:solidFill>
              </a:rPr>
              <a:t>3</a:t>
            </a:r>
            <a:r>
              <a:rPr lang="nb-NO" sz="1200" dirty="0" smtClean="0">
                <a:solidFill>
                  <a:srgbClr val="FF0000"/>
                </a:solidFill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19205" y="1715890"/>
            <a:ext cx="261253" cy="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18388" y="1577392"/>
            <a:ext cx="3049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Ca-ferrite-structured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  <a:r>
              <a:rPr lang="nb-NO" sz="1200" dirty="0" err="1" smtClean="0">
                <a:solidFill>
                  <a:srgbClr val="FF0000"/>
                </a:solidFill>
              </a:rPr>
              <a:t>phase</a:t>
            </a:r>
            <a:r>
              <a:rPr lang="nb-NO" sz="1200" dirty="0" smtClean="0">
                <a:solidFill>
                  <a:srgbClr val="FF0000"/>
                </a:solidFill>
              </a:rPr>
              <a:t> (</a:t>
            </a:r>
            <a:r>
              <a:rPr lang="nb-NO" sz="1200" dirty="0" err="1" smtClean="0">
                <a:solidFill>
                  <a:srgbClr val="FF0000"/>
                </a:solidFill>
              </a:rPr>
              <a:t>mostly</a:t>
            </a:r>
            <a:r>
              <a:rPr lang="nb-NO" sz="1200" dirty="0" smtClean="0">
                <a:solidFill>
                  <a:srgbClr val="FF0000"/>
                </a:solidFill>
              </a:rPr>
              <a:t> NaAlSiO</a:t>
            </a:r>
            <a:r>
              <a:rPr lang="nb-NO" sz="1200" baseline="-25000" dirty="0" smtClean="0">
                <a:solidFill>
                  <a:srgbClr val="FF0000"/>
                </a:solidFill>
              </a:rPr>
              <a:t>3</a:t>
            </a:r>
            <a:r>
              <a:rPr lang="nb-NO" sz="1200" dirty="0" smtClean="0">
                <a:solidFill>
                  <a:srgbClr val="FF0000"/>
                </a:solidFill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19205" y="2012988"/>
            <a:ext cx="261253" cy="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18388" y="1854391"/>
            <a:ext cx="2266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liebermannite</a:t>
            </a:r>
            <a:r>
              <a:rPr lang="nb-NO" sz="1200" dirty="0" smtClean="0">
                <a:solidFill>
                  <a:srgbClr val="FF0000"/>
                </a:solidFill>
              </a:rPr>
              <a:t> (</a:t>
            </a:r>
            <a:r>
              <a:rPr lang="nb-NO" sz="1200" dirty="0" err="1" smtClean="0">
                <a:solidFill>
                  <a:srgbClr val="FF0000"/>
                </a:solidFill>
              </a:rPr>
              <a:t>mostly</a:t>
            </a:r>
            <a:r>
              <a:rPr lang="nb-NO" sz="1200" dirty="0" smtClean="0">
                <a:solidFill>
                  <a:srgbClr val="FF0000"/>
                </a:solidFill>
              </a:rPr>
              <a:t> KAlSi</a:t>
            </a:r>
            <a:r>
              <a:rPr lang="nb-NO" sz="1200" baseline="-25000" dirty="0" smtClean="0">
                <a:solidFill>
                  <a:srgbClr val="FF0000"/>
                </a:solidFill>
              </a:rPr>
              <a:t>3</a:t>
            </a:r>
            <a:r>
              <a:rPr lang="nb-NO" sz="1200" dirty="0" smtClean="0">
                <a:solidFill>
                  <a:srgbClr val="FF0000"/>
                </a:solidFill>
              </a:rPr>
              <a:t>O</a:t>
            </a:r>
            <a:r>
              <a:rPr lang="nb-NO" sz="1200" baseline="-25000" dirty="0">
                <a:solidFill>
                  <a:srgbClr val="FF0000"/>
                </a:solidFill>
              </a:rPr>
              <a:t>8</a:t>
            </a:r>
            <a:r>
              <a:rPr lang="nb-NO" sz="1200" dirty="0" smtClean="0">
                <a:solidFill>
                  <a:srgbClr val="FF0000"/>
                </a:solidFill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590735" y="2351283"/>
            <a:ext cx="261253" cy="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99967" y="2182636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stishovite</a:t>
            </a:r>
            <a:r>
              <a:rPr lang="nb-NO" sz="1200" dirty="0" smtClean="0">
                <a:solidFill>
                  <a:srgbClr val="FF0000"/>
                </a:solidFill>
              </a:rPr>
              <a:t> (SiO</a:t>
            </a:r>
            <a:r>
              <a:rPr lang="nb-NO" sz="1200" baseline="-25000" dirty="0" smtClean="0">
                <a:solidFill>
                  <a:srgbClr val="FF0000"/>
                </a:solidFill>
              </a:rPr>
              <a:t>2</a:t>
            </a:r>
            <a:r>
              <a:rPr lang="nb-NO" sz="1200" dirty="0" smtClean="0">
                <a:solidFill>
                  <a:srgbClr val="FF0000"/>
                </a:solidFill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422980" y="3273764"/>
            <a:ext cx="5026" cy="1281164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808086" y="1372971"/>
            <a:ext cx="5026" cy="1281164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430460" y="1368296"/>
            <a:ext cx="5026" cy="1281164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791257" y="3285918"/>
            <a:ext cx="5026" cy="1281164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536111" y="5159597"/>
            <a:ext cx="5026" cy="1281164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98928" y="5229200"/>
            <a:ext cx="50449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1800" b="1" dirty="0" smtClean="0">
                <a:solidFill>
                  <a:srgbClr val="009900"/>
                </a:solidFill>
              </a:rPr>
              <a:t>Ambient </a:t>
            </a:r>
            <a:r>
              <a:rPr lang="nb-NO" sz="1800" b="1" dirty="0" err="1" smtClean="0">
                <a:solidFill>
                  <a:srgbClr val="009900"/>
                </a:solidFill>
              </a:rPr>
              <a:t>geotherm</a:t>
            </a:r>
            <a:r>
              <a:rPr lang="nb-NO" sz="1800" b="1" dirty="0" smtClean="0">
                <a:solidFill>
                  <a:srgbClr val="009900"/>
                </a:solidFill>
              </a:rPr>
              <a:t>/adiabat: </a:t>
            </a:r>
            <a:r>
              <a:rPr lang="nb-NO" sz="1800" b="1" dirty="0" err="1" smtClean="0">
                <a:solidFill>
                  <a:srgbClr val="009900"/>
                </a:solidFill>
              </a:rPr>
              <a:t>about</a:t>
            </a:r>
            <a:r>
              <a:rPr lang="nb-NO" sz="1800" b="1" dirty="0" smtClean="0">
                <a:solidFill>
                  <a:srgbClr val="009900"/>
                </a:solidFill>
              </a:rPr>
              <a:t> 1600 C</a:t>
            </a:r>
          </a:p>
          <a:p>
            <a:pPr>
              <a:lnSpc>
                <a:spcPts val="3000"/>
              </a:lnSpc>
            </a:pPr>
            <a:r>
              <a:rPr lang="nb-NO" sz="1800" b="1" dirty="0" smtClean="0">
                <a:solidFill>
                  <a:srgbClr val="333399"/>
                </a:solidFill>
              </a:rPr>
              <a:t>Cold </a:t>
            </a:r>
            <a:r>
              <a:rPr lang="nb-NO" sz="1800" b="1" dirty="0" err="1" smtClean="0">
                <a:solidFill>
                  <a:srgbClr val="333399"/>
                </a:solidFill>
              </a:rPr>
              <a:t>slab</a:t>
            </a:r>
            <a:r>
              <a:rPr lang="nb-NO" sz="1800" b="1" dirty="0" smtClean="0">
                <a:solidFill>
                  <a:srgbClr val="333399"/>
                </a:solidFill>
              </a:rPr>
              <a:t> </a:t>
            </a:r>
            <a:r>
              <a:rPr lang="nb-NO" sz="1800" b="1" dirty="0" err="1" smtClean="0">
                <a:solidFill>
                  <a:srgbClr val="333399"/>
                </a:solidFill>
              </a:rPr>
              <a:t>geotherm</a:t>
            </a:r>
            <a:r>
              <a:rPr lang="nb-NO" sz="1800" b="1" dirty="0" smtClean="0">
                <a:solidFill>
                  <a:srgbClr val="333399"/>
                </a:solidFill>
              </a:rPr>
              <a:t> (e.g. </a:t>
            </a:r>
            <a:r>
              <a:rPr lang="nb-NO" sz="1800" b="1" dirty="0" err="1" smtClean="0">
                <a:solidFill>
                  <a:srgbClr val="333399"/>
                </a:solidFill>
              </a:rPr>
              <a:t>Nishii</a:t>
            </a:r>
            <a:r>
              <a:rPr lang="nb-NO" sz="1800" b="1" dirty="0" smtClean="0">
                <a:solidFill>
                  <a:srgbClr val="333399"/>
                </a:solidFill>
              </a:rPr>
              <a:t> et al. 2014): 800 C</a:t>
            </a:r>
            <a:endParaRPr lang="en-GB" sz="1800" b="1" dirty="0">
              <a:solidFill>
                <a:srgbClr val="3333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15571"/>
            <a:ext cx="1058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UCC </a:t>
            </a:r>
            <a:r>
              <a:rPr lang="nb-NO" sz="1100" dirty="0" err="1" smtClean="0"/>
              <a:t>phase</a:t>
            </a:r>
            <a:r>
              <a:rPr lang="nb-NO" sz="1100" dirty="0" smtClean="0"/>
              <a:t> rel.</a:t>
            </a:r>
          </a:p>
          <a:p>
            <a:r>
              <a:rPr lang="nb-NO" sz="1100" dirty="0" err="1" smtClean="0"/>
              <a:t>Ishii</a:t>
            </a:r>
            <a:r>
              <a:rPr lang="nb-NO" sz="1100" dirty="0" smtClean="0"/>
              <a:t> et al. 2012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303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608" y="84966"/>
            <a:ext cx="8401844" cy="977191"/>
          </a:xfrm>
          <a:prstGeom prst="rect">
            <a:avLst/>
          </a:prstGeom>
          <a:solidFill>
            <a:srgbClr val="EEEEEE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Degree-2 residual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geoid</a:t>
            </a: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, LM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viscosity</a:t>
            </a: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and LLSVP base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layer</a:t>
            </a: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thickness</a:t>
            </a: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and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dens</a:t>
            </a:r>
            <a:r>
              <a:rPr lang="nb-NO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ity</a:t>
            </a:r>
            <a:r>
              <a:rPr lang="nb-NO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excess</a:t>
            </a:r>
            <a:endParaRPr lang="nb-NO" b="1" dirty="0" smtClean="0">
              <a:solidFill>
                <a:srgbClr val="009900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Residual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geoid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after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subtraction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shallow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slab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signals (UM, MTZ)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reflects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 degree-2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convection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pattern</a:t>
            </a: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Two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geoid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b="1" dirty="0" err="1" smtClean="0">
                <a:cs typeface="Times New Roman" panose="02020603050405020304" pitchFamily="18" charset="0"/>
              </a:rPr>
              <a:t>highs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above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LLSVPs</a:t>
            </a:r>
            <a:r>
              <a:rPr lang="nb-NO" sz="1200" dirty="0" smtClean="0">
                <a:cs typeface="Times New Roman" panose="02020603050405020304" pitchFamily="18" charset="0"/>
              </a:rPr>
              <a:t>, </a:t>
            </a:r>
            <a:r>
              <a:rPr lang="nb-NO" sz="1200" dirty="0" err="1" smtClean="0">
                <a:cs typeface="Times New Roman" panose="02020603050405020304" pitchFamily="18" charset="0"/>
              </a:rPr>
              <a:t>one</a:t>
            </a:r>
            <a:r>
              <a:rPr lang="nb-NO" sz="1200" dirty="0" smtClean="0">
                <a:cs typeface="Times New Roman" panose="02020603050405020304" pitchFamily="18" charset="0"/>
              </a:rPr>
              <a:t> longitudinal </a:t>
            </a:r>
            <a:r>
              <a:rPr lang="nb-NO" sz="1200" dirty="0" err="1" smtClean="0">
                <a:cs typeface="Times New Roman" panose="02020603050405020304" pitchFamily="18" charset="0"/>
              </a:rPr>
              <a:t>high-velocity</a:t>
            </a:r>
            <a:r>
              <a:rPr lang="nb-NO" sz="1200" dirty="0" smtClean="0">
                <a:cs typeface="Times New Roman" panose="02020603050405020304" pitchFamily="18" charset="0"/>
              </a:rPr>
              <a:t> belt </a:t>
            </a:r>
            <a:r>
              <a:rPr lang="nb-NO" sz="1200" b="1" dirty="0" err="1" smtClean="0">
                <a:cs typeface="Times New Roman" panose="02020603050405020304" pitchFamily="18" charset="0"/>
              </a:rPr>
              <a:t>low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and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CMB </a:t>
            </a:r>
            <a:r>
              <a:rPr lang="nb-NO" sz="1200" dirty="0" err="1" smtClean="0">
                <a:cs typeface="Times New Roman" panose="02020603050405020304" pitchFamily="18" charset="0"/>
              </a:rPr>
              <a:t>topography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reflect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degree-2 </a:t>
            </a:r>
            <a:r>
              <a:rPr lang="nb-NO" sz="1100" dirty="0" err="1" smtClean="0">
                <a:cs typeface="Times New Roman" panose="02020603050405020304" pitchFamily="18" charset="0"/>
              </a:rPr>
              <a:t>flow</a:t>
            </a:r>
            <a:r>
              <a:rPr lang="nb-NO" sz="1100" dirty="0" smtClean="0"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cs typeface="Times New Roman" panose="02020603050405020304" pitchFamily="18" charset="0"/>
              </a:rPr>
              <a:t>pattern</a:t>
            </a:r>
            <a:endParaRPr lang="nb-NO" sz="1100" dirty="0">
              <a:cs typeface="Times New Roman" panose="02020603050405020304" pitchFamily="18" charset="0"/>
            </a:endParaRP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                            (e.g. Hager et al. 1985; Nat; 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Steinberger &amp; Torsvik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2010, GGG;  </a:t>
            </a:r>
            <a:r>
              <a:rPr lang="nb-NO" sz="1100" b="1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Burke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2012, GRL;  Forte et al. 2015.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Treat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Geophys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496" y="2353076"/>
            <a:ext cx="4536504" cy="2717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229200"/>
            <a:ext cx="2718891" cy="713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5488" y="1498822"/>
            <a:ext cx="3129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cs typeface="Times New Roman" panose="02020603050405020304" pitchFamily="18" charset="0"/>
              </a:rPr>
              <a:t>Forte et al. (2015)</a:t>
            </a:r>
          </a:p>
          <a:p>
            <a:r>
              <a:rPr lang="nb-NO" sz="1400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Mean</a:t>
            </a:r>
            <a:r>
              <a:rPr lang="nb-NO" sz="14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CMB-</a:t>
            </a:r>
            <a:r>
              <a:rPr lang="nb-NO" sz="1400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topography</a:t>
            </a:r>
            <a:r>
              <a:rPr lang="nb-NO" sz="14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derived</a:t>
            </a:r>
            <a:r>
              <a:rPr lang="nb-NO" sz="14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from </a:t>
            </a:r>
            <a:r>
              <a:rPr lang="nb-NO" sz="1400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six</a:t>
            </a:r>
            <a:endParaRPr lang="nb-NO" sz="1400" dirty="0">
              <a:solidFill>
                <a:srgbClr val="0066FF"/>
              </a:solidFill>
              <a:cs typeface="Times New Roman" panose="02020603050405020304" pitchFamily="18" charset="0"/>
            </a:endParaRPr>
          </a:p>
          <a:p>
            <a:r>
              <a:rPr lang="nb-NO" sz="14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different mantle </a:t>
            </a:r>
            <a:r>
              <a:rPr lang="nb-NO" sz="1400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tomography</a:t>
            </a:r>
            <a:r>
              <a:rPr lang="nb-NO" sz="14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models</a:t>
            </a:r>
            <a:endParaRPr lang="en-GB" sz="1400" dirty="0">
              <a:solidFill>
                <a:srgbClr val="0066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463" y="1298905"/>
            <a:ext cx="3912206" cy="5476167"/>
            <a:chOff x="1" y="1186216"/>
            <a:chExt cx="3912206" cy="54761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385638"/>
              <a:ext cx="3912206" cy="527674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5536" y="1186216"/>
              <a:ext cx="17379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cs typeface="Times New Roman" panose="02020603050405020304" pitchFamily="18" charset="0"/>
                </a:rPr>
                <a:t>Hager et al. (1985)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29137" y="1261579"/>
              <a:ext cx="1317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err="1" smtClean="0">
                  <a:solidFill>
                    <a:srgbClr val="0066FF"/>
                  </a:solidFill>
                  <a:cs typeface="Times New Roman" panose="02020603050405020304" pitchFamily="18" charset="0"/>
                </a:rPr>
                <a:t>Observed</a:t>
              </a:r>
              <a:r>
                <a:rPr lang="nb-NO" sz="1400" dirty="0" smtClean="0">
                  <a:solidFill>
                    <a:srgbClr val="0066FF"/>
                  </a:solidFill>
                  <a:cs typeface="Times New Roman" panose="02020603050405020304" pitchFamily="18" charset="0"/>
                </a:rPr>
                <a:t> </a:t>
              </a:r>
              <a:r>
                <a:rPr lang="nb-NO" sz="1400" dirty="0" err="1" smtClean="0">
                  <a:solidFill>
                    <a:srgbClr val="0066FF"/>
                  </a:solidFill>
                  <a:cs typeface="Times New Roman" panose="02020603050405020304" pitchFamily="18" charset="0"/>
                </a:rPr>
                <a:t>geoid</a:t>
              </a:r>
              <a:endParaRPr lang="en-GB" sz="1400" dirty="0">
                <a:solidFill>
                  <a:srgbClr val="0066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91664" y="3462318"/>
              <a:ext cx="1258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rgbClr val="0066FF"/>
                  </a:solidFill>
                  <a:cs typeface="Times New Roman" panose="02020603050405020304" pitchFamily="18" charset="0"/>
                </a:rPr>
                <a:t>Residual </a:t>
              </a:r>
              <a:r>
                <a:rPr lang="nb-NO" sz="1400" dirty="0" err="1" smtClean="0">
                  <a:solidFill>
                    <a:srgbClr val="0066FF"/>
                  </a:solidFill>
                  <a:cs typeface="Times New Roman" panose="02020603050405020304" pitchFamily="18" charset="0"/>
                </a:rPr>
                <a:t>geoid</a:t>
              </a:r>
              <a:endParaRPr lang="en-GB" sz="1400" dirty="0">
                <a:solidFill>
                  <a:srgbClr val="0066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21842" y="6486212"/>
              <a:ext cx="1411793" cy="16077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4529" y="5769430"/>
              <a:ext cx="1400069" cy="16077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40749" y="6198160"/>
              <a:ext cx="1202451" cy="16077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391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1619249"/>
            <a:ext cx="8105775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3952"/>
            <a:ext cx="8623893" cy="347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188" y="88635"/>
            <a:ext cx="432464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Degree-2 mantle </a:t>
            </a:r>
            <a:r>
              <a:rPr lang="nb-NO" sz="1800" dirty="0" err="1" smtClean="0">
                <a:solidFill>
                  <a:srgbClr val="0066FF"/>
                </a:solidFill>
              </a:rPr>
              <a:t>flow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pattern</a:t>
            </a:r>
            <a:r>
              <a:rPr lang="nb-NO" sz="1800" dirty="0" smtClean="0">
                <a:solidFill>
                  <a:srgbClr val="0066FF"/>
                </a:solidFill>
              </a:rPr>
              <a:t> in </a:t>
            </a:r>
            <a:r>
              <a:rPr lang="nb-NO" sz="1800" dirty="0" err="1" smtClean="0">
                <a:solidFill>
                  <a:srgbClr val="0066FF"/>
                </a:solidFill>
              </a:rPr>
              <a:t>the</a:t>
            </a:r>
            <a:r>
              <a:rPr lang="nb-NO" sz="1800" dirty="0" smtClean="0">
                <a:solidFill>
                  <a:srgbClr val="0066FF"/>
                </a:solidFill>
              </a:rPr>
              <a:t> D’’ </a:t>
            </a:r>
            <a:r>
              <a:rPr lang="nb-NO" sz="1800" dirty="0" err="1" smtClean="0">
                <a:solidFill>
                  <a:srgbClr val="0066FF"/>
                </a:solidFill>
              </a:rPr>
              <a:t>zone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" y="971056"/>
            <a:ext cx="8988871" cy="45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31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20" y="-10074"/>
            <a:ext cx="9183269" cy="688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4214" y="188640"/>
            <a:ext cx="8872399" cy="2054409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Major </a:t>
            </a:r>
            <a:r>
              <a:rPr lang="nb-NO" sz="20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developments</a:t>
            </a: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in </a:t>
            </a:r>
            <a:r>
              <a:rPr lang="nb-NO" sz="20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deep</a:t>
            </a: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Earth materials and </a:t>
            </a:r>
            <a:r>
              <a:rPr lang="nb-NO" sz="20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dynamics</a:t>
            </a: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in </a:t>
            </a:r>
            <a:r>
              <a:rPr lang="nb-NO" sz="20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the</a:t>
            </a: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CEED </a:t>
            </a:r>
            <a:r>
              <a:rPr lang="nb-NO" sz="20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decade</a:t>
            </a:r>
            <a:endParaRPr lang="nb-NO" sz="1800" dirty="0" smtClean="0">
              <a:solidFill>
                <a:srgbClr val="009900"/>
              </a:solidFill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nb-NO" sz="18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Divided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into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two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themes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3200"/>
              </a:lnSpc>
            </a:pPr>
            <a:r>
              <a:rPr lang="nb-NO" sz="17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- </a:t>
            </a:r>
            <a:r>
              <a:rPr lang="nb-NO" sz="17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Phase</a:t>
            </a:r>
            <a:r>
              <a:rPr lang="nb-NO" sz="17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7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relations</a:t>
            </a:r>
            <a:r>
              <a:rPr lang="nb-NO" sz="17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and </a:t>
            </a:r>
            <a:r>
              <a:rPr lang="nb-NO" sz="17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density</a:t>
            </a:r>
            <a:r>
              <a:rPr lang="nb-NO" sz="17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7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(8 </a:t>
            </a:r>
            <a:r>
              <a:rPr lang="nb-NO" sz="1700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topics</a:t>
            </a:r>
            <a:r>
              <a:rPr lang="nb-NO" sz="17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3200"/>
              </a:lnSpc>
            </a:pPr>
            <a:r>
              <a:rPr lang="nb-NO" sz="17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- </a:t>
            </a:r>
            <a:r>
              <a:rPr lang="nb-NO" sz="17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Degree-2 </a:t>
            </a:r>
            <a:r>
              <a:rPr lang="nb-NO" sz="1700" b="1" dirty="0">
                <a:solidFill>
                  <a:srgbClr val="009900"/>
                </a:solidFill>
                <a:cs typeface="Times New Roman" panose="02020603050405020304" pitchFamily="18" charset="0"/>
              </a:rPr>
              <a:t>residual </a:t>
            </a:r>
            <a:r>
              <a:rPr lang="nb-NO" sz="1700" b="1" dirty="0" err="1">
                <a:solidFill>
                  <a:srgbClr val="009900"/>
                </a:solidFill>
                <a:cs typeface="Times New Roman" panose="02020603050405020304" pitchFamily="18" charset="0"/>
              </a:rPr>
              <a:t>geoid</a:t>
            </a:r>
            <a:r>
              <a:rPr lang="nb-NO" sz="1700" b="1" dirty="0">
                <a:solidFill>
                  <a:srgbClr val="009900"/>
                </a:solidFill>
                <a:cs typeface="Times New Roman" panose="02020603050405020304" pitchFamily="18" charset="0"/>
              </a:rPr>
              <a:t>, LM </a:t>
            </a:r>
            <a:r>
              <a:rPr lang="nb-NO" sz="1700" b="1" dirty="0" err="1">
                <a:solidFill>
                  <a:srgbClr val="009900"/>
                </a:solidFill>
                <a:cs typeface="Times New Roman" panose="02020603050405020304" pitchFamily="18" charset="0"/>
              </a:rPr>
              <a:t>viscosity</a:t>
            </a:r>
            <a:r>
              <a:rPr lang="nb-NO" sz="1700" b="1" dirty="0">
                <a:solidFill>
                  <a:srgbClr val="009900"/>
                </a:solidFill>
                <a:cs typeface="Times New Roman" panose="02020603050405020304" pitchFamily="18" charset="0"/>
              </a:rPr>
              <a:t> and LLSVP base </a:t>
            </a:r>
            <a:r>
              <a:rPr lang="nb-NO" sz="1700" b="1" dirty="0" err="1">
                <a:solidFill>
                  <a:srgbClr val="009900"/>
                </a:solidFill>
                <a:cs typeface="Times New Roman" panose="02020603050405020304" pitchFamily="18" charset="0"/>
              </a:rPr>
              <a:t>layer</a:t>
            </a:r>
            <a:r>
              <a:rPr lang="nb-NO" sz="1700" b="1" dirty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7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thickness</a:t>
            </a:r>
            <a:r>
              <a:rPr lang="nb-NO" sz="17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and </a:t>
            </a:r>
            <a:r>
              <a:rPr lang="nb-NO" sz="17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density</a:t>
            </a:r>
            <a:r>
              <a:rPr lang="nb-NO" sz="17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7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excess</a:t>
            </a:r>
            <a:endParaRPr lang="nb-NO" sz="1700" dirty="0" smtClean="0">
              <a:solidFill>
                <a:srgbClr val="009900"/>
              </a:solidFill>
              <a:cs typeface="Times New Roman" panose="02020603050405020304" pitchFamily="18" charset="0"/>
            </a:endParaRPr>
          </a:p>
          <a:p>
            <a:pPr>
              <a:lnSpc>
                <a:spcPts val="1900"/>
              </a:lnSpc>
            </a:pPr>
            <a:r>
              <a:rPr lang="nb-NO" sz="1700" dirty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7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   (3 </a:t>
            </a:r>
            <a:r>
              <a:rPr lang="nb-NO" sz="1700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topics</a:t>
            </a:r>
            <a:r>
              <a:rPr lang="nb-NO" sz="17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)</a:t>
            </a:r>
            <a:endParaRPr lang="nb-NO" sz="1700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5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452" y="99268"/>
            <a:ext cx="1858201" cy="3772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err="1" smtClean="0">
                <a:solidFill>
                  <a:srgbClr val="0066FF"/>
                </a:solidFill>
              </a:rPr>
              <a:t>Equatorial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section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" y="3877134"/>
            <a:ext cx="5560528" cy="298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28" y="0"/>
            <a:ext cx="517117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" y="971056"/>
            <a:ext cx="8988871" cy="4599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" y="1271847"/>
            <a:ext cx="4584469" cy="4584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978" y="118057"/>
            <a:ext cx="5024612" cy="48987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0"/>
              </a:spcAft>
            </a:pPr>
            <a:r>
              <a:rPr lang="nb-NO" sz="2000" dirty="0" smtClean="0">
                <a:solidFill>
                  <a:srgbClr val="0066FF"/>
                </a:solidFill>
              </a:rPr>
              <a:t>Longitudinal </a:t>
            </a:r>
            <a:r>
              <a:rPr lang="nb-NO" sz="2000" dirty="0" err="1" smtClean="0">
                <a:solidFill>
                  <a:srgbClr val="0066FF"/>
                </a:solidFill>
              </a:rPr>
              <a:t>section</a:t>
            </a:r>
            <a:endParaRPr lang="nb-NO" sz="2000" dirty="0">
              <a:solidFill>
                <a:srgbClr val="0066FF"/>
              </a:solidFill>
            </a:endParaRPr>
          </a:p>
          <a:p>
            <a:pPr>
              <a:lnSpc>
                <a:spcPts val="300"/>
              </a:lnSpc>
              <a:spcAft>
                <a:spcPts val="0"/>
              </a:spcAft>
            </a:pPr>
            <a:endParaRPr lang="nb-NO" sz="800" dirty="0" smtClean="0">
              <a:solidFill>
                <a:srgbClr val="00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0060" y="188640"/>
            <a:ext cx="726510" cy="1746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87091" y="113794"/>
            <a:ext cx="2682885" cy="50270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200" dirty="0" smtClean="0"/>
              <a:t>The </a:t>
            </a:r>
            <a:r>
              <a:rPr lang="nb-NO" sz="1200" dirty="0" err="1" smtClean="0"/>
              <a:t>150⁰W-30⁰E</a:t>
            </a:r>
            <a:r>
              <a:rPr lang="nb-NO" sz="1200" dirty="0" smtClean="0"/>
              <a:t> </a:t>
            </a:r>
            <a:r>
              <a:rPr lang="nb-NO" sz="1200" dirty="0" err="1" smtClean="0"/>
              <a:t>section</a:t>
            </a:r>
            <a:r>
              <a:rPr lang="nb-NO" sz="1200" dirty="0" smtClean="0"/>
              <a:t> (</a:t>
            </a:r>
            <a:r>
              <a:rPr lang="nb-NO" sz="1200" dirty="0" err="1" smtClean="0"/>
              <a:t>yellow</a:t>
            </a:r>
            <a:r>
              <a:rPr lang="nb-NO" sz="1200" dirty="0" smtClean="0"/>
              <a:t> line),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  </a:t>
            </a:r>
            <a:r>
              <a:rPr lang="nb-NO" sz="1200" dirty="0" err="1" smtClean="0"/>
              <a:t>intersecting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/>
              <a:t> </a:t>
            </a:r>
            <a:r>
              <a:rPr lang="nb-NO" sz="1200" dirty="0" err="1" smtClean="0"/>
              <a:t>LLSVPs</a:t>
            </a:r>
            <a:r>
              <a:rPr lang="nb-NO" sz="1200" dirty="0" smtClean="0"/>
              <a:t>, is </a:t>
            </a:r>
            <a:r>
              <a:rPr lang="nb-NO" sz="1200" dirty="0" err="1" smtClean="0"/>
              <a:t>chosen</a:t>
            </a:r>
            <a:r>
              <a:rPr lang="nb-NO" sz="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90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" y="3716432"/>
            <a:ext cx="5860300" cy="3141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452" y="99268"/>
            <a:ext cx="208903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Longitudinal </a:t>
            </a:r>
            <a:r>
              <a:rPr lang="nb-NO" sz="1800" dirty="0" err="1" smtClean="0">
                <a:solidFill>
                  <a:srgbClr val="0066FF"/>
                </a:solidFill>
              </a:rPr>
              <a:t>section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87" y="12676"/>
            <a:ext cx="4843760" cy="50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955" y="90569"/>
            <a:ext cx="3645215" cy="1631216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LM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viscosity</a:t>
            </a:r>
            <a:endParaRPr lang="nb-NO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err="1" smtClean="0">
                <a:cs typeface="Times New Roman" panose="02020603050405020304" pitchFamily="18" charset="0"/>
              </a:rPr>
              <a:t>Increases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latin typeface="+mj-lt"/>
                <a:cs typeface="Times New Roman" panose="02020603050405020304" pitchFamily="18" charset="0"/>
              </a:rPr>
              <a:t>to </a:t>
            </a:r>
            <a:r>
              <a:rPr lang="nb-NO" sz="1200" dirty="0" smtClean="0">
                <a:cs typeface="Times New Roman" panose="02020603050405020304" pitchFamily="18" charset="0"/>
              </a:rPr>
              <a:t>10</a:t>
            </a:r>
            <a:r>
              <a:rPr lang="nb-NO" sz="1200" baseline="30000" dirty="0" smtClean="0">
                <a:cs typeface="Times New Roman" panose="02020603050405020304" pitchFamily="18" charset="0"/>
              </a:rPr>
              <a:t>23</a:t>
            </a:r>
            <a:r>
              <a:rPr lang="nb-NO" sz="1200" dirty="0" smtClean="0">
                <a:cs typeface="Times New Roman" panose="02020603050405020304" pitchFamily="18" charset="0"/>
              </a:rPr>
              <a:t>-10</a:t>
            </a:r>
            <a:r>
              <a:rPr lang="nb-NO" sz="1200" baseline="30000" dirty="0" smtClean="0">
                <a:cs typeface="Times New Roman" panose="02020603050405020304" pitchFamily="18" charset="0"/>
              </a:rPr>
              <a:t>24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Pa</a:t>
            </a:r>
            <a:r>
              <a:rPr lang="nb-NO" sz="800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s from 660 to ~1500 km </a:t>
            </a:r>
            <a:r>
              <a:rPr lang="nb-NO" sz="1200" dirty="0" err="1" smtClean="0">
                <a:cs typeface="Times New Roman" panose="02020603050405020304" pitchFamily="18" charset="0"/>
              </a:rPr>
              <a:t>depth</a:t>
            </a:r>
            <a:endParaRPr lang="nb-NO" sz="1200" dirty="0"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Steinberger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Calderwood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2006, PEPI;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Marquardt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Miyagi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1400"/>
              </a:lnSpc>
            </a:pP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  2013, N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Geosci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; Rudolph et al. 2016,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400"/>
              </a:lnSpc>
            </a:pPr>
            <a:endParaRPr lang="nb-NO" sz="105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Extreme </a:t>
            </a:r>
            <a:r>
              <a:rPr lang="nb-NO" sz="1100" dirty="0" err="1" smtClean="0">
                <a:cs typeface="Times New Roman" panose="02020603050405020304" pitchFamily="18" charset="0"/>
              </a:rPr>
              <a:t>viscosity</a:t>
            </a:r>
            <a:r>
              <a:rPr lang="nb-NO" sz="1100" dirty="0" smtClean="0"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cs typeface="Times New Roman" panose="02020603050405020304" pitchFamily="18" charset="0"/>
              </a:rPr>
              <a:t>decrease</a:t>
            </a:r>
            <a:r>
              <a:rPr lang="nb-NO" sz="1100" dirty="0" smtClean="0">
                <a:cs typeface="Times New Roman" panose="02020603050405020304" pitchFamily="18" charset="0"/>
              </a:rPr>
              <a:t> in D", due to </a:t>
            </a:r>
            <a:r>
              <a:rPr lang="nb-NO" sz="1100" dirty="0" err="1" smtClean="0">
                <a:cs typeface="Times New Roman" panose="02020603050405020304" pitchFamily="18" charset="0"/>
              </a:rPr>
              <a:t>pbm</a:t>
            </a:r>
            <a:r>
              <a:rPr lang="nb-NO" sz="1100" dirty="0" smtClean="0">
                <a:cs typeface="Times New Roman" panose="02020603050405020304" pitchFamily="18" charset="0"/>
              </a:rPr>
              <a:t> and CMB-TBL </a:t>
            </a:r>
          </a:p>
          <a:p>
            <a:pPr>
              <a:lnSpc>
                <a:spcPts val="1400"/>
              </a:lnSpc>
            </a:pP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Amman 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et </a:t>
            </a:r>
            <a:r>
              <a:rPr lang="nb-NO" sz="1050" b="1" dirty="0">
                <a:solidFill>
                  <a:srgbClr val="FF00FF"/>
                </a:solidFill>
                <a:cs typeface="Times New Roman" panose="02020603050405020304" pitchFamily="18" charset="0"/>
              </a:rPr>
              <a:t>al</a:t>
            </a:r>
            <a:r>
              <a:rPr lang="nb-NO" sz="1050" dirty="0">
                <a:solidFill>
                  <a:srgbClr val="FF00FF"/>
                </a:solidFill>
                <a:cs typeface="Times New Roman" panose="02020603050405020304" pitchFamily="18" charset="0"/>
              </a:rPr>
              <a:t>.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2010, Nat;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Goryaeva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2016;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Dobson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et al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00"/>
              </a:lnSpc>
            </a:pPr>
            <a:r>
              <a:rPr lang="nb-NO" sz="105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  2019, PNAS)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0" y="93768"/>
            <a:ext cx="5164333" cy="664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3" y="203697"/>
            <a:ext cx="4558214" cy="59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askem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34630"/>
            <a:ext cx="3824497" cy="546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" y="1290782"/>
            <a:ext cx="4013972" cy="54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1014" y="2631579"/>
            <a:ext cx="143500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Romanowicz (2003,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      Ann.Rev. EPS)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638174" y="6217418"/>
            <a:ext cx="1582511" cy="523950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6200000">
            <a:off x="423660" y="6340629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3333FF"/>
                </a:solidFill>
              </a:rPr>
              <a:t>300 km</a:t>
            </a:r>
            <a:endParaRPr lang="en-GB" sz="1100" b="1" dirty="0">
              <a:solidFill>
                <a:srgbClr val="333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9008" y="2828260"/>
            <a:ext cx="460697" cy="3389158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21967" y="83827"/>
            <a:ext cx="7891953" cy="528350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LLSVP base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layer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velocity</a:t>
            </a:r>
            <a:r>
              <a:rPr lang="nb-NO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decrease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density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excess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LLSVPs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are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b="1" dirty="0" err="1" smtClean="0">
                <a:cs typeface="Times New Roman" panose="02020603050405020304" pitchFamily="18" charset="0"/>
              </a:rPr>
              <a:t>mainly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b="1" dirty="0" err="1" smtClean="0">
                <a:cs typeface="Times New Roman" panose="02020603050405020304" pitchFamily="18" charset="0"/>
              </a:rPr>
              <a:t>restricted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to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lowermost</a:t>
            </a:r>
            <a:r>
              <a:rPr lang="nb-NO" sz="1200" dirty="0" smtClean="0">
                <a:cs typeface="Times New Roman" panose="02020603050405020304" pitchFamily="18" charset="0"/>
              </a:rPr>
              <a:t> 200-400 km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(e.g.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Romanovicz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2003, AREPS; 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Forte et al. 2015. </a:t>
            </a:r>
            <a:r>
              <a:rPr lang="nb-NO" sz="11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Treat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Geophys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3158421" y="775336"/>
            <a:ext cx="2107565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0000FF"/>
                </a:solidFill>
              </a:rPr>
              <a:t>Vs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  <a:r>
              <a:rPr lang="nb-NO" sz="1400" b="1" dirty="0" err="1">
                <a:solidFill>
                  <a:srgbClr val="0000FF"/>
                </a:solidFill>
              </a:rPr>
              <a:t>tomography</a:t>
            </a:r>
            <a:r>
              <a:rPr lang="nb-NO" sz="1400" b="1" dirty="0">
                <a:solidFill>
                  <a:srgbClr val="0000FF"/>
                </a:solidFill>
              </a:rPr>
              <a:t> </a:t>
            </a:r>
            <a:r>
              <a:rPr lang="nb-NO" sz="1400" b="1" dirty="0" err="1">
                <a:solidFill>
                  <a:srgbClr val="0000FF"/>
                </a:solidFill>
              </a:rPr>
              <a:t>models</a:t>
            </a:r>
            <a:endParaRPr lang="nb-NO" sz="1400" b="1" dirty="0">
              <a:solidFill>
                <a:srgbClr val="0000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/>
              <a:t>Large </a:t>
            </a:r>
            <a:r>
              <a:rPr lang="nb-NO" sz="1200" dirty="0" err="1" smtClean="0"/>
              <a:t>Vs</a:t>
            </a:r>
            <a:r>
              <a:rPr lang="nb-NO" sz="1200" dirty="0" smtClean="0"/>
              <a:t>-amplitudes </a:t>
            </a:r>
            <a:r>
              <a:rPr lang="nb-NO" sz="1200" dirty="0"/>
              <a:t>at the </a:t>
            </a:r>
            <a:r>
              <a:rPr lang="nb-NO" sz="1200" b="1" dirty="0">
                <a:solidFill>
                  <a:srgbClr val="FF0000"/>
                </a:solidFill>
              </a:rPr>
              <a:t>top</a:t>
            </a:r>
            <a:endParaRPr lang="nb-NO" sz="1200" dirty="0">
              <a:solidFill>
                <a:srgbClr val="FF0000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/>
              <a:t>and </a:t>
            </a:r>
            <a:r>
              <a:rPr lang="nb-NO" sz="1200" b="1" dirty="0">
                <a:solidFill>
                  <a:srgbClr val="FF0000"/>
                </a:solidFill>
              </a:rPr>
              <a:t>bottom</a:t>
            </a:r>
            <a:r>
              <a:rPr lang="nb-NO" sz="1200" dirty="0"/>
              <a:t> of the mantle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812695" y="1965917"/>
            <a:ext cx="4393" cy="197809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65437" y="2079402"/>
            <a:ext cx="558166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2.8%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69042" y="5954233"/>
            <a:ext cx="54092" cy="252528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98728" y="5661484"/>
            <a:ext cx="558166" cy="346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1.4%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459705" y="4428460"/>
            <a:ext cx="60751" cy="261180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9584" y="4135966"/>
            <a:ext cx="684803" cy="346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&lt;</a:t>
            </a:r>
            <a:r>
              <a:rPr lang="nb-NO" sz="800" dirty="0" smtClean="0">
                <a:solidFill>
                  <a:srgbClr val="FF0000"/>
                </a:solidFill>
              </a:rPr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0.8%</a:t>
            </a:r>
          </a:p>
        </p:txBody>
      </p:sp>
    </p:spTree>
    <p:extLst>
      <p:ext uri="{BB962C8B-B14F-4D97-AF65-F5344CB8AC3E}">
        <p14:creationId xmlns:p14="http://schemas.microsoft.com/office/powerpoint/2010/main" val="8841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95" y="79932"/>
            <a:ext cx="8341024" cy="759182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LLSVP base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layer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velocity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decrease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density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excess</a:t>
            </a:r>
            <a:endParaRPr lang="nb-NO" b="1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Base-</a:t>
            </a:r>
            <a:r>
              <a:rPr lang="nb-NO" sz="1200" dirty="0" err="1" smtClean="0">
                <a:cs typeface="Times New Roman" panose="02020603050405020304" pitchFamily="18" charset="0"/>
              </a:rPr>
              <a:t>layer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Dr</a:t>
            </a:r>
            <a:r>
              <a:rPr lang="nb-NO" sz="1200" dirty="0" smtClean="0">
                <a:cs typeface="Times New Roman" panose="02020603050405020304" pitchFamily="18" charset="0"/>
              </a:rPr>
              <a:t>: 1.25% </a:t>
            </a:r>
            <a:r>
              <a:rPr lang="nb-NO" sz="1050" dirty="0" smtClean="0">
                <a:cs typeface="Times New Roman" panose="02020603050405020304" pitchFamily="18" charset="0"/>
              </a:rPr>
              <a:t>(</a:t>
            </a:r>
            <a:r>
              <a:rPr lang="nb-NO" sz="1050" dirty="0" err="1" smtClean="0">
                <a:cs typeface="Times New Roman" panose="02020603050405020304" pitchFamily="18" charset="0"/>
              </a:rPr>
              <a:t>intrinsic</a:t>
            </a:r>
            <a:r>
              <a:rPr lang="nb-NO" sz="1050" dirty="0" smtClean="0">
                <a:cs typeface="Times New Roman" panose="02020603050405020304" pitchFamily="18" charset="0"/>
              </a:rPr>
              <a:t> material </a:t>
            </a:r>
            <a:r>
              <a:rPr lang="nb-NO" sz="105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Dr</a:t>
            </a:r>
            <a:r>
              <a:rPr lang="nb-NO" sz="1050" dirty="0" smtClean="0">
                <a:cs typeface="Times New Roman" panose="02020603050405020304" pitchFamily="18" charset="0"/>
              </a:rPr>
              <a:t>: 2.2%, </a:t>
            </a:r>
            <a:r>
              <a:rPr lang="nb-NO" sz="105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DT</a:t>
            </a:r>
            <a:r>
              <a:rPr lang="nb-NO" sz="1050" dirty="0" smtClean="0">
                <a:cs typeface="Times New Roman" panose="02020603050405020304" pitchFamily="18" charset="0"/>
              </a:rPr>
              <a:t>: 750 K)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Ishii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Tromp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1999,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; 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Moulik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Ekstrøm 2016, JGR;   Lau 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et al.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2017, Nat)</a:t>
            </a:r>
          </a:p>
          <a:p>
            <a:pPr>
              <a:lnSpc>
                <a:spcPts val="1800"/>
              </a:lnSpc>
            </a:pP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See </a:t>
            </a:r>
            <a:r>
              <a:rPr lang="nb-NO" sz="1100" b="1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also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: Robson et al. 2021, GJI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0" y="2009328"/>
            <a:ext cx="2081529" cy="116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" y="3758852"/>
            <a:ext cx="3910242" cy="3059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75" y="2030998"/>
            <a:ext cx="2601505" cy="10512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01" y="1054772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Lateral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density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models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, D"</a:t>
            </a:r>
            <a:endParaRPr lang="nb-NO" sz="1800" b="1" dirty="0">
              <a:solidFill>
                <a:srgbClr val="0066FF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6725" y="1525731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cs typeface="Times New Roman" panose="02020603050405020304" pitchFamily="18" charset="0"/>
              </a:rPr>
              <a:t>Ishii</a:t>
            </a:r>
            <a:r>
              <a:rPr lang="nb-NO" sz="1200" dirty="0" smtClean="0">
                <a:cs typeface="Times New Roman" panose="02020603050405020304" pitchFamily="18" charset="0"/>
              </a:rPr>
              <a:t> &amp; </a:t>
            </a:r>
            <a:r>
              <a:rPr lang="nb-NO" sz="1200" dirty="0" err="1" smtClean="0">
                <a:cs typeface="Times New Roman" panose="02020603050405020304" pitchFamily="18" charset="0"/>
              </a:rPr>
              <a:t>Tromp</a:t>
            </a:r>
            <a:r>
              <a:rPr lang="nb-NO" sz="1200" dirty="0" smtClean="0">
                <a:cs typeface="Times New Roman" panose="02020603050405020304" pitchFamily="18" charset="0"/>
              </a:rPr>
              <a:t> 1999</a:t>
            </a:r>
            <a:endParaRPr lang="nb-NO" sz="1200" dirty="0">
              <a:cs typeface="Times New Roman" panose="02020603050405020304" pitchFamily="18" charset="0"/>
            </a:endParaRPr>
          </a:p>
          <a:p>
            <a:r>
              <a:rPr lang="nb-NO" sz="1200" dirty="0" smtClean="0">
                <a:cs typeface="Times New Roman" panose="02020603050405020304" pitchFamily="18" charset="0"/>
              </a:rPr>
              <a:t>2850 km </a:t>
            </a:r>
            <a:r>
              <a:rPr lang="nb-NO" sz="1200" dirty="0" err="1" smtClean="0">
                <a:cs typeface="Times New Roman" panose="02020603050405020304" pitchFamily="18" charset="0"/>
              </a:rPr>
              <a:t>depth</a:t>
            </a:r>
            <a:r>
              <a:rPr lang="nb-NO" sz="1200" dirty="0" smtClean="0">
                <a:cs typeface="Times New Roman" panose="02020603050405020304" pitchFamily="18" charset="0"/>
              </a:rPr>
              <a:t>, range ±1.0%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448177" y="1547663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cs typeface="Times New Roman" panose="02020603050405020304" pitchFamily="18" charset="0"/>
              </a:rPr>
              <a:t>Moulik</a:t>
            </a:r>
            <a:r>
              <a:rPr lang="nb-NO" sz="1200" dirty="0" smtClean="0">
                <a:cs typeface="Times New Roman" panose="02020603050405020304" pitchFamily="18" charset="0"/>
              </a:rPr>
              <a:t> &amp; </a:t>
            </a:r>
            <a:r>
              <a:rPr lang="nb-NO" sz="1200" dirty="0" err="1" smtClean="0">
                <a:cs typeface="Times New Roman" panose="02020603050405020304" pitchFamily="18" charset="0"/>
              </a:rPr>
              <a:t>Ekström</a:t>
            </a:r>
            <a:r>
              <a:rPr lang="nb-NO" sz="1200" dirty="0" smtClean="0">
                <a:cs typeface="Times New Roman" panose="02020603050405020304" pitchFamily="18" charset="0"/>
              </a:rPr>
              <a:t> 2016</a:t>
            </a:r>
            <a:endParaRPr lang="nb-NO" sz="1200" dirty="0">
              <a:cs typeface="Times New Roman" panose="02020603050405020304" pitchFamily="18" charset="0"/>
            </a:endParaRPr>
          </a:p>
          <a:p>
            <a:r>
              <a:rPr lang="nb-NO" sz="1200" dirty="0" smtClean="0">
                <a:cs typeface="Times New Roman" panose="02020603050405020304" pitchFamily="18" charset="0"/>
              </a:rPr>
              <a:t>2800 km </a:t>
            </a:r>
            <a:r>
              <a:rPr lang="nb-NO" sz="1200" dirty="0" err="1" smtClean="0">
                <a:cs typeface="Times New Roman" panose="02020603050405020304" pitchFamily="18" charset="0"/>
              </a:rPr>
              <a:t>depth</a:t>
            </a:r>
            <a:r>
              <a:rPr lang="nb-NO" sz="1200" dirty="0" smtClean="0">
                <a:cs typeface="Times New Roman" panose="02020603050405020304" pitchFamily="18" charset="0"/>
              </a:rPr>
              <a:t>, </a:t>
            </a:r>
            <a:r>
              <a:rPr lang="nb-NO" sz="1200" dirty="0" err="1" smtClean="0">
                <a:cs typeface="Times New Roman" panose="02020603050405020304" pitchFamily="18" charset="0"/>
              </a:rPr>
              <a:t>scale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included</a:t>
            </a:r>
            <a:endParaRPr lang="en-GB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656" y="1610744"/>
            <a:ext cx="3791368" cy="16762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10128" y="1159939"/>
            <a:ext cx="3374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cs typeface="Times New Roman" panose="02020603050405020304" pitchFamily="18" charset="0"/>
              </a:rPr>
              <a:t>Lau et al. 2016: "</a:t>
            </a:r>
            <a:r>
              <a:rPr lang="nb-NO" sz="1200" dirty="0" err="1" smtClean="0">
                <a:cs typeface="Times New Roman" panose="02020603050405020304" pitchFamily="18" charset="0"/>
              </a:rPr>
              <a:t>Tidal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tomography</a:t>
            </a:r>
            <a:r>
              <a:rPr lang="nb-NO" sz="1200" dirty="0" smtClean="0">
                <a:cs typeface="Times New Roman" panose="02020603050405020304" pitchFamily="18" charset="0"/>
              </a:rPr>
              <a:t>"</a:t>
            </a:r>
            <a:endParaRPr lang="nb-NO" sz="1200" dirty="0">
              <a:cs typeface="Times New Roman" panose="02020603050405020304" pitchFamily="18" charset="0"/>
            </a:endParaRPr>
          </a:p>
          <a:p>
            <a:r>
              <a:rPr lang="nb-NO" sz="1200" dirty="0" smtClean="0">
                <a:cs typeface="Times New Roman" panose="02020603050405020304" pitchFamily="18" charset="0"/>
              </a:rPr>
              <a:t>2891-2541 km </a:t>
            </a:r>
            <a:r>
              <a:rPr lang="nb-NO" sz="1200" dirty="0" err="1" smtClean="0">
                <a:cs typeface="Times New Roman" panose="02020603050405020304" pitchFamily="18" charset="0"/>
              </a:rPr>
              <a:t>depth</a:t>
            </a:r>
            <a:r>
              <a:rPr lang="nb-NO" sz="1200" dirty="0" smtClean="0">
                <a:cs typeface="Times New Roman" panose="02020603050405020304" pitchFamily="18" charset="0"/>
              </a:rPr>
              <a:t> (350 km </a:t>
            </a:r>
            <a:r>
              <a:rPr lang="nb-NO" sz="1200" dirty="0" err="1" smtClean="0">
                <a:cs typeface="Times New Roman" panose="02020603050405020304" pitchFamily="18" charset="0"/>
              </a:rPr>
              <a:t>interval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above</a:t>
            </a:r>
            <a:r>
              <a:rPr lang="nb-NO" sz="1200" dirty="0" smtClean="0">
                <a:cs typeface="Times New Roman" panose="02020603050405020304" pitchFamily="18" charset="0"/>
              </a:rPr>
              <a:t> CMB)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144460" y="3689776"/>
            <a:ext cx="4913717" cy="138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300" dirty="0" smtClean="0">
                <a:cs typeface="Times New Roman" panose="02020603050405020304" pitchFamily="18" charset="0"/>
              </a:rPr>
              <a:t>Mineral </a:t>
            </a:r>
            <a:r>
              <a:rPr lang="nb-NO" sz="1300" dirty="0" err="1" smtClean="0">
                <a:cs typeface="Times New Roman" panose="02020603050405020304" pitchFamily="18" charset="0"/>
              </a:rPr>
              <a:t>physics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model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>
                <a:cs typeface="Times New Roman" panose="02020603050405020304" pitchFamily="18" charset="0"/>
              </a:rPr>
              <a:t>for </a:t>
            </a:r>
            <a:r>
              <a:rPr lang="nb-NO" sz="1300" dirty="0" err="1">
                <a:cs typeface="Times New Roman" panose="02020603050405020304" pitchFamily="18" charset="0"/>
              </a:rPr>
              <a:t>bm-dominated</a:t>
            </a:r>
            <a:r>
              <a:rPr lang="nb-NO" sz="1300" dirty="0">
                <a:cs typeface="Times New Roman" panose="02020603050405020304" pitchFamily="18" charset="0"/>
              </a:rPr>
              <a:t> LLSVP base </a:t>
            </a:r>
            <a:r>
              <a:rPr lang="nb-NO" sz="1300" dirty="0" err="1">
                <a:cs typeface="Times New Roman" panose="02020603050405020304" pitchFamily="18" charset="0"/>
              </a:rPr>
              <a:t>layers</a:t>
            </a:r>
            <a:r>
              <a:rPr lang="nb-NO" sz="1300" dirty="0">
                <a:cs typeface="Times New Roman" panose="02020603050405020304" pitchFamily="18" charset="0"/>
              </a:rPr>
              <a:t> </a:t>
            </a:r>
            <a:r>
              <a:rPr lang="nb-NO" sz="1300" dirty="0" smtClean="0">
                <a:cs typeface="Times New Roman" panose="02020603050405020304" pitchFamily="18" charset="0"/>
              </a:rPr>
              <a:t>from</a:t>
            </a:r>
          </a:p>
          <a:p>
            <a:pPr>
              <a:lnSpc>
                <a:spcPts val="1700"/>
              </a:lnSpc>
            </a:pPr>
            <a:r>
              <a:rPr lang="nb-NO" sz="1300" dirty="0" smtClean="0">
                <a:cs typeface="Times New Roman" panose="02020603050405020304" pitchFamily="18" charset="0"/>
              </a:rPr>
              <a:t>  Wolf et al. (2016), </a:t>
            </a:r>
            <a:r>
              <a:rPr lang="nb-NO" sz="1300" dirty="0" err="1" smtClean="0">
                <a:cs typeface="Times New Roman" panose="02020603050405020304" pitchFamily="18" charset="0"/>
              </a:rPr>
              <a:t>adopted</a:t>
            </a:r>
            <a:r>
              <a:rPr lang="nb-NO" sz="1300" dirty="0" smtClean="0">
                <a:cs typeface="Times New Roman" panose="02020603050405020304" pitchFamily="18" charset="0"/>
              </a:rPr>
              <a:t> by Trønnes et al. (2019).</a:t>
            </a:r>
          </a:p>
          <a:p>
            <a:pPr>
              <a:lnSpc>
                <a:spcPts val="800"/>
              </a:lnSpc>
            </a:pPr>
            <a:endParaRPr lang="nb-NO" sz="1300" dirty="0"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nb-NO" sz="1300" dirty="0" smtClean="0">
                <a:cs typeface="Times New Roman" panose="02020603050405020304" pitchFamily="18" charset="0"/>
              </a:rPr>
              <a:t>Depth, p: 2620 km, 120 </a:t>
            </a:r>
            <a:r>
              <a:rPr lang="nb-NO" sz="1300" dirty="0" err="1" smtClean="0">
                <a:cs typeface="Times New Roman" panose="02020603050405020304" pitchFamily="18" charset="0"/>
              </a:rPr>
              <a:t>GPa</a:t>
            </a:r>
            <a:r>
              <a:rPr lang="nb-NO" sz="1300" dirty="0" smtClean="0">
                <a:cs typeface="Times New Roman" panose="02020603050405020304" pitchFamily="18" charset="0"/>
              </a:rPr>
              <a:t> (</a:t>
            </a:r>
            <a:r>
              <a:rPr lang="nb-NO" sz="1300" dirty="0" err="1" smtClean="0">
                <a:cs typeface="Times New Roman" panose="02020603050405020304" pitchFamily="18" charset="0"/>
              </a:rPr>
              <a:t>lowermost</a:t>
            </a:r>
            <a:r>
              <a:rPr lang="nb-NO" sz="1300" dirty="0" smtClean="0">
                <a:cs typeface="Times New Roman" panose="02020603050405020304" pitchFamily="18" charset="0"/>
              </a:rPr>
              <a:t> 270 km </a:t>
            </a:r>
            <a:r>
              <a:rPr lang="nb-NO" sz="1300" dirty="0" err="1" smtClean="0">
                <a:cs typeface="Times New Roman" panose="02020603050405020304" pitchFamily="18" charset="0"/>
              </a:rPr>
              <a:t>above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the</a:t>
            </a:r>
            <a:r>
              <a:rPr lang="nb-NO" sz="1300" dirty="0" smtClean="0">
                <a:cs typeface="Times New Roman" panose="02020603050405020304" pitchFamily="18" charset="0"/>
              </a:rPr>
              <a:t> CMB)</a:t>
            </a:r>
          </a:p>
          <a:p>
            <a:pPr>
              <a:lnSpc>
                <a:spcPts val="1700"/>
              </a:lnSpc>
            </a:pPr>
            <a:r>
              <a:rPr lang="nb-NO" sz="13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  D</a:t>
            </a:r>
            <a:r>
              <a:rPr lang="nb-NO" sz="1300" dirty="0" smtClean="0">
                <a:cs typeface="Times New Roman" panose="02020603050405020304" pitchFamily="18" charset="0"/>
              </a:rPr>
              <a:t>T: 750 K, </a:t>
            </a:r>
            <a:r>
              <a:rPr lang="nb-NO" sz="13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Dr: </a:t>
            </a:r>
            <a:r>
              <a:rPr lang="nb-NO" sz="1300" dirty="0" smtClean="0">
                <a:cs typeface="Times New Roman" panose="02020603050405020304" pitchFamily="18" charset="0"/>
              </a:rPr>
              <a:t>1.25%, </a:t>
            </a:r>
            <a:r>
              <a:rPr lang="nb-NO" sz="1300" dirty="0" err="1" smtClean="0">
                <a:cs typeface="Times New Roman" panose="02020603050405020304" pitchFamily="18" charset="0"/>
              </a:rPr>
              <a:t>consistent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with</a:t>
            </a:r>
            <a:r>
              <a:rPr lang="nb-NO" sz="1300" dirty="0" smtClean="0">
                <a:cs typeface="Times New Roman" panose="02020603050405020304" pitchFamily="18" charset="0"/>
              </a:rPr>
              <a:t> Lau et al. 2017.</a:t>
            </a:r>
          </a:p>
          <a:p>
            <a:pPr>
              <a:lnSpc>
                <a:spcPts val="800"/>
              </a:lnSpc>
            </a:pPr>
            <a:endParaRPr lang="nb-NO" sz="1300" dirty="0" smtClean="0"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nb-NO" sz="1300" dirty="0" err="1" smtClean="0">
                <a:cs typeface="Times New Roman" panose="02020603050405020304" pitchFamily="18" charset="0"/>
              </a:rPr>
              <a:t>Intrinsic</a:t>
            </a:r>
            <a:r>
              <a:rPr lang="nb-NO" sz="1300" dirty="0" smtClean="0">
                <a:cs typeface="Times New Roman" panose="02020603050405020304" pitchFamily="18" charset="0"/>
              </a:rPr>
              <a:t> material </a:t>
            </a:r>
            <a:r>
              <a:rPr lang="nb-NO" sz="1300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Dr</a:t>
            </a:r>
            <a:r>
              <a:rPr lang="nb-NO" sz="1300" baseline="-25000" dirty="0" err="1" smtClean="0">
                <a:cs typeface="Times New Roman" panose="02020603050405020304" pitchFamily="18" charset="0"/>
              </a:rPr>
              <a:t>intrinsic</a:t>
            </a:r>
            <a:r>
              <a:rPr lang="nb-NO" sz="13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: </a:t>
            </a:r>
            <a:r>
              <a:rPr lang="nb-NO" sz="1300" dirty="0" smtClean="0">
                <a:cs typeface="Times New Roman" panose="02020603050405020304" pitchFamily="18" charset="0"/>
              </a:rPr>
              <a:t>2.2% (</a:t>
            </a:r>
            <a:r>
              <a:rPr lang="nb-NO" sz="1300" dirty="0" err="1" smtClean="0">
                <a:cs typeface="Times New Roman" panose="02020603050405020304" pitchFamily="18" charset="0"/>
              </a:rPr>
              <a:t>wihout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the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thermal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expansion</a:t>
            </a:r>
            <a:r>
              <a:rPr lang="nb-NO" sz="1300" dirty="0" smtClean="0"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cs typeface="Times New Roman" panose="02020603050405020304" pitchFamily="18" charset="0"/>
              </a:rPr>
              <a:t>effect</a:t>
            </a:r>
            <a:r>
              <a:rPr lang="nb-NO" sz="1300" dirty="0" smtClean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50007" y="5661248"/>
            <a:ext cx="4786489" cy="1005403"/>
          </a:xfrm>
          <a:prstGeom prst="rect">
            <a:avLst/>
          </a:prstGeom>
          <a:solidFill>
            <a:srgbClr val="FFFFCC"/>
          </a:solidFill>
          <a:ln w="19050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Presentation </a:t>
            </a:r>
            <a:r>
              <a:rPr lang="nb-NO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available</a:t>
            </a:r>
            <a:r>
              <a:rPr lang="nb-NO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at:</a:t>
            </a:r>
          </a:p>
          <a:p>
            <a:pPr>
              <a:lnSpc>
                <a:spcPts val="500"/>
              </a:lnSpc>
            </a:pPr>
            <a:endParaRPr lang="en-GB" sz="1200" dirty="0">
              <a:solidFill>
                <a:srgbClr val="0066FF"/>
              </a:solidFill>
            </a:endParaRPr>
          </a:p>
          <a:p>
            <a:r>
              <a:rPr lang="en-GB" sz="1200" dirty="0" smtClean="0">
                <a:solidFill>
                  <a:srgbClr val="0066FF"/>
                </a:solidFill>
              </a:rPr>
              <a:t>www.nhm.uio.no/english/about/organization/research-collections/people/rtronnes/1/other-lect/sem-mtg/de-sundvollen.pptx</a:t>
            </a:r>
          </a:p>
          <a:p>
            <a:pPr>
              <a:lnSpc>
                <a:spcPts val="500"/>
              </a:lnSpc>
            </a:pPr>
            <a:endParaRPr lang="en-GB" sz="1200" dirty="0" smtClean="0">
              <a:solidFill>
                <a:srgbClr val="0066FF"/>
              </a:solidFill>
            </a:endParaRPr>
          </a:p>
          <a:p>
            <a:r>
              <a:rPr lang="en-GB" sz="1100" dirty="0">
                <a:solidFill>
                  <a:srgbClr val="0066FF"/>
                </a:solidFill>
              </a:rPr>
              <a:t>Trønnes-</a:t>
            </a:r>
            <a:r>
              <a:rPr lang="en-GB" sz="1100" dirty="0" err="1">
                <a:solidFill>
                  <a:srgbClr val="0066FF"/>
                </a:solidFill>
              </a:rPr>
              <a:t>UiO</a:t>
            </a:r>
            <a:r>
              <a:rPr lang="en-GB" sz="1100" dirty="0">
                <a:solidFill>
                  <a:srgbClr val="0066FF"/>
                </a:solidFill>
              </a:rPr>
              <a:t>-page → Teaching → other-</a:t>
            </a:r>
            <a:r>
              <a:rPr lang="en-GB" sz="1100" dirty="0" err="1">
                <a:solidFill>
                  <a:srgbClr val="0066FF"/>
                </a:solidFill>
              </a:rPr>
              <a:t>lect</a:t>
            </a:r>
            <a:r>
              <a:rPr lang="en-GB" sz="1100" dirty="0">
                <a:solidFill>
                  <a:srgbClr val="0066FF"/>
                </a:solidFill>
              </a:rPr>
              <a:t> → </a:t>
            </a:r>
            <a:r>
              <a:rPr lang="en-GB" sz="1100" dirty="0" err="1">
                <a:solidFill>
                  <a:srgbClr val="0066FF"/>
                </a:solidFill>
              </a:rPr>
              <a:t>sem-mtg</a:t>
            </a:r>
            <a:r>
              <a:rPr lang="en-GB" sz="1100" dirty="0">
                <a:solidFill>
                  <a:srgbClr val="0066FF"/>
                </a:solidFill>
              </a:rPr>
              <a:t> → </a:t>
            </a:r>
            <a:r>
              <a:rPr lang="en-GB" sz="1100" dirty="0" smtClean="0">
                <a:solidFill>
                  <a:srgbClr val="0066FF"/>
                </a:solidFill>
              </a:rPr>
              <a:t>de-sundvollen.pptx</a:t>
            </a:r>
          </a:p>
        </p:txBody>
      </p:sp>
    </p:spTree>
    <p:extLst>
      <p:ext uri="{BB962C8B-B14F-4D97-AF65-F5344CB8AC3E}">
        <p14:creationId xmlns:p14="http://schemas.microsoft.com/office/powerpoint/2010/main" val="31370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31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20" y="-10074"/>
            <a:ext cx="9183269" cy="688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4097" y="157694"/>
            <a:ext cx="8640960" cy="5786199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Major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developments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in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deep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Earth materials and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dynamics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in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the</a:t>
            </a:r>
            <a:r>
              <a:rPr lang="nb-NO" sz="18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CEED </a:t>
            </a:r>
            <a:r>
              <a:rPr lang="nb-NO" sz="18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decade</a:t>
            </a:r>
            <a:endParaRPr lang="nb-NO" sz="18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nb-NO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Phase</a:t>
            </a:r>
            <a:r>
              <a:rPr lang="nb-NO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relations</a:t>
            </a:r>
            <a:r>
              <a:rPr lang="nb-NO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and </a:t>
            </a:r>
            <a:r>
              <a:rPr lang="nb-NO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density</a:t>
            </a:r>
            <a:endParaRPr lang="nb-NO" b="1" dirty="0">
              <a:solidFill>
                <a:srgbClr val="009900"/>
              </a:solidFill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Strengthened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case for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basal magma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ocean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(BMO) </a:t>
            </a:r>
            <a:r>
              <a:rPr lang="nb-NO" sz="1200" b="1" dirty="0" smtClean="0">
                <a:solidFill>
                  <a:srgbClr val="66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long-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lived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possibly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to 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late 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Proterozoic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??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Labrosse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2007, Nat)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Strong</a:t>
            </a:r>
            <a:r>
              <a:rPr lang="nb-NO" sz="1200" dirty="0" smtClean="0">
                <a:cs typeface="Times New Roman" panose="02020603050405020304" pitchFamily="18" charset="0"/>
              </a:rPr>
              <a:t> Fe-</a:t>
            </a:r>
            <a:r>
              <a:rPr lang="nb-NO" sz="1200" dirty="0" err="1" smtClean="0">
                <a:cs typeface="Times New Roman" panose="02020603050405020304" pitchFamily="18" charset="0"/>
              </a:rPr>
              <a:t>partitioning</a:t>
            </a:r>
            <a:r>
              <a:rPr lang="nb-NO" sz="1200" dirty="0" smtClean="0">
                <a:cs typeface="Times New Roman" panose="02020603050405020304" pitchFamily="18" charset="0"/>
              </a:rPr>
              <a:t> from </a:t>
            </a:r>
            <a:r>
              <a:rPr lang="nb-NO" sz="1200" dirty="0" err="1" smtClean="0">
                <a:cs typeface="Times New Roman" panose="02020603050405020304" pitchFamily="18" charset="0"/>
              </a:rPr>
              <a:t>bridgmanite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(</a:t>
            </a:r>
            <a:r>
              <a:rPr lang="nb-NO" sz="1200" dirty="0" err="1" smtClean="0">
                <a:cs typeface="Times New Roman" panose="02020603050405020304" pitchFamily="18" charset="0"/>
              </a:rPr>
              <a:t>bm</a:t>
            </a:r>
            <a:r>
              <a:rPr lang="nb-NO" sz="1200" dirty="0" smtClean="0">
                <a:cs typeface="Times New Roman" panose="02020603050405020304" pitchFamily="18" charset="0"/>
              </a:rPr>
              <a:t>) to melt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(e.g.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Tateno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2014, JGR)</a:t>
            </a:r>
            <a:r>
              <a:rPr lang="nb-NO" sz="1200" dirty="0" smtClean="0">
                <a:solidFill>
                  <a:srgbClr val="FF66FF"/>
                </a:solidFill>
                <a:cs typeface="Times New Roman" panose="02020603050405020304" pitchFamily="18" charset="0"/>
              </a:rPr>
              <a:t>,</a:t>
            </a:r>
            <a:endParaRPr lang="nb-NO" sz="1200" b="1" dirty="0" smtClean="0"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Bm</a:t>
            </a:r>
            <a:r>
              <a:rPr lang="nb-NO" sz="1200" dirty="0" smtClean="0">
                <a:cs typeface="Times New Roman" panose="02020603050405020304" pitchFamily="18" charset="0"/>
              </a:rPr>
              <a:t>-melt and </a:t>
            </a:r>
            <a:r>
              <a:rPr lang="nb-NO" sz="1200" dirty="0" err="1" smtClean="0">
                <a:cs typeface="Times New Roman" panose="02020603050405020304" pitchFamily="18" charset="0"/>
              </a:rPr>
              <a:t>periclase</a:t>
            </a:r>
            <a:r>
              <a:rPr lang="nb-NO" sz="1200" dirty="0" smtClean="0">
                <a:cs typeface="Times New Roman" panose="02020603050405020304" pitchFamily="18" charset="0"/>
              </a:rPr>
              <a:t>-melt </a:t>
            </a:r>
            <a:r>
              <a:rPr lang="nb-NO" sz="1200" dirty="0" err="1" smtClean="0">
                <a:cs typeface="Times New Roman" panose="02020603050405020304" pitchFamily="18" charset="0"/>
              </a:rPr>
              <a:t>density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for MgSiO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and </a:t>
            </a:r>
            <a:r>
              <a:rPr lang="nb-NO" sz="1200" dirty="0" err="1" smtClean="0">
                <a:cs typeface="Times New Roman" panose="02020603050405020304" pitchFamily="18" charset="0"/>
              </a:rPr>
              <a:t>MgO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Petitgirard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2015, PNAS,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Ghosh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Karki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2016)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Bm</a:t>
            </a:r>
            <a:r>
              <a:rPr lang="nb-NO" sz="1200" dirty="0" smtClean="0">
                <a:cs typeface="Times New Roman" panose="02020603050405020304" pitchFamily="18" charset="0"/>
              </a:rPr>
              <a:t>-melt </a:t>
            </a:r>
            <a:r>
              <a:rPr lang="nb-NO" sz="1200" dirty="0" err="1" smtClean="0">
                <a:cs typeface="Times New Roman" panose="02020603050405020304" pitchFamily="18" charset="0"/>
              </a:rPr>
              <a:t>density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in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peridotitic</a:t>
            </a:r>
            <a:r>
              <a:rPr lang="nb-NO" sz="1200" dirty="0" smtClean="0">
                <a:cs typeface="Times New Roman" panose="02020603050405020304" pitchFamily="18" charset="0"/>
              </a:rPr>
              <a:t> systems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Caracas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2019, JGR;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2019,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Tectonoph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2000"/>
              </a:lnSpc>
            </a:pP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873" y="1898923"/>
            <a:ext cx="8633184" cy="138755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Chemical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exchange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protocore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with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MO. 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Implications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for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outermost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core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(E</a:t>
            </a:r>
            <a:r>
              <a:rPr lang="nb-NO" sz="1200" dirty="0">
                <a:solidFill>
                  <a:srgbClr val="6600FF"/>
                </a:solidFill>
                <a:cs typeface="Times New Roman" panose="02020603050405020304" pitchFamily="18" charset="0"/>
              </a:rPr>
              <a:t>'-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layer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and LM-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composition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Light</a:t>
            </a:r>
            <a:r>
              <a:rPr lang="nb-NO" sz="1200" dirty="0" smtClean="0">
                <a:cs typeface="Times New Roman" panose="02020603050405020304" pitchFamily="18" charset="0"/>
              </a:rPr>
              <a:t> element </a:t>
            </a:r>
            <a:r>
              <a:rPr lang="nb-NO" sz="1200" dirty="0" err="1" smtClean="0">
                <a:cs typeface="Times New Roman" panose="02020603050405020304" pitchFamily="18" charset="0"/>
              </a:rPr>
              <a:t>composition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of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outer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core</a:t>
            </a:r>
            <a:r>
              <a:rPr lang="nb-NO" sz="1200" dirty="0" smtClean="0">
                <a:cs typeface="Times New Roman" panose="02020603050405020304" pitchFamily="18" charset="0"/>
              </a:rPr>
              <a:t> from mineral </a:t>
            </a:r>
            <a:r>
              <a:rPr lang="nb-NO" sz="1200" dirty="0" err="1" smtClean="0">
                <a:cs typeface="Times New Roman" panose="02020603050405020304" pitchFamily="18" charset="0"/>
              </a:rPr>
              <a:t>physics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Badro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Coté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100" b="1" dirty="0">
                <a:solidFill>
                  <a:srgbClr val="FF00FF"/>
                </a:solidFill>
                <a:cs typeface="Times New Roman" panose="02020603050405020304" pitchFamily="18" charset="0"/>
              </a:rPr>
              <a:t>Brodholt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2015,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PNAS;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Badro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Brodholt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2014, PNAS)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Outer </a:t>
            </a:r>
            <a:r>
              <a:rPr lang="nb-NO" sz="1200" dirty="0" err="1">
                <a:cs typeface="Times New Roman" panose="02020603050405020304" pitchFamily="18" charset="0"/>
              </a:rPr>
              <a:t>core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alloy</a:t>
            </a:r>
            <a:r>
              <a:rPr lang="nb-NO" sz="1200" dirty="0">
                <a:cs typeface="Times New Roman" panose="02020603050405020304" pitchFamily="18" charset="0"/>
              </a:rPr>
              <a:t> is O-</a:t>
            </a:r>
            <a:r>
              <a:rPr lang="nb-NO" sz="1200" dirty="0" err="1">
                <a:cs typeface="Times New Roman" panose="02020603050405020304" pitchFamily="18" charset="0"/>
              </a:rPr>
              <a:t>undersaturated</a:t>
            </a:r>
            <a:r>
              <a:rPr lang="nb-NO" sz="1200" dirty="0">
                <a:cs typeface="Times New Roman" panose="02020603050405020304" pitchFamily="18" charset="0"/>
              </a:rPr>
              <a:t> →  </a:t>
            </a:r>
            <a:r>
              <a:rPr lang="nb-NO" sz="1200" dirty="0" err="1">
                <a:cs typeface="Times New Roman" panose="02020603050405020304" pitchFamily="18" charset="0"/>
              </a:rPr>
              <a:t>FeO</a:t>
            </a:r>
            <a:r>
              <a:rPr lang="nb-NO" sz="1200" dirty="0">
                <a:cs typeface="Times New Roman" panose="02020603050405020304" pitchFamily="18" charset="0"/>
              </a:rPr>
              <a:t> from </a:t>
            </a:r>
            <a:r>
              <a:rPr lang="nb-NO" sz="1200" dirty="0" err="1">
                <a:cs typeface="Times New Roman" panose="02020603050405020304" pitchFamily="18" charset="0"/>
              </a:rPr>
              <a:t>bm</a:t>
            </a:r>
            <a:r>
              <a:rPr lang="nb-NO" sz="1200" dirty="0">
                <a:cs typeface="Times New Roman" panose="02020603050405020304" pitchFamily="18" charset="0"/>
              </a:rPr>
              <a:t> and </a:t>
            </a:r>
            <a:r>
              <a:rPr lang="nb-NO" sz="1200" dirty="0" err="1">
                <a:cs typeface="Times New Roman" panose="02020603050405020304" pitchFamily="18" charset="0"/>
              </a:rPr>
              <a:t>ferropericlase</a:t>
            </a:r>
            <a:r>
              <a:rPr lang="nb-NO" sz="1200" dirty="0">
                <a:cs typeface="Times New Roman" panose="02020603050405020304" pitchFamily="18" charset="0"/>
              </a:rPr>
              <a:t> to </a:t>
            </a:r>
            <a:r>
              <a:rPr lang="nb-NO" sz="1200" dirty="0" err="1">
                <a:cs typeface="Times New Roman" panose="02020603050405020304" pitchFamily="18" charset="0"/>
              </a:rPr>
              <a:t>the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core</a:t>
            </a:r>
            <a:r>
              <a:rPr lang="nb-NO" sz="1200" dirty="0">
                <a:cs typeface="Times New Roman" panose="02020603050405020304" pitchFamily="18" charset="0"/>
              </a:rPr>
              <a:t>  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Takafuji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et al. 2005; Frost et al. 2010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endParaRPr lang="nb-NO" sz="12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Geophysical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constraints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on</a:t>
            </a:r>
            <a:r>
              <a:rPr lang="nb-NO" sz="1200" dirty="0" smtClean="0">
                <a:cs typeface="Times New Roman" panose="02020603050405020304" pitchFamily="18" charset="0"/>
              </a:rPr>
              <a:t> E'-</a:t>
            </a:r>
            <a:r>
              <a:rPr lang="nb-NO" sz="1200" dirty="0" err="1" smtClean="0">
                <a:cs typeface="Times New Roman" panose="02020603050405020304" pitchFamily="18" charset="0"/>
              </a:rPr>
              <a:t>layer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Lay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Young, 1990, GRL;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Garnero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1993, GRL;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Helffrich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Kaneshima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2010, Nature;</a:t>
            </a:r>
          </a:p>
          <a:p>
            <a:pPr>
              <a:lnSpc>
                <a:spcPts val="1100"/>
              </a:lnSpc>
            </a:pPr>
            <a:r>
              <a:rPr lang="nb-NO" sz="1100" dirty="0">
                <a:solidFill>
                  <a:srgbClr val="FF66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66FF"/>
                </a:solidFill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Kaneshima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Helffrich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2013, GJI;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Kaneshima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2018, PEPI; Irving et al. 2018.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Adv)</a:t>
            </a:r>
            <a:r>
              <a:rPr lang="nb-NO" sz="12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Core</a:t>
            </a:r>
            <a:r>
              <a:rPr lang="nb-NO" sz="1200" dirty="0" smtClean="0">
                <a:cs typeface="Times New Roman" panose="02020603050405020304" pitchFamily="18" charset="0"/>
              </a:rPr>
              <a:t>-BMO </a:t>
            </a:r>
            <a:r>
              <a:rPr lang="nb-NO" sz="1200" dirty="0" err="1" smtClean="0">
                <a:cs typeface="Times New Roman" panose="02020603050405020304" pitchFamily="18" charset="0"/>
              </a:rPr>
              <a:t>exchange</a:t>
            </a:r>
            <a:r>
              <a:rPr lang="nb-NO" sz="1200" dirty="0" smtClean="0">
                <a:cs typeface="Times New Roman" panose="02020603050405020304" pitchFamily="18" charset="0"/>
              </a:rPr>
              <a:t>: 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200" dirty="0" smtClean="0">
                <a:cs typeface="Times New Roman" panose="02020603050405020304" pitchFamily="18" charset="0"/>
              </a:rPr>
              <a:t>↔FeO, E'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Brodholt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Badro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2017, GRL;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Hirose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2017, Nat; 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et al.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2019,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Tectonoph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Helffrich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2020)</a:t>
            </a:r>
            <a:endParaRPr lang="nb-NO" sz="105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723" y="4236417"/>
            <a:ext cx="8625544" cy="78483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Early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refractory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domains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.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ERDs</a:t>
            </a:r>
            <a:r>
              <a:rPr lang="nb-NO" sz="1300" dirty="0">
                <a:solidFill>
                  <a:srgbClr val="6600FF"/>
                </a:solidFill>
                <a:cs typeface="Times New Roman" panose="02020603050405020304" pitchFamily="18" charset="0"/>
              </a:rPr>
              <a:t>: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bridgmanitic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Hadean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likely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sources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primordial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-like He- and Ne-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isotopic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signatures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</a:t>
            </a:r>
            <a:endParaRPr lang="nb-NO" sz="13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Geodynamic</a:t>
            </a:r>
            <a:r>
              <a:rPr lang="nb-NO" sz="1200" dirty="0" smtClean="0">
                <a:cs typeface="Times New Roman" panose="02020603050405020304" pitchFamily="18" charset="0"/>
              </a:rPr>
              <a:t> BEAMS-</a:t>
            </a:r>
            <a:r>
              <a:rPr lang="nb-NO" sz="1200" dirty="0" err="1" smtClean="0">
                <a:cs typeface="Times New Roman" panose="02020603050405020304" pitchFamily="18" charset="0"/>
              </a:rPr>
              <a:t>model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(Ballmer et al. 2017)</a:t>
            </a:r>
            <a:r>
              <a:rPr lang="nb-NO" sz="1100" dirty="0" smtClean="0">
                <a:cs typeface="Times New Roman" panose="02020603050405020304" pitchFamily="18" charset="0"/>
              </a:rPr>
              <a:t>.  </a:t>
            </a:r>
            <a:r>
              <a:rPr lang="nb-NO" sz="1200" dirty="0" err="1" smtClean="0">
                <a:cs typeface="Times New Roman" panose="02020603050405020304" pitchFamily="18" charset="0"/>
              </a:rPr>
              <a:t>Tenuous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seismic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evidence</a:t>
            </a:r>
            <a:r>
              <a:rPr lang="nb-NO" sz="1200" dirty="0" smtClean="0">
                <a:cs typeface="Times New Roman" panose="02020603050405020304" pitchFamily="18" charset="0"/>
              </a:rPr>
              <a:t> for </a:t>
            </a:r>
            <a:r>
              <a:rPr lang="nb-NO" sz="1200" dirty="0" err="1" smtClean="0">
                <a:cs typeface="Times New Roman" panose="02020603050405020304" pitchFamily="18" charset="0"/>
              </a:rPr>
              <a:t>ferropericlase-free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domains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Shephard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2021)</a:t>
            </a:r>
            <a:r>
              <a:rPr lang="nb-NO" sz="1100" dirty="0" smtClean="0">
                <a:solidFill>
                  <a:srgbClr val="FF66FF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He-Ne-</a:t>
            </a:r>
            <a:r>
              <a:rPr lang="nb-NO" sz="1200" dirty="0" err="1" smtClean="0">
                <a:cs typeface="Times New Roman" panose="02020603050405020304" pitchFamily="18" charset="0"/>
              </a:rPr>
              <a:t>diffusion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>
                <a:cs typeface="Times New Roman" panose="02020603050405020304" pitchFamily="18" charset="0"/>
              </a:rPr>
              <a:t>rates in </a:t>
            </a:r>
            <a:r>
              <a:rPr lang="nb-NO" sz="1200" dirty="0" err="1">
                <a:cs typeface="Times New Roman" panose="02020603050405020304" pitchFamily="18" charset="0"/>
              </a:rPr>
              <a:t>bm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support </a:t>
            </a:r>
            <a:r>
              <a:rPr lang="nb-NO" sz="1200" dirty="0" err="1" smtClean="0">
                <a:cs typeface="Times New Roman" panose="02020603050405020304" pitchFamily="18" charset="0"/>
              </a:rPr>
              <a:t>primordial</a:t>
            </a:r>
            <a:r>
              <a:rPr lang="nb-NO" sz="1200" dirty="0" smtClean="0">
                <a:cs typeface="Times New Roman" panose="02020603050405020304" pitchFamily="18" charset="0"/>
              </a:rPr>
              <a:t>-like noble gas </a:t>
            </a:r>
            <a:r>
              <a:rPr lang="nb-NO" sz="1200" dirty="0" err="1" smtClean="0">
                <a:cs typeface="Times New Roman" panose="02020603050405020304" pitchFamily="18" charset="0"/>
              </a:rPr>
              <a:t>reservoirs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sampled</a:t>
            </a:r>
            <a:r>
              <a:rPr lang="nb-NO" sz="1200" dirty="0" smtClean="0">
                <a:cs typeface="Times New Roman" panose="02020603050405020304" pitchFamily="18" charset="0"/>
              </a:rPr>
              <a:t> by </a:t>
            </a:r>
            <a:r>
              <a:rPr lang="nb-NO" sz="1200" dirty="0" err="1" smtClean="0">
                <a:cs typeface="Times New Roman" panose="02020603050405020304" pitchFamily="18" charset="0"/>
              </a:rPr>
              <a:t>OIBs</a:t>
            </a:r>
            <a:r>
              <a:rPr lang="nb-NO" sz="1200" dirty="0" smtClean="0">
                <a:cs typeface="Times New Roman" panose="02020603050405020304" pitchFamily="18" charset="0"/>
              </a:rPr>
              <a:t> &amp; LIPs,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in prep)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097" y="5126333"/>
            <a:ext cx="8576116" cy="75918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Role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dense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residual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davemaoite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(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Ca-perovskite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in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lowermost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mantle (</a:t>
            </a:r>
            <a:r>
              <a:rPr lang="nb-NO" sz="1400" b="1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POSTER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Wednesday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Davemaoite-enrichment</a:t>
            </a:r>
            <a:r>
              <a:rPr lang="nb-NO" sz="1200" dirty="0" smtClean="0">
                <a:cs typeface="Times New Roman" panose="02020603050405020304" pitchFamily="18" charset="0"/>
              </a:rPr>
              <a:t> in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ULVZs</a:t>
            </a:r>
            <a:r>
              <a:rPr lang="nb-NO" sz="1200" dirty="0" smtClean="0">
                <a:cs typeface="Times New Roman" panose="02020603050405020304" pitchFamily="18" charset="0"/>
              </a:rPr>
              <a:t> from </a:t>
            </a:r>
            <a:r>
              <a:rPr lang="nb-NO" sz="1200" dirty="0" err="1" smtClean="0">
                <a:cs typeface="Times New Roman" panose="02020603050405020304" pitchFamily="18" charset="0"/>
              </a:rPr>
              <a:t>partial</a:t>
            </a:r>
            <a:r>
              <a:rPr lang="nb-NO" sz="1200" dirty="0" smtClean="0">
                <a:cs typeface="Times New Roman" panose="02020603050405020304" pitchFamily="18" charset="0"/>
              </a:rPr>
              <a:t> melting </a:t>
            </a:r>
            <a:r>
              <a:rPr lang="nb-NO" sz="1200" dirty="0" err="1" smtClean="0">
                <a:cs typeface="Times New Roman" panose="02020603050405020304" pitchFamily="18" charset="0"/>
              </a:rPr>
              <a:t>of</a:t>
            </a:r>
            <a:r>
              <a:rPr lang="nb-NO" sz="1200" dirty="0" smtClean="0">
                <a:cs typeface="Times New Roman" panose="02020603050405020304" pitchFamily="18" charset="0"/>
              </a:rPr>
              <a:t> ROC </a:t>
            </a:r>
            <a:r>
              <a:rPr lang="nb-NO" sz="1400" b="1" dirty="0" smtClean="0">
                <a:cs typeface="Times New Roman" panose="02020603050405020304" pitchFamily="18" charset="0"/>
              </a:rPr>
              <a:t>and</a:t>
            </a:r>
            <a:r>
              <a:rPr lang="nb-NO" sz="1200" dirty="0" smtClean="0">
                <a:cs typeface="Times New Roman" panose="02020603050405020304" pitchFamily="18" charset="0"/>
              </a:rPr>
              <a:t> in </a:t>
            </a:r>
            <a:r>
              <a:rPr lang="nb-NO" sz="1200" dirty="0" err="1" smtClean="0">
                <a:cs typeface="Times New Roman" panose="02020603050405020304" pitchFamily="18" charset="0"/>
              </a:rPr>
              <a:t>LLSVPs</a:t>
            </a:r>
            <a:r>
              <a:rPr lang="nb-NO" sz="1200" dirty="0" smtClean="0">
                <a:cs typeface="Times New Roman" panose="02020603050405020304" pitchFamily="18" charset="0"/>
              </a:rPr>
              <a:t> from MO-BMO-</a:t>
            </a:r>
            <a:r>
              <a:rPr lang="nb-NO" sz="1200" dirty="0" err="1" smtClean="0">
                <a:cs typeface="Times New Roman" panose="02020603050405020304" pitchFamily="18" charset="0"/>
              </a:rPr>
              <a:t>crystallisation</a:t>
            </a:r>
            <a:r>
              <a:rPr lang="nb-NO" sz="1200" dirty="0" smtClean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6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  </a:t>
            </a:r>
            <a:r>
              <a:rPr lang="nb-NO" sz="1200" dirty="0" err="1" smtClean="0">
                <a:cs typeface="Times New Roman" panose="02020603050405020304" pitchFamily="18" charset="0"/>
              </a:rPr>
              <a:t>Important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implications</a:t>
            </a:r>
            <a:r>
              <a:rPr lang="nb-NO" sz="1200" dirty="0" smtClean="0">
                <a:cs typeface="Times New Roman" panose="02020603050405020304" pitchFamily="18" charset="0"/>
              </a:rPr>
              <a:t>: U-Th-</a:t>
            </a:r>
            <a:r>
              <a:rPr lang="nb-NO" sz="1200" dirty="0" err="1" smtClean="0">
                <a:cs typeface="Times New Roman" panose="02020603050405020304" pitchFamily="18" charset="0"/>
              </a:rPr>
              <a:t>enrichment</a:t>
            </a:r>
            <a:r>
              <a:rPr lang="nb-NO" sz="1200" dirty="0" smtClean="0">
                <a:cs typeface="Times New Roman" panose="02020603050405020304" pitchFamily="18" charset="0"/>
              </a:rPr>
              <a:t> and </a:t>
            </a:r>
            <a:r>
              <a:rPr lang="nb-NO" sz="1200" b="1" dirty="0" err="1" smtClean="0">
                <a:cs typeface="Times New Roman" panose="02020603050405020304" pitchFamily="18" charset="0"/>
              </a:rPr>
              <a:t>high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b="1" baseline="30000" dirty="0" smtClean="0">
                <a:cs typeface="Times New Roman" panose="02020603050405020304" pitchFamily="18" charset="0"/>
              </a:rPr>
              <a:t>4</a:t>
            </a:r>
            <a:r>
              <a:rPr lang="nb-NO" sz="1200" b="1" dirty="0" smtClean="0">
                <a:cs typeface="Times New Roman" panose="02020603050405020304" pitchFamily="18" charset="0"/>
              </a:rPr>
              <a:t>He/</a:t>
            </a:r>
            <a:r>
              <a:rPr lang="nb-NO" sz="1200" b="1" baseline="30000" dirty="0" smtClean="0">
                <a:cs typeface="Times New Roman" panose="02020603050405020304" pitchFamily="18" charset="0"/>
              </a:rPr>
              <a:t>3</a:t>
            </a:r>
            <a:r>
              <a:rPr lang="nb-NO" sz="1200" b="1" dirty="0" smtClean="0">
                <a:cs typeface="Times New Roman" panose="02020603050405020304" pitchFamily="18" charset="0"/>
              </a:rPr>
              <a:t>He- </a:t>
            </a:r>
            <a:r>
              <a:rPr lang="nb-NO" sz="1100" dirty="0" smtClean="0">
                <a:cs typeface="Times New Roman" panose="02020603050405020304" pitchFamily="18" charset="0"/>
              </a:rPr>
              <a:t>and </a:t>
            </a:r>
            <a:r>
              <a:rPr lang="nb-NO" sz="1100" baseline="30000" dirty="0" smtClean="0">
                <a:cs typeface="Times New Roman" panose="02020603050405020304" pitchFamily="18" charset="0"/>
              </a:rPr>
              <a:t>21</a:t>
            </a:r>
            <a:r>
              <a:rPr lang="nb-NO" sz="1100" dirty="0" smtClean="0">
                <a:cs typeface="Times New Roman" panose="02020603050405020304" pitchFamily="18" charset="0"/>
              </a:rPr>
              <a:t>Ne/</a:t>
            </a:r>
            <a:r>
              <a:rPr lang="nb-NO" sz="1100" baseline="30000" dirty="0" smtClean="0">
                <a:cs typeface="Times New Roman" panose="02020603050405020304" pitchFamily="18" charset="0"/>
              </a:rPr>
              <a:t>22</a:t>
            </a:r>
            <a:r>
              <a:rPr lang="nb-NO" sz="1100" dirty="0" smtClean="0">
                <a:cs typeface="Times New Roman" panose="02020603050405020304" pitchFamily="18" charset="0"/>
              </a:rPr>
              <a:t>Ne ratios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Hernandez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in prep)</a:t>
            </a: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723" y="3346501"/>
            <a:ext cx="8569490" cy="78483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Plume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flux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-to-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plume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contamination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(via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ULVZs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W, </a:t>
            </a:r>
            <a:r>
              <a:rPr lang="nb-NO" b="1" dirty="0" err="1">
                <a:solidFill>
                  <a:srgbClr val="6600FF"/>
                </a:solidFill>
                <a:cs typeface="Times New Roman" panose="02020603050405020304" pitchFamily="18" charset="0"/>
              </a:rPr>
              <a:t>but</a:t>
            </a:r>
            <a:r>
              <a:rPr lang="nb-NO" b="1" dirty="0">
                <a:solidFill>
                  <a:srgbClr val="6600FF"/>
                </a:solidFill>
                <a:cs typeface="Times New Roman" panose="02020603050405020304" pitchFamily="18" charset="0"/>
              </a:rPr>
              <a:t> not</a:t>
            </a:r>
            <a:r>
              <a:rPr lang="nb-NO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He and Ne 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>
                <a:cs typeface="Times New Roman" panose="02020603050405020304" pitchFamily="18" charset="0"/>
              </a:rPr>
              <a:t>Correlated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plume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flux</a:t>
            </a:r>
            <a:r>
              <a:rPr lang="nb-NO" sz="1200" dirty="0">
                <a:cs typeface="Times New Roman" panose="02020603050405020304" pitchFamily="18" charset="0"/>
              </a:rPr>
              <a:t>, </a:t>
            </a:r>
            <a:r>
              <a:rPr lang="nb-NO" sz="1200" baseline="30000" dirty="0">
                <a:cs typeface="Times New Roman" panose="02020603050405020304" pitchFamily="18" charset="0"/>
              </a:rPr>
              <a:t>3</a:t>
            </a:r>
            <a:r>
              <a:rPr lang="nb-NO" sz="1200" dirty="0">
                <a:cs typeface="Times New Roman" panose="02020603050405020304" pitchFamily="18" charset="0"/>
              </a:rPr>
              <a:t>He/</a:t>
            </a:r>
            <a:r>
              <a:rPr lang="nb-NO" sz="1200" baseline="30000" dirty="0">
                <a:cs typeface="Times New Roman" panose="02020603050405020304" pitchFamily="18" charset="0"/>
              </a:rPr>
              <a:t>4</a:t>
            </a:r>
            <a:r>
              <a:rPr lang="nb-NO" sz="1200" dirty="0">
                <a:cs typeface="Times New Roman" panose="02020603050405020304" pitchFamily="18" charset="0"/>
              </a:rPr>
              <a:t>He and </a:t>
            </a:r>
            <a:r>
              <a:rPr lang="nb-NO" sz="1200" baseline="30000" dirty="0">
                <a:cs typeface="Times New Roman" panose="02020603050405020304" pitchFamily="18" charset="0"/>
              </a:rPr>
              <a:t>182</a:t>
            </a:r>
            <a:r>
              <a:rPr lang="nb-NO" sz="1200" dirty="0">
                <a:cs typeface="Times New Roman" panose="02020603050405020304" pitchFamily="18" charset="0"/>
              </a:rPr>
              <a:t>W/</a:t>
            </a:r>
            <a:r>
              <a:rPr lang="nb-NO" sz="1200" baseline="30000" dirty="0">
                <a:cs typeface="Times New Roman" panose="02020603050405020304" pitchFamily="18" charset="0"/>
              </a:rPr>
              <a:t>184</a:t>
            </a:r>
            <a:r>
              <a:rPr lang="nb-NO" sz="1200" dirty="0">
                <a:cs typeface="Times New Roman" panose="02020603050405020304" pitchFamily="18" charset="0"/>
              </a:rPr>
              <a:t>W-anomalies </a:t>
            </a:r>
            <a:r>
              <a:rPr lang="nb-NO" sz="1000" dirty="0">
                <a:solidFill>
                  <a:srgbClr val="FF00FF"/>
                </a:solidFill>
                <a:cs typeface="Times New Roman" panose="02020603050405020304" pitchFamily="18" charset="0"/>
              </a:rPr>
              <a:t>(Jackson et al. 2017, </a:t>
            </a:r>
            <a:r>
              <a:rPr lang="nb-NO" sz="10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Hoggard</a:t>
            </a:r>
            <a:r>
              <a:rPr lang="nb-NO" sz="1000" dirty="0">
                <a:solidFill>
                  <a:srgbClr val="FF00FF"/>
                </a:solidFill>
                <a:cs typeface="Times New Roman" panose="02020603050405020304" pitchFamily="18" charset="0"/>
              </a:rPr>
              <a:t> et al. 2020, EPSL; Bao et al. 2022, </a:t>
            </a:r>
            <a:r>
              <a:rPr lang="nb-NO" sz="10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000" dirty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0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Mundl</a:t>
            </a:r>
            <a:r>
              <a:rPr lang="nb-NO" sz="1000" dirty="0">
                <a:solidFill>
                  <a:srgbClr val="FF00FF"/>
                </a:solidFill>
                <a:cs typeface="Times New Roman" panose="02020603050405020304" pitchFamily="18" charset="0"/>
              </a:rPr>
              <a:t> et al. 2017, </a:t>
            </a:r>
            <a:r>
              <a:rPr lang="nb-NO" sz="10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000" dirty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800"/>
              </a:lnSpc>
            </a:pPr>
            <a:r>
              <a:rPr lang="nb-NO" sz="1800" dirty="0">
                <a:cs typeface="Times New Roman" panose="02020603050405020304" pitchFamily="18" charset="0"/>
              </a:rPr>
              <a:t> </a:t>
            </a:r>
            <a:r>
              <a:rPr lang="nb-NO" sz="1200" b="1" dirty="0" smtClean="0">
                <a:cs typeface="Times New Roman" panose="02020603050405020304" pitchFamily="18" charset="0"/>
              </a:rPr>
              <a:t>No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p</a:t>
            </a:r>
            <a:r>
              <a:rPr lang="nb-NO" sz="1200" dirty="0" err="1" smtClean="0">
                <a:cs typeface="Times New Roman" panose="02020603050405020304" pitchFamily="18" charset="0"/>
              </a:rPr>
              <a:t>rimordial</a:t>
            </a:r>
            <a:r>
              <a:rPr lang="nb-NO" sz="1200" dirty="0" smtClean="0">
                <a:cs typeface="Times New Roman" panose="02020603050405020304" pitchFamily="18" charset="0"/>
              </a:rPr>
              <a:t> He-Ne-signal from </a:t>
            </a:r>
            <a:r>
              <a:rPr lang="nb-NO" sz="1200" dirty="0" err="1" smtClean="0">
                <a:cs typeface="Times New Roman" panose="02020603050405020304" pitchFamily="18" charset="0"/>
              </a:rPr>
              <a:t>core</a:t>
            </a:r>
            <a:r>
              <a:rPr lang="nb-NO" sz="1200" dirty="0" smtClean="0">
                <a:cs typeface="Times New Roman" panose="02020603050405020304" pitchFamily="18" charset="0"/>
              </a:rPr>
              <a:t>. </a:t>
            </a:r>
            <a:r>
              <a:rPr lang="nb-NO" sz="1200" dirty="0">
                <a:cs typeface="Times New Roman" panose="02020603050405020304" pitchFamily="18" charset="0"/>
              </a:rPr>
              <a:t>Met-sil </a:t>
            </a:r>
            <a:r>
              <a:rPr lang="nb-NO" sz="1200" dirty="0" err="1">
                <a:cs typeface="Times New Roman" panose="02020603050405020304" pitchFamily="18" charset="0"/>
              </a:rPr>
              <a:t>partitioning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predicts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too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high</a:t>
            </a:r>
            <a:r>
              <a:rPr lang="nb-NO" sz="1200" dirty="0">
                <a:cs typeface="Times New Roman" panose="02020603050405020304" pitchFamily="18" charset="0"/>
              </a:rPr>
              <a:t> He/Ne </a:t>
            </a:r>
            <a:r>
              <a:rPr lang="nb-NO" sz="1200" dirty="0" err="1" smtClean="0">
                <a:cs typeface="Times New Roman" panose="02020603050405020304" pitchFamily="18" charset="0"/>
              </a:rPr>
              <a:t>core</a:t>
            </a:r>
            <a:r>
              <a:rPr lang="nb-NO" sz="1200" dirty="0" smtClean="0">
                <a:cs typeface="Times New Roman" panose="02020603050405020304" pitchFamily="18" charset="0"/>
              </a:rPr>
              <a:t> ratio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050" dirty="0">
                <a:solidFill>
                  <a:srgbClr val="FF00FF"/>
                </a:solidFill>
                <a:cs typeface="Times New Roman" panose="02020603050405020304" pitchFamily="18" charset="0"/>
              </a:rPr>
              <a:t>Li, </a:t>
            </a:r>
            <a:r>
              <a:rPr lang="nb-NO" sz="1050" b="1" dirty="0">
                <a:solidFill>
                  <a:srgbClr val="FF00FF"/>
                </a:solidFill>
                <a:cs typeface="Times New Roman" panose="02020603050405020304" pitchFamily="18" charset="0"/>
              </a:rPr>
              <a:t>Brodholt</a:t>
            </a:r>
            <a:r>
              <a:rPr lang="nb-NO" sz="1050" dirty="0">
                <a:solidFill>
                  <a:srgbClr val="FF00FF"/>
                </a:solidFill>
                <a:cs typeface="Times New Roman" panose="02020603050405020304" pitchFamily="18" charset="0"/>
              </a:rPr>
              <a:t> et al. 2022, Nat </a:t>
            </a:r>
            <a:r>
              <a:rPr lang="nb-NO" sz="1050" dirty="0" err="1">
                <a:solidFill>
                  <a:srgbClr val="FF00FF"/>
                </a:solidFill>
                <a:cs typeface="Times New Roman" panose="02020603050405020304" pitchFamily="18" charset="0"/>
              </a:rPr>
              <a:t>Comm</a:t>
            </a:r>
            <a:r>
              <a:rPr lang="nb-NO" sz="1050" dirty="0">
                <a:solidFill>
                  <a:srgbClr val="FF00FF"/>
                </a:solidFill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72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31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20" y="-10074"/>
            <a:ext cx="9183269" cy="688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613" y="116632"/>
            <a:ext cx="8363570" cy="3170099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Phase</a:t>
            </a:r>
            <a:r>
              <a:rPr lang="nb-NO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relations</a:t>
            </a:r>
            <a:r>
              <a:rPr lang="nb-NO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and </a:t>
            </a:r>
            <a:r>
              <a:rPr lang="nb-NO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density</a:t>
            </a:r>
            <a:r>
              <a:rPr lang="nb-NO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,</a:t>
            </a:r>
            <a:r>
              <a:rPr lang="nb-NO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continuation</a:t>
            </a:r>
            <a:r>
              <a:rPr lang="nb-NO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- - - - </a:t>
            </a:r>
          </a:p>
          <a:p>
            <a:pPr>
              <a:lnSpc>
                <a:spcPts val="20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Reduced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CMB-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temperature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: from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about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4000 K to 3800 K </a:t>
            </a:r>
          </a:p>
          <a:p>
            <a:pPr>
              <a:lnSpc>
                <a:spcPts val="2000"/>
              </a:lnSpc>
            </a:pP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Lower</a:t>
            </a:r>
            <a:r>
              <a:rPr lang="nb-NO" sz="1200" dirty="0" smtClean="0">
                <a:cs typeface="Times New Roman" panose="02020603050405020304" pitchFamily="18" charset="0"/>
              </a:rPr>
              <a:t> melting </a:t>
            </a:r>
            <a:r>
              <a:rPr lang="nb-NO" sz="1200" dirty="0" err="1" smtClean="0">
                <a:cs typeface="Times New Roman" panose="02020603050405020304" pitchFamily="18" charset="0"/>
              </a:rPr>
              <a:t>curve</a:t>
            </a:r>
            <a:r>
              <a:rPr lang="nb-NO" sz="1200" dirty="0" smtClean="0">
                <a:cs typeface="Times New Roman" panose="02020603050405020304" pitchFamily="18" charset="0"/>
              </a:rPr>
              <a:t> for Fe at </a:t>
            </a:r>
            <a:r>
              <a:rPr lang="nb-NO" sz="1200" dirty="0" err="1" smtClean="0">
                <a:cs typeface="Times New Roman" panose="02020603050405020304" pitchFamily="18" charset="0"/>
              </a:rPr>
              <a:t>outer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core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conditionds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cs typeface="Times New Roman" panose="02020603050405020304" pitchFamily="18" charset="0"/>
              </a:rPr>
              <a:t>Sinmyo</a:t>
            </a:r>
            <a:r>
              <a:rPr lang="nb-NO" sz="1100" dirty="0" smtClean="0">
                <a:cs typeface="Times New Roman" panose="02020603050405020304" pitchFamily="18" charset="0"/>
              </a:rPr>
              <a:t> et al. 2019, EPSL)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Lower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peridotite</a:t>
            </a:r>
            <a:r>
              <a:rPr lang="nb-NO" sz="1200" dirty="0" smtClean="0">
                <a:cs typeface="Times New Roman" panose="02020603050405020304" pitchFamily="18" charset="0"/>
              </a:rPr>
              <a:t> solidus, 3800-3600 K at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CMB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Nomura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2014,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; 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Kuwayama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Pierru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EPSL)</a:t>
            </a:r>
          </a:p>
          <a:p>
            <a:pPr>
              <a:lnSpc>
                <a:spcPts val="1800"/>
              </a:lnSpc>
            </a:pPr>
            <a:endParaRPr lang="nb-NO" sz="14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nb-NO" sz="1200" dirty="0" smtClean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665" y="1203741"/>
            <a:ext cx="8344391" cy="104131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Omnipresent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post-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bridgmanite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in </a:t>
            </a:r>
            <a:r>
              <a:rPr lang="nb-NO" sz="1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D"-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zone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 </a:t>
            </a:r>
            <a:r>
              <a:rPr lang="nb-NO" sz="1400" b="1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no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double-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crossing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bm-pbm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boundary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in MgSiO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(MS) - FeSiO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,  MS - FeAlO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and  MS - Al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200" dirty="0" smtClean="0">
                <a:cs typeface="Times New Roman" panose="02020603050405020304" pitchFamily="18" charset="0"/>
              </a:rPr>
              <a:t>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 &amp; 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Phase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relations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in </a:t>
            </a:r>
            <a:r>
              <a:rPr lang="nb-NO" sz="1200" dirty="0" err="1" smtClean="0">
                <a:cs typeface="Times New Roman" panose="02020603050405020304" pitchFamily="18" charset="0"/>
              </a:rPr>
              <a:t>complex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Kuwayama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Reduced</a:t>
            </a:r>
            <a:r>
              <a:rPr lang="nb-NO" sz="1200" dirty="0" smtClean="0">
                <a:cs typeface="Times New Roman" panose="02020603050405020304" pitchFamily="18" charset="0"/>
              </a:rPr>
              <a:t> CMB-</a:t>
            </a:r>
            <a:r>
              <a:rPr lang="nb-NO" sz="1200" dirty="0" err="1" smtClean="0">
                <a:cs typeface="Times New Roman" panose="02020603050405020304" pitchFamily="18" charset="0"/>
              </a:rPr>
              <a:t>temperature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see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above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r>
              <a:rPr lang="nb-NO" sz="12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and </a:t>
            </a:r>
            <a:r>
              <a:rPr lang="nb-NO" sz="1200" dirty="0" err="1" smtClean="0">
                <a:cs typeface="Times New Roman" panose="02020603050405020304" pitchFamily="18" charset="0"/>
              </a:rPr>
              <a:t>sharp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seismic</a:t>
            </a:r>
            <a:r>
              <a:rPr lang="nb-NO" sz="1200" dirty="0" smtClean="0">
                <a:cs typeface="Times New Roman" panose="02020603050405020304" pitchFamily="18" charset="0"/>
              </a:rPr>
              <a:t> D"-</a:t>
            </a:r>
            <a:r>
              <a:rPr lang="nb-NO" sz="1200" dirty="0" err="1" smtClean="0">
                <a:cs typeface="Times New Roman" panose="02020603050405020304" pitchFamily="18" charset="0"/>
              </a:rPr>
              <a:t>discontinuity</a:t>
            </a:r>
            <a:r>
              <a:rPr lang="nb-NO" sz="1200" dirty="0" smtClean="0">
                <a:cs typeface="Times New Roman" panose="02020603050405020304" pitchFamily="18" charset="0"/>
              </a:rPr>
              <a:t>, as </a:t>
            </a:r>
            <a:r>
              <a:rPr lang="nb-NO" sz="1200" dirty="0" err="1" smtClean="0">
                <a:cs typeface="Times New Roman" panose="02020603050405020304" pitchFamily="18" charset="0"/>
              </a:rPr>
              <a:t>observed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Mohn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in prep.)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484" y="3933056"/>
            <a:ext cx="8490382" cy="2593018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Degree-2 residual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geoid</a:t>
            </a: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, LM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viscosity</a:t>
            </a: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and LLSVP base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layer</a:t>
            </a: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velocity</a:t>
            </a:r>
            <a:r>
              <a:rPr lang="nb-NO" sz="15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and </a:t>
            </a:r>
            <a:r>
              <a:rPr lang="nb-NO" sz="1500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dens</a:t>
            </a:r>
            <a:r>
              <a:rPr lang="nb-NO" b="1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ity</a:t>
            </a:r>
            <a:endParaRPr lang="nb-NO" b="1" dirty="0" smtClean="0">
              <a:solidFill>
                <a:srgbClr val="009900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Residual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geoid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after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subtraction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shallow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slab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signals (in UM, MTZ)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reflects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 degree-2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convection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pattern</a:t>
            </a:r>
            <a:endParaRPr lang="nb-NO" sz="1400" dirty="0" smtClean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Two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geoid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b="1" dirty="0" err="1">
                <a:cs typeface="Times New Roman" panose="02020603050405020304" pitchFamily="18" charset="0"/>
              </a:rPr>
              <a:t>highs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above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LLSVPs</a:t>
            </a:r>
            <a:r>
              <a:rPr lang="nb-NO" sz="1200" dirty="0">
                <a:cs typeface="Times New Roman" panose="02020603050405020304" pitchFamily="18" charset="0"/>
              </a:rPr>
              <a:t>, </a:t>
            </a:r>
            <a:r>
              <a:rPr lang="nb-NO" sz="1200" dirty="0" err="1">
                <a:cs typeface="Times New Roman" panose="02020603050405020304" pitchFamily="18" charset="0"/>
              </a:rPr>
              <a:t>one</a:t>
            </a:r>
            <a:r>
              <a:rPr lang="nb-NO" sz="1200" dirty="0">
                <a:cs typeface="Times New Roman" panose="02020603050405020304" pitchFamily="18" charset="0"/>
              </a:rPr>
              <a:t> longitudinal </a:t>
            </a:r>
            <a:r>
              <a:rPr lang="nb-NO" sz="1200" dirty="0" err="1">
                <a:cs typeface="Times New Roman" panose="02020603050405020304" pitchFamily="18" charset="0"/>
              </a:rPr>
              <a:t>high-velocity</a:t>
            </a:r>
            <a:r>
              <a:rPr lang="nb-NO" sz="1200" dirty="0">
                <a:cs typeface="Times New Roman" panose="02020603050405020304" pitchFamily="18" charset="0"/>
              </a:rPr>
              <a:t> belt </a:t>
            </a:r>
            <a:r>
              <a:rPr lang="nb-NO" sz="1200" b="1" dirty="0" err="1">
                <a:cs typeface="Times New Roman" panose="02020603050405020304" pitchFamily="18" charset="0"/>
              </a:rPr>
              <a:t>low</a:t>
            </a:r>
            <a:r>
              <a:rPr lang="nb-NO" sz="1200" b="1" dirty="0">
                <a:cs typeface="Times New Roman" panose="02020603050405020304" pitchFamily="18" charset="0"/>
              </a:rPr>
              <a:t> </a:t>
            </a:r>
            <a:r>
              <a:rPr lang="nb-NO" sz="1200" dirty="0">
                <a:cs typeface="Times New Roman" panose="02020603050405020304" pitchFamily="18" charset="0"/>
              </a:rPr>
              <a:t>and </a:t>
            </a:r>
            <a:r>
              <a:rPr lang="nb-NO" sz="1200" dirty="0" err="1">
                <a:cs typeface="Times New Roman" panose="02020603050405020304" pitchFamily="18" charset="0"/>
              </a:rPr>
              <a:t>the</a:t>
            </a:r>
            <a:r>
              <a:rPr lang="nb-NO" sz="1200" dirty="0">
                <a:cs typeface="Times New Roman" panose="02020603050405020304" pitchFamily="18" charset="0"/>
              </a:rPr>
              <a:t> CMB </a:t>
            </a:r>
            <a:r>
              <a:rPr lang="nb-NO" sz="1200" dirty="0" err="1">
                <a:cs typeface="Times New Roman" panose="02020603050405020304" pitchFamily="18" charset="0"/>
              </a:rPr>
              <a:t>topography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reflect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the</a:t>
            </a:r>
            <a:r>
              <a:rPr lang="nb-NO" sz="1200" dirty="0">
                <a:cs typeface="Times New Roman" panose="02020603050405020304" pitchFamily="18" charset="0"/>
              </a:rPr>
              <a:t> degree-2 </a:t>
            </a:r>
            <a:r>
              <a:rPr lang="nb-NO" sz="1100" dirty="0" err="1">
                <a:cs typeface="Times New Roman" panose="02020603050405020304" pitchFamily="18" charset="0"/>
              </a:rPr>
              <a:t>flow</a:t>
            </a:r>
            <a:r>
              <a:rPr lang="nb-NO" sz="1100" dirty="0"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cs typeface="Times New Roman" panose="02020603050405020304" pitchFamily="18" charset="0"/>
              </a:rPr>
              <a:t>pattern</a:t>
            </a:r>
            <a:r>
              <a:rPr lang="nb-NO" sz="1100" dirty="0" smtClean="0">
                <a:cs typeface="Times New Roman" panose="02020603050405020304" pitchFamily="18" charset="0"/>
              </a:rPr>
              <a:t>.</a:t>
            </a:r>
            <a:endParaRPr lang="nb-NO" sz="1100" dirty="0">
              <a:cs typeface="Times New Roman" panose="02020603050405020304" pitchFamily="18" charset="0"/>
            </a:endParaRP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                            (e.g. Hager et al. 1985; Nat; 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Steinberger &amp; Torsvik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2010, GGG;  </a:t>
            </a:r>
            <a:r>
              <a:rPr lang="nb-NO" sz="1100" b="1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Burke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2012, GRL;  Forte et al. 2015.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Treat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Geophys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1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1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1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1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</a:pPr>
            <a:endParaRPr lang="nb-NO" sz="14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312" y="4846494"/>
            <a:ext cx="8502554" cy="88742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LM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viscosity</a:t>
            </a:r>
            <a:endParaRPr lang="nb-NO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Increases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latin typeface="+mj-lt"/>
                <a:cs typeface="Times New Roman" panose="02020603050405020304" pitchFamily="18" charset="0"/>
              </a:rPr>
              <a:t>to </a:t>
            </a:r>
            <a:r>
              <a:rPr lang="nb-NO" sz="1200" dirty="0" smtClean="0">
                <a:cs typeface="Times New Roman" panose="02020603050405020304" pitchFamily="18" charset="0"/>
              </a:rPr>
              <a:t>10</a:t>
            </a:r>
            <a:r>
              <a:rPr lang="nb-NO" sz="1200" baseline="30000" dirty="0" smtClean="0">
                <a:cs typeface="Times New Roman" panose="02020603050405020304" pitchFamily="18" charset="0"/>
              </a:rPr>
              <a:t>23</a:t>
            </a:r>
            <a:r>
              <a:rPr lang="nb-NO" sz="1200" dirty="0" smtClean="0">
                <a:cs typeface="Times New Roman" panose="02020603050405020304" pitchFamily="18" charset="0"/>
              </a:rPr>
              <a:t>-10</a:t>
            </a:r>
            <a:r>
              <a:rPr lang="nb-NO" sz="1200" baseline="30000" dirty="0" smtClean="0">
                <a:cs typeface="Times New Roman" panose="02020603050405020304" pitchFamily="18" charset="0"/>
              </a:rPr>
              <a:t>24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Pa</a:t>
            </a:r>
            <a:r>
              <a:rPr lang="nb-NO" sz="800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s from 660 to ~1500 km </a:t>
            </a:r>
            <a:r>
              <a:rPr lang="nb-NO" sz="1200" dirty="0" err="1" smtClean="0">
                <a:cs typeface="Times New Roman" panose="02020603050405020304" pitchFamily="18" charset="0"/>
              </a:rPr>
              <a:t>depth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Steinberger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Calderwood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2006, PEPI;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Marquardt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Miyagi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2013, N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Geosci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000"/>
              </a:lnSpc>
            </a:pP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Rudolph et al. 2016,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.) </a:t>
            </a:r>
          </a:p>
          <a:p>
            <a:pPr>
              <a:lnSpc>
                <a:spcPts val="16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Extreme </a:t>
            </a:r>
            <a:r>
              <a:rPr lang="nb-NO" sz="1200" dirty="0" err="1" smtClean="0">
                <a:cs typeface="Times New Roman" panose="02020603050405020304" pitchFamily="18" charset="0"/>
              </a:rPr>
              <a:t>viscosity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decrease</a:t>
            </a:r>
            <a:r>
              <a:rPr lang="nb-NO" sz="1200" dirty="0" smtClean="0">
                <a:cs typeface="Times New Roman" panose="02020603050405020304" pitchFamily="18" charset="0"/>
              </a:rPr>
              <a:t> in D", due to </a:t>
            </a:r>
            <a:r>
              <a:rPr lang="nb-NO" sz="1200" dirty="0" err="1" smtClean="0">
                <a:cs typeface="Times New Roman" panose="02020603050405020304" pitchFamily="18" charset="0"/>
              </a:rPr>
              <a:t>pbm</a:t>
            </a:r>
            <a:r>
              <a:rPr lang="nb-NO" sz="1200" dirty="0" smtClean="0">
                <a:cs typeface="Times New Roman" panose="02020603050405020304" pitchFamily="18" charset="0"/>
              </a:rPr>
              <a:t> and CMB-TBL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(Amman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et </a:t>
            </a:r>
            <a:r>
              <a:rPr lang="nb-NO" sz="1100" b="1" dirty="0">
                <a:solidFill>
                  <a:srgbClr val="FF00FF"/>
                </a:solidFill>
                <a:cs typeface="Times New Roman" panose="02020603050405020304" pitchFamily="18" charset="0"/>
              </a:rPr>
              <a:t>al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.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2010, Nat;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Goryaeva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2016;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Dobson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et al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. 2019, PNAS)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484" y="5783380"/>
            <a:ext cx="8631561" cy="75918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LLSVP base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layer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velocity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decrease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density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excess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LLSVPs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are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b="1" dirty="0" err="1" smtClean="0">
                <a:cs typeface="Times New Roman" panose="02020603050405020304" pitchFamily="18" charset="0"/>
              </a:rPr>
              <a:t>mainly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b="1" dirty="0" err="1" smtClean="0">
                <a:cs typeface="Times New Roman" panose="02020603050405020304" pitchFamily="18" charset="0"/>
              </a:rPr>
              <a:t>restricted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to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lowermost</a:t>
            </a:r>
            <a:r>
              <a:rPr lang="nb-NO" sz="1200" dirty="0" smtClean="0">
                <a:cs typeface="Times New Roman" panose="02020603050405020304" pitchFamily="18" charset="0"/>
              </a:rPr>
              <a:t> 200-400 km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(e.g.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Romanovicz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2003, AREPS; 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Forte et al. 2015. </a:t>
            </a:r>
            <a:r>
              <a:rPr lang="nb-NO" sz="11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Treat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Geophys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Base-</a:t>
            </a:r>
            <a:r>
              <a:rPr lang="nb-NO" sz="1200" dirty="0" err="1" smtClean="0">
                <a:cs typeface="Times New Roman" panose="02020603050405020304" pitchFamily="18" charset="0"/>
              </a:rPr>
              <a:t>layer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Dr</a:t>
            </a:r>
            <a:r>
              <a:rPr lang="nb-NO" sz="1200" dirty="0" smtClean="0">
                <a:cs typeface="Times New Roman" panose="02020603050405020304" pitchFamily="18" charset="0"/>
              </a:rPr>
              <a:t>: 1.25% </a:t>
            </a:r>
            <a:r>
              <a:rPr lang="nb-NO" sz="1050" dirty="0" smtClean="0">
                <a:cs typeface="Times New Roman" panose="02020603050405020304" pitchFamily="18" charset="0"/>
              </a:rPr>
              <a:t>(</a:t>
            </a:r>
            <a:r>
              <a:rPr lang="nb-NO" sz="1050" dirty="0" err="1" smtClean="0">
                <a:cs typeface="Times New Roman" panose="02020603050405020304" pitchFamily="18" charset="0"/>
              </a:rPr>
              <a:t>intrinsic</a:t>
            </a:r>
            <a:r>
              <a:rPr lang="nb-NO" sz="1050" dirty="0" smtClean="0">
                <a:cs typeface="Times New Roman" panose="02020603050405020304" pitchFamily="18" charset="0"/>
              </a:rPr>
              <a:t> material </a:t>
            </a:r>
            <a:r>
              <a:rPr lang="nb-NO" sz="105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Dr</a:t>
            </a:r>
            <a:r>
              <a:rPr lang="nb-NO" sz="1050" dirty="0" smtClean="0">
                <a:cs typeface="Times New Roman" panose="02020603050405020304" pitchFamily="18" charset="0"/>
              </a:rPr>
              <a:t>: 2.2%, </a:t>
            </a:r>
            <a:r>
              <a:rPr lang="nb-NO" sz="105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DT</a:t>
            </a:r>
            <a:r>
              <a:rPr lang="nb-NO" sz="1050" dirty="0" smtClean="0">
                <a:cs typeface="Times New Roman" panose="02020603050405020304" pitchFamily="18" charset="0"/>
              </a:rPr>
              <a:t>: 750 K)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Ishii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Tromp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1999, 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Moulik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Ekstrøm 2016, JGR;  Lau 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et al.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2017, Nat)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440" y="2231328"/>
            <a:ext cx="8349616" cy="1015663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Deep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subduction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recycling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upper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cont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.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crustal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slivers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in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southern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Gondwana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hemisphere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650-450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Ma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Underlying </a:t>
            </a:r>
            <a:r>
              <a:rPr lang="nb-NO" sz="1200" dirty="0" err="1" smtClean="0">
                <a:cs typeface="Times New Roman" panose="02020603050405020304" pitchFamily="18" charset="0"/>
              </a:rPr>
              <a:t>density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constraints</a:t>
            </a:r>
            <a:r>
              <a:rPr lang="nb-NO" sz="1200" dirty="0" smtClean="0">
                <a:cs typeface="Times New Roman" panose="02020603050405020304" pitchFamily="18" charset="0"/>
              </a:rPr>
              <a:t> at 20-27 </a:t>
            </a:r>
            <a:r>
              <a:rPr lang="nb-NO" sz="1200" dirty="0" err="1" smtClean="0">
                <a:cs typeface="Times New Roman" panose="02020603050405020304" pitchFamily="18" charset="0"/>
              </a:rPr>
              <a:t>GPa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e.g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Irifune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1993;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Greaux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2020 and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especially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Ishii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2012, EPSL)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200" b="1" dirty="0" err="1" smtClean="0">
                <a:cs typeface="Times New Roman" panose="02020603050405020304" pitchFamily="18" charset="0"/>
              </a:rPr>
              <a:t>Synthesis</a:t>
            </a:r>
            <a:r>
              <a:rPr lang="nb-NO" sz="1200" b="1" dirty="0" smtClean="0">
                <a:cs typeface="Times New Roman" panose="02020603050405020304" pitchFamily="18" charset="0"/>
              </a:rPr>
              <a:t>: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recycling</a:t>
            </a:r>
            <a:r>
              <a:rPr lang="nb-NO" sz="1200" dirty="0" smtClean="0">
                <a:cs typeface="Times New Roman" panose="02020603050405020304" pitchFamily="18" charset="0"/>
              </a:rPr>
              <a:t> via D" </a:t>
            </a:r>
            <a:r>
              <a:rPr lang="nb-NO" sz="1200" dirty="0" err="1" smtClean="0">
                <a:cs typeface="Times New Roman" panose="02020603050405020304" pitchFamily="18" charset="0"/>
              </a:rPr>
              <a:t>with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implications</a:t>
            </a:r>
            <a:r>
              <a:rPr lang="nb-NO" sz="1200" dirty="0" smtClean="0">
                <a:cs typeface="Times New Roman" panose="02020603050405020304" pitchFamily="18" charset="0"/>
              </a:rPr>
              <a:t> for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southern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hemispheric</a:t>
            </a:r>
            <a:r>
              <a:rPr lang="nb-NO" sz="1200" dirty="0" smtClean="0">
                <a:cs typeface="Times New Roman" panose="02020603050405020304" pitchFamily="18" charset="0"/>
              </a:rPr>
              <a:t> DUPAL </a:t>
            </a:r>
            <a:r>
              <a:rPr lang="nb-NO" sz="1200" dirty="0" err="1" smtClean="0">
                <a:cs typeface="Times New Roman" panose="02020603050405020304" pitchFamily="18" charset="0"/>
              </a:rPr>
              <a:t>anomaly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(Jackson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Macdonald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2022, AGU Adv.)</a:t>
            </a:r>
          </a:p>
          <a:p>
            <a:pPr>
              <a:lnSpc>
                <a:spcPts val="1800"/>
              </a:lnSpc>
            </a:pP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Matt Jackson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will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talk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about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some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of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this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in less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than</a:t>
            </a:r>
            <a:r>
              <a:rPr lang="nb-NO" sz="14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2 </a:t>
            </a:r>
            <a:r>
              <a:rPr lang="nb-NO" sz="1400" b="1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hours</a:t>
            </a:r>
            <a:endParaRPr lang="nb-NO" sz="1400" b="1" dirty="0" smtClean="0">
              <a:solidFill>
                <a:srgbClr val="0066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/>
      <p:bldP spid="13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101" y="74572"/>
            <a:ext cx="8640960" cy="1041311"/>
          </a:xfrm>
          <a:prstGeom prst="rect">
            <a:avLst/>
          </a:prstGeom>
          <a:solidFill>
            <a:srgbClr val="EEEEEE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Strengthened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case for  a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long-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lived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basal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magma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ocean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(BMO) </a:t>
            </a:r>
            <a:r>
              <a:rPr lang="nb-NO" sz="1200" b="1" dirty="0" smtClean="0">
                <a:solidFill>
                  <a:srgbClr val="66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possibly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to 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late 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Proterozoic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??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Labrosse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2007, Nat)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Strong</a:t>
            </a:r>
            <a:r>
              <a:rPr lang="nb-NO" sz="1200" dirty="0" smtClean="0">
                <a:cs typeface="Times New Roman" panose="02020603050405020304" pitchFamily="18" charset="0"/>
              </a:rPr>
              <a:t> Fe-</a:t>
            </a:r>
            <a:r>
              <a:rPr lang="nb-NO" sz="1200" dirty="0" err="1" smtClean="0">
                <a:cs typeface="Times New Roman" panose="02020603050405020304" pitchFamily="18" charset="0"/>
              </a:rPr>
              <a:t>partitioning</a:t>
            </a:r>
            <a:r>
              <a:rPr lang="nb-NO" sz="1200" dirty="0" smtClean="0">
                <a:cs typeface="Times New Roman" panose="02020603050405020304" pitchFamily="18" charset="0"/>
              </a:rPr>
              <a:t> from </a:t>
            </a:r>
            <a:r>
              <a:rPr lang="nb-NO" sz="1200" dirty="0" err="1" smtClean="0">
                <a:cs typeface="Times New Roman" panose="02020603050405020304" pitchFamily="18" charset="0"/>
              </a:rPr>
              <a:t>bridgmanite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(</a:t>
            </a:r>
            <a:r>
              <a:rPr lang="nb-NO" sz="1200" dirty="0" err="1" smtClean="0">
                <a:cs typeface="Times New Roman" panose="02020603050405020304" pitchFamily="18" charset="0"/>
              </a:rPr>
              <a:t>bm</a:t>
            </a:r>
            <a:r>
              <a:rPr lang="nb-NO" sz="1200" dirty="0" smtClean="0">
                <a:cs typeface="Times New Roman" panose="02020603050405020304" pitchFamily="18" charset="0"/>
              </a:rPr>
              <a:t>) to melt 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(e.g. </a:t>
            </a:r>
            <a:r>
              <a:rPr lang="nb-NO" sz="11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Tateno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et al. 2014, JGR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r>
              <a:rPr lang="nb-NO" sz="1200" dirty="0" smtClean="0">
                <a:cs typeface="Times New Roman" panose="02020603050405020304" pitchFamily="18" charset="0"/>
              </a:rPr>
              <a:t>, </a:t>
            </a:r>
            <a:r>
              <a:rPr lang="nb-NO" sz="1200" dirty="0" err="1" smtClean="0">
                <a:cs typeface="Times New Roman" panose="02020603050405020304" pitchFamily="18" charset="0"/>
              </a:rPr>
              <a:t>which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densifies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melts</a:t>
            </a:r>
            <a:r>
              <a:rPr lang="nb-NO" sz="1200" dirty="0" smtClean="0">
                <a:cs typeface="Times New Roman" panose="02020603050405020304" pitchFamily="18" charset="0"/>
              </a:rPr>
              <a:t> during </a:t>
            </a:r>
            <a:r>
              <a:rPr lang="nb-NO" sz="1200" dirty="0" err="1" smtClean="0">
                <a:cs typeface="Times New Roman" panose="02020603050405020304" pitchFamily="18" charset="0"/>
              </a:rPr>
              <a:t>fractionstion</a:t>
            </a:r>
            <a:endParaRPr lang="nb-NO" sz="1200" b="1" dirty="0" smtClean="0"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Bm</a:t>
            </a:r>
            <a:r>
              <a:rPr lang="nb-NO" sz="1200" dirty="0" smtClean="0">
                <a:cs typeface="Times New Roman" panose="02020603050405020304" pitchFamily="18" charset="0"/>
              </a:rPr>
              <a:t>-melt and </a:t>
            </a:r>
            <a:r>
              <a:rPr lang="nb-NO" sz="1200" dirty="0" err="1" smtClean="0">
                <a:cs typeface="Times New Roman" panose="02020603050405020304" pitchFamily="18" charset="0"/>
              </a:rPr>
              <a:t>periclase</a:t>
            </a:r>
            <a:r>
              <a:rPr lang="nb-NO" sz="1200" dirty="0" smtClean="0">
                <a:cs typeface="Times New Roman" panose="02020603050405020304" pitchFamily="18" charset="0"/>
              </a:rPr>
              <a:t>-melt </a:t>
            </a:r>
            <a:r>
              <a:rPr lang="nb-NO" sz="1200" dirty="0" err="1" smtClean="0">
                <a:cs typeface="Times New Roman" panose="02020603050405020304" pitchFamily="18" charset="0"/>
              </a:rPr>
              <a:t>density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for MgSiO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 and </a:t>
            </a:r>
            <a:r>
              <a:rPr lang="nb-NO" sz="1200" dirty="0" err="1" smtClean="0">
                <a:cs typeface="Times New Roman" panose="02020603050405020304" pitchFamily="18" charset="0"/>
              </a:rPr>
              <a:t>MgO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Petitgirard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2015, PNAS,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Ghosh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Karki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2016)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Bm</a:t>
            </a:r>
            <a:r>
              <a:rPr lang="nb-NO" sz="1200" dirty="0" smtClean="0">
                <a:cs typeface="Times New Roman" panose="02020603050405020304" pitchFamily="18" charset="0"/>
              </a:rPr>
              <a:t>-melt </a:t>
            </a:r>
            <a:r>
              <a:rPr lang="nb-NO" sz="1200" dirty="0" err="1" smtClean="0">
                <a:cs typeface="Times New Roman" panose="02020603050405020304" pitchFamily="18" charset="0"/>
              </a:rPr>
              <a:t>density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relations</a:t>
            </a:r>
            <a:r>
              <a:rPr lang="nb-NO" sz="1200" dirty="0" smtClean="0">
                <a:cs typeface="Times New Roman" panose="02020603050405020304" pitchFamily="18" charset="0"/>
              </a:rPr>
              <a:t> in </a:t>
            </a:r>
            <a:r>
              <a:rPr lang="nb-NO" sz="1200" dirty="0" err="1" smtClean="0">
                <a:cs typeface="Times New Roman" panose="02020603050405020304" pitchFamily="18" charset="0"/>
              </a:rPr>
              <a:t>peridotitic</a:t>
            </a:r>
            <a:r>
              <a:rPr lang="nb-NO" sz="1200" dirty="0" smtClean="0">
                <a:cs typeface="Times New Roman" panose="02020603050405020304" pitchFamily="18" charset="0"/>
              </a:rPr>
              <a:t> systems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Caracas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2019, JGR;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2019,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Tectonoph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" y="1318692"/>
            <a:ext cx="4149867" cy="266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6228" y="4941845"/>
            <a:ext cx="1943161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600" dirty="0" err="1" smtClean="0">
                <a:solidFill>
                  <a:srgbClr val="FF0000"/>
                </a:solidFill>
              </a:rPr>
              <a:t>Neutral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buoyancy</a:t>
            </a:r>
            <a:r>
              <a:rPr lang="nb-NO" sz="1600" dirty="0" smtClean="0">
                <a:solidFill>
                  <a:srgbClr val="FF0000"/>
                </a:solidFill>
              </a:rPr>
              <a:t> for</a:t>
            </a:r>
          </a:p>
          <a:p>
            <a:pPr>
              <a:lnSpc>
                <a:spcPts val="22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  K</a:t>
            </a:r>
            <a:r>
              <a:rPr lang="nb-NO" sz="1600" baseline="-25000" dirty="0" smtClean="0">
                <a:solidFill>
                  <a:srgbClr val="FF0000"/>
                </a:solidFill>
              </a:rPr>
              <a:t>D</a:t>
            </a:r>
            <a:r>
              <a:rPr lang="nb-NO" sz="1600" dirty="0" smtClean="0">
                <a:solidFill>
                  <a:srgbClr val="FF0000"/>
                </a:solidFill>
              </a:rPr>
              <a:t>=</a:t>
            </a:r>
            <a:r>
              <a:rPr lang="nb-NO" sz="1000" dirty="0" smtClean="0">
                <a:solidFill>
                  <a:srgbClr val="FF0000"/>
                </a:solidFill>
              </a:rPr>
              <a:t> </a:t>
            </a:r>
            <a:r>
              <a:rPr lang="nb-NO" sz="1600" dirty="0" smtClean="0">
                <a:solidFill>
                  <a:srgbClr val="FF0000"/>
                </a:solidFill>
              </a:rPr>
              <a:t>0.1  →73 </a:t>
            </a:r>
            <a:r>
              <a:rPr lang="nb-NO" sz="1600" dirty="0" err="1" smtClean="0">
                <a:solidFill>
                  <a:srgbClr val="FF0000"/>
                </a:solidFill>
              </a:rPr>
              <a:t>GPa</a:t>
            </a:r>
            <a:endParaRPr lang="nb-NO" sz="1600" dirty="0" smtClean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19" y="1110631"/>
            <a:ext cx="4602210" cy="33776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37815" y="2688106"/>
            <a:ext cx="2033986" cy="2230239"/>
            <a:chOff x="3204803" y="4581128"/>
            <a:chExt cx="1969411" cy="2261176"/>
          </a:xfrm>
        </p:grpSpPr>
        <p:pic>
          <p:nvPicPr>
            <p:cNvPr id="8" name="Picture 4" descr="M:\pc\Dokumenter\Adobe-Illustr-figures\Experimental-PhaseRel\Core-phase-rel\Tecto12217-Fig\Fig 14-density-bm-pc-Kd-Fe-M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803" y="4581128"/>
              <a:ext cx="1969411" cy="226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 flipH="1">
              <a:off x="3644598" y="6435527"/>
              <a:ext cx="98528" cy="141248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 smtClean="0"/>
                <a:t> </a:t>
              </a:r>
              <a:endParaRPr lang="en-GB" sz="1600" dirty="0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7590080" y="4699181"/>
            <a:ext cx="5285" cy="332990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2185"/>
            <a:ext cx="2736304" cy="268923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1890" y="3982988"/>
            <a:ext cx="3051577" cy="502702"/>
            <a:chOff x="3888664" y="1016628"/>
            <a:chExt cx="3022082" cy="502702"/>
          </a:xfrm>
        </p:grpSpPr>
        <p:sp>
          <p:nvSpPr>
            <p:cNvPr id="28" name="Rectangle 27"/>
            <p:cNvSpPr/>
            <p:nvPr/>
          </p:nvSpPr>
          <p:spPr>
            <a:xfrm>
              <a:off x="3923930" y="1083779"/>
              <a:ext cx="2881059" cy="391886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888664" y="1016628"/>
              <a:ext cx="3022082" cy="502702"/>
              <a:chOff x="3672640" y="1213406"/>
              <a:chExt cx="3022082" cy="502702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672640" y="1244012"/>
                <a:ext cx="30220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b="1" dirty="0" smtClean="0"/>
                  <a:t>K</a:t>
                </a:r>
                <a:r>
                  <a:rPr lang="nb-NO" sz="2000" b="1" baseline="-25000" dirty="0" smtClean="0"/>
                  <a:t>D</a:t>
                </a:r>
                <a:r>
                  <a:rPr lang="nb-NO" dirty="0" smtClean="0"/>
                  <a:t>        = (Fe/Mg)</a:t>
                </a:r>
                <a:r>
                  <a:rPr lang="nb-NO" baseline="30000" dirty="0" smtClean="0"/>
                  <a:t>bm </a:t>
                </a:r>
                <a:r>
                  <a:rPr lang="nb-NO" b="1" dirty="0" smtClean="0"/>
                  <a:t>/</a:t>
                </a:r>
                <a:r>
                  <a:rPr lang="nb-NO" dirty="0" smtClean="0"/>
                  <a:t> (Fe/Mg)</a:t>
                </a:r>
                <a:r>
                  <a:rPr lang="nb-NO" baseline="30000" dirty="0" smtClean="0"/>
                  <a:t>melt</a:t>
                </a:r>
                <a:endParaRPr lang="en-GB" baseline="300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905384" y="1213406"/>
                <a:ext cx="665567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bm/melt</a:t>
                </a:r>
              </a:p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   Fe/Mg</a:t>
                </a:r>
              </a:p>
            </p:txBody>
          </p:sp>
        </p:grpSp>
      </p:grpSp>
      <p:cxnSp>
        <p:nvCxnSpPr>
          <p:cNvPr id="33" name="Straight Arrow Connector 32"/>
          <p:cNvCxnSpPr/>
          <p:nvPr/>
        </p:nvCxnSpPr>
        <p:spPr>
          <a:xfrm>
            <a:off x="1887366" y="2737013"/>
            <a:ext cx="4891" cy="92823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21756" y="5733256"/>
            <a:ext cx="1592103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>
                <a:solidFill>
                  <a:srgbClr val="FF0000"/>
                </a:solidFill>
              </a:rPr>
              <a:t>  73-80 </a:t>
            </a:r>
            <a:r>
              <a:rPr lang="nb-NO" dirty="0" err="1" smtClean="0">
                <a:solidFill>
                  <a:srgbClr val="FF0000"/>
                </a:solidFill>
              </a:rPr>
              <a:t>GPa</a:t>
            </a:r>
            <a:r>
              <a:rPr lang="nb-NO" dirty="0" smtClean="0">
                <a:solidFill>
                  <a:srgbClr val="FF0000"/>
                </a:solidFill>
              </a:rPr>
              <a:t>, </a:t>
            </a:r>
            <a:endParaRPr lang="nb-NO" sz="1600" dirty="0" smtClean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~</a:t>
            </a:r>
            <a:r>
              <a:rPr lang="nb-NO" sz="1600" b="1" dirty="0" smtClean="0">
                <a:solidFill>
                  <a:srgbClr val="FF0000"/>
                </a:solidFill>
              </a:rPr>
              <a:t>1800 km </a:t>
            </a:r>
            <a:r>
              <a:rPr lang="nb-NO" sz="1600" b="1" dirty="0" err="1" smtClean="0">
                <a:solidFill>
                  <a:srgbClr val="FF0000"/>
                </a:solidFill>
              </a:rPr>
              <a:t>depth</a:t>
            </a:r>
            <a:endParaRPr lang="nb-NO" b="1" dirty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     (PREM)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87366" y="3201130"/>
            <a:ext cx="1358064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>
                <a:solidFill>
                  <a:srgbClr val="FF0000"/>
                </a:solidFill>
              </a:rPr>
              <a:t>0.1↔80 </a:t>
            </a:r>
            <a:r>
              <a:rPr lang="nb-NO" dirty="0" err="1" smtClean="0">
                <a:solidFill>
                  <a:srgbClr val="FF0000"/>
                </a:solidFill>
              </a:rPr>
              <a:t>GPa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endParaRPr lang="nb-NO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58" y="92471"/>
            <a:ext cx="8875830" cy="1387559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Chemical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exchange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-BMO and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implications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for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outermost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core</a:t>
            </a:r>
            <a:r>
              <a:rPr lang="nb-NO" sz="1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(E</a:t>
            </a:r>
            <a:r>
              <a:rPr lang="nb-NO" sz="1200" dirty="0">
                <a:solidFill>
                  <a:srgbClr val="6600FF"/>
                </a:solidFill>
                <a:cs typeface="Times New Roman" panose="02020603050405020304" pitchFamily="18" charset="0"/>
              </a:rPr>
              <a:t>'-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layer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and LM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Light</a:t>
            </a:r>
            <a:r>
              <a:rPr lang="nb-NO" sz="1200" dirty="0" smtClean="0">
                <a:cs typeface="Times New Roman" panose="02020603050405020304" pitchFamily="18" charset="0"/>
              </a:rPr>
              <a:t> element </a:t>
            </a:r>
            <a:r>
              <a:rPr lang="nb-NO" sz="1200" dirty="0" err="1" smtClean="0">
                <a:cs typeface="Times New Roman" panose="02020603050405020304" pitchFamily="18" charset="0"/>
              </a:rPr>
              <a:t>composition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of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outer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core</a:t>
            </a:r>
            <a:r>
              <a:rPr lang="nb-NO" sz="1200" dirty="0" smtClean="0">
                <a:cs typeface="Times New Roman" panose="02020603050405020304" pitchFamily="18" charset="0"/>
              </a:rPr>
              <a:t> from mineral </a:t>
            </a:r>
            <a:r>
              <a:rPr lang="nb-NO" sz="1200" dirty="0" err="1" smtClean="0">
                <a:cs typeface="Times New Roman" panose="02020603050405020304" pitchFamily="18" charset="0"/>
              </a:rPr>
              <a:t>physics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(Badro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Coté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100" b="1" dirty="0">
                <a:solidFill>
                  <a:srgbClr val="FF00FF"/>
                </a:solidFill>
                <a:cs typeface="Times New Roman" panose="02020603050405020304" pitchFamily="18" charset="0"/>
              </a:rPr>
              <a:t>Brodholt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2015,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PNAS; Badro,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Brodholt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2014, PNAS)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Evidence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that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outer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core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alloy</a:t>
            </a:r>
            <a:r>
              <a:rPr lang="nb-NO" sz="1200" dirty="0">
                <a:cs typeface="Times New Roman" panose="02020603050405020304" pitchFamily="18" charset="0"/>
              </a:rPr>
              <a:t> is O-</a:t>
            </a:r>
            <a:r>
              <a:rPr lang="nb-NO" sz="1200" dirty="0" err="1">
                <a:cs typeface="Times New Roman" panose="02020603050405020304" pitchFamily="18" charset="0"/>
              </a:rPr>
              <a:t>undersaturated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→ </a:t>
            </a:r>
            <a:r>
              <a:rPr lang="nb-NO" sz="1200" dirty="0" err="1">
                <a:cs typeface="Times New Roman" panose="02020603050405020304" pitchFamily="18" charset="0"/>
              </a:rPr>
              <a:t>FeO</a:t>
            </a:r>
            <a:r>
              <a:rPr lang="nb-NO" sz="1200" dirty="0">
                <a:cs typeface="Times New Roman" panose="02020603050405020304" pitchFamily="18" charset="0"/>
              </a:rPr>
              <a:t> from </a:t>
            </a:r>
            <a:r>
              <a:rPr lang="nb-NO" sz="1200" dirty="0" err="1">
                <a:cs typeface="Times New Roman" panose="02020603050405020304" pitchFamily="18" charset="0"/>
              </a:rPr>
              <a:t>bm</a:t>
            </a:r>
            <a:r>
              <a:rPr lang="nb-NO" sz="1200" dirty="0">
                <a:cs typeface="Times New Roman" panose="02020603050405020304" pitchFamily="18" charset="0"/>
              </a:rPr>
              <a:t> and </a:t>
            </a:r>
            <a:r>
              <a:rPr lang="nb-NO" sz="1200" dirty="0" err="1">
                <a:cs typeface="Times New Roman" panose="02020603050405020304" pitchFamily="18" charset="0"/>
              </a:rPr>
              <a:t>ferropericlase</a:t>
            </a:r>
            <a:r>
              <a:rPr lang="nb-NO" sz="1200" dirty="0">
                <a:cs typeface="Times New Roman" panose="02020603050405020304" pitchFamily="18" charset="0"/>
              </a:rPr>
              <a:t> to </a:t>
            </a:r>
            <a:r>
              <a:rPr lang="nb-NO" sz="1200" dirty="0" err="1">
                <a:cs typeface="Times New Roman" panose="02020603050405020304" pitchFamily="18" charset="0"/>
              </a:rPr>
              <a:t>the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core</a:t>
            </a:r>
            <a:r>
              <a:rPr lang="nb-NO" sz="1200" dirty="0">
                <a:cs typeface="Times New Roman" panose="02020603050405020304" pitchFamily="18" charset="0"/>
              </a:rPr>
              <a:t>  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>
                <a:solidFill>
                  <a:srgbClr val="FF00FF"/>
                </a:solidFill>
                <a:cs typeface="Times New Roman" panose="02020603050405020304" pitchFamily="18" charset="0"/>
              </a:rPr>
              <a:t>Takafuji</a:t>
            </a:r>
            <a:r>
              <a:rPr lang="nb-NO" sz="1100" dirty="0">
                <a:solidFill>
                  <a:srgbClr val="FF00FF"/>
                </a:solidFill>
                <a:cs typeface="Times New Roman" panose="02020603050405020304" pitchFamily="18" charset="0"/>
              </a:rPr>
              <a:t> et al. 2005; Frost et al. 2010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  <a:endParaRPr lang="nb-NO" sz="1200" dirty="0" smtClean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Geophysical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constraints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on</a:t>
            </a:r>
            <a:r>
              <a:rPr lang="nb-NO" sz="1200" dirty="0" smtClean="0">
                <a:cs typeface="Times New Roman" panose="02020603050405020304" pitchFamily="18" charset="0"/>
              </a:rPr>
              <a:t> E'-</a:t>
            </a:r>
            <a:r>
              <a:rPr lang="nb-NO" sz="1200" dirty="0" err="1" smtClean="0">
                <a:cs typeface="Times New Roman" panose="02020603050405020304" pitchFamily="18" charset="0"/>
              </a:rPr>
              <a:t>layer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Lay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Young, 1990, GRL;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Garnero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1993, GRL;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Helffrich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Kaneshima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2010, Nature;</a:t>
            </a:r>
          </a:p>
          <a:p>
            <a:pPr>
              <a:lnSpc>
                <a:spcPts val="1100"/>
              </a:lnSpc>
            </a:pPr>
            <a:r>
              <a:rPr lang="nb-NO" sz="1100" dirty="0">
                <a:solidFill>
                  <a:srgbClr val="FF66FF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66FF"/>
                </a:solidFill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Kaneshima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Helffrich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2013, GJI;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Kaneshima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2018, PEPI; Irving et al. 2018. </a:t>
            </a:r>
            <a:r>
              <a:rPr lang="nb-NO" sz="110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Adv)</a:t>
            </a:r>
            <a:r>
              <a:rPr lang="nb-NO" sz="12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Core</a:t>
            </a:r>
            <a:r>
              <a:rPr lang="nb-NO" sz="1200" dirty="0" smtClean="0">
                <a:cs typeface="Times New Roman" panose="02020603050405020304" pitchFamily="18" charset="0"/>
              </a:rPr>
              <a:t>-BMO </a:t>
            </a:r>
            <a:r>
              <a:rPr lang="nb-NO" sz="1200" dirty="0" err="1" smtClean="0">
                <a:cs typeface="Times New Roman" panose="02020603050405020304" pitchFamily="18" charset="0"/>
              </a:rPr>
              <a:t>exchange</a:t>
            </a:r>
            <a:r>
              <a:rPr lang="nb-NO" sz="1200" dirty="0" smtClean="0">
                <a:cs typeface="Times New Roman" panose="02020603050405020304" pitchFamily="18" charset="0"/>
              </a:rPr>
              <a:t>: SiO</a:t>
            </a:r>
            <a:r>
              <a:rPr lang="nb-NO" sz="1200" baseline="-25000" dirty="0" smtClean="0">
                <a:cs typeface="Times New Roman" panose="02020603050405020304" pitchFamily="18" charset="0"/>
              </a:rPr>
              <a:t>2</a:t>
            </a:r>
            <a:r>
              <a:rPr lang="nb-NO" sz="1200" dirty="0" smtClean="0">
                <a:cs typeface="Times New Roman" panose="02020603050405020304" pitchFamily="18" charset="0"/>
              </a:rPr>
              <a:t>↔FeO, E'-</a:t>
            </a:r>
            <a:r>
              <a:rPr lang="nb-NO" sz="1200" dirty="0" err="1" smtClean="0">
                <a:cs typeface="Times New Roman" panose="02020603050405020304" pitchFamily="18" charset="0"/>
              </a:rPr>
              <a:t>layer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Brodholt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&amp;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Badro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2017, GRL;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Hirose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2017, Nat; 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et al.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2019,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Tectonoph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;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Helffrich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2020)</a:t>
            </a:r>
            <a:endParaRPr lang="nb-NO" sz="105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586" y="1746756"/>
            <a:ext cx="8424936" cy="907941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Fairly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large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and </a:t>
            </a:r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complex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topic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-  </a:t>
            </a:r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if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interested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see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recorded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lecture</a:t>
            </a:r>
            <a:r>
              <a:rPr lang="nb-NO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at:</a:t>
            </a:r>
          </a:p>
          <a:p>
            <a:pPr>
              <a:lnSpc>
                <a:spcPts val="2100"/>
              </a:lnSpc>
            </a:pPr>
            <a:r>
              <a:rPr lang="nb-NO" sz="1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www.nhm.uio.no/english/about/organization/research-collections/people/rtronnes/1/other-lect/sem-mtg/Core-MO-exchange-Rec.pptx</a:t>
            </a:r>
          </a:p>
          <a:p>
            <a:pPr>
              <a:lnSpc>
                <a:spcPts val="2100"/>
              </a:lnSpc>
            </a:pPr>
            <a:r>
              <a:rPr lang="nb-NO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Trønnes-UiO-</a:t>
            </a:r>
            <a:r>
              <a:rPr lang="nb-NO" sz="1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page</a:t>
            </a:r>
            <a:r>
              <a:rPr lang="nb-NO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→ </a:t>
            </a:r>
            <a:r>
              <a:rPr lang="nb-NO" sz="1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Teaching</a:t>
            </a:r>
            <a:r>
              <a:rPr lang="nb-NO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→ </a:t>
            </a:r>
            <a:r>
              <a:rPr lang="nb-NO" sz="1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other-lect</a:t>
            </a:r>
            <a:r>
              <a:rPr lang="nb-NO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→ </a:t>
            </a:r>
            <a:r>
              <a:rPr lang="nb-NO" sz="1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sem-mtg</a:t>
            </a:r>
            <a:r>
              <a:rPr lang="nb-NO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→ </a:t>
            </a:r>
            <a:r>
              <a:rPr lang="nb-NO" sz="1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Core</a:t>
            </a:r>
            <a:r>
              <a:rPr lang="nb-NO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-MO-</a:t>
            </a:r>
            <a:r>
              <a:rPr lang="nb-NO" sz="1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exchange</a:t>
            </a:r>
            <a:r>
              <a:rPr lang="nb-NO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nb-NO" sz="1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Rec.pptxZ</a:t>
            </a:r>
            <a:endParaRPr lang="nb-NO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4485" y="3727225"/>
            <a:ext cx="4207955" cy="90024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b="1" dirty="0" smtClean="0"/>
              <a:t>Large </a:t>
            </a:r>
            <a:r>
              <a:rPr lang="nb-NO" b="1" dirty="0" err="1" smtClean="0"/>
              <a:t>terrestrial</a:t>
            </a:r>
            <a:r>
              <a:rPr lang="nb-NO" b="1" dirty="0" smtClean="0"/>
              <a:t> planets Venus &amp; Earth: </a:t>
            </a:r>
          </a:p>
          <a:p>
            <a:pPr>
              <a:lnSpc>
                <a:spcPts val="2000"/>
              </a:lnSpc>
            </a:pPr>
            <a:r>
              <a:rPr lang="nb-NO" dirty="0"/>
              <a:t> </a:t>
            </a:r>
            <a:r>
              <a:rPr lang="nb-NO" dirty="0" err="1" smtClean="0"/>
              <a:t>core</a:t>
            </a:r>
            <a:r>
              <a:rPr lang="nb-NO" dirty="0" smtClean="0"/>
              <a:t> </a:t>
            </a:r>
            <a:r>
              <a:rPr lang="nb-NO" dirty="0" err="1" smtClean="0"/>
              <a:t>segregation</a:t>
            </a:r>
            <a:r>
              <a:rPr lang="nb-NO" dirty="0" smtClean="0"/>
              <a:t> at </a:t>
            </a:r>
            <a:r>
              <a:rPr lang="nb-NO" b="1" dirty="0" err="1" smtClean="0">
                <a:solidFill>
                  <a:srgbClr val="FF0000"/>
                </a:solidFill>
              </a:rPr>
              <a:t>very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high</a:t>
            </a:r>
            <a:r>
              <a:rPr lang="nb-NO" b="1" dirty="0" smtClean="0">
                <a:solidFill>
                  <a:srgbClr val="FF0000"/>
                </a:solidFill>
              </a:rPr>
              <a:t> T</a:t>
            </a:r>
            <a:r>
              <a:rPr lang="nb-NO" dirty="0" smtClean="0"/>
              <a:t>, </a:t>
            </a:r>
            <a:r>
              <a:rPr lang="nb-NO" dirty="0" err="1" smtClean="0"/>
              <a:t>allowing</a:t>
            </a:r>
            <a:endParaRPr lang="nb-NO" dirty="0" smtClean="0"/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Si</a:t>
            </a:r>
            <a:r>
              <a:rPr lang="nb-NO" b="1" baseline="30000" dirty="0" err="1" smtClean="0">
                <a:solidFill>
                  <a:srgbClr val="FF0000"/>
                </a:solidFill>
              </a:rPr>
              <a:t>protocore</a:t>
            </a:r>
            <a:r>
              <a:rPr lang="nb-NO" dirty="0" smtClean="0"/>
              <a:t>  </a:t>
            </a:r>
            <a:r>
              <a:rPr lang="nb-NO" b="1" dirty="0" smtClean="0"/>
              <a:t>and</a:t>
            </a:r>
            <a:r>
              <a:rPr lang="nb-NO" dirty="0" smtClean="0"/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FeO</a:t>
            </a:r>
            <a:r>
              <a:rPr lang="nb-NO" baseline="30000" dirty="0" err="1" smtClean="0">
                <a:solidFill>
                  <a:srgbClr val="FF0000"/>
                </a:solidFill>
              </a:rPr>
              <a:t>MO</a:t>
            </a:r>
            <a:r>
              <a:rPr lang="nb-NO" baseline="30000" dirty="0" smtClean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(i.e.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1600" dirty="0" smtClean="0">
                <a:solidFill>
                  <a:srgbClr val="FF0000"/>
                </a:solidFill>
              </a:rPr>
              <a:t>f</a:t>
            </a:r>
            <a:r>
              <a:rPr lang="nb-NO" sz="1600" baseline="-16000" dirty="0" smtClean="0">
                <a:solidFill>
                  <a:srgbClr val="FF0000"/>
                </a:solidFill>
              </a:rPr>
              <a:t>O</a:t>
            </a:r>
            <a:r>
              <a:rPr lang="nb-NO" sz="1600" baseline="-25000" dirty="0" smtClean="0">
                <a:solidFill>
                  <a:srgbClr val="FF0000"/>
                </a:solidFill>
              </a:rPr>
              <a:t>2</a:t>
            </a:r>
            <a:r>
              <a:rPr lang="nb-NO" sz="16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188" y="3727225"/>
            <a:ext cx="38491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2 Fe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SiO</a:t>
            </a:r>
            <a:r>
              <a:rPr lang="nb-NO" sz="2000" b="1" baseline="-25000" dirty="0" smtClean="0"/>
              <a:t>2</a:t>
            </a:r>
            <a:r>
              <a:rPr lang="nb-NO" sz="2000" b="1" baseline="30000" dirty="0" smtClean="0"/>
              <a:t>sil</a:t>
            </a:r>
            <a:r>
              <a:rPr lang="nb-NO" sz="2000" b="1" dirty="0" smtClean="0"/>
              <a:t>  =  Si</a:t>
            </a:r>
            <a:r>
              <a:rPr lang="nb-NO" sz="2000" b="1" baseline="30000" dirty="0" smtClean="0"/>
              <a:t>met</a:t>
            </a:r>
            <a:r>
              <a:rPr lang="nb-NO" sz="2000" b="1" dirty="0" smtClean="0"/>
              <a:t> + 2 FeO</a:t>
            </a:r>
            <a:r>
              <a:rPr lang="nb-NO" sz="2000" b="1" baseline="30000" dirty="0" smtClean="0"/>
              <a:t>sil</a:t>
            </a:r>
          </a:p>
          <a:p>
            <a:pPr>
              <a:lnSpc>
                <a:spcPts val="2200"/>
              </a:lnSpc>
            </a:pPr>
            <a:r>
              <a:rPr lang="nb-NO" sz="1400" dirty="0" err="1" smtClean="0"/>
              <a:t>displaced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towards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product</a:t>
            </a:r>
            <a:r>
              <a:rPr lang="nb-NO" sz="1400" dirty="0" err="1" smtClean="0">
                <a:solidFill>
                  <a:srgbClr val="FF0000"/>
                </a:solidFill>
              </a:rPr>
              <a:t>s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w</a:t>
            </a:r>
            <a:r>
              <a:rPr lang="nb-NO" sz="1400" dirty="0" err="1" smtClean="0">
                <a:solidFill>
                  <a:srgbClr val="FF0000"/>
                </a:solidFill>
              </a:rPr>
              <a:t>ith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increasing</a:t>
            </a:r>
            <a:r>
              <a:rPr lang="nb-NO" sz="1400" b="1" dirty="0" smtClean="0">
                <a:solidFill>
                  <a:srgbClr val="FF0000"/>
                </a:solidFill>
              </a:rPr>
              <a:t> T</a:t>
            </a:r>
            <a:endParaRPr lang="nb-NO" sz="1400" b="1" dirty="0" smtClean="0">
              <a:solidFill>
                <a:srgbClr val="FF0000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                 and </a:t>
            </a:r>
            <a:r>
              <a:rPr lang="nb-NO" sz="1400" dirty="0" err="1" smtClean="0">
                <a:solidFill>
                  <a:srgbClr val="0066FF"/>
                </a:solidFill>
              </a:rPr>
              <a:t>reversed</a:t>
            </a:r>
            <a:r>
              <a:rPr lang="nb-NO" sz="1400" dirty="0" smtClean="0">
                <a:solidFill>
                  <a:srgbClr val="0066FF"/>
                </a:solidFill>
              </a:rPr>
              <a:t> during </a:t>
            </a:r>
            <a:r>
              <a:rPr lang="nb-NO" sz="1400" b="1" dirty="0" err="1" smtClean="0">
                <a:solidFill>
                  <a:srgbClr val="0066FF"/>
                </a:solidFill>
              </a:rPr>
              <a:t>cooling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41" y="3212976"/>
            <a:ext cx="9031983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b="1" dirty="0" smtClean="0"/>
              <a:t>Metal-</a:t>
            </a:r>
            <a:r>
              <a:rPr lang="nb-NO" sz="1800" b="1" dirty="0" err="1" smtClean="0"/>
              <a:t>silicate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exchange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equilibrium</a:t>
            </a:r>
            <a:r>
              <a:rPr lang="nb-NO" sz="1800" b="1" dirty="0" smtClean="0"/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leading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to </a:t>
            </a:r>
            <a:r>
              <a:rPr lang="nb-NO" sz="1800" b="1" dirty="0" err="1" smtClean="0">
                <a:solidFill>
                  <a:srgbClr val="0066FF"/>
                </a:solidFill>
              </a:rPr>
              <a:t>core</a:t>
            </a:r>
            <a:r>
              <a:rPr lang="nb-NO" sz="1800" b="1" dirty="0" smtClean="0">
                <a:solidFill>
                  <a:srgbClr val="0066FF"/>
                </a:solidFill>
              </a:rPr>
              <a:t> - BMO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chemical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exhange</a:t>
            </a:r>
            <a:r>
              <a:rPr lang="nb-NO" sz="1800" dirty="0" smtClean="0">
                <a:solidFill>
                  <a:srgbClr val="0066FF"/>
                </a:solidFill>
              </a:rPr>
              <a:t> during </a:t>
            </a:r>
            <a:r>
              <a:rPr lang="nb-NO" sz="1800" dirty="0" err="1" smtClean="0">
                <a:solidFill>
                  <a:srgbClr val="0066FF"/>
                </a:solidFill>
              </a:rPr>
              <a:t>cooling</a:t>
            </a:r>
            <a:endParaRPr lang="nb-NO" sz="1800" dirty="0" smtClean="0">
              <a:solidFill>
                <a:srgbClr val="0066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07518" y="5013176"/>
            <a:ext cx="4012637" cy="1092607"/>
            <a:chOff x="1703759" y="4966683"/>
            <a:chExt cx="4012637" cy="1092607"/>
          </a:xfrm>
        </p:grpSpPr>
        <p:sp>
          <p:nvSpPr>
            <p:cNvPr id="9" name="TextBox 8"/>
            <p:cNvSpPr txBox="1"/>
            <p:nvPr/>
          </p:nvSpPr>
          <p:spPr>
            <a:xfrm>
              <a:off x="1703759" y="4966683"/>
              <a:ext cx="4012637" cy="10926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nb-NO" b="1" dirty="0" err="1" smtClean="0">
                  <a:solidFill>
                    <a:srgbClr val="0066FF"/>
                  </a:solidFill>
                </a:rPr>
                <a:t>Cooling</a:t>
              </a:r>
              <a:r>
                <a:rPr lang="nb-NO" dirty="0" smtClean="0">
                  <a:solidFill>
                    <a:srgbClr val="0066FF"/>
                  </a:solidFill>
                </a:rPr>
                <a:t>          </a:t>
              </a:r>
              <a:r>
                <a:rPr lang="nb-NO" dirty="0" err="1" smtClean="0">
                  <a:solidFill>
                    <a:srgbClr val="6600CC"/>
                  </a:solidFill>
                </a:rPr>
                <a:t>core</a:t>
              </a:r>
              <a:r>
                <a:rPr lang="nb-NO" dirty="0" smtClean="0">
                  <a:solidFill>
                    <a:srgbClr val="6600CC"/>
                  </a:solidFill>
                </a:rPr>
                <a:t>-BMO </a:t>
              </a:r>
              <a:r>
                <a:rPr lang="nb-NO" b="1" dirty="0" smtClean="0">
                  <a:solidFill>
                    <a:srgbClr val="6600CC"/>
                  </a:solidFill>
                </a:rPr>
                <a:t>chemical exchange</a:t>
              </a:r>
            </a:p>
            <a:p>
              <a:pPr>
                <a:lnSpc>
                  <a:spcPts val="28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- FeO </a:t>
              </a:r>
              <a:r>
                <a:rPr lang="nb-NO" dirty="0" smtClean="0">
                  <a:solidFill>
                    <a:srgbClr val="9999FF"/>
                  </a:solidFill>
                </a:rPr>
                <a:t>and FeO</a:t>
              </a:r>
              <a:r>
                <a:rPr lang="nb-NO" baseline="-25000" dirty="0" smtClean="0">
                  <a:solidFill>
                    <a:srgbClr val="9999FF"/>
                  </a:solidFill>
                </a:rPr>
                <a:t>1.5</a:t>
              </a:r>
              <a:r>
                <a:rPr lang="nb-NO" dirty="0" smtClean="0">
                  <a:solidFill>
                    <a:srgbClr val="6600CC"/>
                  </a:solidFill>
                </a:rPr>
                <a:t> from BMO to the core</a:t>
              </a:r>
            </a:p>
            <a:p>
              <a:pPr>
                <a:lnSpc>
                  <a:spcPts val="25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- SiO</a:t>
              </a:r>
              <a:r>
                <a:rPr lang="nb-NO" baseline="-25000" dirty="0" smtClean="0">
                  <a:solidFill>
                    <a:srgbClr val="6600CC"/>
                  </a:solidFill>
                </a:rPr>
                <a:t>2</a:t>
              </a:r>
              <a:r>
                <a:rPr lang="nb-NO" dirty="0" smtClean="0">
                  <a:solidFill>
                    <a:srgbClr val="6600CC"/>
                  </a:solidFill>
                </a:rPr>
                <a:t> from </a:t>
              </a:r>
              <a:r>
                <a:rPr lang="nb-NO" dirty="0" err="1" smtClean="0">
                  <a:solidFill>
                    <a:srgbClr val="6600CC"/>
                  </a:solidFill>
                </a:rPr>
                <a:t>core</a:t>
              </a:r>
              <a:r>
                <a:rPr lang="nb-NO" dirty="0" smtClean="0">
                  <a:solidFill>
                    <a:srgbClr val="6600CC"/>
                  </a:solidFill>
                </a:rPr>
                <a:t> to BMO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586438" y="5078355"/>
              <a:ext cx="281080" cy="17868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86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82" y="34432"/>
            <a:ext cx="9004056" cy="784830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Plume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flux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core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-to-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plume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contamination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W,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presumably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via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ULVZs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b="1" dirty="0" err="1">
                <a:solidFill>
                  <a:srgbClr val="6600FF"/>
                </a:solidFill>
                <a:cs typeface="Times New Roman" panose="02020603050405020304" pitchFamily="18" charset="0"/>
              </a:rPr>
              <a:t>but</a:t>
            </a:r>
            <a:r>
              <a:rPr lang="nb-NO" b="1" dirty="0">
                <a:solidFill>
                  <a:srgbClr val="6600FF"/>
                </a:solidFill>
                <a:cs typeface="Times New Roman" panose="02020603050405020304" pitchFamily="18" charset="0"/>
              </a:rPr>
              <a:t> not</a:t>
            </a:r>
            <a:r>
              <a:rPr lang="nb-NO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dirty="0">
                <a:solidFill>
                  <a:srgbClr val="6600FF"/>
                </a:solidFill>
                <a:cs typeface="Times New Roman" panose="02020603050405020304" pitchFamily="18" charset="0"/>
              </a:rPr>
              <a:t>H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e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and Ne </a:t>
            </a:r>
            <a:endParaRPr lang="nb-NO" sz="14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Correlation</a:t>
            </a:r>
            <a:r>
              <a:rPr lang="nb-NO" sz="1200" dirty="0" smtClean="0">
                <a:cs typeface="Times New Roman" panose="02020603050405020304" pitchFamily="18" charset="0"/>
              </a:rPr>
              <a:t>: </a:t>
            </a:r>
            <a:r>
              <a:rPr lang="nb-NO" sz="1200" dirty="0" err="1" smtClean="0">
                <a:cs typeface="Times New Roman" panose="02020603050405020304" pitchFamily="18" charset="0"/>
              </a:rPr>
              <a:t>plume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flux</a:t>
            </a:r>
            <a:r>
              <a:rPr lang="nb-NO" sz="1200" dirty="0" smtClean="0">
                <a:cs typeface="Times New Roman" panose="02020603050405020304" pitchFamily="18" charset="0"/>
              </a:rPr>
              <a:t>, </a:t>
            </a:r>
            <a:r>
              <a:rPr lang="nb-NO" sz="1200" baseline="30000" dirty="0" smtClean="0">
                <a:cs typeface="Times New Roman" panose="02020603050405020304" pitchFamily="18" charset="0"/>
              </a:rPr>
              <a:t>3</a:t>
            </a:r>
            <a:r>
              <a:rPr lang="nb-NO" sz="1200" dirty="0" smtClean="0">
                <a:cs typeface="Times New Roman" panose="02020603050405020304" pitchFamily="18" charset="0"/>
              </a:rPr>
              <a:t>He/</a:t>
            </a:r>
            <a:r>
              <a:rPr lang="nb-NO" sz="1200" baseline="30000" dirty="0" smtClean="0">
                <a:cs typeface="Times New Roman" panose="02020603050405020304" pitchFamily="18" charset="0"/>
              </a:rPr>
              <a:t>4</a:t>
            </a:r>
            <a:r>
              <a:rPr lang="nb-NO" sz="1200" dirty="0" smtClean="0">
                <a:cs typeface="Times New Roman" panose="02020603050405020304" pitchFamily="18" charset="0"/>
              </a:rPr>
              <a:t>He- and </a:t>
            </a:r>
            <a:r>
              <a:rPr lang="nb-NO" sz="1200" baseline="30000" dirty="0" smtClean="0">
                <a:cs typeface="Times New Roman" panose="02020603050405020304" pitchFamily="18" charset="0"/>
              </a:rPr>
              <a:t>182</a:t>
            </a:r>
            <a:r>
              <a:rPr lang="nb-NO" sz="1200" dirty="0" smtClean="0">
                <a:cs typeface="Times New Roman" panose="02020603050405020304" pitchFamily="18" charset="0"/>
              </a:rPr>
              <a:t>W/</a:t>
            </a:r>
            <a:r>
              <a:rPr lang="nb-NO" sz="1200" baseline="30000" dirty="0" smtClean="0">
                <a:cs typeface="Times New Roman" panose="02020603050405020304" pitchFamily="18" charset="0"/>
              </a:rPr>
              <a:t>184</a:t>
            </a:r>
            <a:r>
              <a:rPr lang="nb-NO" sz="1200" dirty="0" smtClean="0">
                <a:cs typeface="Times New Roman" panose="02020603050405020304" pitchFamily="18" charset="0"/>
              </a:rPr>
              <a:t>W-ratios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(Jackson et al. 2017,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Hoggard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2020, EPSL; Bao et al. 2022,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,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Mundl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2017,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Sci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In spite </a:t>
            </a:r>
            <a:r>
              <a:rPr lang="nb-NO" sz="1200" dirty="0" err="1" smtClean="0">
                <a:cs typeface="Times New Roman" panose="02020603050405020304" pitchFamily="18" charset="0"/>
              </a:rPr>
              <a:t>of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this</a:t>
            </a:r>
            <a:r>
              <a:rPr lang="nb-NO" sz="1200" dirty="0" smtClean="0">
                <a:cs typeface="Times New Roman" panose="02020603050405020304" pitchFamily="18" charset="0"/>
              </a:rPr>
              <a:t>: </a:t>
            </a:r>
            <a:r>
              <a:rPr lang="nb-NO" sz="1200" dirty="0" err="1" smtClean="0">
                <a:cs typeface="Times New Roman" panose="02020603050405020304" pitchFamily="18" charset="0"/>
              </a:rPr>
              <a:t>primordial</a:t>
            </a:r>
            <a:r>
              <a:rPr lang="nb-NO" sz="1200" dirty="0" smtClean="0">
                <a:cs typeface="Times New Roman" panose="02020603050405020304" pitchFamily="18" charset="0"/>
              </a:rPr>
              <a:t> He-Ne-signal is </a:t>
            </a:r>
            <a:r>
              <a:rPr lang="nb-NO" sz="1200" b="1" dirty="0" smtClean="0">
                <a:cs typeface="Times New Roman" panose="02020603050405020304" pitchFamily="18" charset="0"/>
              </a:rPr>
              <a:t>not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>
                <a:cs typeface="Times New Roman" panose="02020603050405020304" pitchFamily="18" charset="0"/>
              </a:rPr>
              <a:t>from </a:t>
            </a:r>
            <a:r>
              <a:rPr lang="nb-NO" sz="1200" dirty="0" err="1">
                <a:cs typeface="Times New Roman" panose="02020603050405020304" pitchFamily="18" charset="0"/>
              </a:rPr>
              <a:t>core</a:t>
            </a:r>
            <a:r>
              <a:rPr lang="nb-NO" sz="1200" dirty="0">
                <a:cs typeface="Times New Roman" panose="02020603050405020304" pitchFamily="18" charset="0"/>
              </a:rPr>
              <a:t>. Met-sil </a:t>
            </a:r>
            <a:r>
              <a:rPr lang="nb-NO" sz="1200" dirty="0" err="1" smtClean="0">
                <a:cs typeface="Times New Roman" panose="02020603050405020304" pitchFamily="18" charset="0"/>
              </a:rPr>
              <a:t>partitioning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predicts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too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cs typeface="Times New Roman" panose="02020603050405020304" pitchFamily="18" charset="0"/>
              </a:rPr>
              <a:t>high</a:t>
            </a:r>
            <a:r>
              <a:rPr lang="nb-NO" sz="1200" dirty="0">
                <a:cs typeface="Times New Roman" panose="02020603050405020304" pitchFamily="18" charset="0"/>
              </a:rPr>
              <a:t> He/Ne </a:t>
            </a:r>
            <a:r>
              <a:rPr lang="nb-NO" sz="1200" dirty="0" err="1">
                <a:cs typeface="Times New Roman" panose="02020603050405020304" pitchFamily="18" charset="0"/>
              </a:rPr>
              <a:t>core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(Li, </a:t>
            </a:r>
            <a:r>
              <a:rPr lang="nb-NO" sz="105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Brodholt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Nat </a:t>
            </a:r>
            <a:r>
              <a:rPr lang="nb-NO" sz="1050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Comm</a:t>
            </a:r>
            <a:r>
              <a:rPr lang="nb-NO" sz="105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) </a:t>
            </a:r>
            <a:endParaRPr lang="nb-NO" sz="105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" y="898208"/>
            <a:ext cx="4005938" cy="5904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751" y="1582761"/>
            <a:ext cx="4748987" cy="4535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6336" y="1484784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Mundl-Petermeier</a:t>
            </a:r>
            <a:endParaRPr lang="nb-NO" sz="1200" dirty="0" smtClean="0"/>
          </a:p>
          <a:p>
            <a:r>
              <a:rPr lang="nb-NO" sz="1200" dirty="0" smtClean="0"/>
              <a:t>et al. 2020, GCA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19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94" y="64551"/>
            <a:ext cx="8967802" cy="784830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Early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refractory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domains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(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ERD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are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bridgmanitic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Hadean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likely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sources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primordial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-like He- and Ne-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isotopic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signatures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.</a:t>
            </a:r>
            <a:endParaRPr lang="nb-NO" sz="13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Geodynamic</a:t>
            </a:r>
            <a:r>
              <a:rPr lang="nb-NO" sz="1200" dirty="0" smtClean="0">
                <a:cs typeface="Times New Roman" panose="02020603050405020304" pitchFamily="18" charset="0"/>
              </a:rPr>
              <a:t> BEAMS-</a:t>
            </a:r>
            <a:r>
              <a:rPr lang="nb-NO" sz="1200" dirty="0" err="1" smtClean="0">
                <a:cs typeface="Times New Roman" panose="02020603050405020304" pitchFamily="18" charset="0"/>
              </a:rPr>
              <a:t>model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(Ballmer et al. 2017, NG)</a:t>
            </a:r>
            <a:r>
              <a:rPr lang="nb-NO" sz="1100" dirty="0" smtClean="0">
                <a:cs typeface="Times New Roman" panose="02020603050405020304" pitchFamily="18" charset="0"/>
              </a:rPr>
              <a:t>.  </a:t>
            </a:r>
            <a:r>
              <a:rPr lang="nb-NO" sz="1200" dirty="0" err="1" smtClean="0">
                <a:cs typeface="Times New Roman" panose="02020603050405020304" pitchFamily="18" charset="0"/>
              </a:rPr>
              <a:t>Tenuous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seismic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evidence</a:t>
            </a:r>
            <a:r>
              <a:rPr lang="nb-NO" sz="1200" dirty="0" smtClean="0">
                <a:cs typeface="Times New Roman" panose="02020603050405020304" pitchFamily="18" charset="0"/>
              </a:rPr>
              <a:t> for </a:t>
            </a:r>
            <a:r>
              <a:rPr lang="nb-NO" sz="1200" dirty="0" err="1" smtClean="0">
                <a:cs typeface="Times New Roman" panose="02020603050405020304" pitchFamily="18" charset="0"/>
              </a:rPr>
              <a:t>ferropericlase-free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domains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Shephard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2021, NC)</a:t>
            </a:r>
            <a:r>
              <a:rPr lang="nb-NO" sz="1100" dirty="0" smtClean="0">
                <a:solidFill>
                  <a:srgbClr val="FF66FF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He-Ne-</a:t>
            </a:r>
            <a:r>
              <a:rPr lang="nb-NO" sz="1200" dirty="0" err="1" smtClean="0">
                <a:cs typeface="Times New Roman" panose="02020603050405020304" pitchFamily="18" charset="0"/>
              </a:rPr>
              <a:t>diffusion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>
                <a:cs typeface="Times New Roman" panose="02020603050405020304" pitchFamily="18" charset="0"/>
              </a:rPr>
              <a:t>rates in </a:t>
            </a:r>
            <a:r>
              <a:rPr lang="nb-NO" sz="1200" dirty="0" err="1" smtClean="0">
                <a:cs typeface="Times New Roman" panose="02020603050405020304" pitchFamily="18" charset="0"/>
              </a:rPr>
              <a:t>bm</a:t>
            </a:r>
            <a:r>
              <a:rPr lang="nb-NO" sz="1200" dirty="0" smtClean="0">
                <a:cs typeface="Times New Roman" panose="02020603050405020304" pitchFamily="18" charset="0"/>
              </a:rPr>
              <a:t> supports </a:t>
            </a:r>
            <a:r>
              <a:rPr lang="nb-NO" sz="1200" dirty="0" err="1" smtClean="0">
                <a:cs typeface="Times New Roman" panose="02020603050405020304" pitchFamily="18" charset="0"/>
              </a:rPr>
              <a:t>primordial</a:t>
            </a:r>
            <a:r>
              <a:rPr lang="nb-NO" sz="1200" dirty="0" smtClean="0">
                <a:cs typeface="Times New Roman" panose="02020603050405020304" pitchFamily="18" charset="0"/>
              </a:rPr>
              <a:t> signal from </a:t>
            </a:r>
            <a:r>
              <a:rPr lang="nb-NO" sz="1200" dirty="0" err="1" smtClean="0">
                <a:cs typeface="Times New Roman" panose="02020603050405020304" pitchFamily="18" charset="0"/>
              </a:rPr>
              <a:t>Hadean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refractory</a:t>
            </a:r>
            <a:r>
              <a:rPr lang="nb-NO" sz="1200" dirty="0" smtClean="0">
                <a:cs typeface="Times New Roman" panose="02020603050405020304" pitchFamily="18" charset="0"/>
              </a:rPr>
              <a:t> BEAMS,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in prep)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56314"/>
            <a:ext cx="8137644" cy="5312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95" y="1052736"/>
            <a:ext cx="3526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Ballmer et al. (2017, Nat </a:t>
            </a:r>
            <a:r>
              <a:rPr lang="nb-NO" sz="1200" dirty="0" err="1" smtClean="0"/>
              <a:t>Geosci</a:t>
            </a:r>
            <a:r>
              <a:rPr lang="nb-NO" sz="1200" dirty="0" smtClean="0"/>
              <a:t>): BEAMS-</a:t>
            </a:r>
            <a:r>
              <a:rPr lang="nb-NO" sz="1200" dirty="0" err="1" smtClean="0"/>
              <a:t>modelling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365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94" y="64551"/>
            <a:ext cx="8895793" cy="784830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Early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refractory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domains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.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ERDs</a:t>
            </a:r>
            <a:r>
              <a:rPr lang="nb-NO" sz="1300" dirty="0">
                <a:solidFill>
                  <a:srgbClr val="6600FF"/>
                </a:solidFill>
                <a:cs typeface="Times New Roman" panose="02020603050405020304" pitchFamily="18" charset="0"/>
              </a:rPr>
              <a:t>: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bridgmanitic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Hadean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and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likely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sources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primordial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-like He- and Ne-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isotopic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signatures</a:t>
            </a:r>
            <a:r>
              <a:rPr lang="nb-NO" sz="13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</a:t>
            </a:r>
            <a:endParaRPr lang="nb-NO" sz="1300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Geodynamic</a:t>
            </a:r>
            <a:r>
              <a:rPr lang="nb-NO" sz="1200" dirty="0" smtClean="0">
                <a:cs typeface="Times New Roman" panose="02020603050405020304" pitchFamily="18" charset="0"/>
              </a:rPr>
              <a:t> BEAMS-</a:t>
            </a:r>
            <a:r>
              <a:rPr lang="nb-NO" sz="1200" dirty="0" err="1" smtClean="0">
                <a:cs typeface="Times New Roman" panose="02020603050405020304" pitchFamily="18" charset="0"/>
              </a:rPr>
              <a:t>model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(Ballmer et al. 2017, NG)</a:t>
            </a:r>
            <a:r>
              <a:rPr lang="nb-NO" sz="1100" dirty="0" smtClean="0">
                <a:cs typeface="Times New Roman" panose="02020603050405020304" pitchFamily="18" charset="0"/>
              </a:rPr>
              <a:t>.  </a:t>
            </a:r>
            <a:r>
              <a:rPr lang="nb-NO" sz="1200" dirty="0" err="1" smtClean="0">
                <a:cs typeface="Times New Roman" panose="02020603050405020304" pitchFamily="18" charset="0"/>
              </a:rPr>
              <a:t>Tenuous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seismic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evidence</a:t>
            </a:r>
            <a:r>
              <a:rPr lang="nb-NO" sz="1200" dirty="0" smtClean="0">
                <a:cs typeface="Times New Roman" panose="02020603050405020304" pitchFamily="18" charset="0"/>
              </a:rPr>
              <a:t> for </a:t>
            </a:r>
            <a:r>
              <a:rPr lang="nb-NO" sz="1200" dirty="0" err="1" smtClean="0">
                <a:cs typeface="Times New Roman" panose="02020603050405020304" pitchFamily="18" charset="0"/>
              </a:rPr>
              <a:t>ferropericlase-free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domains</a:t>
            </a: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Shephard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2021, NC)</a:t>
            </a:r>
            <a:r>
              <a:rPr lang="nb-NO" sz="1100" dirty="0" smtClean="0">
                <a:solidFill>
                  <a:srgbClr val="FF66FF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He-Ne-</a:t>
            </a:r>
            <a:r>
              <a:rPr lang="nb-NO" sz="1200" dirty="0" err="1" smtClean="0">
                <a:cs typeface="Times New Roman" panose="02020603050405020304" pitchFamily="18" charset="0"/>
              </a:rPr>
              <a:t>diffusion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>
                <a:cs typeface="Times New Roman" panose="02020603050405020304" pitchFamily="18" charset="0"/>
              </a:rPr>
              <a:t>rates in </a:t>
            </a:r>
            <a:r>
              <a:rPr lang="nb-NO" sz="1200" dirty="0" err="1" smtClean="0">
                <a:cs typeface="Times New Roman" panose="02020603050405020304" pitchFamily="18" charset="0"/>
              </a:rPr>
              <a:t>bm</a:t>
            </a:r>
            <a:r>
              <a:rPr lang="nb-NO" sz="1200" dirty="0" smtClean="0">
                <a:cs typeface="Times New Roman" panose="02020603050405020304" pitchFamily="18" charset="0"/>
              </a:rPr>
              <a:t> supports </a:t>
            </a:r>
            <a:r>
              <a:rPr lang="nb-NO" sz="1200" dirty="0" err="1" smtClean="0">
                <a:cs typeface="Times New Roman" panose="02020603050405020304" pitchFamily="18" charset="0"/>
              </a:rPr>
              <a:t>primordial</a:t>
            </a:r>
            <a:r>
              <a:rPr lang="nb-NO" sz="1200" dirty="0" smtClean="0">
                <a:cs typeface="Times New Roman" panose="02020603050405020304" pitchFamily="18" charset="0"/>
              </a:rPr>
              <a:t> signal from </a:t>
            </a:r>
            <a:r>
              <a:rPr lang="nb-NO" sz="1200" dirty="0" err="1" smtClean="0">
                <a:cs typeface="Times New Roman" panose="02020603050405020304" pitchFamily="18" charset="0"/>
              </a:rPr>
              <a:t>Hadean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refractory</a:t>
            </a:r>
            <a:r>
              <a:rPr lang="nb-NO" sz="1200" dirty="0" smtClean="0">
                <a:cs typeface="Times New Roman" panose="02020603050405020304" pitchFamily="18" charset="0"/>
              </a:rPr>
              <a:t> BEAMS,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in prep)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" y="1047203"/>
            <a:ext cx="5770364" cy="580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78" y="849380"/>
            <a:ext cx="3997913" cy="38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6853"/>
            <a:ext cx="4222153" cy="2152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" y="4018140"/>
            <a:ext cx="4224283" cy="2808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4" y="1556792"/>
            <a:ext cx="4175313" cy="2718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4" y="4337517"/>
            <a:ext cx="4392488" cy="2489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552" y="111022"/>
            <a:ext cx="674070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err="1" smtClean="0">
                <a:solidFill>
                  <a:srgbClr val="0066FF"/>
                </a:solidFill>
              </a:rPr>
              <a:t>Diffusion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length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scales</a:t>
            </a:r>
            <a:r>
              <a:rPr lang="nb-NO" sz="1800" dirty="0" smtClean="0">
                <a:solidFill>
                  <a:srgbClr val="0066FF"/>
                </a:solidFill>
              </a:rPr>
              <a:t> for He and Ne in 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 at </a:t>
            </a:r>
            <a:r>
              <a:rPr lang="nb-NO" sz="1800" b="1" dirty="0" err="1" smtClean="0">
                <a:solidFill>
                  <a:srgbClr val="0066FF"/>
                </a:solidFill>
              </a:rPr>
              <a:t>about</a:t>
            </a:r>
            <a:r>
              <a:rPr lang="nb-NO" sz="1800" b="1" dirty="0" smtClean="0">
                <a:solidFill>
                  <a:srgbClr val="0066FF"/>
                </a:solidFill>
              </a:rPr>
              <a:t> 1800 km </a:t>
            </a:r>
            <a:r>
              <a:rPr lang="nb-NO" sz="1800" b="1" dirty="0" err="1" smtClean="0">
                <a:solidFill>
                  <a:srgbClr val="0066FF"/>
                </a:solidFill>
              </a:rPr>
              <a:t>depth</a:t>
            </a:r>
            <a:endParaRPr lang="nb-NO" sz="1400" b="1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51" y="676748"/>
            <a:ext cx="3416320" cy="86177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err="1" smtClean="0">
                <a:solidFill>
                  <a:srgbClr val="0066FF"/>
                </a:solidFill>
              </a:rPr>
              <a:t>Hadean</a:t>
            </a:r>
            <a:r>
              <a:rPr lang="nb-NO" sz="1300" b="1" dirty="0" smtClean="0">
                <a:solidFill>
                  <a:srgbClr val="0066FF"/>
                </a:solidFill>
              </a:rPr>
              <a:t>.  </a:t>
            </a:r>
            <a:r>
              <a:rPr lang="nb-NO" sz="1300" dirty="0" err="1" smtClean="0">
                <a:solidFill>
                  <a:srgbClr val="0066FF"/>
                </a:solidFill>
              </a:rPr>
              <a:t>Sufficient</a:t>
            </a:r>
            <a:r>
              <a:rPr lang="nb-NO" sz="1300" dirty="0" smtClean="0">
                <a:solidFill>
                  <a:srgbClr val="0066FF"/>
                </a:solidFill>
              </a:rPr>
              <a:t> for </a:t>
            </a:r>
            <a:r>
              <a:rPr lang="nb-NO" sz="1300" b="1" dirty="0" smtClean="0">
                <a:solidFill>
                  <a:srgbClr val="0066FF"/>
                </a:solidFill>
              </a:rPr>
              <a:t>He</a:t>
            </a:r>
            <a:r>
              <a:rPr lang="nb-NO" sz="1300" dirty="0" smtClean="0">
                <a:solidFill>
                  <a:srgbClr val="0066FF"/>
                </a:solidFill>
              </a:rPr>
              <a:t>-</a:t>
            </a:r>
            <a:r>
              <a:rPr lang="nb-NO" sz="1300" dirty="0" err="1" smtClean="0">
                <a:solidFill>
                  <a:srgbClr val="0066FF"/>
                </a:solidFill>
              </a:rPr>
              <a:t>recharging</a:t>
            </a:r>
            <a:r>
              <a:rPr lang="nb-NO" sz="1300" dirty="0" smtClean="0">
                <a:solidFill>
                  <a:srgbClr val="0066FF"/>
                </a:solidFill>
              </a:rPr>
              <a:t> over: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- 19 mm </a:t>
            </a:r>
            <a:r>
              <a:rPr lang="nb-NO" sz="1200" dirty="0" err="1" smtClean="0"/>
              <a:t>length</a:t>
            </a:r>
            <a:r>
              <a:rPr lang="nb-NO" sz="1200" dirty="0" smtClean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at </a:t>
            </a:r>
            <a:r>
              <a:rPr lang="nb-NO" sz="1200" dirty="0" err="1" smtClean="0"/>
              <a:t>liquidus</a:t>
            </a:r>
            <a:r>
              <a:rPr lang="nb-NO" sz="1200" dirty="0" smtClean="0"/>
              <a:t> in 10 </a:t>
            </a:r>
            <a:r>
              <a:rPr lang="nb-NO" sz="1200" dirty="0" err="1" smtClean="0"/>
              <a:t>hr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dirty="0" smtClean="0"/>
              <a:t>- 10 </a:t>
            </a:r>
            <a:r>
              <a:rPr lang="nb-NO" sz="1200" dirty="0"/>
              <a:t>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</a:t>
            </a:r>
            <a:r>
              <a:rPr lang="nb-NO" sz="1200" dirty="0"/>
              <a:t>at </a:t>
            </a:r>
            <a:r>
              <a:rPr lang="nb-NO" sz="1200" dirty="0" err="1" smtClean="0"/>
              <a:t>liquidus</a:t>
            </a:r>
            <a:r>
              <a:rPr lang="nb-NO" sz="1200" dirty="0" smtClean="0"/>
              <a:t> </a:t>
            </a:r>
            <a:r>
              <a:rPr lang="nb-NO" sz="1200" dirty="0"/>
              <a:t>in 300 </a:t>
            </a:r>
            <a:r>
              <a:rPr lang="nb-NO" sz="1200" dirty="0" err="1" smtClean="0"/>
              <a:t>Ma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b="1" dirty="0" smtClean="0"/>
              <a:t>- </a:t>
            </a:r>
            <a:r>
              <a:rPr lang="nb-NO" sz="1200" dirty="0" smtClean="0"/>
              <a:t>10 </a:t>
            </a:r>
            <a:r>
              <a:rPr lang="nb-NO" sz="1200" dirty="0"/>
              <a:t>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100 K </a:t>
            </a:r>
            <a:r>
              <a:rPr lang="nb-NO" sz="1200" dirty="0" err="1" smtClean="0"/>
              <a:t>below</a:t>
            </a:r>
            <a:r>
              <a:rPr lang="nb-NO" sz="1200" dirty="0" smtClean="0"/>
              <a:t> solidus in 500 </a:t>
            </a:r>
            <a:r>
              <a:rPr lang="nb-NO" sz="1200" dirty="0" err="1"/>
              <a:t>Ma</a:t>
            </a:r>
            <a:endParaRPr lang="nb-NO" sz="12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716016" y="716323"/>
            <a:ext cx="4390946" cy="784830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b="1" dirty="0" err="1" smtClean="0">
                <a:solidFill>
                  <a:srgbClr val="0066FF"/>
                </a:solidFill>
              </a:rPr>
              <a:t>Archean-Phanerozoic</a:t>
            </a:r>
            <a:endParaRPr lang="nb-NO" sz="1400" b="1" dirty="0" smtClean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300" b="1" dirty="0" err="1" smtClean="0">
                <a:solidFill>
                  <a:srgbClr val="0066FF"/>
                </a:solidFill>
              </a:rPr>
              <a:t>Insufficient</a:t>
            </a:r>
            <a:r>
              <a:rPr lang="nb-NO" sz="1300" dirty="0" smtClean="0">
                <a:solidFill>
                  <a:srgbClr val="0066FF"/>
                </a:solidFill>
              </a:rPr>
              <a:t> for resetting to </a:t>
            </a:r>
            <a:r>
              <a:rPr lang="nb-NO" sz="1300" dirty="0" err="1" smtClean="0">
                <a:solidFill>
                  <a:srgbClr val="0066FF"/>
                </a:solidFill>
              </a:rPr>
              <a:t>convective</a:t>
            </a:r>
            <a:r>
              <a:rPr lang="nb-NO" sz="1300" dirty="0" smtClean="0">
                <a:solidFill>
                  <a:srgbClr val="0066FF"/>
                </a:solidFill>
              </a:rPr>
              <a:t> mantle </a:t>
            </a:r>
            <a:r>
              <a:rPr lang="nb-NO" sz="1300" b="1" baseline="30000" dirty="0" smtClean="0">
                <a:solidFill>
                  <a:srgbClr val="0066FF"/>
                </a:solidFill>
              </a:rPr>
              <a:t>3</a:t>
            </a:r>
            <a:r>
              <a:rPr lang="nb-NO" sz="1300" b="1" dirty="0" smtClean="0">
                <a:solidFill>
                  <a:srgbClr val="0066FF"/>
                </a:solidFill>
              </a:rPr>
              <a:t>He/</a:t>
            </a:r>
            <a:r>
              <a:rPr lang="nb-NO" sz="1300" b="1" baseline="30000" dirty="0" smtClean="0">
                <a:solidFill>
                  <a:srgbClr val="0066FF"/>
                </a:solidFill>
              </a:rPr>
              <a:t>4</a:t>
            </a:r>
            <a:r>
              <a:rPr lang="nb-NO" sz="1300" b="1" dirty="0" smtClean="0">
                <a:solidFill>
                  <a:srgbClr val="0066FF"/>
                </a:solidFill>
              </a:rPr>
              <a:t>He</a:t>
            </a:r>
            <a:r>
              <a:rPr lang="nb-NO" sz="1300" dirty="0">
                <a:solidFill>
                  <a:srgbClr val="0066FF"/>
                </a:solidFill>
              </a:rPr>
              <a:t> </a:t>
            </a:r>
            <a:r>
              <a:rPr lang="nb-NO" sz="1300" dirty="0" smtClean="0">
                <a:solidFill>
                  <a:srgbClr val="0066FF"/>
                </a:solidFill>
              </a:rPr>
              <a:t>over:</a:t>
            </a:r>
          </a:p>
          <a:p>
            <a:pPr>
              <a:lnSpc>
                <a:spcPts val="1800"/>
              </a:lnSpc>
            </a:pPr>
            <a:r>
              <a:rPr lang="nb-NO" sz="1200" dirty="0" smtClean="0"/>
              <a:t>&gt;10 </a:t>
            </a:r>
            <a:r>
              <a:rPr lang="nb-NO" sz="1200" dirty="0"/>
              <a:t>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smtClean="0"/>
              <a:t>at </a:t>
            </a:r>
            <a:r>
              <a:rPr lang="nb-NO" sz="1200" b="1" dirty="0" smtClean="0"/>
              <a:t>200 K </a:t>
            </a:r>
            <a:r>
              <a:rPr lang="nb-NO" sz="1200" b="1" dirty="0" err="1" smtClean="0"/>
              <a:t>above</a:t>
            </a:r>
            <a:r>
              <a:rPr lang="nb-NO" sz="1200" b="1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resent ambient </a:t>
            </a:r>
            <a:r>
              <a:rPr lang="nb-NO" sz="1200" dirty="0" err="1" smtClean="0"/>
              <a:t>geotherm</a:t>
            </a:r>
            <a:r>
              <a:rPr lang="nb-NO" sz="1200" dirty="0" smtClean="0"/>
              <a:t> in </a:t>
            </a:r>
            <a:r>
              <a:rPr lang="nb-NO" sz="1200" b="1" dirty="0" smtClean="0"/>
              <a:t>4 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5022" y="66885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Trønnes et al. in prep.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847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424936" cy="759182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Role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of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dense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, residual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davemaoite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(</a:t>
            </a:r>
            <a:r>
              <a:rPr lang="nb-NO" sz="12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Ca-perovskite</a:t>
            </a:r>
            <a:r>
              <a:rPr lang="nb-NO" sz="12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) 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in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  <a:cs typeface="Times New Roman" panose="02020603050405020304" pitchFamily="18" charset="0"/>
              </a:rPr>
              <a:t>lowermost</a:t>
            </a:r>
            <a:r>
              <a:rPr lang="nb-NO" sz="1400" dirty="0" smtClean="0">
                <a:solidFill>
                  <a:srgbClr val="6600FF"/>
                </a:solidFill>
                <a:cs typeface="Times New Roman" panose="02020603050405020304" pitchFamily="18" charset="0"/>
              </a:rPr>
              <a:t> mantle</a:t>
            </a:r>
          </a:p>
          <a:p>
            <a:pPr>
              <a:lnSpc>
                <a:spcPts val="18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</a:t>
            </a:r>
            <a:r>
              <a:rPr lang="nb-NO" sz="1200" dirty="0" err="1" smtClean="0">
                <a:cs typeface="Times New Roman" panose="02020603050405020304" pitchFamily="18" charset="0"/>
              </a:rPr>
              <a:t>Davemaoite-enrichment</a:t>
            </a:r>
            <a:r>
              <a:rPr lang="nb-NO" sz="1200" dirty="0" smtClean="0">
                <a:cs typeface="Times New Roman" panose="02020603050405020304" pitchFamily="18" charset="0"/>
              </a:rPr>
              <a:t> in </a:t>
            </a:r>
            <a:r>
              <a:rPr lang="nb-NO" sz="1200" dirty="0" err="1" smtClean="0">
                <a:cs typeface="Times New Roman" panose="02020603050405020304" pitchFamily="18" charset="0"/>
              </a:rPr>
              <a:t>the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ULVZs</a:t>
            </a:r>
            <a:r>
              <a:rPr lang="nb-NO" sz="1200" dirty="0" smtClean="0">
                <a:cs typeface="Times New Roman" panose="02020603050405020304" pitchFamily="18" charset="0"/>
              </a:rPr>
              <a:t> from </a:t>
            </a:r>
            <a:r>
              <a:rPr lang="nb-NO" sz="1200" dirty="0" err="1" smtClean="0">
                <a:cs typeface="Times New Roman" panose="02020603050405020304" pitchFamily="18" charset="0"/>
              </a:rPr>
              <a:t>partial</a:t>
            </a:r>
            <a:r>
              <a:rPr lang="nb-NO" sz="1200" dirty="0" smtClean="0">
                <a:cs typeface="Times New Roman" panose="02020603050405020304" pitchFamily="18" charset="0"/>
              </a:rPr>
              <a:t> melting </a:t>
            </a:r>
            <a:r>
              <a:rPr lang="nb-NO" sz="1200" dirty="0" err="1" smtClean="0">
                <a:cs typeface="Times New Roman" panose="02020603050405020304" pitchFamily="18" charset="0"/>
              </a:rPr>
              <a:t>of</a:t>
            </a:r>
            <a:r>
              <a:rPr lang="nb-NO" sz="1200" dirty="0" smtClean="0">
                <a:cs typeface="Times New Roman" panose="02020603050405020304" pitchFamily="18" charset="0"/>
              </a:rPr>
              <a:t> ROC </a:t>
            </a:r>
            <a:r>
              <a:rPr lang="nb-NO" sz="1400" b="1" dirty="0" smtClean="0">
                <a:cs typeface="Times New Roman" panose="02020603050405020304" pitchFamily="18" charset="0"/>
              </a:rPr>
              <a:t>and</a:t>
            </a:r>
            <a:r>
              <a:rPr lang="nb-NO" sz="1200" dirty="0" smtClean="0">
                <a:cs typeface="Times New Roman" panose="02020603050405020304" pitchFamily="18" charset="0"/>
              </a:rPr>
              <a:t> in </a:t>
            </a:r>
            <a:r>
              <a:rPr lang="nb-NO" sz="1200" dirty="0" err="1" smtClean="0">
                <a:cs typeface="Times New Roman" panose="02020603050405020304" pitchFamily="18" charset="0"/>
              </a:rPr>
              <a:t>LLSVPs</a:t>
            </a:r>
            <a:r>
              <a:rPr lang="nb-NO" sz="1200" dirty="0" smtClean="0">
                <a:cs typeface="Times New Roman" panose="02020603050405020304" pitchFamily="18" charset="0"/>
              </a:rPr>
              <a:t> from MO-BMO-</a:t>
            </a:r>
            <a:r>
              <a:rPr lang="nb-NO" sz="1200" dirty="0" err="1" smtClean="0">
                <a:cs typeface="Times New Roman" panose="02020603050405020304" pitchFamily="18" charset="0"/>
              </a:rPr>
              <a:t>crystallisation</a:t>
            </a:r>
            <a:r>
              <a:rPr lang="nb-NO" sz="1200" dirty="0" smtClean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6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 </a:t>
            </a:r>
            <a:r>
              <a:rPr lang="nb-NO" sz="1200" dirty="0" err="1" smtClean="0">
                <a:cs typeface="Times New Roman" panose="02020603050405020304" pitchFamily="18" charset="0"/>
              </a:rPr>
              <a:t>Important</a:t>
            </a:r>
            <a:r>
              <a:rPr lang="nb-NO" sz="1200" dirty="0" smtClean="0"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cs typeface="Times New Roman" panose="02020603050405020304" pitchFamily="18" charset="0"/>
              </a:rPr>
              <a:t>implications</a:t>
            </a:r>
            <a:r>
              <a:rPr lang="nb-NO" sz="1200" dirty="0" smtClean="0">
                <a:cs typeface="Times New Roman" panose="02020603050405020304" pitchFamily="18" charset="0"/>
              </a:rPr>
              <a:t>: U-Th-</a:t>
            </a:r>
            <a:r>
              <a:rPr lang="nb-NO" sz="1200" dirty="0" err="1" smtClean="0">
                <a:cs typeface="Times New Roman" panose="02020603050405020304" pitchFamily="18" charset="0"/>
              </a:rPr>
              <a:t>enrichment</a:t>
            </a:r>
            <a:r>
              <a:rPr lang="nb-NO" sz="1200" dirty="0" smtClean="0">
                <a:cs typeface="Times New Roman" panose="02020603050405020304" pitchFamily="18" charset="0"/>
              </a:rPr>
              <a:t> and </a:t>
            </a:r>
            <a:r>
              <a:rPr lang="nb-NO" sz="1200" b="1" dirty="0" err="1" smtClean="0">
                <a:cs typeface="Times New Roman" panose="02020603050405020304" pitchFamily="18" charset="0"/>
              </a:rPr>
              <a:t>high</a:t>
            </a:r>
            <a:r>
              <a:rPr lang="nb-NO" sz="1200" b="1" dirty="0" smtClean="0">
                <a:cs typeface="Times New Roman" panose="02020603050405020304" pitchFamily="18" charset="0"/>
              </a:rPr>
              <a:t> </a:t>
            </a:r>
            <a:r>
              <a:rPr lang="nb-NO" sz="1200" b="1" baseline="30000" dirty="0" smtClean="0">
                <a:cs typeface="Times New Roman" panose="02020603050405020304" pitchFamily="18" charset="0"/>
              </a:rPr>
              <a:t>4</a:t>
            </a:r>
            <a:r>
              <a:rPr lang="nb-NO" sz="1200" b="1" dirty="0" smtClean="0">
                <a:cs typeface="Times New Roman" panose="02020603050405020304" pitchFamily="18" charset="0"/>
              </a:rPr>
              <a:t>He/</a:t>
            </a:r>
            <a:r>
              <a:rPr lang="nb-NO" sz="1200" b="1" baseline="30000" dirty="0" smtClean="0">
                <a:cs typeface="Times New Roman" panose="02020603050405020304" pitchFamily="18" charset="0"/>
              </a:rPr>
              <a:t>3</a:t>
            </a:r>
            <a:r>
              <a:rPr lang="nb-NO" sz="1200" b="1" dirty="0" smtClean="0">
                <a:cs typeface="Times New Roman" panose="02020603050405020304" pitchFamily="18" charset="0"/>
              </a:rPr>
              <a:t>He- </a:t>
            </a:r>
            <a:r>
              <a:rPr lang="nb-NO" sz="1100" dirty="0" smtClean="0">
                <a:cs typeface="Times New Roman" panose="02020603050405020304" pitchFamily="18" charset="0"/>
              </a:rPr>
              <a:t>and </a:t>
            </a:r>
            <a:r>
              <a:rPr lang="nb-NO" sz="1100" baseline="30000" dirty="0" smtClean="0">
                <a:cs typeface="Times New Roman" panose="02020603050405020304" pitchFamily="18" charset="0"/>
              </a:rPr>
              <a:t>21</a:t>
            </a:r>
            <a:r>
              <a:rPr lang="nb-NO" sz="1100" dirty="0" smtClean="0">
                <a:cs typeface="Times New Roman" panose="02020603050405020304" pitchFamily="18" charset="0"/>
              </a:rPr>
              <a:t>Ne/</a:t>
            </a:r>
            <a:r>
              <a:rPr lang="nb-NO" sz="1100" baseline="30000" dirty="0" smtClean="0">
                <a:cs typeface="Times New Roman" panose="02020603050405020304" pitchFamily="18" charset="0"/>
              </a:rPr>
              <a:t>22</a:t>
            </a:r>
            <a:r>
              <a:rPr lang="nb-NO" sz="1100" dirty="0" smtClean="0">
                <a:cs typeface="Times New Roman" panose="02020603050405020304" pitchFamily="18" charset="0"/>
              </a:rPr>
              <a:t>Ne ratios  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(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Hernandez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2022, GRL; </a:t>
            </a:r>
            <a:r>
              <a:rPr lang="nb-NO" sz="11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Trønnes</a:t>
            </a:r>
            <a:r>
              <a:rPr lang="nb-NO" sz="1100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et al. in prep)</a:t>
            </a:r>
            <a:endParaRPr lang="nb-NO" sz="1100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1268760"/>
            <a:ext cx="2508828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POSTER</a:t>
            </a:r>
            <a:r>
              <a:rPr lang="nb-NO" sz="1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sz="1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on</a:t>
            </a:r>
            <a:r>
              <a:rPr lang="nb-NO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sz="1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Wednesday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3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44041</TotalTime>
  <Words>3264</Words>
  <Application>Microsoft Office PowerPoint</Application>
  <PresentationFormat>On-screen Show (4:3)</PresentationFormat>
  <Paragraphs>259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1333</cp:revision>
  <dcterms:created xsi:type="dcterms:W3CDTF">2004-05-12T10:19:50Z</dcterms:created>
  <dcterms:modified xsi:type="dcterms:W3CDTF">2022-11-14T23:44:25Z</dcterms:modified>
</cp:coreProperties>
</file>