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745" r:id="rId2"/>
    <p:sldId id="750" r:id="rId3"/>
    <p:sldId id="755" r:id="rId4"/>
    <p:sldId id="751" r:id="rId5"/>
    <p:sldId id="765" r:id="rId6"/>
    <p:sldId id="766" r:id="rId7"/>
    <p:sldId id="767" r:id="rId8"/>
    <p:sldId id="768" r:id="rId9"/>
    <p:sldId id="756" r:id="rId10"/>
    <p:sldId id="753" r:id="rId11"/>
    <p:sldId id="752" r:id="rId12"/>
    <p:sldId id="740" r:id="rId13"/>
    <p:sldId id="733" r:id="rId14"/>
    <p:sldId id="732" r:id="rId15"/>
    <p:sldId id="729" r:id="rId16"/>
    <p:sldId id="727" r:id="rId17"/>
    <p:sldId id="760" r:id="rId18"/>
    <p:sldId id="769" r:id="rId19"/>
    <p:sldId id="761" r:id="rId20"/>
    <p:sldId id="801" r:id="rId21"/>
    <p:sldId id="763" r:id="rId22"/>
    <p:sldId id="759" r:id="rId23"/>
    <p:sldId id="764" r:id="rId24"/>
    <p:sldId id="746" r:id="rId25"/>
    <p:sldId id="770" r:id="rId26"/>
    <p:sldId id="774" r:id="rId27"/>
    <p:sldId id="775" r:id="rId28"/>
    <p:sldId id="776" r:id="rId29"/>
    <p:sldId id="777" r:id="rId30"/>
    <p:sldId id="778" r:id="rId31"/>
    <p:sldId id="779" r:id="rId32"/>
    <p:sldId id="780" r:id="rId33"/>
    <p:sldId id="781" r:id="rId34"/>
    <p:sldId id="782" r:id="rId35"/>
    <p:sldId id="783" r:id="rId36"/>
    <p:sldId id="784" r:id="rId37"/>
    <p:sldId id="785" r:id="rId38"/>
    <p:sldId id="786" r:id="rId39"/>
    <p:sldId id="787" r:id="rId40"/>
    <p:sldId id="788" r:id="rId41"/>
    <p:sldId id="789" r:id="rId42"/>
    <p:sldId id="790" r:id="rId43"/>
    <p:sldId id="791" r:id="rId44"/>
    <p:sldId id="792" r:id="rId45"/>
    <p:sldId id="793" r:id="rId46"/>
    <p:sldId id="794" r:id="rId47"/>
    <p:sldId id="795" r:id="rId48"/>
    <p:sldId id="796" r:id="rId49"/>
    <p:sldId id="797" r:id="rId50"/>
    <p:sldId id="798" r:id="rId51"/>
    <p:sldId id="799" r:id="rId52"/>
    <p:sldId id="800" r:id="rId53"/>
    <p:sldId id="773" r:id="rId54"/>
  </p:sldIdLst>
  <p:sldSz cx="9144000" cy="6858000" type="screen4x3"/>
  <p:notesSz cx="6794500" cy="99314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8E8E8"/>
    <a:srgbClr val="E6E6E6"/>
    <a:srgbClr val="E2E2E2"/>
    <a:srgbClr val="009900"/>
    <a:srgbClr val="C00000"/>
    <a:srgbClr val="D60000"/>
    <a:srgbClr val="C80000"/>
    <a:srgbClr val="A50021"/>
    <a:srgbClr val="CC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2" autoAdjust="0"/>
    <p:restoredTop sz="98862" autoAdjust="0"/>
  </p:normalViewPr>
  <p:slideViewPr>
    <p:cSldViewPr>
      <p:cViewPr varScale="1">
        <p:scale>
          <a:sx n="175" d="100"/>
          <a:sy n="175" d="100"/>
        </p:scale>
        <p:origin x="534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Mgpv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Capv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Mgpv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kant\geo-ceed-u1\rtronnes\pc\Dokumenter\Excel\LM-high-p\Partitioning\Hp-part-Brice-Capv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240169192620567E-2"/>
          <c:y val="6.5741759449018639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6.1260212044805439E-2</c:v>
                </c:pt>
                <c:pt idx="1">
                  <c:v>5.9807684133205342E-2</c:v>
                </c:pt>
                <c:pt idx="2">
                  <c:v>6.665063941093341E-3</c:v>
                </c:pt>
                <c:pt idx="3">
                  <c:v>1.8076731478871839E-3</c:v>
                </c:pt>
                <c:pt idx="4">
                  <c:v>1.9385295622791703E-4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1E-4C8E-9E72-72A5F75BBCAA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0.78808289384402486</c:v>
                </c:pt>
                <c:pt idx="1">
                  <c:v>1.0002628278934202</c:v>
                </c:pt>
                <c:pt idx="2">
                  <c:v>1.0617645163467337</c:v>
                </c:pt>
                <c:pt idx="3">
                  <c:v>1.1596435798823497</c:v>
                </c:pt>
                <c:pt idx="4">
                  <c:v>1.2129454218703299</c:v>
                </c:pt>
                <c:pt idx="5">
                  <c:v>0.1893812132004993</c:v>
                </c:pt>
                <c:pt idx="6">
                  <c:v>2.2991342600983829E-3</c:v>
                </c:pt>
                <c:pt idx="7">
                  <c:v>1.4454970886625714E-3</c:v>
                </c:pt>
                <c:pt idx="8">
                  <c:v>3.2015145923498182E-4</c:v>
                </c:pt>
                <c:pt idx="9">
                  <c:v>5.4879139322351318E-8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1E-4C8E-9E72-72A5F75BBCAA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0.30231211265779101</c:v>
                </c:pt>
                <c:pt idx="1">
                  <c:v>0.38534191135498536</c:v>
                </c:pt>
                <c:pt idx="2">
                  <c:v>1.8606759235650379</c:v>
                </c:pt>
                <c:pt idx="3">
                  <c:v>0.28056890737501211</c:v>
                </c:pt>
                <c:pt idx="4">
                  <c:v>0.79250519739820457</c:v>
                </c:pt>
                <c:pt idx="5">
                  <c:v>0.69654010136960998</c:v>
                </c:pt>
                <c:pt idx="6">
                  <c:v>0.56403970790050884</c:v>
                </c:pt>
                <c:pt idx="7">
                  <c:v>0.43520942836129878</c:v>
                </c:pt>
                <c:pt idx="8">
                  <c:v>0.31729611086821191</c:v>
                </c:pt>
                <c:pt idx="9">
                  <c:v>0.21650984818646035</c:v>
                </c:pt>
                <c:pt idx="10">
                  <c:v>0.1368003933904407</c:v>
                </c:pt>
                <c:pt idx="11">
                  <c:v>8.2394934646420934E-2</c:v>
                </c:pt>
                <c:pt idx="12">
                  <c:v>2.5782187751422495E-2</c:v>
                </c:pt>
                <c:pt idx="13">
                  <c:v>5.232833347288671E-3</c:v>
                </c:pt>
                <c:pt idx="14">
                  <c:v>1.8696885970609814E-3</c:v>
                </c:pt>
                <c:pt idx="15">
                  <c:v>6.0827242612104587E-4</c:v>
                </c:pt>
                <c:pt idx="16">
                  <c:v>1.7976591968746453E-4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1E-4C8E-9E72-72A5F75BBCAA}"/>
            </c:ext>
          </c:extLst>
        </c:ser>
        <c:ser>
          <c:idx val="3"/>
          <c:order val="3"/>
          <c:spPr>
            <a:ln w="28575">
              <a:noFill/>
            </a:ln>
          </c:spPr>
          <c:marker>
            <c:symbol val="diamond"/>
            <c:size val="1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Sheet1!$C$39:$C$44</c:f>
              <c:numCache>
                <c:formatCode>General</c:formatCode>
                <c:ptCount val="6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  <c:pt idx="5">
                  <c:v>0.78</c:v>
                </c:pt>
              </c:numCache>
            </c:numRef>
          </c:xVal>
          <c:yVal>
            <c:numRef>
              <c:f>Sheet1!$P$39:$P$44</c:f>
              <c:numCache>
                <c:formatCode>General</c:formatCode>
                <c:ptCount val="6"/>
                <c:pt idx="0">
                  <c:v>0.70616597693839966</c:v>
                </c:pt>
                <c:pt idx="1">
                  <c:v>1.1358357342647314</c:v>
                </c:pt>
                <c:pt idx="2">
                  <c:v>1.3475251809342879</c:v>
                </c:pt>
                <c:pt idx="3">
                  <c:v>1.8357907955059156E-2</c:v>
                </c:pt>
                <c:pt idx="4">
                  <c:v>2.0510075674875456E-4</c:v>
                </c:pt>
                <c:pt idx="5">
                  <c:v>0.252224935753041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C1E-4C8E-9E72-72A5F75BBCAA}"/>
            </c:ext>
          </c:extLst>
        </c:ser>
        <c:ser>
          <c:idx val="4"/>
          <c:order val="4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Sheet1!$C$46:$C$95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Sheet1!$P$46:$P$95</c:f>
              <c:numCache>
                <c:formatCode>General</c:formatCode>
                <c:ptCount val="50"/>
                <c:pt idx="0">
                  <c:v>3.8795878137120293E-2</c:v>
                </c:pt>
                <c:pt idx="1">
                  <c:v>4.1635321189874702E-2</c:v>
                </c:pt>
                <c:pt idx="2">
                  <c:v>4.4533490439737089E-2</c:v>
                </c:pt>
                <c:pt idx="3">
                  <c:v>4.7462017019606784E-2</c:v>
                </c:pt>
                <c:pt idx="4">
                  <c:v>5.0387921075929661E-2</c:v>
                </c:pt>
                <c:pt idx="5">
                  <c:v>5.3273795618624824E-2</c:v>
                </c:pt>
                <c:pt idx="6">
                  <c:v>5.6078184568328415E-2</c:v>
                </c:pt>
                <c:pt idx="7">
                  <c:v>5.8756174547005921E-2</c:v>
                </c:pt>
                <c:pt idx="8">
                  <c:v>6.1260212044805452E-2</c:v>
                </c:pt>
                <c:pt idx="9">
                  <c:v>6.3541147194662209E-2</c:v>
                </c:pt>
                <c:pt idx="10">
                  <c:v>6.5549492722089153E-2</c:v>
                </c:pt>
                <c:pt idx="11">
                  <c:v>6.7236872189689129E-2</c:v>
                </c:pt>
                <c:pt idx="12">
                  <c:v>6.8557616173145472E-2</c:v>
                </c:pt>
                <c:pt idx="13">
                  <c:v>6.9470449497749942E-2</c:v>
                </c:pt>
                <c:pt idx="14">
                  <c:v>6.9940198362224731E-2</c:v>
                </c:pt>
                <c:pt idx="15">
                  <c:v>6.9939434454754965E-2</c:v>
                </c:pt>
                <c:pt idx="16">
                  <c:v>6.944996543460473E-2</c:v>
                </c:pt>
                <c:pt idx="17">
                  <c:v>6.8464078717155069E-2</c:v>
                </c:pt>
                <c:pt idx="18">
                  <c:v>6.6985449405354114E-2</c:v>
                </c:pt>
                <c:pt idx="19">
                  <c:v>6.5029634081202214E-2</c:v>
                </c:pt>
                <c:pt idx="20">
                  <c:v>6.262409007123737E-2</c:v>
                </c:pt>
                <c:pt idx="21">
                  <c:v>5.9807684133205273E-2</c:v>
                </c:pt>
                <c:pt idx="22">
                  <c:v>5.6629683979912721E-2</c:v>
                </c:pt>
                <c:pt idx="23">
                  <c:v>5.3148258701018671E-2</c:v>
                </c:pt>
                <c:pt idx="24">
                  <c:v>4.9428547465956714E-2</c:v>
                </c:pt>
                <c:pt idx="25">
                  <c:v>4.5540387061153521E-2</c:v>
                </c:pt>
                <c:pt idx="26">
                  <c:v>4.1555814944435866E-2</c:v>
                </c:pt>
                <c:pt idx="27">
                  <c:v>3.7546482957772374E-2</c:v>
                </c:pt>
                <c:pt idx="28">
                  <c:v>3.3581125568092972E-2</c:v>
                </c:pt>
                <c:pt idx="29">
                  <c:v>2.9723224295733364E-2</c:v>
                </c:pt>
                <c:pt idx="30">
                  <c:v>2.6028996674589893E-2</c:v>
                </c:pt>
                <c:pt idx="31">
                  <c:v>2.2545814620677784E-2</c:v>
                </c:pt>
                <c:pt idx="32">
                  <c:v>1.931112548059661E-2</c:v>
                </c:pt>
                <c:pt idx="33">
                  <c:v>1.6351912167354959E-2</c:v>
                </c:pt>
                <c:pt idx="34">
                  <c:v>1.3684690098863207E-2</c:v>
                </c:pt>
                <c:pt idx="35">
                  <c:v>1.1316001725746233E-2</c:v>
                </c:pt>
                <c:pt idx="36">
                  <c:v>9.2433376059545495E-3</c:v>
                </c:pt>
                <c:pt idx="37">
                  <c:v>7.4563889508146132E-3</c:v>
                </c:pt>
                <c:pt idx="38">
                  <c:v>5.9385220920270404E-3</c:v>
                </c:pt>
                <c:pt idx="39">
                  <c:v>4.6683610596299297E-3</c:v>
                </c:pt>
                <c:pt idx="40">
                  <c:v>3.6213699531507599E-3</c:v>
                </c:pt>
                <c:pt idx="41">
                  <c:v>2.7713405747247645E-3</c:v>
                </c:pt>
                <c:pt idx="42">
                  <c:v>2.0917106731386794E-3</c:v>
                </c:pt>
                <c:pt idx="43">
                  <c:v>1.5566615058502291E-3</c:v>
                </c:pt>
                <c:pt idx="44">
                  <c:v>1.1419675850924183E-3</c:v>
                </c:pt>
                <c:pt idx="45">
                  <c:v>8.25594022016069E-4</c:v>
                </c:pt>
                <c:pt idx="46">
                  <c:v>5.8805592593904352E-4</c:v>
                </c:pt>
                <c:pt idx="47">
                  <c:v>4.1256863249683056E-4</c:v>
                </c:pt>
                <c:pt idx="48">
                  <c:v>2.8502661791558336E-4</c:v>
                </c:pt>
                <c:pt idx="49">
                  <c:v>1.9385295622791339E-4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C1E-4C8E-9E72-72A5F75BBCAA}"/>
            </c:ext>
          </c:extLst>
        </c:ser>
        <c:ser>
          <c:idx val="5"/>
          <c:order val="5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Sheet1!$C$96:$C$122</c:f>
              <c:numCache>
                <c:formatCode>General</c:formatCode>
                <c:ptCount val="27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</c:numCache>
            </c:numRef>
          </c:xVal>
          <c:yVal>
            <c:numRef>
              <c:f>Sheet1!$P$96:$P$122</c:f>
              <c:numCache>
                <c:formatCode>General</c:formatCode>
                <c:ptCount val="27"/>
                <c:pt idx="0">
                  <c:v>0.20131402549795233</c:v>
                </c:pt>
                <c:pt idx="1">
                  <c:v>0.28170411712322052</c:v>
                </c:pt>
                <c:pt idx="2">
                  <c:v>0.38270577034427405</c:v>
                </c:pt>
                <c:pt idx="3">
                  <c:v>0.50378708852337795</c:v>
                </c:pt>
                <c:pt idx="4">
                  <c:v>0.64135253043330875</c:v>
                </c:pt>
                <c:pt idx="5">
                  <c:v>0.78808289384402563</c:v>
                </c:pt>
                <c:pt idx="6">
                  <c:v>0.93288873465223521</c:v>
                </c:pt>
                <c:pt idx="7">
                  <c:v>1.0617645163467344</c:v>
                </c:pt>
                <c:pt idx="8">
                  <c:v>1.1596435798823501</c:v>
                </c:pt>
                <c:pt idx="9">
                  <c:v>1.2130434626597</c:v>
                </c:pt>
                <c:pt idx="10">
                  <c:v>1.2129454218703297</c:v>
                </c:pt>
                <c:pt idx="11">
                  <c:v>1.1571156647517715</c:v>
                </c:pt>
                <c:pt idx="12">
                  <c:v>1.0510913278677925</c:v>
                </c:pt>
                <c:pt idx="13">
                  <c:v>0.90738135385041707</c:v>
                </c:pt>
                <c:pt idx="14">
                  <c:v>0.74298922743653983</c:v>
                </c:pt>
                <c:pt idx="15">
                  <c:v>0.57593835743260324</c:v>
                </c:pt>
                <c:pt idx="16">
                  <c:v>0.4218206737998797</c:v>
                </c:pt>
                <c:pt idx="17">
                  <c:v>0.29133699810067648</c:v>
                </c:pt>
                <c:pt idx="18">
                  <c:v>0.18938121320049828</c:v>
                </c:pt>
                <c:pt idx="19">
                  <c:v>0.11564029006251339</c:v>
                </c:pt>
                <c:pt idx="20">
                  <c:v>6.6201834783978647E-2</c:v>
                </c:pt>
                <c:pt idx="21">
                  <c:v>3.5463125315395819E-2</c:v>
                </c:pt>
                <c:pt idx="22">
                  <c:v>1.7741390920380892E-2</c:v>
                </c:pt>
                <c:pt idx="23">
                  <c:v>8.272933879643533E-3</c:v>
                </c:pt>
                <c:pt idx="24">
                  <c:v>3.5888079768694506E-3</c:v>
                </c:pt>
                <c:pt idx="25">
                  <c:v>1.4454970886625446E-3</c:v>
                </c:pt>
                <c:pt idx="26">
                  <c:v>5.3953311267658272E-4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C1E-4C8E-9E72-72A5F75BBCAA}"/>
            </c:ext>
          </c:extLst>
        </c:ser>
        <c:ser>
          <c:idx val="6"/>
          <c:order val="6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Sheet1!$C$123:$C$136</c:f>
              <c:numCache>
                <c:formatCode>General</c:formatCode>
                <c:ptCount val="14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</c:numCache>
            </c:numRef>
          </c:xVal>
          <c:yVal>
            <c:numRef>
              <c:f>Sheet1!$P$123:$P$136</c:f>
              <c:numCache>
                <c:formatCode>General</c:formatCode>
                <c:ptCount val="14"/>
                <c:pt idx="0">
                  <c:v>0.48386275972617743</c:v>
                </c:pt>
                <c:pt idx="1">
                  <c:v>0.66125437564803513</c:v>
                </c:pt>
                <c:pt idx="2">
                  <c:v>0.87135151108335507</c:v>
                </c:pt>
                <c:pt idx="3">
                  <c:v>1.1053471068450498</c:v>
                </c:pt>
                <c:pt idx="4">
                  <c:v>1.3476788745251229</c:v>
                </c:pt>
                <c:pt idx="5">
                  <c:v>1.576734627107532</c:v>
                </c:pt>
                <c:pt idx="6">
                  <c:v>1.7673282695192321</c:v>
                </c:pt>
                <c:pt idx="7">
                  <c:v>1.8948038947386736</c:v>
                </c:pt>
                <c:pt idx="8">
                  <c:v>1.94</c:v>
                </c:pt>
                <c:pt idx="9">
                  <c:v>1.8937890415522407</c:v>
                </c:pt>
                <c:pt idx="10">
                  <c:v>1.7597698299369475</c:v>
                </c:pt>
                <c:pt idx="11">
                  <c:v>1.5540912918339866</c:v>
                </c:pt>
                <c:pt idx="12">
                  <c:v>1.302253604003452</c:v>
                </c:pt>
                <c:pt idx="13">
                  <c:v>1.0337487140027148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C1E-4C8E-9E72-72A5F75BBCAA}"/>
            </c:ext>
          </c:extLst>
        </c:ser>
        <c:ser>
          <c:idx val="7"/>
          <c:order val="7"/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Sheet1!$C$137:$C$166</c:f>
              <c:numCache>
                <c:formatCode>General</c:formatCode>
                <c:ptCount val="3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</c:numCache>
            </c:numRef>
          </c:xVal>
          <c:yVal>
            <c:numRef>
              <c:f>Sheet1!$P$137:$P$166</c:f>
              <c:numCache>
                <c:formatCode>General</c:formatCode>
                <c:ptCount val="30"/>
                <c:pt idx="0">
                  <c:v>6.3316581280949968E-2</c:v>
                </c:pt>
                <c:pt idx="1">
                  <c:v>0.10418405264205909</c:v>
                </c:pt>
                <c:pt idx="2">
                  <c:v>0.16521751559315079</c:v>
                </c:pt>
                <c:pt idx="3">
                  <c:v>0.252224935753041</c:v>
                </c:pt>
                <c:pt idx="4">
                  <c:v>0.37025683715732327</c:v>
                </c:pt>
                <c:pt idx="5">
                  <c:v>0.52204426548443694</c:v>
                </c:pt>
                <c:pt idx="6">
                  <c:v>0.70616597693839966</c:v>
                </c:pt>
                <c:pt idx="7">
                  <c:v>0.91539283403117144</c:v>
                </c:pt>
                <c:pt idx="8">
                  <c:v>1.1358357342647341</c:v>
                </c:pt>
                <c:pt idx="9">
                  <c:v>1.3475251809342901</c:v>
                </c:pt>
                <c:pt idx="10">
                  <c:v>1.5267841229685437</c:v>
                </c:pt>
                <c:pt idx="11">
                  <c:v>1.6502274469260134</c:v>
                </c:pt>
                <c:pt idx="12">
                  <c:v>1.6995793442313456</c:v>
                </c:pt>
                <c:pt idx="13">
                  <c:v>1.6660061151108838</c:v>
                </c:pt>
                <c:pt idx="14">
                  <c:v>1.5525846511658417</c:v>
                </c:pt>
                <c:pt idx="15">
                  <c:v>1.3739900182286104</c:v>
                </c:pt>
                <c:pt idx="16">
                  <c:v>1.1533669449536781</c:v>
                </c:pt>
                <c:pt idx="17">
                  <c:v>0.91730360157694946</c:v>
                </c:pt>
                <c:pt idx="18">
                  <c:v>0.69044074686137258</c:v>
                </c:pt>
                <c:pt idx="19">
                  <c:v>0.49126235654606148</c:v>
                </c:pt>
                <c:pt idx="20">
                  <c:v>0.33005047401371856</c:v>
                </c:pt>
                <c:pt idx="21">
                  <c:v>0.2091380605326752</c:v>
                </c:pt>
                <c:pt idx="22">
                  <c:v>0.12484687467432522</c:v>
                </c:pt>
                <c:pt idx="23">
                  <c:v>7.0132641855140676E-2</c:v>
                </c:pt>
                <c:pt idx="24">
                  <c:v>3.7031106516593575E-2</c:v>
                </c:pt>
                <c:pt idx="25">
                  <c:v>1.8357907955058848E-2</c:v>
                </c:pt>
                <c:pt idx="26">
                  <c:v>8.5348469313898771E-3</c:v>
                </c:pt>
                <c:pt idx="27">
                  <c:v>3.7169813053809274E-3</c:v>
                </c:pt>
                <c:pt idx="28">
                  <c:v>1.5146530026389645E-3</c:v>
                </c:pt>
                <c:pt idx="29">
                  <c:v>5.7685956514470131E-4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C1E-4C8E-9E72-72A5F75BB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530872"/>
        <c:axId val="1"/>
      </c:scatterChart>
      <c:valAx>
        <c:axId val="501530872"/>
        <c:scaling>
          <c:orientation val="minMax"/>
          <c:max val="1.7500000000000002"/>
          <c:min val="0.70000000000000007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1E-4"/>
        <c:crossBetween val="midCat"/>
        <c:minorUnit val="0.1"/>
      </c:valAx>
      <c:valAx>
        <c:axId val="1"/>
        <c:scaling>
          <c:logBase val="10"/>
          <c:orientation val="minMax"/>
          <c:max val="1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1530872"/>
        <c:crosses val="autoZero"/>
        <c:crossBetween val="midCat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440308087291401E-2"/>
          <c:y val="6.7771134173756187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5.2010300442841419E-2</c:v>
                </c:pt>
                <c:pt idx="1">
                  <c:v>0.3615302199842772</c:v>
                </c:pt>
                <c:pt idx="2">
                  <c:v>0.43407603218710922</c:v>
                </c:pt>
                <c:pt idx="3">
                  <c:v>0.2219115518899458</c:v>
                </c:pt>
                <c:pt idx="4">
                  <c:v>4.9352947591128876E-2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38-4BE5-A38D-597B19EDF14C}"/>
            </c:ext>
          </c:extLst>
        </c:ser>
        <c:ser>
          <c:idx val="1"/>
          <c:order val="1"/>
          <c:spPr>
            <a:ln w="19050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4.718547388444836E-2</c:v>
                </c:pt>
                <c:pt idx="1">
                  <c:v>0.10976209841287408</c:v>
                </c:pt>
                <c:pt idx="2">
                  <c:v>0.14337268206778656</c:v>
                </c:pt>
                <c:pt idx="3">
                  <c:v>0.23910470725827382</c:v>
                </c:pt>
                <c:pt idx="4">
                  <c:v>0.60308947693260784</c:v>
                </c:pt>
                <c:pt idx="5">
                  <c:v>5.048871498921093</c:v>
                </c:pt>
                <c:pt idx="6">
                  <c:v>2.738693234942156</c:v>
                </c:pt>
                <c:pt idx="7">
                  <c:v>2.3568865651092255</c:v>
                </c:pt>
                <c:pt idx="8">
                  <c:v>1.364332963464868</c:v>
                </c:pt>
                <c:pt idx="9">
                  <c:v>2.0991844104177038E-2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38-4BE5-A38D-597B19EDF14C}"/>
            </c:ext>
          </c:extLst>
        </c:ser>
        <c:ser>
          <c:idx val="2"/>
          <c:order val="2"/>
          <c:spPr>
            <a:ln w="19050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4.4599923585399437E-2</c:v>
                </c:pt>
                <c:pt idx="1">
                  <c:v>6.3743297193099999E-2</c:v>
                </c:pt>
                <c:pt idx="2">
                  <c:v>1.8523438825831966</c:v>
                </c:pt>
                <c:pt idx="3">
                  <c:v>20.015533728091977</c:v>
                </c:pt>
                <c:pt idx="4">
                  <c:v>14.222476763202721</c:v>
                </c:pt>
                <c:pt idx="5">
                  <c:v>15.198944781608249</c:v>
                </c:pt>
                <c:pt idx="6">
                  <c:v>16.626248868415868</c:v>
                </c:pt>
                <c:pt idx="7">
                  <c:v>18.112501583334851</c:v>
                </c:pt>
                <c:pt idx="8">
                  <c:v>19.555617990661808</c:v>
                </c:pt>
                <c:pt idx="9">
                  <c:v>20.810866812551673</c:v>
                </c:pt>
                <c:pt idx="10">
                  <c:v>21.693971568075231</c:v>
                </c:pt>
                <c:pt idx="11">
                  <c:v>22</c:v>
                </c:pt>
                <c:pt idx="12">
                  <c:v>20.772194812896952</c:v>
                </c:pt>
                <c:pt idx="13">
                  <c:v>16.771094202490698</c:v>
                </c:pt>
                <c:pt idx="14">
                  <c:v>13.805730235013446</c:v>
                </c:pt>
                <c:pt idx="15">
                  <c:v>10.756455871148146</c:v>
                </c:pt>
                <c:pt idx="16">
                  <c:v>7.9197861151550395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38-4BE5-A38D-597B19EDF14C}"/>
            </c:ext>
          </c:extLst>
        </c:ser>
        <c:ser>
          <c:idx val="3"/>
          <c:order val="3"/>
          <c:spPr>
            <a:ln w="19050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Sheet1!$C$39:$C$43</c:f>
              <c:numCache>
                <c:formatCode>General</c:formatCode>
                <c:ptCount val="5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</c:numCache>
            </c:numRef>
          </c:xVal>
          <c:yVal>
            <c:numRef>
              <c:f>Sheet1!$P$39:$P$43</c:f>
              <c:numCache>
                <c:formatCode>General</c:formatCode>
                <c:ptCount val="5"/>
                <c:pt idx="0">
                  <c:v>0.91582779908413514</c:v>
                </c:pt>
                <c:pt idx="1">
                  <c:v>1.5051070005126359</c:v>
                </c:pt>
                <c:pt idx="2">
                  <c:v>1.9000324127745953</c:v>
                </c:pt>
                <c:pt idx="3">
                  <c:v>14.880480262271073</c:v>
                </c:pt>
                <c:pt idx="4">
                  <c:v>13.141818792629097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38-4BE5-A38D-597B19EDF14C}"/>
            </c:ext>
          </c:extLst>
        </c:ser>
        <c:ser>
          <c:idx val="4"/>
          <c:order val="4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Sheet1!$C$44:$C$93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Sheet1!$P$44:$P$93</c:f>
              <c:numCache>
                <c:formatCode>General</c:formatCode>
                <c:ptCount val="50"/>
                <c:pt idx="0">
                  <c:v>1.0498540680928601E-2</c:v>
                </c:pt>
                <c:pt idx="1">
                  <c:v>1.2933159252912977E-2</c:v>
                </c:pt>
                <c:pt idx="2">
                  <c:v>1.5905058344978056E-2</c:v>
                </c:pt>
                <c:pt idx="3">
                  <c:v>1.9519289570249378E-2</c:v>
                </c:pt>
                <c:pt idx="4">
                  <c:v>2.3896483342904038E-2</c:v>
                </c:pt>
                <c:pt idx="5">
                  <c:v>2.9173489252026868E-2</c:v>
                </c:pt>
                <c:pt idx="6">
                  <c:v>3.5503428888278211E-2</c:v>
                </c:pt>
                <c:pt idx="7">
                  <c:v>4.3054932431261773E-2</c:v>
                </c:pt>
                <c:pt idx="8">
                  <c:v>5.201030044284146E-2</c:v>
                </c:pt>
                <c:pt idx="9">
                  <c:v>6.2562313197170552E-2</c:v>
                </c:pt>
                <c:pt idx="10">
                  <c:v>7.4909408242850459E-2</c:v>
                </c:pt>
                <c:pt idx="11">
                  <c:v>8.9248970446064266E-2</c:v>
                </c:pt>
                <c:pt idx="12">
                  <c:v>0.10576853561167511</c:v>
                </c:pt>
                <c:pt idx="13">
                  <c:v>0.12463480649739159</c:v>
                </c:pt>
                <c:pt idx="14">
                  <c:v>0.14598052437970033</c:v>
                </c:pt>
                <c:pt idx="15">
                  <c:v>0.16988943262492534</c:v>
                </c:pt>
                <c:pt idx="16">
                  <c:v>0.19637980805046182</c:v>
                </c:pt>
                <c:pt idx="17">
                  <c:v>0.22538731128667377</c:v>
                </c:pt>
                <c:pt idx="18">
                  <c:v>0.25674820044884955</c:v>
                </c:pt>
                <c:pt idx="19">
                  <c:v>0.29018423560483109</c:v>
                </c:pt>
                <c:pt idx="20">
                  <c:v>0.32529083850455071</c:v>
                </c:pt>
                <c:pt idx="21">
                  <c:v>0.36153021998427792</c:v>
                </c:pt>
                <c:pt idx="22">
                  <c:v>0.39823120096737347</c:v>
                </c:pt>
                <c:pt idx="23">
                  <c:v>0.43459728999410169</c:v>
                </c:pt>
                <c:pt idx="24">
                  <c:v>0.4697242094696944</c:v>
                </c:pt>
                <c:pt idx="25">
                  <c:v>0.50262747208379299</c:v>
                </c:pt>
                <c:pt idx="26">
                  <c:v>0.53227981261156043</c:v>
                </c:pt>
                <c:pt idx="27">
                  <c:v>0.55765732536260559</c:v>
                </c:pt>
                <c:pt idx="28">
                  <c:v>0.5777921247749126</c:v>
                </c:pt>
                <c:pt idx="29">
                  <c:v>0.59182834739707246</c:v>
                </c:pt>
                <c:pt idx="30">
                  <c:v>0.59907747971125513</c:v>
                </c:pt>
                <c:pt idx="31">
                  <c:v>0.59906846451530404</c:v>
                </c:pt>
                <c:pt idx="32">
                  <c:v>0.59158792952695571</c:v>
                </c:pt>
                <c:pt idx="33">
                  <c:v>0.57670627768918836</c:v>
                </c:pt>
                <c:pt idx="34">
                  <c:v>0.55478630272109897</c:v>
                </c:pt>
                <c:pt idx="35">
                  <c:v>0.52647239642046328</c:v>
                </c:pt>
                <c:pt idx="36">
                  <c:v>0.49266017054305417</c:v>
                </c:pt>
                <c:pt idx="37">
                  <c:v>0.45444823362022851</c:v>
                </c:pt>
                <c:pt idx="38">
                  <c:v>0.41307570599623505</c:v>
                </c:pt>
                <c:pt idx="39">
                  <c:v>0.36985057884815026</c:v>
                </c:pt>
                <c:pt idx="40">
                  <c:v>0.32607500847151855</c:v>
                </c:pt>
                <c:pt idx="41">
                  <c:v>0.28297393619418482</c:v>
                </c:pt>
                <c:pt idx="42">
                  <c:v>0.2416329830525912</c:v>
                </c:pt>
                <c:pt idx="43">
                  <c:v>0.20295044154897932</c:v>
                </c:pt>
                <c:pt idx="44">
                  <c:v>0.16760653150818597</c:v>
                </c:pt>
                <c:pt idx="45">
                  <c:v>0.13605113771047841</c:v>
                </c:pt>
                <c:pt idx="46">
                  <c:v>0.10850927592158637</c:v>
                </c:pt>
                <c:pt idx="47">
                  <c:v>8.5001805241847514E-2</c:v>
                </c:pt>
                <c:pt idx="48">
                  <c:v>6.5377630581848464E-2</c:v>
                </c:pt>
                <c:pt idx="49">
                  <c:v>4.9352947591128245E-2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38-4BE5-A38D-597B19EDF14C}"/>
            </c:ext>
          </c:extLst>
        </c:ser>
        <c:ser>
          <c:idx val="5"/>
          <c:order val="5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Sheet1!$C$94:$C$131</c:f>
              <c:numCache>
                <c:formatCode>General</c:formatCode>
                <c:ptCount val="38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</c:numCache>
            </c:numRef>
          </c:xVal>
          <c:yVal>
            <c:numRef>
              <c:f>Sheet1!$P$94:$P$131</c:f>
              <c:numCache>
                <c:formatCode>General</c:formatCode>
                <c:ptCount val="38"/>
                <c:pt idx="0">
                  <c:v>1.9087059864102275E-3</c:v>
                </c:pt>
                <c:pt idx="1">
                  <c:v>3.7794654333810655E-3</c:v>
                </c:pt>
                <c:pt idx="2">
                  <c:v>7.3432786408863292E-3</c:v>
                </c:pt>
                <c:pt idx="3">
                  <c:v>1.3973683278511463E-2</c:v>
                </c:pt>
                <c:pt idx="4">
                  <c:v>2.5994771850283645E-2</c:v>
                </c:pt>
                <c:pt idx="5">
                  <c:v>4.7185473884448513E-2</c:v>
                </c:pt>
                <c:pt idx="6">
                  <c:v>8.3420117599252025E-2</c:v>
                </c:pt>
                <c:pt idx="7">
                  <c:v>0.14337268206778719</c:v>
                </c:pt>
                <c:pt idx="8">
                  <c:v>0.23910470725827437</c:v>
                </c:pt>
                <c:pt idx="9">
                  <c:v>0.38621480400328484</c:v>
                </c:pt>
                <c:pt idx="10">
                  <c:v>0.60308947693261106</c:v>
                </c:pt>
                <c:pt idx="11">
                  <c:v>0.90873990116730796</c:v>
                </c:pt>
                <c:pt idx="12">
                  <c:v>1.3188500700379164</c:v>
                </c:pt>
                <c:pt idx="13">
                  <c:v>1.840103314542143</c:v>
                </c:pt>
                <c:pt idx="14">
                  <c:v>2.4636153967966776</c:v>
                </c:pt>
                <c:pt idx="15">
                  <c:v>3.1592245979571509</c:v>
                </c:pt>
                <c:pt idx="16">
                  <c:v>3.8730932623618686</c:v>
                </c:pt>
                <c:pt idx="17">
                  <c:v>4.5310435526638964</c:v>
                </c:pt>
                <c:pt idx="18">
                  <c:v>5.0488714989210983</c:v>
                </c:pt>
                <c:pt idx="19">
                  <c:v>5.3485882559073588</c:v>
                </c:pt>
                <c:pt idx="20">
                  <c:v>5.3768231596907592</c:v>
                </c:pt>
                <c:pt idx="21">
                  <c:v>5.1197298660405623</c:v>
                </c:pt>
                <c:pt idx="22">
                  <c:v>4.6088865403633701</c:v>
                </c:pt>
                <c:pt idx="23">
                  <c:v>3.9153053075065194</c:v>
                </c:pt>
                <c:pt idx="24">
                  <c:v>3.1329168215375032</c:v>
                </c:pt>
                <c:pt idx="25">
                  <c:v>2.3568865651092095</c:v>
                </c:pt>
                <c:pt idx="26">
                  <c:v>1.6639031779688043</c:v>
                </c:pt>
                <c:pt idx="27">
                  <c:v>1.1002970415277356</c:v>
                </c:pt>
                <c:pt idx="28">
                  <c:v>0.6802637553820462</c:v>
                </c:pt>
                <c:pt idx="29">
                  <c:v>0.39248510682848115</c:v>
                </c:pt>
                <c:pt idx="30">
                  <c:v>0.21093102499372809</c:v>
                </c:pt>
                <c:pt idx="31">
                  <c:v>0.10539551872945822</c:v>
                </c:pt>
                <c:pt idx="32">
                  <c:v>4.8872122306888061E-2</c:v>
                </c:pt>
                <c:pt idx="33">
                  <c:v>2.0991844104176441E-2</c:v>
                </c:pt>
                <c:pt idx="34">
                  <c:v>8.33649118720395E-3</c:v>
                </c:pt>
                <c:pt idx="35">
                  <c:v>3.0552888654457691E-3</c:v>
                </c:pt>
                <c:pt idx="36">
                  <c:v>1.0314555277473273E-3</c:v>
                </c:pt>
                <c:pt idx="37">
                  <c:v>3.2016286365026516E-4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38-4BE5-A38D-597B19EDF14C}"/>
            </c:ext>
          </c:extLst>
        </c:ser>
        <c:ser>
          <c:idx val="6"/>
          <c:order val="6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Sheet1!$C$132:$C$173</c:f>
              <c:numCache>
                <c:formatCode>General</c:formatCode>
                <c:ptCount val="42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  <c:pt idx="14">
                  <c:v>0.9800000000000002</c:v>
                </c:pt>
                <c:pt idx="15">
                  <c:v>0.99500000000000022</c:v>
                </c:pt>
                <c:pt idx="16">
                  <c:v>1.0100000000000002</c:v>
                </c:pt>
                <c:pt idx="17">
                  <c:v>1.0250000000000001</c:v>
                </c:pt>
                <c:pt idx="18">
                  <c:v>1.04</c:v>
                </c:pt>
                <c:pt idx="19">
                  <c:v>1.0549999999999999</c:v>
                </c:pt>
                <c:pt idx="20">
                  <c:v>1.0699999999999998</c:v>
                </c:pt>
                <c:pt idx="21">
                  <c:v>1.0849999999999997</c:v>
                </c:pt>
                <c:pt idx="22">
                  <c:v>1.0999999999999996</c:v>
                </c:pt>
                <c:pt idx="23">
                  <c:v>1.1149999999999995</c:v>
                </c:pt>
                <c:pt idx="24">
                  <c:v>1.1299999999999994</c:v>
                </c:pt>
                <c:pt idx="25">
                  <c:v>1.1449999999999994</c:v>
                </c:pt>
                <c:pt idx="26">
                  <c:v>1.1599999999999993</c:v>
                </c:pt>
                <c:pt idx="27">
                  <c:v>1.1749999999999992</c:v>
                </c:pt>
                <c:pt idx="28">
                  <c:v>1.1899999999999991</c:v>
                </c:pt>
                <c:pt idx="29">
                  <c:v>1.204999999999999</c:v>
                </c:pt>
                <c:pt idx="30">
                  <c:v>1.2199999999999989</c:v>
                </c:pt>
                <c:pt idx="31">
                  <c:v>1.2349999999999988</c:v>
                </c:pt>
                <c:pt idx="32">
                  <c:v>1.2499999999999987</c:v>
                </c:pt>
                <c:pt idx="33">
                  <c:v>1.2649999999999986</c:v>
                </c:pt>
                <c:pt idx="34">
                  <c:v>1.2799999999999985</c:v>
                </c:pt>
                <c:pt idx="35">
                  <c:v>1.2949999999999984</c:v>
                </c:pt>
                <c:pt idx="36">
                  <c:v>1.3099999999999983</c:v>
                </c:pt>
                <c:pt idx="37">
                  <c:v>1.3249999999999982</c:v>
                </c:pt>
                <c:pt idx="38">
                  <c:v>1.3399999999999981</c:v>
                </c:pt>
                <c:pt idx="39">
                  <c:v>1.354999999999998</c:v>
                </c:pt>
                <c:pt idx="40">
                  <c:v>1.3699999999999979</c:v>
                </c:pt>
                <c:pt idx="41">
                  <c:v>1.3849999999999978</c:v>
                </c:pt>
              </c:numCache>
            </c:numRef>
          </c:xVal>
          <c:yVal>
            <c:numRef>
              <c:f>Sheet1!$P$132:$P$173</c:f>
              <c:numCache>
                <c:formatCode>General</c:formatCode>
                <c:ptCount val="42"/>
                <c:pt idx="0">
                  <c:v>9.0430613263152326E-2</c:v>
                </c:pt>
                <c:pt idx="1">
                  <c:v>0.15059092901326207</c:v>
                </c:pt>
                <c:pt idx="2">
                  <c:v>0.24618568955666131</c:v>
                </c:pt>
                <c:pt idx="3">
                  <c:v>0.39467726726016816</c:v>
                </c:pt>
                <c:pt idx="4">
                  <c:v>0.61982829490939728</c:v>
                </c:pt>
                <c:pt idx="5">
                  <c:v>0.95254460346566105</c:v>
                </c:pt>
                <c:pt idx="6">
                  <c:v>1.4309305074566525</c:v>
                </c:pt>
                <c:pt idx="7">
                  <c:v>2.098967550924097</c:v>
                </c:pt>
                <c:pt idx="8">
                  <c:v>3.003181132807498</c:v>
                </c:pt>
                <c:pt idx="9">
                  <c:v>4.1867845270657877</c:v>
                </c:pt>
                <c:pt idx="10">
                  <c:v>5.6811680549634911</c:v>
                </c:pt>
                <c:pt idx="11">
                  <c:v>7.4952697132694164</c:v>
                </c:pt>
                <c:pt idx="12">
                  <c:v>9.6042655234965153</c:v>
                </c:pt>
                <c:pt idx="13">
                  <c:v>11.939962861782991</c:v>
                </c:pt>
                <c:pt idx="14">
                  <c:v>14.38594446220314</c:v>
                </c:pt>
                <c:pt idx="15">
                  <c:v>16.780505104860758</c:v>
                </c:pt>
                <c:pt idx="16">
                  <c:v>18.929432169814646</c:v>
                </c:pt>
                <c:pt idx="17">
                  <c:v>20.628645471435508</c:v>
                </c:pt>
                <c:pt idx="18">
                  <c:v>21.693971568075231</c:v>
                </c:pt>
                <c:pt idx="19">
                  <c:v>21.99263726051387</c:v>
                </c:pt>
                <c:pt idx="20">
                  <c:v>21.469409838207813</c:v>
                </c:pt>
                <c:pt idx="21">
                  <c:v>20.160537816734415</c:v>
                </c:pt>
                <c:pt idx="22">
                  <c:v>18.191059440759478</c:v>
                </c:pt>
                <c:pt idx="23">
                  <c:v>15.75514504733761</c:v>
                </c:pt>
                <c:pt idx="24">
                  <c:v>13.083682989092708</c:v>
                </c:pt>
                <c:pt idx="25">
                  <c:v>10.40675846557464</c:v>
                </c:pt>
                <c:pt idx="26">
                  <c:v>7.9197861151551434</c:v>
                </c:pt>
                <c:pt idx="27">
                  <c:v>5.7604791342222335</c:v>
                </c:pt>
                <c:pt idx="28">
                  <c:v>4.0002358744190802</c:v>
                </c:pt>
                <c:pt idx="29">
                  <c:v>2.6492875054001632</c:v>
                </c:pt>
                <c:pt idx="30">
                  <c:v>1.6715668184446697</c:v>
                </c:pt>
                <c:pt idx="31">
                  <c:v>1.0037006653956335</c:v>
                </c:pt>
                <c:pt idx="32">
                  <c:v>0.57293474929298616</c:v>
                </c:pt>
                <c:pt idx="33">
                  <c:v>0.31057125504344946</c:v>
                </c:pt>
                <c:pt idx="34">
                  <c:v>0.1597008226605591</c:v>
                </c:pt>
                <c:pt idx="35">
                  <c:v>7.7817542789576782E-2</c:v>
                </c:pt>
                <c:pt idx="36">
                  <c:v>3.589277177494013E-2</c:v>
                </c:pt>
                <c:pt idx="37">
                  <c:v>1.5654177977130947E-2</c:v>
                </c:pt>
                <c:pt idx="38">
                  <c:v>6.4488456581143303E-3</c:v>
                </c:pt>
                <c:pt idx="39">
                  <c:v>2.5066679364087862E-3</c:v>
                </c:pt>
                <c:pt idx="40">
                  <c:v>9.1835246626002255E-4</c:v>
                </c:pt>
                <c:pt idx="41">
                  <c:v>3.1677756500884155E-4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138-4BE5-A38D-597B19EDF14C}"/>
            </c:ext>
          </c:extLst>
        </c:ser>
        <c:ser>
          <c:idx val="7"/>
          <c:order val="7"/>
          <c:spPr>
            <a:ln w="19050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Sheet1!$C$174:$C$233</c:f>
              <c:numCache>
                <c:formatCode>General</c:formatCode>
                <c:ptCount val="6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  <c:pt idx="30">
                  <c:v>1.0500000000000003</c:v>
                </c:pt>
                <c:pt idx="31">
                  <c:v>1.0600000000000003</c:v>
                </c:pt>
                <c:pt idx="32">
                  <c:v>1.0700000000000003</c:v>
                </c:pt>
                <c:pt idx="33">
                  <c:v>1.0800000000000003</c:v>
                </c:pt>
                <c:pt idx="34">
                  <c:v>1.0900000000000003</c:v>
                </c:pt>
                <c:pt idx="35">
                  <c:v>1.1000000000000003</c:v>
                </c:pt>
                <c:pt idx="36">
                  <c:v>1.1100000000000003</c:v>
                </c:pt>
                <c:pt idx="37">
                  <c:v>1.1200000000000003</c:v>
                </c:pt>
                <c:pt idx="38">
                  <c:v>1.1300000000000003</c:v>
                </c:pt>
                <c:pt idx="39">
                  <c:v>1.1400000000000003</c:v>
                </c:pt>
                <c:pt idx="40">
                  <c:v>1.1500000000000004</c:v>
                </c:pt>
                <c:pt idx="41">
                  <c:v>1.1600000000000004</c:v>
                </c:pt>
                <c:pt idx="42">
                  <c:v>1.1700000000000004</c:v>
                </c:pt>
                <c:pt idx="43">
                  <c:v>1.1800000000000004</c:v>
                </c:pt>
                <c:pt idx="44">
                  <c:v>1.1900000000000004</c:v>
                </c:pt>
                <c:pt idx="45">
                  <c:v>1.2000000000000004</c:v>
                </c:pt>
                <c:pt idx="46">
                  <c:v>1.2100000000000004</c:v>
                </c:pt>
                <c:pt idx="47">
                  <c:v>1.2200000000000004</c:v>
                </c:pt>
                <c:pt idx="48">
                  <c:v>1.2300000000000004</c:v>
                </c:pt>
                <c:pt idx="49">
                  <c:v>1.2400000000000004</c:v>
                </c:pt>
                <c:pt idx="50">
                  <c:v>1.2500000000000004</c:v>
                </c:pt>
                <c:pt idx="51">
                  <c:v>1.2600000000000005</c:v>
                </c:pt>
                <c:pt idx="52">
                  <c:v>1.2700000000000005</c:v>
                </c:pt>
                <c:pt idx="53">
                  <c:v>1.2800000000000005</c:v>
                </c:pt>
                <c:pt idx="54">
                  <c:v>1.2900000000000005</c:v>
                </c:pt>
                <c:pt idx="55">
                  <c:v>1.3000000000000005</c:v>
                </c:pt>
                <c:pt idx="56">
                  <c:v>1.3100000000000005</c:v>
                </c:pt>
                <c:pt idx="57">
                  <c:v>1.3200000000000005</c:v>
                </c:pt>
                <c:pt idx="58">
                  <c:v>1.3300000000000005</c:v>
                </c:pt>
                <c:pt idx="59">
                  <c:v>1.3400000000000005</c:v>
                </c:pt>
              </c:numCache>
            </c:numRef>
          </c:xVal>
          <c:yVal>
            <c:numRef>
              <c:f>Sheet1!$P$174:$P$233</c:f>
              <c:numCache>
                <c:formatCode>General</c:formatCode>
                <c:ptCount val="60"/>
                <c:pt idx="0">
                  <c:v>0.16504244422638376</c:v>
                </c:pt>
                <c:pt idx="1">
                  <c:v>0.22434881041124149</c:v>
                </c:pt>
                <c:pt idx="2">
                  <c:v>0.3024961639782402</c:v>
                </c:pt>
                <c:pt idx="3">
                  <c:v>0.40443193169467401</c:v>
                </c:pt>
                <c:pt idx="4">
                  <c:v>0.53599650599934567</c:v>
                </c:pt>
                <c:pt idx="5">
                  <c:v>0.7039323492001679</c:v>
                </c:pt>
                <c:pt idx="6">
                  <c:v>0.91582779908413514</c:v>
                </c:pt>
                <c:pt idx="7">
                  <c:v>1.1799731982821808</c:v>
                </c:pt>
                <c:pt idx="8">
                  <c:v>1.5051070005126383</c:v>
                </c:pt>
                <c:pt idx="9">
                  <c:v>1.9000324127746011</c:v>
                </c:pt>
                <c:pt idx="10">
                  <c:v>2.3730917746082891</c:v>
                </c:pt>
                <c:pt idx="11">
                  <c:v>2.9314968916800686</c:v>
                </c:pt>
                <c:pt idx="12">
                  <c:v>3.5805291268980959</c:v>
                </c:pt>
                <c:pt idx="13">
                  <c:v>4.3226427290407026</c:v>
                </c:pt>
                <c:pt idx="14">
                  <c:v>5.1565272925493169</c:v>
                </c:pt>
                <c:pt idx="15">
                  <c:v>6.0762080547535806</c:v>
                </c:pt>
                <c:pt idx="16">
                  <c:v>7.0702826727319295</c:v>
                </c:pt>
                <c:pt idx="17">
                  <c:v>8.1214062246544714</c:v>
                </c:pt>
                <c:pt idx="18">
                  <c:v>9.2061383064854994</c:v>
                </c:pt>
                <c:pt idx="19">
                  <c:v>10.295253626654741</c:v>
                </c:pt>
                <c:pt idx="20">
                  <c:v>11.354588196820449</c:v>
                </c:pt>
                <c:pt idx="21">
                  <c:v>12.346447054283031</c:v>
                </c:pt>
                <c:pt idx="22">
                  <c:v>13.231539274951706</c:v>
                </c:pt>
                <c:pt idx="23">
                  <c:v>13.971337794069463</c:v>
                </c:pt>
                <c:pt idx="24">
                  <c:v>14.530693958375542</c:v>
                </c:pt>
                <c:pt idx="25">
                  <c:v>14.88048026227108</c:v>
                </c:pt>
                <c:pt idx="26">
                  <c:v>15</c:v>
                </c:pt>
                <c:pt idx="27">
                  <c:v>14.878898388851017</c:v>
                </c:pt>
                <c:pt idx="28">
                  <c:v>14.518341040888728</c:v>
                </c:pt>
                <c:pt idx="29">
                  <c:v>13.931292040227239</c:v>
                </c:pt>
                <c:pt idx="30">
                  <c:v>13.141818792629078</c:v>
                </c:pt>
                <c:pt idx="31">
                  <c:v>12.183462131093309</c:v>
                </c:pt>
                <c:pt idx="32">
                  <c:v>11.096821883477595</c:v>
                </c:pt>
                <c:pt idx="33">
                  <c:v>9.9266030652895392</c:v>
                </c:pt>
                <c:pt idx="34">
                  <c:v>8.7184309005630407</c:v>
                </c:pt>
                <c:pt idx="35">
                  <c:v>7.5157638456002216</c:v>
                </c:pt>
                <c:pt idx="36">
                  <c:v>6.3572096308721529</c:v>
                </c:pt>
                <c:pt idx="37">
                  <c:v>5.2744847415400988</c:v>
                </c:pt>
                <c:pt idx="38">
                  <c:v>4.2911642475037608</c:v>
                </c:pt>
                <c:pt idx="39">
                  <c:v>3.42226246803079</c:v>
                </c:pt>
                <c:pt idx="40">
                  <c:v>2.6745828738833906</c:v>
                </c:pt>
                <c:pt idx="41">
                  <c:v>2.0476930769394257</c:v>
                </c:pt>
                <c:pt idx="42">
                  <c:v>1.535328145707143</c:v>
                </c:pt>
                <c:pt idx="43">
                  <c:v>1.1270069576261703</c:v>
                </c:pt>
                <c:pt idx="44">
                  <c:v>0.80965967217644041</c:v>
                </c:pt>
                <c:pt idx="45">
                  <c:v>0.56910242233269537</c:v>
                </c:pt>
                <c:pt idx="46">
                  <c:v>0.39124775985426136</c:v>
                </c:pt>
                <c:pt idx="47">
                  <c:v>0.2629954814976051</c:v>
                </c:pt>
                <c:pt idx="48">
                  <c:v>0.17279898712986072</c:v>
                </c:pt>
                <c:pt idx="49">
                  <c:v>0.11094099836642377</c:v>
                </c:pt>
                <c:pt idx="50">
                  <c:v>6.9576472777158976E-2</c:v>
                </c:pt>
                <c:pt idx="51">
                  <c:v>4.2610212176641953E-2</c:v>
                </c:pt>
                <c:pt idx="52">
                  <c:v>2.5474603019611401E-2</c:v>
                </c:pt>
                <c:pt idx="53">
                  <c:v>1.4862952230538944E-2</c:v>
                </c:pt>
                <c:pt idx="54">
                  <c:v>8.4599570284524129E-3</c:v>
                </c:pt>
                <c:pt idx="55">
                  <c:v>4.6963249543556735E-3</c:v>
                </c:pt>
                <c:pt idx="56">
                  <c:v>2.5417715752742479E-3</c:v>
                </c:pt>
                <c:pt idx="57">
                  <c:v>1.3408024153961492E-3</c:v>
                </c:pt>
                <c:pt idx="58">
                  <c:v>6.8913518444951155E-4</c:v>
                </c:pt>
                <c:pt idx="59">
                  <c:v>3.4499827879089879E-4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138-4BE5-A38D-597B19EDF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371800"/>
        <c:axId val="1"/>
      </c:scatterChart>
      <c:valAx>
        <c:axId val="376371800"/>
        <c:scaling>
          <c:orientation val="minMax"/>
          <c:max val="1.75"/>
          <c:min val="0.75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max"/>
        <c:crossBetween val="midCat"/>
        <c:majorUnit val="0.25"/>
        <c:minorUnit val="0.05"/>
      </c:valAx>
      <c:valAx>
        <c:axId val="1"/>
        <c:scaling>
          <c:logBase val="10"/>
          <c:orientation val="minMax"/>
          <c:max val="10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6371800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0240169192620567E-2"/>
          <c:y val="6.5741759449018639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6.1260212044805439E-2</c:v>
                </c:pt>
                <c:pt idx="1">
                  <c:v>5.9807684133205342E-2</c:v>
                </c:pt>
                <c:pt idx="2">
                  <c:v>6.665063941093341E-3</c:v>
                </c:pt>
                <c:pt idx="3">
                  <c:v>1.8076731478871839E-3</c:v>
                </c:pt>
                <c:pt idx="4">
                  <c:v>1.9385295622791703E-4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1E-4C8E-9E72-72A5F75BBCAA}"/>
            </c:ext>
          </c:extLst>
        </c:ser>
        <c:ser>
          <c:idx val="1"/>
          <c:order val="1"/>
          <c:spPr>
            <a:ln w="28575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0.78808289384402486</c:v>
                </c:pt>
                <c:pt idx="1">
                  <c:v>1.0002628278934202</c:v>
                </c:pt>
                <c:pt idx="2">
                  <c:v>1.0617645163467337</c:v>
                </c:pt>
                <c:pt idx="3">
                  <c:v>1.1596435798823497</c:v>
                </c:pt>
                <c:pt idx="4">
                  <c:v>1.2129454218703299</c:v>
                </c:pt>
                <c:pt idx="5">
                  <c:v>0.1893812132004993</c:v>
                </c:pt>
                <c:pt idx="6">
                  <c:v>2.2991342600983829E-3</c:v>
                </c:pt>
                <c:pt idx="7">
                  <c:v>1.4454970886625714E-3</c:v>
                </c:pt>
                <c:pt idx="8">
                  <c:v>3.2015145923498182E-4</c:v>
                </c:pt>
                <c:pt idx="9">
                  <c:v>5.4879139322351318E-8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C1E-4C8E-9E72-72A5F75BBCAA}"/>
            </c:ext>
          </c:extLst>
        </c:ser>
        <c:ser>
          <c:idx val="2"/>
          <c:order val="2"/>
          <c:spPr>
            <a:ln w="28575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0.30231211265779101</c:v>
                </c:pt>
                <c:pt idx="1">
                  <c:v>0.38534191135498536</c:v>
                </c:pt>
                <c:pt idx="2">
                  <c:v>1.8606759235650379</c:v>
                </c:pt>
                <c:pt idx="3">
                  <c:v>0.28056890737501211</c:v>
                </c:pt>
                <c:pt idx="4">
                  <c:v>0.79250519739820457</c:v>
                </c:pt>
                <c:pt idx="5">
                  <c:v>0.69654010136960998</c:v>
                </c:pt>
                <c:pt idx="6">
                  <c:v>0.56403970790050884</c:v>
                </c:pt>
                <c:pt idx="7">
                  <c:v>0.43520942836129878</c:v>
                </c:pt>
                <c:pt idx="8">
                  <c:v>0.31729611086821191</c:v>
                </c:pt>
                <c:pt idx="9">
                  <c:v>0.21650984818646035</c:v>
                </c:pt>
                <c:pt idx="10">
                  <c:v>0.1368003933904407</c:v>
                </c:pt>
                <c:pt idx="11">
                  <c:v>8.2394934646420934E-2</c:v>
                </c:pt>
                <c:pt idx="12">
                  <c:v>2.5782187751422495E-2</c:v>
                </c:pt>
                <c:pt idx="13">
                  <c:v>5.232833347288671E-3</c:v>
                </c:pt>
                <c:pt idx="14">
                  <c:v>1.8696885970609814E-3</c:v>
                </c:pt>
                <c:pt idx="15">
                  <c:v>6.0827242612104587E-4</c:v>
                </c:pt>
                <c:pt idx="16">
                  <c:v>1.7976591968746453E-4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C1E-4C8E-9E72-72A5F75BBCAA}"/>
            </c:ext>
          </c:extLst>
        </c:ser>
        <c:ser>
          <c:idx val="3"/>
          <c:order val="3"/>
          <c:spPr>
            <a:ln w="28575">
              <a:noFill/>
            </a:ln>
          </c:spPr>
          <c:marker>
            <c:symbol val="diamond"/>
            <c:size val="12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Sheet1!$C$39:$C$44</c:f>
              <c:numCache>
                <c:formatCode>General</c:formatCode>
                <c:ptCount val="6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  <c:pt idx="5">
                  <c:v>0.78</c:v>
                </c:pt>
              </c:numCache>
            </c:numRef>
          </c:xVal>
          <c:yVal>
            <c:numRef>
              <c:f>Sheet1!$P$39:$P$44</c:f>
              <c:numCache>
                <c:formatCode>General</c:formatCode>
                <c:ptCount val="6"/>
                <c:pt idx="0">
                  <c:v>0.70616597693839966</c:v>
                </c:pt>
                <c:pt idx="1">
                  <c:v>1.1358357342647314</c:v>
                </c:pt>
                <c:pt idx="2">
                  <c:v>1.3475251809342879</c:v>
                </c:pt>
                <c:pt idx="3">
                  <c:v>1.8357907955059156E-2</c:v>
                </c:pt>
                <c:pt idx="4">
                  <c:v>2.0510075674875456E-4</c:v>
                </c:pt>
                <c:pt idx="5">
                  <c:v>0.252224935753041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C1E-4C8E-9E72-72A5F75BBCAA}"/>
            </c:ext>
          </c:extLst>
        </c:ser>
        <c:ser>
          <c:idx val="4"/>
          <c:order val="4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Sheet1!$C$46:$C$95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Sheet1!$P$46:$P$95</c:f>
              <c:numCache>
                <c:formatCode>General</c:formatCode>
                <c:ptCount val="50"/>
                <c:pt idx="0">
                  <c:v>3.8795878137120293E-2</c:v>
                </c:pt>
                <c:pt idx="1">
                  <c:v>4.1635321189874702E-2</c:v>
                </c:pt>
                <c:pt idx="2">
                  <c:v>4.4533490439737089E-2</c:v>
                </c:pt>
                <c:pt idx="3">
                  <c:v>4.7462017019606784E-2</c:v>
                </c:pt>
                <c:pt idx="4">
                  <c:v>5.0387921075929661E-2</c:v>
                </c:pt>
                <c:pt idx="5">
                  <c:v>5.3273795618624824E-2</c:v>
                </c:pt>
                <c:pt idx="6">
                  <c:v>5.6078184568328415E-2</c:v>
                </c:pt>
                <c:pt idx="7">
                  <c:v>5.8756174547005921E-2</c:v>
                </c:pt>
                <c:pt idx="8">
                  <c:v>6.1260212044805452E-2</c:v>
                </c:pt>
                <c:pt idx="9">
                  <c:v>6.3541147194662209E-2</c:v>
                </c:pt>
                <c:pt idx="10">
                  <c:v>6.5549492722089153E-2</c:v>
                </c:pt>
                <c:pt idx="11">
                  <c:v>6.7236872189689129E-2</c:v>
                </c:pt>
                <c:pt idx="12">
                  <c:v>6.8557616173145472E-2</c:v>
                </c:pt>
                <c:pt idx="13">
                  <c:v>6.9470449497749942E-2</c:v>
                </c:pt>
                <c:pt idx="14">
                  <c:v>6.9940198362224731E-2</c:v>
                </c:pt>
                <c:pt idx="15">
                  <c:v>6.9939434454754965E-2</c:v>
                </c:pt>
                <c:pt idx="16">
                  <c:v>6.944996543460473E-2</c:v>
                </c:pt>
                <c:pt idx="17">
                  <c:v>6.8464078717155069E-2</c:v>
                </c:pt>
                <c:pt idx="18">
                  <c:v>6.6985449405354114E-2</c:v>
                </c:pt>
                <c:pt idx="19">
                  <c:v>6.5029634081202214E-2</c:v>
                </c:pt>
                <c:pt idx="20">
                  <c:v>6.262409007123737E-2</c:v>
                </c:pt>
                <c:pt idx="21">
                  <c:v>5.9807684133205273E-2</c:v>
                </c:pt>
                <c:pt idx="22">
                  <c:v>5.6629683979912721E-2</c:v>
                </c:pt>
                <c:pt idx="23">
                  <c:v>5.3148258701018671E-2</c:v>
                </c:pt>
                <c:pt idx="24">
                  <c:v>4.9428547465956714E-2</c:v>
                </c:pt>
                <c:pt idx="25">
                  <c:v>4.5540387061153521E-2</c:v>
                </c:pt>
                <c:pt idx="26">
                  <c:v>4.1555814944435866E-2</c:v>
                </c:pt>
                <c:pt idx="27">
                  <c:v>3.7546482957772374E-2</c:v>
                </c:pt>
                <c:pt idx="28">
                  <c:v>3.3581125568092972E-2</c:v>
                </c:pt>
                <c:pt idx="29">
                  <c:v>2.9723224295733364E-2</c:v>
                </c:pt>
                <c:pt idx="30">
                  <c:v>2.6028996674589893E-2</c:v>
                </c:pt>
                <c:pt idx="31">
                  <c:v>2.2545814620677784E-2</c:v>
                </c:pt>
                <c:pt idx="32">
                  <c:v>1.931112548059661E-2</c:v>
                </c:pt>
                <c:pt idx="33">
                  <c:v>1.6351912167354959E-2</c:v>
                </c:pt>
                <c:pt idx="34">
                  <c:v>1.3684690098863207E-2</c:v>
                </c:pt>
                <c:pt idx="35">
                  <c:v>1.1316001725746233E-2</c:v>
                </c:pt>
                <c:pt idx="36">
                  <c:v>9.2433376059545495E-3</c:v>
                </c:pt>
                <c:pt idx="37">
                  <c:v>7.4563889508146132E-3</c:v>
                </c:pt>
                <c:pt idx="38">
                  <c:v>5.9385220920270404E-3</c:v>
                </c:pt>
                <c:pt idx="39">
                  <c:v>4.6683610596299297E-3</c:v>
                </c:pt>
                <c:pt idx="40">
                  <c:v>3.6213699531507599E-3</c:v>
                </c:pt>
                <c:pt idx="41">
                  <c:v>2.7713405747247645E-3</c:v>
                </c:pt>
                <c:pt idx="42">
                  <c:v>2.0917106731386794E-3</c:v>
                </c:pt>
                <c:pt idx="43">
                  <c:v>1.5566615058502291E-3</c:v>
                </c:pt>
                <c:pt idx="44">
                  <c:v>1.1419675850924183E-3</c:v>
                </c:pt>
                <c:pt idx="45">
                  <c:v>8.25594022016069E-4</c:v>
                </c:pt>
                <c:pt idx="46">
                  <c:v>5.8805592593904352E-4</c:v>
                </c:pt>
                <c:pt idx="47">
                  <c:v>4.1256863249683056E-4</c:v>
                </c:pt>
                <c:pt idx="48">
                  <c:v>2.8502661791558336E-4</c:v>
                </c:pt>
                <c:pt idx="49">
                  <c:v>1.9385295622791339E-4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9C1E-4C8E-9E72-72A5F75BBCAA}"/>
            </c:ext>
          </c:extLst>
        </c:ser>
        <c:ser>
          <c:idx val="5"/>
          <c:order val="5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Sheet1!$C$96:$C$122</c:f>
              <c:numCache>
                <c:formatCode>General</c:formatCode>
                <c:ptCount val="27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</c:numCache>
            </c:numRef>
          </c:xVal>
          <c:yVal>
            <c:numRef>
              <c:f>Sheet1!$P$96:$P$122</c:f>
              <c:numCache>
                <c:formatCode>General</c:formatCode>
                <c:ptCount val="27"/>
                <c:pt idx="0">
                  <c:v>0.20131402549795233</c:v>
                </c:pt>
                <c:pt idx="1">
                  <c:v>0.28170411712322052</c:v>
                </c:pt>
                <c:pt idx="2">
                  <c:v>0.38270577034427405</c:v>
                </c:pt>
                <c:pt idx="3">
                  <c:v>0.50378708852337795</c:v>
                </c:pt>
                <c:pt idx="4">
                  <c:v>0.64135253043330875</c:v>
                </c:pt>
                <c:pt idx="5">
                  <c:v>0.78808289384402563</c:v>
                </c:pt>
                <c:pt idx="6">
                  <c:v>0.93288873465223521</c:v>
                </c:pt>
                <c:pt idx="7">
                  <c:v>1.0617645163467344</c:v>
                </c:pt>
                <c:pt idx="8">
                  <c:v>1.1596435798823501</c:v>
                </c:pt>
                <c:pt idx="9">
                  <c:v>1.2130434626597</c:v>
                </c:pt>
                <c:pt idx="10">
                  <c:v>1.2129454218703297</c:v>
                </c:pt>
                <c:pt idx="11">
                  <c:v>1.1571156647517715</c:v>
                </c:pt>
                <c:pt idx="12">
                  <c:v>1.0510913278677925</c:v>
                </c:pt>
                <c:pt idx="13">
                  <c:v>0.90738135385041707</c:v>
                </c:pt>
                <c:pt idx="14">
                  <c:v>0.74298922743653983</c:v>
                </c:pt>
                <c:pt idx="15">
                  <c:v>0.57593835743260324</c:v>
                </c:pt>
                <c:pt idx="16">
                  <c:v>0.4218206737998797</c:v>
                </c:pt>
                <c:pt idx="17">
                  <c:v>0.29133699810067648</c:v>
                </c:pt>
                <c:pt idx="18">
                  <c:v>0.18938121320049828</c:v>
                </c:pt>
                <c:pt idx="19">
                  <c:v>0.11564029006251339</c:v>
                </c:pt>
                <c:pt idx="20">
                  <c:v>6.6201834783978647E-2</c:v>
                </c:pt>
                <c:pt idx="21">
                  <c:v>3.5463125315395819E-2</c:v>
                </c:pt>
                <c:pt idx="22">
                  <c:v>1.7741390920380892E-2</c:v>
                </c:pt>
                <c:pt idx="23">
                  <c:v>8.272933879643533E-3</c:v>
                </c:pt>
                <c:pt idx="24">
                  <c:v>3.5888079768694506E-3</c:v>
                </c:pt>
                <c:pt idx="25">
                  <c:v>1.4454970886625446E-3</c:v>
                </c:pt>
                <c:pt idx="26">
                  <c:v>5.3953311267658272E-4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9C1E-4C8E-9E72-72A5F75BBCAA}"/>
            </c:ext>
          </c:extLst>
        </c:ser>
        <c:ser>
          <c:idx val="6"/>
          <c:order val="6"/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Sheet1!$C$123:$C$136</c:f>
              <c:numCache>
                <c:formatCode>General</c:formatCode>
                <c:ptCount val="14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</c:numCache>
            </c:numRef>
          </c:xVal>
          <c:yVal>
            <c:numRef>
              <c:f>Sheet1!$P$123:$P$136</c:f>
              <c:numCache>
                <c:formatCode>General</c:formatCode>
                <c:ptCount val="14"/>
                <c:pt idx="0">
                  <c:v>0.48386275972617743</c:v>
                </c:pt>
                <c:pt idx="1">
                  <c:v>0.66125437564803513</c:v>
                </c:pt>
                <c:pt idx="2">
                  <c:v>0.87135151108335507</c:v>
                </c:pt>
                <c:pt idx="3">
                  <c:v>1.1053471068450498</c:v>
                </c:pt>
                <c:pt idx="4">
                  <c:v>1.3476788745251229</c:v>
                </c:pt>
                <c:pt idx="5">
                  <c:v>1.576734627107532</c:v>
                </c:pt>
                <c:pt idx="6">
                  <c:v>1.7673282695192321</c:v>
                </c:pt>
                <c:pt idx="7">
                  <c:v>1.8948038947386736</c:v>
                </c:pt>
                <c:pt idx="8">
                  <c:v>1.94</c:v>
                </c:pt>
                <c:pt idx="9">
                  <c:v>1.8937890415522407</c:v>
                </c:pt>
                <c:pt idx="10">
                  <c:v>1.7597698299369475</c:v>
                </c:pt>
                <c:pt idx="11">
                  <c:v>1.5540912918339866</c:v>
                </c:pt>
                <c:pt idx="12">
                  <c:v>1.302253604003452</c:v>
                </c:pt>
                <c:pt idx="13">
                  <c:v>1.0337487140027148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9C1E-4C8E-9E72-72A5F75BBCAA}"/>
            </c:ext>
          </c:extLst>
        </c:ser>
        <c:ser>
          <c:idx val="7"/>
          <c:order val="7"/>
          <c:spPr>
            <a:ln w="28575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Sheet1!$C$137:$C$166</c:f>
              <c:numCache>
                <c:formatCode>General</c:formatCode>
                <c:ptCount val="3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</c:numCache>
            </c:numRef>
          </c:xVal>
          <c:yVal>
            <c:numRef>
              <c:f>Sheet1!$P$137:$P$166</c:f>
              <c:numCache>
                <c:formatCode>General</c:formatCode>
                <c:ptCount val="30"/>
                <c:pt idx="0">
                  <c:v>6.3316581280949968E-2</c:v>
                </c:pt>
                <c:pt idx="1">
                  <c:v>0.10418405264205909</c:v>
                </c:pt>
                <c:pt idx="2">
                  <c:v>0.16521751559315079</c:v>
                </c:pt>
                <c:pt idx="3">
                  <c:v>0.252224935753041</c:v>
                </c:pt>
                <c:pt idx="4">
                  <c:v>0.37025683715732327</c:v>
                </c:pt>
                <c:pt idx="5">
                  <c:v>0.52204426548443694</c:v>
                </c:pt>
                <c:pt idx="6">
                  <c:v>0.70616597693839966</c:v>
                </c:pt>
                <c:pt idx="7">
                  <c:v>0.91539283403117144</c:v>
                </c:pt>
                <c:pt idx="8">
                  <c:v>1.1358357342647341</c:v>
                </c:pt>
                <c:pt idx="9">
                  <c:v>1.3475251809342901</c:v>
                </c:pt>
                <c:pt idx="10">
                  <c:v>1.5267841229685437</c:v>
                </c:pt>
                <c:pt idx="11">
                  <c:v>1.6502274469260134</c:v>
                </c:pt>
                <c:pt idx="12">
                  <c:v>1.6995793442313456</c:v>
                </c:pt>
                <c:pt idx="13">
                  <c:v>1.6660061151108838</c:v>
                </c:pt>
                <c:pt idx="14">
                  <c:v>1.5525846511658417</c:v>
                </c:pt>
                <c:pt idx="15">
                  <c:v>1.3739900182286104</c:v>
                </c:pt>
                <c:pt idx="16">
                  <c:v>1.1533669449536781</c:v>
                </c:pt>
                <c:pt idx="17">
                  <c:v>0.91730360157694946</c:v>
                </c:pt>
                <c:pt idx="18">
                  <c:v>0.69044074686137258</c:v>
                </c:pt>
                <c:pt idx="19">
                  <c:v>0.49126235654606148</c:v>
                </c:pt>
                <c:pt idx="20">
                  <c:v>0.33005047401371856</c:v>
                </c:pt>
                <c:pt idx="21">
                  <c:v>0.2091380605326752</c:v>
                </c:pt>
                <c:pt idx="22">
                  <c:v>0.12484687467432522</c:v>
                </c:pt>
                <c:pt idx="23">
                  <c:v>7.0132641855140676E-2</c:v>
                </c:pt>
                <c:pt idx="24">
                  <c:v>3.7031106516593575E-2</c:v>
                </c:pt>
                <c:pt idx="25">
                  <c:v>1.8357907955058848E-2</c:v>
                </c:pt>
                <c:pt idx="26">
                  <c:v>8.5348469313898771E-3</c:v>
                </c:pt>
                <c:pt idx="27">
                  <c:v>3.7169813053809274E-3</c:v>
                </c:pt>
                <c:pt idx="28">
                  <c:v>1.5146530026389645E-3</c:v>
                </c:pt>
                <c:pt idx="29">
                  <c:v>5.7685956514470131E-4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9C1E-4C8E-9E72-72A5F75BBC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1530872"/>
        <c:axId val="1"/>
      </c:scatterChart>
      <c:valAx>
        <c:axId val="501530872"/>
        <c:scaling>
          <c:orientation val="minMax"/>
          <c:max val="1.7500000000000002"/>
          <c:min val="0.70000000000000007"/>
        </c:scaling>
        <c:delete val="0"/>
        <c:axPos val="b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At val="1E-4"/>
        <c:crossBetween val="midCat"/>
        <c:minorUnit val="0.1"/>
      </c:valAx>
      <c:valAx>
        <c:axId val="1"/>
        <c:scaling>
          <c:logBase val="10"/>
          <c:orientation val="minMax"/>
          <c:max val="1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501530872"/>
        <c:crosses val="autoZero"/>
        <c:crossBetween val="midCat"/>
      </c:valAx>
      <c:spPr>
        <a:noFill/>
        <a:ln w="12700">
          <a:solidFill>
            <a:srgbClr val="000000"/>
          </a:solidFill>
          <a:prstDash val="solid"/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3440308087291401E-2"/>
          <c:y val="6.7771134173756187E-2"/>
          <c:w val="0.88061617458279851"/>
          <c:h val="0.89457897109358164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diamond"/>
            <c:size val="20"/>
            <c:spPr>
              <a:solidFill>
                <a:srgbClr val="CCCC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Sheet1!$C$7:$C$11</c:f>
              <c:numCache>
                <c:formatCode>General</c:formatCode>
                <c:ptCount val="5"/>
                <c:pt idx="0">
                  <c:v>0.92</c:v>
                </c:pt>
                <c:pt idx="1">
                  <c:v>1.18</c:v>
                </c:pt>
                <c:pt idx="2">
                  <c:v>1.51</c:v>
                </c:pt>
                <c:pt idx="3">
                  <c:v>1.61</c:v>
                </c:pt>
                <c:pt idx="4">
                  <c:v>1.74</c:v>
                </c:pt>
              </c:numCache>
            </c:numRef>
          </c:xVal>
          <c:yVal>
            <c:numRef>
              <c:f>Sheet1!$P$7:$P$11</c:f>
              <c:numCache>
                <c:formatCode>General</c:formatCode>
                <c:ptCount val="5"/>
                <c:pt idx="0">
                  <c:v>5.2010300442841419E-2</c:v>
                </c:pt>
                <c:pt idx="1">
                  <c:v>0.3615302199842772</c:v>
                </c:pt>
                <c:pt idx="2">
                  <c:v>0.43407603218710922</c:v>
                </c:pt>
                <c:pt idx="3">
                  <c:v>0.2219115518899458</c:v>
                </c:pt>
                <c:pt idx="4">
                  <c:v>4.9352947591128876E-2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138-4BE5-A38D-597B19EDF14C}"/>
            </c:ext>
          </c:extLst>
        </c:ser>
        <c:ser>
          <c:idx val="1"/>
          <c:order val="1"/>
          <c:spPr>
            <a:ln w="19050">
              <a:noFill/>
            </a:ln>
          </c:spPr>
          <c:marker>
            <c:symbol val="diamond"/>
            <c:size val="13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Sheet1!$C$12:$C$21</c:f>
              <c:numCache>
                <c:formatCode>General</c:formatCode>
                <c:ptCount val="10"/>
                <c:pt idx="0">
                  <c:v>0.86</c:v>
                </c:pt>
                <c:pt idx="1">
                  <c:v>0.89</c:v>
                </c:pt>
                <c:pt idx="2">
                  <c:v>0.9</c:v>
                </c:pt>
                <c:pt idx="3">
                  <c:v>0.92</c:v>
                </c:pt>
                <c:pt idx="4">
                  <c:v>0.96</c:v>
                </c:pt>
                <c:pt idx="5">
                  <c:v>1.1200000000000001</c:v>
                </c:pt>
                <c:pt idx="6">
                  <c:v>1.25</c:v>
                </c:pt>
                <c:pt idx="7">
                  <c:v>1.26</c:v>
                </c:pt>
                <c:pt idx="8">
                  <c:v>1.29</c:v>
                </c:pt>
                <c:pt idx="9">
                  <c:v>1.42</c:v>
                </c:pt>
              </c:numCache>
            </c:numRef>
          </c:xVal>
          <c:yVal>
            <c:numRef>
              <c:f>Sheet1!$P$12:$P$21</c:f>
              <c:numCache>
                <c:formatCode>General</c:formatCode>
                <c:ptCount val="10"/>
                <c:pt idx="0">
                  <c:v>4.718547388444836E-2</c:v>
                </c:pt>
                <c:pt idx="1">
                  <c:v>0.10976209841287408</c:v>
                </c:pt>
                <c:pt idx="2">
                  <c:v>0.14337268206778656</c:v>
                </c:pt>
                <c:pt idx="3">
                  <c:v>0.23910470725827382</c:v>
                </c:pt>
                <c:pt idx="4">
                  <c:v>0.60308947693260784</c:v>
                </c:pt>
                <c:pt idx="5">
                  <c:v>5.048871498921093</c:v>
                </c:pt>
                <c:pt idx="6">
                  <c:v>2.738693234942156</c:v>
                </c:pt>
                <c:pt idx="7">
                  <c:v>2.3568865651092255</c:v>
                </c:pt>
                <c:pt idx="8">
                  <c:v>1.364332963464868</c:v>
                </c:pt>
                <c:pt idx="9">
                  <c:v>2.0991844104177038E-2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138-4BE5-A38D-597B19EDF14C}"/>
            </c:ext>
          </c:extLst>
        </c:ser>
        <c:ser>
          <c:idx val="2"/>
          <c:order val="2"/>
          <c:spPr>
            <a:ln w="19050">
              <a:noFill/>
            </a:ln>
          </c:spPr>
          <c:marker>
            <c:symbol val="diamond"/>
            <c:size val="11"/>
            <c:spPr>
              <a:solidFill>
                <a:srgbClr val="FFCC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Sheet1!$C$22:$C$38</c:f>
              <c:numCache>
                <c:formatCode>General</c:formatCode>
                <c:ptCount val="17"/>
                <c:pt idx="0">
                  <c:v>0.75</c:v>
                </c:pt>
                <c:pt idx="1">
                  <c:v>0.76</c:v>
                </c:pt>
                <c:pt idx="2">
                  <c:v>0.87</c:v>
                </c:pt>
                <c:pt idx="3">
                  <c:v>1.0190000000000001</c:v>
                </c:pt>
                <c:pt idx="4">
                  <c:v>0.97900000000000009</c:v>
                </c:pt>
                <c:pt idx="5">
                  <c:v>0.98499999999999999</c:v>
                </c:pt>
                <c:pt idx="6">
                  <c:v>0.99400000000000011</c:v>
                </c:pt>
                <c:pt idx="7">
                  <c:v>1.004</c:v>
                </c:pt>
                <c:pt idx="8">
                  <c:v>1.0149999999999999</c:v>
                </c:pt>
                <c:pt idx="9">
                  <c:v>1.0270000000000001</c:v>
                </c:pt>
                <c:pt idx="10">
                  <c:v>1.04</c:v>
                </c:pt>
                <c:pt idx="11">
                  <c:v>1.0529999999999999</c:v>
                </c:pt>
                <c:pt idx="12">
                  <c:v>1.079</c:v>
                </c:pt>
                <c:pt idx="13">
                  <c:v>1.109</c:v>
                </c:pt>
                <c:pt idx="14">
                  <c:v>1.1259999999999999</c:v>
                </c:pt>
                <c:pt idx="15">
                  <c:v>1.143</c:v>
                </c:pt>
                <c:pt idx="16">
                  <c:v>1.1599999999999999</c:v>
                </c:pt>
              </c:numCache>
            </c:numRef>
          </c:xVal>
          <c:yVal>
            <c:numRef>
              <c:f>Sheet1!$P$22:$P$38</c:f>
              <c:numCache>
                <c:formatCode>General</c:formatCode>
                <c:ptCount val="17"/>
                <c:pt idx="0">
                  <c:v>4.4599923585399437E-2</c:v>
                </c:pt>
                <c:pt idx="1">
                  <c:v>6.3743297193099999E-2</c:v>
                </c:pt>
                <c:pt idx="2">
                  <c:v>1.8523438825831966</c:v>
                </c:pt>
                <c:pt idx="3">
                  <c:v>20.015533728091977</c:v>
                </c:pt>
                <c:pt idx="4">
                  <c:v>14.222476763202721</c:v>
                </c:pt>
                <c:pt idx="5">
                  <c:v>15.198944781608249</c:v>
                </c:pt>
                <c:pt idx="6">
                  <c:v>16.626248868415868</c:v>
                </c:pt>
                <c:pt idx="7">
                  <c:v>18.112501583334851</c:v>
                </c:pt>
                <c:pt idx="8">
                  <c:v>19.555617990661808</c:v>
                </c:pt>
                <c:pt idx="9">
                  <c:v>20.810866812551673</c:v>
                </c:pt>
                <c:pt idx="10">
                  <c:v>21.693971568075231</c:v>
                </c:pt>
                <c:pt idx="11">
                  <c:v>22</c:v>
                </c:pt>
                <c:pt idx="12">
                  <c:v>20.772194812896952</c:v>
                </c:pt>
                <c:pt idx="13">
                  <c:v>16.771094202490698</c:v>
                </c:pt>
                <c:pt idx="14">
                  <c:v>13.805730235013446</c:v>
                </c:pt>
                <c:pt idx="15">
                  <c:v>10.756455871148146</c:v>
                </c:pt>
                <c:pt idx="16">
                  <c:v>7.9197861151550395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138-4BE5-A38D-597B19EDF14C}"/>
            </c:ext>
          </c:extLst>
        </c:ser>
        <c:ser>
          <c:idx val="3"/>
          <c:order val="3"/>
          <c:spPr>
            <a:ln w="19050">
              <a:noFill/>
            </a:ln>
          </c:spPr>
          <c:marker>
            <c:symbol val="diamond"/>
            <c:size val="9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Sheet1!$C$39:$C$43</c:f>
              <c:numCache>
                <c:formatCode>General</c:formatCode>
                <c:ptCount val="5"/>
                <c:pt idx="0">
                  <c:v>0.81</c:v>
                </c:pt>
                <c:pt idx="1">
                  <c:v>0.83</c:v>
                </c:pt>
                <c:pt idx="2">
                  <c:v>0.84</c:v>
                </c:pt>
                <c:pt idx="3">
                  <c:v>1</c:v>
                </c:pt>
                <c:pt idx="4">
                  <c:v>1.05</c:v>
                </c:pt>
              </c:numCache>
            </c:numRef>
          </c:xVal>
          <c:yVal>
            <c:numRef>
              <c:f>Sheet1!$P$39:$P$43</c:f>
              <c:numCache>
                <c:formatCode>General</c:formatCode>
                <c:ptCount val="5"/>
                <c:pt idx="0">
                  <c:v>0.91582779908413514</c:v>
                </c:pt>
                <c:pt idx="1">
                  <c:v>1.5051070005126359</c:v>
                </c:pt>
                <c:pt idx="2">
                  <c:v>1.9000324127745953</c:v>
                </c:pt>
                <c:pt idx="3">
                  <c:v>14.880480262271073</c:v>
                </c:pt>
                <c:pt idx="4">
                  <c:v>13.141818792629097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0138-4BE5-A38D-597B19EDF14C}"/>
            </c:ext>
          </c:extLst>
        </c:ser>
        <c:ser>
          <c:idx val="4"/>
          <c:order val="4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CCCCFF"/>
              </a:solidFill>
              <a:ln>
                <a:solidFill>
                  <a:srgbClr val="333399"/>
                </a:solidFill>
                <a:prstDash val="solid"/>
              </a:ln>
            </c:spPr>
          </c:marker>
          <c:xVal>
            <c:numRef>
              <c:f>Sheet1!$C$44:$C$93</c:f>
              <c:numCache>
                <c:formatCode>General</c:formatCode>
                <c:ptCount val="50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  <c:pt idx="38">
                  <c:v>1.5200000000000007</c:v>
                </c:pt>
                <c:pt idx="39">
                  <c:v>1.5400000000000007</c:v>
                </c:pt>
                <c:pt idx="40">
                  <c:v>1.5600000000000007</c:v>
                </c:pt>
                <c:pt idx="41">
                  <c:v>1.5800000000000007</c:v>
                </c:pt>
                <c:pt idx="42">
                  <c:v>1.6000000000000008</c:v>
                </c:pt>
                <c:pt idx="43">
                  <c:v>1.6200000000000008</c:v>
                </c:pt>
                <c:pt idx="44">
                  <c:v>1.6400000000000008</c:v>
                </c:pt>
                <c:pt idx="45">
                  <c:v>1.6600000000000008</c:v>
                </c:pt>
                <c:pt idx="46">
                  <c:v>1.6800000000000008</c:v>
                </c:pt>
                <c:pt idx="47">
                  <c:v>1.7000000000000008</c:v>
                </c:pt>
                <c:pt idx="48">
                  <c:v>1.7200000000000009</c:v>
                </c:pt>
                <c:pt idx="49">
                  <c:v>1.7400000000000009</c:v>
                </c:pt>
              </c:numCache>
            </c:numRef>
          </c:xVal>
          <c:yVal>
            <c:numRef>
              <c:f>Sheet1!$P$44:$P$93</c:f>
              <c:numCache>
                <c:formatCode>General</c:formatCode>
                <c:ptCount val="50"/>
                <c:pt idx="0">
                  <c:v>1.0498540680928601E-2</c:v>
                </c:pt>
                <c:pt idx="1">
                  <c:v>1.2933159252912977E-2</c:v>
                </c:pt>
                <c:pt idx="2">
                  <c:v>1.5905058344978056E-2</c:v>
                </c:pt>
                <c:pt idx="3">
                  <c:v>1.9519289570249378E-2</c:v>
                </c:pt>
                <c:pt idx="4">
                  <c:v>2.3896483342904038E-2</c:v>
                </c:pt>
                <c:pt idx="5">
                  <c:v>2.9173489252026868E-2</c:v>
                </c:pt>
                <c:pt idx="6">
                  <c:v>3.5503428888278211E-2</c:v>
                </c:pt>
                <c:pt idx="7">
                  <c:v>4.3054932431261773E-2</c:v>
                </c:pt>
                <c:pt idx="8">
                  <c:v>5.201030044284146E-2</c:v>
                </c:pt>
                <c:pt idx="9">
                  <c:v>6.2562313197170552E-2</c:v>
                </c:pt>
                <c:pt idx="10">
                  <c:v>7.4909408242850459E-2</c:v>
                </c:pt>
                <c:pt idx="11">
                  <c:v>8.9248970446064266E-2</c:v>
                </c:pt>
                <c:pt idx="12">
                  <c:v>0.10576853561167511</c:v>
                </c:pt>
                <c:pt idx="13">
                  <c:v>0.12463480649739159</c:v>
                </c:pt>
                <c:pt idx="14">
                  <c:v>0.14598052437970033</c:v>
                </c:pt>
                <c:pt idx="15">
                  <c:v>0.16988943262492534</c:v>
                </c:pt>
                <c:pt idx="16">
                  <c:v>0.19637980805046182</c:v>
                </c:pt>
                <c:pt idx="17">
                  <c:v>0.22538731128667377</c:v>
                </c:pt>
                <c:pt idx="18">
                  <c:v>0.25674820044884955</c:v>
                </c:pt>
                <c:pt idx="19">
                  <c:v>0.29018423560483109</c:v>
                </c:pt>
                <c:pt idx="20">
                  <c:v>0.32529083850455071</c:v>
                </c:pt>
                <c:pt idx="21">
                  <c:v>0.36153021998427792</c:v>
                </c:pt>
                <c:pt idx="22">
                  <c:v>0.39823120096737347</c:v>
                </c:pt>
                <c:pt idx="23">
                  <c:v>0.43459728999410169</c:v>
                </c:pt>
                <c:pt idx="24">
                  <c:v>0.4697242094696944</c:v>
                </c:pt>
                <c:pt idx="25">
                  <c:v>0.50262747208379299</c:v>
                </c:pt>
                <c:pt idx="26">
                  <c:v>0.53227981261156043</c:v>
                </c:pt>
                <c:pt idx="27">
                  <c:v>0.55765732536260559</c:v>
                </c:pt>
                <c:pt idx="28">
                  <c:v>0.5777921247749126</c:v>
                </c:pt>
                <c:pt idx="29">
                  <c:v>0.59182834739707246</c:v>
                </c:pt>
                <c:pt idx="30">
                  <c:v>0.59907747971125513</c:v>
                </c:pt>
                <c:pt idx="31">
                  <c:v>0.59906846451530404</c:v>
                </c:pt>
                <c:pt idx="32">
                  <c:v>0.59158792952695571</c:v>
                </c:pt>
                <c:pt idx="33">
                  <c:v>0.57670627768918836</c:v>
                </c:pt>
                <c:pt idx="34">
                  <c:v>0.55478630272109897</c:v>
                </c:pt>
                <c:pt idx="35">
                  <c:v>0.52647239642046328</c:v>
                </c:pt>
                <c:pt idx="36">
                  <c:v>0.49266017054305417</c:v>
                </c:pt>
                <c:pt idx="37">
                  <c:v>0.45444823362022851</c:v>
                </c:pt>
                <c:pt idx="38">
                  <c:v>0.41307570599623505</c:v>
                </c:pt>
                <c:pt idx="39">
                  <c:v>0.36985057884815026</c:v>
                </c:pt>
                <c:pt idx="40">
                  <c:v>0.32607500847151855</c:v>
                </c:pt>
                <c:pt idx="41">
                  <c:v>0.28297393619418482</c:v>
                </c:pt>
                <c:pt idx="42">
                  <c:v>0.2416329830525912</c:v>
                </c:pt>
                <c:pt idx="43">
                  <c:v>0.20295044154897932</c:v>
                </c:pt>
                <c:pt idx="44">
                  <c:v>0.16760653150818597</c:v>
                </c:pt>
                <c:pt idx="45">
                  <c:v>0.13605113771047841</c:v>
                </c:pt>
                <c:pt idx="46">
                  <c:v>0.10850927592158637</c:v>
                </c:pt>
                <c:pt idx="47">
                  <c:v>8.5001805241847514E-2</c:v>
                </c:pt>
                <c:pt idx="48">
                  <c:v>6.5377630581848464E-2</c:v>
                </c:pt>
                <c:pt idx="49">
                  <c:v>4.9352947591128245E-2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0138-4BE5-A38D-597B19EDF14C}"/>
            </c:ext>
          </c:extLst>
        </c:ser>
        <c:ser>
          <c:idx val="5"/>
          <c:order val="5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FFFF"/>
              </a:solidFill>
              <a:ln>
                <a:solidFill>
                  <a:srgbClr val="0000FF"/>
                </a:solidFill>
                <a:prstDash val="solid"/>
              </a:ln>
            </c:spPr>
          </c:marker>
          <c:xVal>
            <c:numRef>
              <c:f>Sheet1!$C$94:$C$131</c:f>
              <c:numCache>
                <c:formatCode>General</c:formatCode>
                <c:ptCount val="38"/>
                <c:pt idx="0">
                  <c:v>0.76</c:v>
                </c:pt>
                <c:pt idx="1">
                  <c:v>0.78</c:v>
                </c:pt>
                <c:pt idx="2">
                  <c:v>0.8</c:v>
                </c:pt>
                <c:pt idx="3">
                  <c:v>0.82000000000000006</c:v>
                </c:pt>
                <c:pt idx="4">
                  <c:v>0.84000000000000008</c:v>
                </c:pt>
                <c:pt idx="5">
                  <c:v>0.8600000000000001</c:v>
                </c:pt>
                <c:pt idx="6">
                  <c:v>0.88000000000000012</c:v>
                </c:pt>
                <c:pt idx="7">
                  <c:v>0.90000000000000013</c:v>
                </c:pt>
                <c:pt idx="8">
                  <c:v>0.92000000000000015</c:v>
                </c:pt>
                <c:pt idx="9">
                  <c:v>0.94000000000000017</c:v>
                </c:pt>
                <c:pt idx="10">
                  <c:v>0.96000000000000019</c:v>
                </c:pt>
                <c:pt idx="11">
                  <c:v>0.9800000000000002</c:v>
                </c:pt>
                <c:pt idx="12">
                  <c:v>1.0000000000000002</c:v>
                </c:pt>
                <c:pt idx="13">
                  <c:v>1.0200000000000002</c:v>
                </c:pt>
                <c:pt idx="14">
                  <c:v>1.0400000000000003</c:v>
                </c:pt>
                <c:pt idx="15">
                  <c:v>1.0600000000000003</c:v>
                </c:pt>
                <c:pt idx="16">
                  <c:v>1.0800000000000003</c:v>
                </c:pt>
                <c:pt idx="17">
                  <c:v>1.1000000000000003</c:v>
                </c:pt>
                <c:pt idx="18">
                  <c:v>1.1200000000000003</c:v>
                </c:pt>
                <c:pt idx="19">
                  <c:v>1.1400000000000003</c:v>
                </c:pt>
                <c:pt idx="20">
                  <c:v>1.1600000000000004</c:v>
                </c:pt>
                <c:pt idx="21">
                  <c:v>1.1800000000000004</c:v>
                </c:pt>
                <c:pt idx="22">
                  <c:v>1.2000000000000004</c:v>
                </c:pt>
                <c:pt idx="23">
                  <c:v>1.2200000000000004</c:v>
                </c:pt>
                <c:pt idx="24">
                  <c:v>1.2400000000000004</c:v>
                </c:pt>
                <c:pt idx="25">
                  <c:v>1.2600000000000005</c:v>
                </c:pt>
                <c:pt idx="26">
                  <c:v>1.2800000000000005</c:v>
                </c:pt>
                <c:pt idx="27">
                  <c:v>1.3000000000000005</c:v>
                </c:pt>
                <c:pt idx="28">
                  <c:v>1.3200000000000005</c:v>
                </c:pt>
                <c:pt idx="29">
                  <c:v>1.3400000000000005</c:v>
                </c:pt>
                <c:pt idx="30">
                  <c:v>1.3600000000000005</c:v>
                </c:pt>
                <c:pt idx="31">
                  <c:v>1.3800000000000006</c:v>
                </c:pt>
                <c:pt idx="32">
                  <c:v>1.4000000000000006</c:v>
                </c:pt>
                <c:pt idx="33">
                  <c:v>1.4200000000000006</c:v>
                </c:pt>
                <c:pt idx="34">
                  <c:v>1.4400000000000006</c:v>
                </c:pt>
                <c:pt idx="35">
                  <c:v>1.4600000000000006</c:v>
                </c:pt>
                <c:pt idx="36">
                  <c:v>1.4800000000000006</c:v>
                </c:pt>
                <c:pt idx="37">
                  <c:v>1.5000000000000007</c:v>
                </c:pt>
              </c:numCache>
            </c:numRef>
          </c:xVal>
          <c:yVal>
            <c:numRef>
              <c:f>Sheet1!$P$94:$P$131</c:f>
              <c:numCache>
                <c:formatCode>General</c:formatCode>
                <c:ptCount val="38"/>
                <c:pt idx="0">
                  <c:v>1.9087059864102275E-3</c:v>
                </c:pt>
                <c:pt idx="1">
                  <c:v>3.7794654333810655E-3</c:v>
                </c:pt>
                <c:pt idx="2">
                  <c:v>7.3432786408863292E-3</c:v>
                </c:pt>
                <c:pt idx="3">
                  <c:v>1.3973683278511463E-2</c:v>
                </c:pt>
                <c:pt idx="4">
                  <c:v>2.5994771850283645E-2</c:v>
                </c:pt>
                <c:pt idx="5">
                  <c:v>4.7185473884448513E-2</c:v>
                </c:pt>
                <c:pt idx="6">
                  <c:v>8.3420117599252025E-2</c:v>
                </c:pt>
                <c:pt idx="7">
                  <c:v>0.14337268206778719</c:v>
                </c:pt>
                <c:pt idx="8">
                  <c:v>0.23910470725827437</c:v>
                </c:pt>
                <c:pt idx="9">
                  <c:v>0.38621480400328484</c:v>
                </c:pt>
                <c:pt idx="10">
                  <c:v>0.60308947693261106</c:v>
                </c:pt>
                <c:pt idx="11">
                  <c:v>0.90873990116730796</c:v>
                </c:pt>
                <c:pt idx="12">
                  <c:v>1.3188500700379164</c:v>
                </c:pt>
                <c:pt idx="13">
                  <c:v>1.840103314542143</c:v>
                </c:pt>
                <c:pt idx="14">
                  <c:v>2.4636153967966776</c:v>
                </c:pt>
                <c:pt idx="15">
                  <c:v>3.1592245979571509</c:v>
                </c:pt>
                <c:pt idx="16">
                  <c:v>3.8730932623618686</c:v>
                </c:pt>
                <c:pt idx="17">
                  <c:v>4.5310435526638964</c:v>
                </c:pt>
                <c:pt idx="18">
                  <c:v>5.0488714989210983</c:v>
                </c:pt>
                <c:pt idx="19">
                  <c:v>5.3485882559073588</c:v>
                </c:pt>
                <c:pt idx="20">
                  <c:v>5.3768231596907592</c:v>
                </c:pt>
                <c:pt idx="21">
                  <c:v>5.1197298660405623</c:v>
                </c:pt>
                <c:pt idx="22">
                  <c:v>4.6088865403633701</c:v>
                </c:pt>
                <c:pt idx="23">
                  <c:v>3.9153053075065194</c:v>
                </c:pt>
                <c:pt idx="24">
                  <c:v>3.1329168215375032</c:v>
                </c:pt>
                <c:pt idx="25">
                  <c:v>2.3568865651092095</c:v>
                </c:pt>
                <c:pt idx="26">
                  <c:v>1.6639031779688043</c:v>
                </c:pt>
                <c:pt idx="27">
                  <c:v>1.1002970415277356</c:v>
                </c:pt>
                <c:pt idx="28">
                  <c:v>0.6802637553820462</c:v>
                </c:pt>
                <c:pt idx="29">
                  <c:v>0.39248510682848115</c:v>
                </c:pt>
                <c:pt idx="30">
                  <c:v>0.21093102499372809</c:v>
                </c:pt>
                <c:pt idx="31">
                  <c:v>0.10539551872945822</c:v>
                </c:pt>
                <c:pt idx="32">
                  <c:v>4.8872122306888061E-2</c:v>
                </c:pt>
                <c:pt idx="33">
                  <c:v>2.0991844104176441E-2</c:v>
                </c:pt>
                <c:pt idx="34">
                  <c:v>8.33649118720395E-3</c:v>
                </c:pt>
                <c:pt idx="35">
                  <c:v>3.0552888654457691E-3</c:v>
                </c:pt>
                <c:pt idx="36">
                  <c:v>1.0314555277473273E-3</c:v>
                </c:pt>
                <c:pt idx="37">
                  <c:v>3.2016286365026516E-4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0138-4BE5-A38D-597B19EDF14C}"/>
            </c:ext>
          </c:extLst>
        </c:ser>
        <c:ser>
          <c:idx val="6"/>
          <c:order val="6"/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FFFF99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Sheet1!$C$132:$C$173</c:f>
              <c:numCache>
                <c:formatCode>General</c:formatCode>
                <c:ptCount val="42"/>
                <c:pt idx="0">
                  <c:v>0.77</c:v>
                </c:pt>
                <c:pt idx="1">
                  <c:v>0.78500000000000003</c:v>
                </c:pt>
                <c:pt idx="2">
                  <c:v>0.8</c:v>
                </c:pt>
                <c:pt idx="3">
                  <c:v>0.81500000000000006</c:v>
                </c:pt>
                <c:pt idx="4">
                  <c:v>0.83000000000000007</c:v>
                </c:pt>
                <c:pt idx="5">
                  <c:v>0.84500000000000008</c:v>
                </c:pt>
                <c:pt idx="6">
                  <c:v>0.8600000000000001</c:v>
                </c:pt>
                <c:pt idx="7">
                  <c:v>0.87500000000000011</c:v>
                </c:pt>
                <c:pt idx="8">
                  <c:v>0.89000000000000012</c:v>
                </c:pt>
                <c:pt idx="9">
                  <c:v>0.90500000000000014</c:v>
                </c:pt>
                <c:pt idx="10">
                  <c:v>0.92000000000000015</c:v>
                </c:pt>
                <c:pt idx="11">
                  <c:v>0.93500000000000016</c:v>
                </c:pt>
                <c:pt idx="12">
                  <c:v>0.95000000000000018</c:v>
                </c:pt>
                <c:pt idx="13">
                  <c:v>0.96500000000000019</c:v>
                </c:pt>
                <c:pt idx="14">
                  <c:v>0.9800000000000002</c:v>
                </c:pt>
                <c:pt idx="15">
                  <c:v>0.99500000000000022</c:v>
                </c:pt>
                <c:pt idx="16">
                  <c:v>1.0100000000000002</c:v>
                </c:pt>
                <c:pt idx="17">
                  <c:v>1.0250000000000001</c:v>
                </c:pt>
                <c:pt idx="18">
                  <c:v>1.04</c:v>
                </c:pt>
                <c:pt idx="19">
                  <c:v>1.0549999999999999</c:v>
                </c:pt>
                <c:pt idx="20">
                  <c:v>1.0699999999999998</c:v>
                </c:pt>
                <c:pt idx="21">
                  <c:v>1.0849999999999997</c:v>
                </c:pt>
                <c:pt idx="22">
                  <c:v>1.0999999999999996</c:v>
                </c:pt>
                <c:pt idx="23">
                  <c:v>1.1149999999999995</c:v>
                </c:pt>
                <c:pt idx="24">
                  <c:v>1.1299999999999994</c:v>
                </c:pt>
                <c:pt idx="25">
                  <c:v>1.1449999999999994</c:v>
                </c:pt>
                <c:pt idx="26">
                  <c:v>1.1599999999999993</c:v>
                </c:pt>
                <c:pt idx="27">
                  <c:v>1.1749999999999992</c:v>
                </c:pt>
                <c:pt idx="28">
                  <c:v>1.1899999999999991</c:v>
                </c:pt>
                <c:pt idx="29">
                  <c:v>1.204999999999999</c:v>
                </c:pt>
                <c:pt idx="30">
                  <c:v>1.2199999999999989</c:v>
                </c:pt>
                <c:pt idx="31">
                  <c:v>1.2349999999999988</c:v>
                </c:pt>
                <c:pt idx="32">
                  <c:v>1.2499999999999987</c:v>
                </c:pt>
                <c:pt idx="33">
                  <c:v>1.2649999999999986</c:v>
                </c:pt>
                <c:pt idx="34">
                  <c:v>1.2799999999999985</c:v>
                </c:pt>
                <c:pt idx="35">
                  <c:v>1.2949999999999984</c:v>
                </c:pt>
                <c:pt idx="36">
                  <c:v>1.3099999999999983</c:v>
                </c:pt>
                <c:pt idx="37">
                  <c:v>1.3249999999999982</c:v>
                </c:pt>
                <c:pt idx="38">
                  <c:v>1.3399999999999981</c:v>
                </c:pt>
                <c:pt idx="39">
                  <c:v>1.354999999999998</c:v>
                </c:pt>
                <c:pt idx="40">
                  <c:v>1.3699999999999979</c:v>
                </c:pt>
                <c:pt idx="41">
                  <c:v>1.3849999999999978</c:v>
                </c:pt>
              </c:numCache>
            </c:numRef>
          </c:xVal>
          <c:yVal>
            <c:numRef>
              <c:f>Sheet1!$P$132:$P$173</c:f>
              <c:numCache>
                <c:formatCode>General</c:formatCode>
                <c:ptCount val="42"/>
                <c:pt idx="0">
                  <c:v>9.0430613263152326E-2</c:v>
                </c:pt>
                <c:pt idx="1">
                  <c:v>0.15059092901326207</c:v>
                </c:pt>
                <c:pt idx="2">
                  <c:v>0.24618568955666131</c:v>
                </c:pt>
                <c:pt idx="3">
                  <c:v>0.39467726726016816</c:v>
                </c:pt>
                <c:pt idx="4">
                  <c:v>0.61982829490939728</c:v>
                </c:pt>
                <c:pt idx="5">
                  <c:v>0.95254460346566105</c:v>
                </c:pt>
                <c:pt idx="6">
                  <c:v>1.4309305074566525</c:v>
                </c:pt>
                <c:pt idx="7">
                  <c:v>2.098967550924097</c:v>
                </c:pt>
                <c:pt idx="8">
                  <c:v>3.003181132807498</c:v>
                </c:pt>
                <c:pt idx="9">
                  <c:v>4.1867845270657877</c:v>
                </c:pt>
                <c:pt idx="10">
                  <c:v>5.6811680549634911</c:v>
                </c:pt>
                <c:pt idx="11">
                  <c:v>7.4952697132694164</c:v>
                </c:pt>
                <c:pt idx="12">
                  <c:v>9.6042655234965153</c:v>
                </c:pt>
                <c:pt idx="13">
                  <c:v>11.939962861782991</c:v>
                </c:pt>
                <c:pt idx="14">
                  <c:v>14.38594446220314</c:v>
                </c:pt>
                <c:pt idx="15">
                  <c:v>16.780505104860758</c:v>
                </c:pt>
                <c:pt idx="16">
                  <c:v>18.929432169814646</c:v>
                </c:pt>
                <c:pt idx="17">
                  <c:v>20.628645471435508</c:v>
                </c:pt>
                <c:pt idx="18">
                  <c:v>21.693971568075231</c:v>
                </c:pt>
                <c:pt idx="19">
                  <c:v>21.99263726051387</c:v>
                </c:pt>
                <c:pt idx="20">
                  <c:v>21.469409838207813</c:v>
                </c:pt>
                <c:pt idx="21">
                  <c:v>20.160537816734415</c:v>
                </c:pt>
                <c:pt idx="22">
                  <c:v>18.191059440759478</c:v>
                </c:pt>
                <c:pt idx="23">
                  <c:v>15.75514504733761</c:v>
                </c:pt>
                <c:pt idx="24">
                  <c:v>13.083682989092708</c:v>
                </c:pt>
                <c:pt idx="25">
                  <c:v>10.40675846557464</c:v>
                </c:pt>
                <c:pt idx="26">
                  <c:v>7.9197861151551434</c:v>
                </c:pt>
                <c:pt idx="27">
                  <c:v>5.7604791342222335</c:v>
                </c:pt>
                <c:pt idx="28">
                  <c:v>4.0002358744190802</c:v>
                </c:pt>
                <c:pt idx="29">
                  <c:v>2.6492875054001632</c:v>
                </c:pt>
                <c:pt idx="30">
                  <c:v>1.6715668184446697</c:v>
                </c:pt>
                <c:pt idx="31">
                  <c:v>1.0037006653956335</c:v>
                </c:pt>
                <c:pt idx="32">
                  <c:v>0.57293474929298616</c:v>
                </c:pt>
                <c:pt idx="33">
                  <c:v>0.31057125504344946</c:v>
                </c:pt>
                <c:pt idx="34">
                  <c:v>0.1597008226605591</c:v>
                </c:pt>
                <c:pt idx="35">
                  <c:v>7.7817542789576782E-2</c:v>
                </c:pt>
                <c:pt idx="36">
                  <c:v>3.589277177494013E-2</c:v>
                </c:pt>
                <c:pt idx="37">
                  <c:v>1.5654177977130947E-2</c:v>
                </c:pt>
                <c:pt idx="38">
                  <c:v>6.4488456581143303E-3</c:v>
                </c:pt>
                <c:pt idx="39">
                  <c:v>2.5066679364087862E-3</c:v>
                </c:pt>
                <c:pt idx="40">
                  <c:v>9.1835246626002255E-4</c:v>
                </c:pt>
                <c:pt idx="41">
                  <c:v>3.1677756500884155E-4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0138-4BE5-A38D-597B19EDF14C}"/>
            </c:ext>
          </c:extLst>
        </c:ser>
        <c:ser>
          <c:idx val="7"/>
          <c:order val="7"/>
          <c:spPr>
            <a:ln w="19050">
              <a:noFill/>
            </a:ln>
          </c:spPr>
          <c:marker>
            <c:symbol val="diamond"/>
            <c:size val="3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xVal>
            <c:numRef>
              <c:f>Sheet1!$C$174:$C$233</c:f>
              <c:numCache>
                <c:formatCode>General</c:formatCode>
                <c:ptCount val="60"/>
                <c:pt idx="0">
                  <c:v>0.75</c:v>
                </c:pt>
                <c:pt idx="1">
                  <c:v>0.76</c:v>
                </c:pt>
                <c:pt idx="2">
                  <c:v>0.77</c:v>
                </c:pt>
                <c:pt idx="3">
                  <c:v>0.78</c:v>
                </c:pt>
                <c:pt idx="4">
                  <c:v>0.79</c:v>
                </c:pt>
                <c:pt idx="5">
                  <c:v>0.8</c:v>
                </c:pt>
                <c:pt idx="6">
                  <c:v>0.81</c:v>
                </c:pt>
                <c:pt idx="7">
                  <c:v>0.82000000000000006</c:v>
                </c:pt>
                <c:pt idx="8">
                  <c:v>0.83000000000000007</c:v>
                </c:pt>
                <c:pt idx="9">
                  <c:v>0.84000000000000008</c:v>
                </c:pt>
                <c:pt idx="10">
                  <c:v>0.85000000000000009</c:v>
                </c:pt>
                <c:pt idx="11">
                  <c:v>0.8600000000000001</c:v>
                </c:pt>
                <c:pt idx="12">
                  <c:v>0.87000000000000011</c:v>
                </c:pt>
                <c:pt idx="13">
                  <c:v>0.88000000000000012</c:v>
                </c:pt>
                <c:pt idx="14">
                  <c:v>0.89000000000000012</c:v>
                </c:pt>
                <c:pt idx="15">
                  <c:v>0.90000000000000013</c:v>
                </c:pt>
                <c:pt idx="16">
                  <c:v>0.91000000000000014</c:v>
                </c:pt>
                <c:pt idx="17">
                  <c:v>0.92000000000000015</c:v>
                </c:pt>
                <c:pt idx="18">
                  <c:v>0.93000000000000016</c:v>
                </c:pt>
                <c:pt idx="19">
                  <c:v>0.94000000000000017</c:v>
                </c:pt>
                <c:pt idx="20">
                  <c:v>0.95000000000000018</c:v>
                </c:pt>
                <c:pt idx="21">
                  <c:v>0.96000000000000019</c:v>
                </c:pt>
                <c:pt idx="22">
                  <c:v>0.9700000000000002</c:v>
                </c:pt>
                <c:pt idx="23">
                  <c:v>0.9800000000000002</c:v>
                </c:pt>
                <c:pt idx="24">
                  <c:v>0.99000000000000021</c:v>
                </c:pt>
                <c:pt idx="25">
                  <c:v>1.0000000000000002</c:v>
                </c:pt>
                <c:pt idx="26">
                  <c:v>1.0100000000000002</c:v>
                </c:pt>
                <c:pt idx="27">
                  <c:v>1.0200000000000002</c:v>
                </c:pt>
                <c:pt idx="28">
                  <c:v>1.0300000000000002</c:v>
                </c:pt>
                <c:pt idx="29">
                  <c:v>1.0400000000000003</c:v>
                </c:pt>
                <c:pt idx="30">
                  <c:v>1.0500000000000003</c:v>
                </c:pt>
                <c:pt idx="31">
                  <c:v>1.0600000000000003</c:v>
                </c:pt>
                <c:pt idx="32">
                  <c:v>1.0700000000000003</c:v>
                </c:pt>
                <c:pt idx="33">
                  <c:v>1.0800000000000003</c:v>
                </c:pt>
                <c:pt idx="34">
                  <c:v>1.0900000000000003</c:v>
                </c:pt>
                <c:pt idx="35">
                  <c:v>1.1000000000000003</c:v>
                </c:pt>
                <c:pt idx="36">
                  <c:v>1.1100000000000003</c:v>
                </c:pt>
                <c:pt idx="37">
                  <c:v>1.1200000000000003</c:v>
                </c:pt>
                <c:pt idx="38">
                  <c:v>1.1300000000000003</c:v>
                </c:pt>
                <c:pt idx="39">
                  <c:v>1.1400000000000003</c:v>
                </c:pt>
                <c:pt idx="40">
                  <c:v>1.1500000000000004</c:v>
                </c:pt>
                <c:pt idx="41">
                  <c:v>1.1600000000000004</c:v>
                </c:pt>
                <c:pt idx="42">
                  <c:v>1.1700000000000004</c:v>
                </c:pt>
                <c:pt idx="43">
                  <c:v>1.1800000000000004</c:v>
                </c:pt>
                <c:pt idx="44">
                  <c:v>1.1900000000000004</c:v>
                </c:pt>
                <c:pt idx="45">
                  <c:v>1.2000000000000004</c:v>
                </c:pt>
                <c:pt idx="46">
                  <c:v>1.2100000000000004</c:v>
                </c:pt>
                <c:pt idx="47">
                  <c:v>1.2200000000000004</c:v>
                </c:pt>
                <c:pt idx="48">
                  <c:v>1.2300000000000004</c:v>
                </c:pt>
                <c:pt idx="49">
                  <c:v>1.2400000000000004</c:v>
                </c:pt>
                <c:pt idx="50">
                  <c:v>1.2500000000000004</c:v>
                </c:pt>
                <c:pt idx="51">
                  <c:v>1.2600000000000005</c:v>
                </c:pt>
                <c:pt idx="52">
                  <c:v>1.2700000000000005</c:v>
                </c:pt>
                <c:pt idx="53">
                  <c:v>1.2800000000000005</c:v>
                </c:pt>
                <c:pt idx="54">
                  <c:v>1.2900000000000005</c:v>
                </c:pt>
                <c:pt idx="55">
                  <c:v>1.3000000000000005</c:v>
                </c:pt>
                <c:pt idx="56">
                  <c:v>1.3100000000000005</c:v>
                </c:pt>
                <c:pt idx="57">
                  <c:v>1.3200000000000005</c:v>
                </c:pt>
                <c:pt idx="58">
                  <c:v>1.3300000000000005</c:v>
                </c:pt>
                <c:pt idx="59">
                  <c:v>1.3400000000000005</c:v>
                </c:pt>
              </c:numCache>
            </c:numRef>
          </c:xVal>
          <c:yVal>
            <c:numRef>
              <c:f>Sheet1!$P$174:$P$233</c:f>
              <c:numCache>
                <c:formatCode>General</c:formatCode>
                <c:ptCount val="60"/>
                <c:pt idx="0">
                  <c:v>0.16504244422638376</c:v>
                </c:pt>
                <c:pt idx="1">
                  <c:v>0.22434881041124149</c:v>
                </c:pt>
                <c:pt idx="2">
                  <c:v>0.3024961639782402</c:v>
                </c:pt>
                <c:pt idx="3">
                  <c:v>0.40443193169467401</c:v>
                </c:pt>
                <c:pt idx="4">
                  <c:v>0.53599650599934567</c:v>
                </c:pt>
                <c:pt idx="5">
                  <c:v>0.7039323492001679</c:v>
                </c:pt>
                <c:pt idx="6">
                  <c:v>0.91582779908413514</c:v>
                </c:pt>
                <c:pt idx="7">
                  <c:v>1.1799731982821808</c:v>
                </c:pt>
                <c:pt idx="8">
                  <c:v>1.5051070005126383</c:v>
                </c:pt>
                <c:pt idx="9">
                  <c:v>1.9000324127746011</c:v>
                </c:pt>
                <c:pt idx="10">
                  <c:v>2.3730917746082891</c:v>
                </c:pt>
                <c:pt idx="11">
                  <c:v>2.9314968916800686</c:v>
                </c:pt>
                <c:pt idx="12">
                  <c:v>3.5805291268980959</c:v>
                </c:pt>
                <c:pt idx="13">
                  <c:v>4.3226427290407026</c:v>
                </c:pt>
                <c:pt idx="14">
                  <c:v>5.1565272925493169</c:v>
                </c:pt>
                <c:pt idx="15">
                  <c:v>6.0762080547535806</c:v>
                </c:pt>
                <c:pt idx="16">
                  <c:v>7.0702826727319295</c:v>
                </c:pt>
                <c:pt idx="17">
                  <c:v>8.1214062246544714</c:v>
                </c:pt>
                <c:pt idx="18">
                  <c:v>9.2061383064854994</c:v>
                </c:pt>
                <c:pt idx="19">
                  <c:v>10.295253626654741</c:v>
                </c:pt>
                <c:pt idx="20">
                  <c:v>11.354588196820449</c:v>
                </c:pt>
                <c:pt idx="21">
                  <c:v>12.346447054283031</c:v>
                </c:pt>
                <c:pt idx="22">
                  <c:v>13.231539274951706</c:v>
                </c:pt>
                <c:pt idx="23">
                  <c:v>13.971337794069463</c:v>
                </c:pt>
                <c:pt idx="24">
                  <c:v>14.530693958375542</c:v>
                </c:pt>
                <c:pt idx="25">
                  <c:v>14.88048026227108</c:v>
                </c:pt>
                <c:pt idx="26">
                  <c:v>15</c:v>
                </c:pt>
                <c:pt idx="27">
                  <c:v>14.878898388851017</c:v>
                </c:pt>
                <c:pt idx="28">
                  <c:v>14.518341040888728</c:v>
                </c:pt>
                <c:pt idx="29">
                  <c:v>13.931292040227239</c:v>
                </c:pt>
                <c:pt idx="30">
                  <c:v>13.141818792629078</c:v>
                </c:pt>
                <c:pt idx="31">
                  <c:v>12.183462131093309</c:v>
                </c:pt>
                <c:pt idx="32">
                  <c:v>11.096821883477595</c:v>
                </c:pt>
                <c:pt idx="33">
                  <c:v>9.9266030652895392</c:v>
                </c:pt>
                <c:pt idx="34">
                  <c:v>8.7184309005630407</c:v>
                </c:pt>
                <c:pt idx="35">
                  <c:v>7.5157638456002216</c:v>
                </c:pt>
                <c:pt idx="36">
                  <c:v>6.3572096308721529</c:v>
                </c:pt>
                <c:pt idx="37">
                  <c:v>5.2744847415400988</c:v>
                </c:pt>
                <c:pt idx="38">
                  <c:v>4.2911642475037608</c:v>
                </c:pt>
                <c:pt idx="39">
                  <c:v>3.42226246803079</c:v>
                </c:pt>
                <c:pt idx="40">
                  <c:v>2.6745828738833906</c:v>
                </c:pt>
                <c:pt idx="41">
                  <c:v>2.0476930769394257</c:v>
                </c:pt>
                <c:pt idx="42">
                  <c:v>1.535328145707143</c:v>
                </c:pt>
                <c:pt idx="43">
                  <c:v>1.1270069576261703</c:v>
                </c:pt>
                <c:pt idx="44">
                  <c:v>0.80965967217644041</c:v>
                </c:pt>
                <c:pt idx="45">
                  <c:v>0.56910242233269537</c:v>
                </c:pt>
                <c:pt idx="46">
                  <c:v>0.39124775985426136</c:v>
                </c:pt>
                <c:pt idx="47">
                  <c:v>0.2629954814976051</c:v>
                </c:pt>
                <c:pt idx="48">
                  <c:v>0.17279898712986072</c:v>
                </c:pt>
                <c:pt idx="49">
                  <c:v>0.11094099836642377</c:v>
                </c:pt>
                <c:pt idx="50">
                  <c:v>6.9576472777158976E-2</c:v>
                </c:pt>
                <c:pt idx="51">
                  <c:v>4.2610212176641953E-2</c:v>
                </c:pt>
                <c:pt idx="52">
                  <c:v>2.5474603019611401E-2</c:v>
                </c:pt>
                <c:pt idx="53">
                  <c:v>1.4862952230538944E-2</c:v>
                </c:pt>
                <c:pt idx="54">
                  <c:v>8.4599570284524129E-3</c:v>
                </c:pt>
                <c:pt idx="55">
                  <c:v>4.6963249543556735E-3</c:v>
                </c:pt>
                <c:pt idx="56">
                  <c:v>2.5417715752742479E-3</c:v>
                </c:pt>
                <c:pt idx="57">
                  <c:v>1.3408024153961492E-3</c:v>
                </c:pt>
                <c:pt idx="58">
                  <c:v>6.8913518444951155E-4</c:v>
                </c:pt>
                <c:pt idx="59">
                  <c:v>3.4499827879089879E-4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0138-4BE5-A38D-597B19EDF1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6371800"/>
        <c:axId val="1"/>
      </c:scatterChart>
      <c:valAx>
        <c:axId val="376371800"/>
        <c:scaling>
          <c:orientation val="minMax"/>
          <c:max val="1.75"/>
          <c:min val="0.75"/>
        </c:scaling>
        <c:delete val="0"/>
        <c:axPos val="t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"/>
        <c:crosses val="max"/>
        <c:crossBetween val="midCat"/>
        <c:majorUnit val="0.25"/>
        <c:minorUnit val="0.05"/>
      </c:valAx>
      <c:valAx>
        <c:axId val="1"/>
        <c:scaling>
          <c:logBase val="10"/>
          <c:orientation val="minMax"/>
          <c:max val="100"/>
          <c:min val="1E-4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minorGridlines>
          <c:spPr>
            <a:ln w="3175">
              <a:solidFill>
                <a:srgbClr val="000000"/>
              </a:solidFill>
              <a:prstDash val="solid"/>
            </a:ln>
          </c:spPr>
        </c:minorGridlines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376371800"/>
        <c:crosses val="autoZero"/>
        <c:crossBetween val="midCat"/>
      </c:valAx>
      <c:spPr>
        <a:solidFill>
          <a:srgbClr val="FFFFFF"/>
        </a:solidFill>
        <a:ln w="25400">
          <a:noFill/>
        </a:ln>
      </c:spPr>
    </c:plotArea>
    <c:plotVisOnly val="1"/>
    <c:dispBlanksAs val="gap"/>
    <c:showDLblsOverMax val="0"/>
  </c:chart>
  <c:spPr>
    <a:noFill/>
    <a:ln w="6350"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4388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113" y="0"/>
            <a:ext cx="2944387" cy="496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t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34515"/>
            <a:ext cx="2944388" cy="49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defTabSz="913945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113" y="9434515"/>
            <a:ext cx="2944387" cy="496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9" rIns="91436" bIns="45719" numCol="1" anchor="b" anchorCtr="0" compatLnSpc="1">
            <a:prstTxWarp prst="textNoShape">
              <a:avLst/>
            </a:prstTxWarp>
          </a:bodyPr>
          <a:lstStyle>
            <a:lvl1pPr algn="r" defTabSz="913945">
              <a:defRPr sz="1200"/>
            </a:lvl1pPr>
          </a:lstStyle>
          <a:p>
            <a:pPr>
              <a:defRPr/>
            </a:pPr>
            <a:fld id="{78AFD88C-1EC3-4284-B7F3-545971EF65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568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388" cy="496886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546" y="0"/>
            <a:ext cx="2944388" cy="496886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pPr>
              <a:defRPr/>
            </a:pPr>
            <a:fld id="{590A3528-C39C-4777-A229-BEDCF581739D}" type="datetimeFigureOut">
              <a:rPr lang="nb-NO"/>
              <a:pPr>
                <a:defRPr/>
              </a:pPr>
              <a:t>02.06.2024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pPr lvl="0"/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077" y="4718047"/>
            <a:ext cx="5434346" cy="4468814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2938"/>
            <a:ext cx="2944388" cy="496886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546" y="9432938"/>
            <a:ext cx="2944388" cy="496886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pPr>
              <a:defRPr/>
            </a:pPr>
            <a:fld id="{BAE18C6F-F28D-463C-A874-07516DE8E65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433278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mtClean="0"/>
              <a:t>	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31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57847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35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2455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AE18C6F-F28D-463C-A874-07516DE8E654}" type="slidenum">
              <a:rPr lang="nb-NO" smtClean="0"/>
              <a:pPr>
                <a:defRPr/>
              </a:pPr>
              <a:t>40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31106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48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0048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202DB1F-E8F4-444F-AE71-6956994F65A1}" type="slidenum">
              <a:rPr lang="nb-NO" smtClean="0"/>
              <a:pPr>
                <a:defRPr/>
              </a:pPr>
              <a:t>50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6425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483FC3-3715-4DAD-9DC2-1FD0CA2685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D6AA85-2144-4A99-9D39-BF4F052D475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857D6-6220-442B-BBB5-84EBB1A1FE2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58120-A614-4929-98F7-FE603974C2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AB9DE9-D93F-4E7E-8951-4AD8F267C0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87F5B-3ABE-431E-91D6-6B7CB5DE5DB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0F8432-0586-438A-9A99-23D759B6AF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9A9C2-654D-4BA8-AE55-60ECC32349D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D05C-5EF3-43EF-BE41-8081B0D09E9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D8825-33DA-4B18-AB07-EE6712F5FCB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b-NO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874508-94AD-44AC-B441-5912C191B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EE8FC17-28A5-4706-B681-CD41A5B649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emf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" y="-50073"/>
            <a:ext cx="9147964" cy="4254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33992"/>
            <a:ext cx="9014006" cy="2567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sz="2400" b="1" dirty="0">
                <a:solidFill>
                  <a:srgbClr val="6600CC"/>
                </a:solidFill>
              </a:rPr>
              <a:t>Dense residual </a:t>
            </a:r>
            <a:r>
              <a:rPr lang="en-GB" sz="2400" b="1" dirty="0" err="1">
                <a:solidFill>
                  <a:srgbClr val="6600CC"/>
                </a:solidFill>
              </a:rPr>
              <a:t>davemaoite</a:t>
            </a:r>
            <a:r>
              <a:rPr lang="en-GB" sz="2400" b="1" dirty="0">
                <a:solidFill>
                  <a:srgbClr val="6600CC"/>
                </a:solidFill>
              </a:rPr>
              <a:t> in the lowermost mantle</a:t>
            </a:r>
          </a:p>
          <a:p>
            <a:pPr>
              <a:lnSpc>
                <a:spcPts val="2000"/>
              </a:lnSpc>
            </a:pPr>
            <a:r>
              <a:rPr lang="en-GB" sz="2200" b="1" dirty="0">
                <a:solidFill>
                  <a:srgbClr val="6600CC"/>
                </a:solidFill>
              </a:rPr>
              <a:t> </a:t>
            </a:r>
            <a:r>
              <a:rPr lang="en-GB" sz="2000" b="1" dirty="0">
                <a:solidFill>
                  <a:srgbClr val="6600CC"/>
                </a:solidFill>
              </a:rPr>
              <a:t>-</a:t>
            </a:r>
            <a:r>
              <a:rPr lang="en-GB" sz="1400" b="1" dirty="0">
                <a:solidFill>
                  <a:srgbClr val="6600CC"/>
                </a:solidFill>
              </a:rPr>
              <a:t> </a:t>
            </a:r>
            <a:r>
              <a:rPr lang="en-GB" sz="1700" dirty="0">
                <a:solidFill>
                  <a:srgbClr val="6600CC"/>
                </a:solidFill>
              </a:rPr>
              <a:t>eliminates</a:t>
            </a:r>
            <a:r>
              <a:rPr lang="en-GB" sz="1700" b="1" dirty="0">
                <a:solidFill>
                  <a:srgbClr val="6600CC"/>
                </a:solidFill>
              </a:rPr>
              <a:t> </a:t>
            </a:r>
            <a:r>
              <a:rPr lang="en-GB" sz="1700" dirty="0">
                <a:solidFill>
                  <a:srgbClr val="6600CC"/>
                </a:solidFill>
              </a:rPr>
              <a:t>the core and lowermost mantle as sources of the "primordial" He and Ne isotopic signal</a:t>
            </a:r>
            <a:endParaRPr lang="nb-NO" sz="1700" dirty="0">
              <a:solidFill>
                <a:srgbClr val="6600CC"/>
              </a:solidFill>
            </a:endParaRPr>
          </a:p>
          <a:p>
            <a:endParaRPr lang="nb-NO" sz="1100" dirty="0"/>
          </a:p>
          <a:p>
            <a:r>
              <a:rPr lang="nb-NO" sz="1200" dirty="0"/>
              <a:t>R.G. </a:t>
            </a:r>
            <a:r>
              <a:rPr lang="en-US" sz="1200" dirty="0"/>
              <a:t>Trønnes</a:t>
            </a:r>
            <a:r>
              <a:rPr lang="en-US" sz="1200" baseline="30000" dirty="0"/>
              <a:t>1,2</a:t>
            </a:r>
            <a:r>
              <a:rPr lang="en-US" sz="1200" dirty="0"/>
              <a:t>, C.E. Mohn</a:t>
            </a:r>
            <a:r>
              <a:rPr lang="en-US" sz="1200" baseline="30000" dirty="0"/>
              <a:t>2,3</a:t>
            </a:r>
            <a:r>
              <a:rPr lang="en-US" sz="1200" dirty="0"/>
              <a:t>, B. Grømer</a:t>
            </a:r>
            <a:r>
              <a:rPr lang="en-US" sz="1200" baseline="30000" dirty="0"/>
              <a:t>2,4</a:t>
            </a:r>
            <a:r>
              <a:rPr lang="en-US" sz="1200" dirty="0"/>
              <a:t>, Jean-Alexis Hernandez</a:t>
            </a:r>
            <a:r>
              <a:rPr lang="en-US" sz="1200" baseline="30000" dirty="0"/>
              <a:t>2,5</a:t>
            </a:r>
            <a:r>
              <a:rPr lang="en-US" sz="1200" dirty="0"/>
              <a:t>,</a:t>
            </a:r>
          </a:p>
          <a:p>
            <a:r>
              <a:rPr lang="en-US" sz="1200" dirty="0"/>
              <a:t> M.G. Guren</a:t>
            </a:r>
            <a:r>
              <a:rPr lang="en-US" sz="1200" baseline="30000" dirty="0"/>
              <a:t>2,6</a:t>
            </a:r>
            <a:r>
              <a:rPr lang="en-US" sz="1200" dirty="0"/>
              <a:t>, M.A. Baron</a:t>
            </a:r>
            <a:r>
              <a:rPr lang="en-US" sz="1200" baseline="30000" dirty="0"/>
              <a:t>2,7</a:t>
            </a:r>
          </a:p>
          <a:p>
            <a:pPr>
              <a:lnSpc>
                <a:spcPts val="1000"/>
              </a:lnSpc>
            </a:pPr>
            <a:endParaRPr lang="en-US" sz="1200" dirty="0"/>
          </a:p>
          <a:p>
            <a:pPr>
              <a:lnSpc>
                <a:spcPts val="1300"/>
              </a:lnSpc>
            </a:pPr>
            <a:r>
              <a:rPr lang="en-US" sz="1050" baseline="30000" dirty="0"/>
              <a:t>1</a:t>
            </a:r>
            <a:r>
              <a:rPr lang="en-US" sz="1050" dirty="0"/>
              <a:t>Natural History Museum and Centre for Planetary Habitability, Univ. of Oslo.</a:t>
            </a:r>
          </a:p>
          <a:p>
            <a:pPr>
              <a:lnSpc>
                <a:spcPts val="1300"/>
              </a:lnSpc>
            </a:pPr>
            <a:r>
              <a:rPr lang="en-US" sz="1050" baseline="30000" dirty="0"/>
              <a:t>2</a:t>
            </a:r>
            <a:r>
              <a:rPr lang="en-US" sz="1050" dirty="0"/>
              <a:t>Centre for Earth Evolution and Dynamics Univ. of Oslo.</a:t>
            </a:r>
          </a:p>
          <a:p>
            <a:pPr>
              <a:lnSpc>
                <a:spcPts val="1300"/>
              </a:lnSpc>
            </a:pPr>
            <a:r>
              <a:rPr lang="en-US" sz="1050" baseline="30000" dirty="0"/>
              <a:t>3</a:t>
            </a:r>
            <a:r>
              <a:rPr lang="en-US" sz="1050" dirty="0"/>
              <a:t>Dept. of Chemistry and Centre for Materials Sci. and Nanotechnology, Univ. of Oslo.</a:t>
            </a:r>
          </a:p>
          <a:p>
            <a:pPr>
              <a:lnSpc>
                <a:spcPts val="1300"/>
              </a:lnSpc>
            </a:pPr>
            <a:r>
              <a:rPr lang="fr-FR" sz="1050" baseline="30000" dirty="0"/>
              <a:t>4</a:t>
            </a:r>
            <a:r>
              <a:rPr lang="en-GB" sz="1050" dirty="0"/>
              <a:t>Div. of Chem. and Biological Chem., Nanyang Technological Univ., Singapore.</a:t>
            </a:r>
          </a:p>
          <a:p>
            <a:pPr>
              <a:lnSpc>
                <a:spcPts val="1300"/>
              </a:lnSpc>
            </a:pPr>
            <a:r>
              <a:rPr lang="en-US" sz="1050" baseline="30000" dirty="0"/>
              <a:t>5</a:t>
            </a:r>
            <a:r>
              <a:rPr lang="en-US" sz="1050" dirty="0"/>
              <a:t>European Synchrotron Radiation Facility, Grenoble.</a:t>
            </a:r>
          </a:p>
          <a:p>
            <a:pPr>
              <a:lnSpc>
                <a:spcPts val="1300"/>
              </a:lnSpc>
            </a:pPr>
            <a:r>
              <a:rPr lang="en-US" sz="1050" baseline="30000" dirty="0"/>
              <a:t>6</a:t>
            </a:r>
            <a:r>
              <a:rPr lang="en-US" sz="1050" dirty="0"/>
              <a:t>Njord Centre, Dept. of Geoscience, Univ. of Oslo.</a:t>
            </a:r>
          </a:p>
          <a:p>
            <a:pPr>
              <a:lnSpc>
                <a:spcPts val="1300"/>
              </a:lnSpc>
            </a:pPr>
            <a:r>
              <a:rPr lang="en-US" sz="1050" baseline="30000" dirty="0"/>
              <a:t>7</a:t>
            </a:r>
            <a:r>
              <a:rPr lang="fr-FR" sz="1050" dirty="0"/>
              <a:t>Lab. de Chimie de la Matière Condensée de Paris, Sorbonne Université, CNRS, Paris</a:t>
            </a:r>
            <a:r>
              <a:rPr lang="en-US" sz="1050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21835" y="4581672"/>
            <a:ext cx="5688632" cy="2131353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000" dirty="0">
                <a:solidFill>
                  <a:srgbClr val="3366FF"/>
                </a:solidFill>
              </a:rPr>
              <a:t>First a </a:t>
            </a:r>
            <a:r>
              <a:rPr lang="nb-NO" sz="2000" dirty="0" err="1">
                <a:solidFill>
                  <a:srgbClr val="3366FF"/>
                </a:solidFill>
              </a:rPr>
              <a:t>brief</a:t>
            </a:r>
            <a:r>
              <a:rPr lang="nb-NO" sz="2000" dirty="0">
                <a:solidFill>
                  <a:srgbClr val="3366FF"/>
                </a:solidFill>
              </a:rPr>
              <a:t> </a:t>
            </a:r>
            <a:r>
              <a:rPr lang="nb-NO" sz="2000" dirty="0" err="1">
                <a:solidFill>
                  <a:srgbClr val="3366FF"/>
                </a:solidFill>
              </a:rPr>
              <a:t>introduction</a:t>
            </a:r>
            <a:r>
              <a:rPr lang="nb-NO" sz="2000" dirty="0">
                <a:solidFill>
                  <a:srgbClr val="3366FF"/>
                </a:solidFill>
              </a:rPr>
              <a:t> to:</a:t>
            </a:r>
          </a:p>
          <a:p>
            <a:pPr>
              <a:lnSpc>
                <a:spcPts val="2600"/>
              </a:lnSpc>
            </a:pPr>
            <a:r>
              <a:rPr lang="nb-NO" sz="1800" dirty="0"/>
              <a:t>  - </a:t>
            </a:r>
            <a:r>
              <a:rPr lang="nb-NO" sz="1800" dirty="0" err="1"/>
              <a:t>structure</a:t>
            </a:r>
            <a:r>
              <a:rPr lang="nb-NO" sz="1800" dirty="0"/>
              <a:t> of </a:t>
            </a:r>
            <a:r>
              <a:rPr lang="nb-NO" sz="1800" dirty="0" err="1"/>
              <a:t>the</a:t>
            </a:r>
            <a:r>
              <a:rPr lang="nb-NO" sz="1800" dirty="0"/>
              <a:t> mantle, </a:t>
            </a:r>
            <a:r>
              <a:rPr lang="nb-NO" sz="1800" dirty="0" smtClean="0"/>
              <a:t>and </a:t>
            </a:r>
            <a:r>
              <a:rPr lang="nb-NO" sz="1800" dirty="0" err="1" smtClean="0"/>
              <a:t>esp</a:t>
            </a:r>
            <a:r>
              <a:rPr lang="nb-NO" sz="1800" dirty="0" smtClean="0"/>
              <a:t>. </a:t>
            </a:r>
            <a:r>
              <a:rPr lang="nb-NO" sz="1800" dirty="0" err="1"/>
              <a:t>the</a:t>
            </a:r>
            <a:r>
              <a:rPr lang="nb-NO" sz="1800" dirty="0"/>
              <a:t> D" </a:t>
            </a:r>
            <a:r>
              <a:rPr lang="nb-NO" sz="1800" dirty="0" err="1"/>
              <a:t>zone</a:t>
            </a:r>
            <a:r>
              <a:rPr lang="nb-NO" sz="1800" dirty="0"/>
              <a:t> </a:t>
            </a:r>
            <a:r>
              <a:rPr lang="nb-NO" sz="1800" dirty="0" err="1"/>
              <a:t>with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endParaRPr lang="nb-NO" sz="1800" dirty="0"/>
          </a:p>
          <a:p>
            <a:pPr>
              <a:lnSpc>
                <a:spcPts val="1900"/>
              </a:lnSpc>
            </a:pPr>
            <a:r>
              <a:rPr lang="nb-NO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   </a:t>
            </a:r>
            <a:r>
              <a:rPr lang="nb-NO" sz="2000" dirty="0">
                <a:solidFill>
                  <a:srgbClr val="6600CC"/>
                </a:solidFill>
              </a:rPr>
              <a:t>Large </a:t>
            </a:r>
            <a:r>
              <a:rPr lang="nb-NO" sz="2000" dirty="0" err="1">
                <a:solidFill>
                  <a:srgbClr val="6600CC"/>
                </a:solidFill>
              </a:rPr>
              <a:t>Low</a:t>
            </a:r>
            <a:r>
              <a:rPr lang="nb-NO" sz="2000" dirty="0">
                <a:solidFill>
                  <a:srgbClr val="6600CC"/>
                </a:solidFill>
              </a:rPr>
              <a:t> S-</a:t>
            </a:r>
            <a:r>
              <a:rPr lang="nb-NO" sz="2000" dirty="0" err="1">
                <a:solidFill>
                  <a:srgbClr val="6600CC"/>
                </a:solidFill>
              </a:rPr>
              <a:t>wave</a:t>
            </a:r>
            <a:r>
              <a:rPr lang="nb-NO" sz="2000" dirty="0">
                <a:solidFill>
                  <a:srgbClr val="6600CC"/>
                </a:solidFill>
              </a:rPr>
              <a:t> </a:t>
            </a:r>
            <a:r>
              <a:rPr lang="nb-NO" sz="2000" dirty="0" err="1">
                <a:solidFill>
                  <a:srgbClr val="6600CC"/>
                </a:solidFill>
              </a:rPr>
              <a:t>Velocity</a:t>
            </a:r>
            <a:r>
              <a:rPr lang="nb-NO" sz="2000" dirty="0">
                <a:solidFill>
                  <a:srgbClr val="6600CC"/>
                </a:solidFill>
              </a:rPr>
              <a:t> </a:t>
            </a:r>
            <a:r>
              <a:rPr lang="nb-NO" sz="2000" dirty="0" err="1">
                <a:solidFill>
                  <a:srgbClr val="6600CC"/>
                </a:solidFill>
              </a:rPr>
              <a:t>Provinces</a:t>
            </a:r>
            <a:r>
              <a:rPr lang="nb-NO" sz="2000" dirty="0">
                <a:solidFill>
                  <a:srgbClr val="6600CC"/>
                </a:solidFill>
              </a:rPr>
              <a:t>, </a:t>
            </a:r>
            <a:r>
              <a:rPr lang="nb-NO" sz="2000" b="1" dirty="0" err="1">
                <a:solidFill>
                  <a:srgbClr val="6600CC"/>
                </a:solidFill>
              </a:rPr>
              <a:t>LL</a:t>
            </a:r>
            <a:r>
              <a:rPr lang="nb-NO" sz="1800" b="1" dirty="0" err="1">
                <a:solidFill>
                  <a:srgbClr val="6600CC"/>
                </a:solidFill>
              </a:rPr>
              <a:t>SVPs</a:t>
            </a:r>
            <a:endParaRPr lang="nb-NO" sz="1800" b="1" dirty="0">
              <a:solidFill>
                <a:srgbClr val="6600CC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800" dirty="0">
                <a:solidFill>
                  <a:srgbClr val="6600CC"/>
                </a:solidFill>
              </a:rPr>
              <a:t>             </a:t>
            </a:r>
            <a:r>
              <a:rPr lang="nb-NO" dirty="0"/>
              <a:t>and</a:t>
            </a:r>
          </a:p>
          <a:p>
            <a:pPr>
              <a:lnSpc>
                <a:spcPts val="2000"/>
              </a:lnSpc>
            </a:pPr>
            <a:r>
              <a:rPr lang="nb-NO" sz="1800" dirty="0">
                <a:solidFill>
                  <a:srgbClr val="6600CC"/>
                </a:solidFill>
              </a:rPr>
              <a:t>        </a:t>
            </a:r>
            <a:r>
              <a:rPr lang="nb-NO" sz="2000" dirty="0" smtClean="0">
                <a:solidFill>
                  <a:srgbClr val="6600CC"/>
                </a:solidFill>
              </a:rPr>
              <a:t>Ultra-</a:t>
            </a:r>
            <a:r>
              <a:rPr lang="nb-NO" sz="2000" dirty="0" err="1" smtClean="0">
                <a:solidFill>
                  <a:srgbClr val="6600CC"/>
                </a:solidFill>
              </a:rPr>
              <a:t>Low</a:t>
            </a:r>
            <a:r>
              <a:rPr lang="nb-NO" sz="2000" dirty="0" smtClean="0">
                <a:solidFill>
                  <a:srgbClr val="6600CC"/>
                </a:solidFill>
              </a:rPr>
              <a:t> </a:t>
            </a:r>
            <a:r>
              <a:rPr lang="nb-NO" sz="2000" dirty="0" err="1">
                <a:solidFill>
                  <a:srgbClr val="6600CC"/>
                </a:solidFill>
              </a:rPr>
              <a:t>Velocity</a:t>
            </a:r>
            <a:r>
              <a:rPr lang="nb-NO" sz="2000" dirty="0">
                <a:solidFill>
                  <a:srgbClr val="6600CC"/>
                </a:solidFill>
              </a:rPr>
              <a:t> Zones, </a:t>
            </a:r>
            <a:r>
              <a:rPr lang="nb-NO" sz="2000" b="1" dirty="0" err="1">
                <a:solidFill>
                  <a:srgbClr val="6600CC"/>
                </a:solidFill>
              </a:rPr>
              <a:t>ULVZs</a:t>
            </a:r>
            <a:endParaRPr lang="nb-NO" sz="2000" b="1" dirty="0">
              <a:solidFill>
                <a:srgbClr val="6600CC"/>
              </a:solidFill>
            </a:endParaRPr>
          </a:p>
          <a:p>
            <a:pPr>
              <a:lnSpc>
                <a:spcPts val="4400"/>
              </a:lnSpc>
            </a:pPr>
            <a:r>
              <a:rPr lang="nb-NO" sz="1800" dirty="0"/>
              <a:t>  - </a:t>
            </a:r>
            <a:r>
              <a:rPr lang="nb-NO" sz="1800" dirty="0" err="1"/>
              <a:t>phase</a:t>
            </a:r>
            <a:r>
              <a:rPr lang="nb-NO" sz="1800" dirty="0"/>
              <a:t> </a:t>
            </a:r>
            <a:r>
              <a:rPr lang="nb-NO" sz="1800" dirty="0" err="1"/>
              <a:t>relations</a:t>
            </a:r>
            <a:r>
              <a:rPr lang="nb-NO" sz="1800" dirty="0"/>
              <a:t> (</a:t>
            </a:r>
            <a:r>
              <a:rPr lang="nb-NO" sz="1800" dirty="0" err="1"/>
              <a:t>mineralogy</a:t>
            </a:r>
            <a:r>
              <a:rPr lang="nb-NO" sz="1800" dirty="0"/>
              <a:t>) of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deep</a:t>
            </a:r>
            <a:r>
              <a:rPr lang="nb-NO" sz="1800" dirty="0"/>
              <a:t> mantle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4" y="5373216"/>
            <a:ext cx="2174325" cy="1054135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b="1" dirty="0">
                <a:solidFill>
                  <a:srgbClr val="3366FF"/>
                </a:solidFill>
              </a:rPr>
              <a:t>Main mineral </a:t>
            </a:r>
            <a:r>
              <a:rPr lang="nb-NO" sz="1300" b="1" dirty="0" err="1">
                <a:solidFill>
                  <a:srgbClr val="3366FF"/>
                </a:solidFill>
              </a:rPr>
              <a:t>abbreviations</a:t>
            </a:r>
            <a:endParaRPr lang="nb-NO" sz="1300" b="1" dirty="0">
              <a:solidFill>
                <a:srgbClr val="3366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300" b="1" dirty="0"/>
              <a:t>  dm</a:t>
            </a:r>
            <a:r>
              <a:rPr lang="nb-NO" sz="1300" dirty="0"/>
              <a:t>: </a:t>
            </a:r>
            <a:r>
              <a:rPr lang="nb-NO" sz="1300" dirty="0" err="1"/>
              <a:t>davemaoite</a:t>
            </a:r>
            <a:r>
              <a:rPr lang="nb-NO" sz="1300" dirty="0"/>
              <a:t> (CaSiO</a:t>
            </a:r>
            <a:r>
              <a:rPr lang="nb-NO" sz="1300" baseline="-25000" dirty="0"/>
              <a:t>3</a:t>
            </a:r>
            <a:r>
              <a:rPr lang="nb-NO" sz="1300" dirty="0"/>
              <a:t>)</a:t>
            </a:r>
          </a:p>
          <a:p>
            <a:pPr>
              <a:lnSpc>
                <a:spcPts val="1500"/>
              </a:lnSpc>
            </a:pPr>
            <a:r>
              <a:rPr lang="nb-NO" sz="1300" b="1" dirty="0"/>
              <a:t>  </a:t>
            </a:r>
            <a:r>
              <a:rPr lang="nb-NO" sz="1300" b="1" dirty="0" err="1"/>
              <a:t>bm</a:t>
            </a:r>
            <a:r>
              <a:rPr lang="nb-NO" sz="1300" dirty="0"/>
              <a:t>: </a:t>
            </a:r>
            <a:r>
              <a:rPr lang="nb-NO" sz="1300" dirty="0" err="1"/>
              <a:t>bridgmanite</a:t>
            </a:r>
            <a:endParaRPr lang="nb-NO" sz="1300" dirty="0"/>
          </a:p>
          <a:p>
            <a:pPr>
              <a:lnSpc>
                <a:spcPts val="1500"/>
              </a:lnSpc>
            </a:pPr>
            <a:r>
              <a:rPr lang="nb-NO" sz="1300" b="1" dirty="0"/>
              <a:t>  </a:t>
            </a:r>
            <a:r>
              <a:rPr lang="nb-NO" sz="1300" b="1" dirty="0" err="1"/>
              <a:t>pbm</a:t>
            </a:r>
            <a:r>
              <a:rPr lang="nb-NO" sz="1300" dirty="0"/>
              <a:t>: post-</a:t>
            </a:r>
            <a:r>
              <a:rPr lang="nb-NO" sz="1300" dirty="0" err="1"/>
              <a:t>bridgmanite</a:t>
            </a:r>
            <a:endParaRPr lang="nb-NO" sz="1300" dirty="0"/>
          </a:p>
          <a:p>
            <a:pPr>
              <a:lnSpc>
                <a:spcPts val="1500"/>
              </a:lnSpc>
            </a:pPr>
            <a:r>
              <a:rPr lang="nb-NO" sz="1300" b="1" dirty="0"/>
              <a:t>  </a:t>
            </a:r>
            <a:r>
              <a:rPr lang="nb-NO" sz="1300" b="1" dirty="0" err="1"/>
              <a:t>fp</a:t>
            </a:r>
            <a:r>
              <a:rPr lang="nb-NO" sz="1300" dirty="0"/>
              <a:t>: </a:t>
            </a:r>
            <a:r>
              <a:rPr lang="nb-NO" sz="1300" dirty="0" err="1"/>
              <a:t>ferropericlase</a:t>
            </a:r>
            <a:r>
              <a:rPr lang="nb-NO" sz="1300" dirty="0"/>
              <a:t>                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944211"/>
            <a:ext cx="1944989" cy="1861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28108" y="2720339"/>
            <a:ext cx="18811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Crystal </a:t>
            </a:r>
            <a:r>
              <a:rPr lang="nb-NO" sz="1200" dirty="0" err="1" smtClean="0"/>
              <a:t>struct</a:t>
            </a:r>
            <a:r>
              <a:rPr lang="nb-NO" sz="1200" dirty="0" smtClean="0"/>
              <a:t>., </a:t>
            </a:r>
            <a:r>
              <a:rPr lang="nb-NO" sz="1200" b="1" dirty="0" err="1" smtClean="0"/>
              <a:t>davemaoite</a:t>
            </a:r>
            <a:endParaRPr lang="en-GB" sz="1200" b="1" dirty="0" smtClean="0"/>
          </a:p>
          <a:p>
            <a:r>
              <a:rPr lang="nb-NO" sz="1200" dirty="0"/>
              <a:t> </a:t>
            </a:r>
            <a:r>
              <a:rPr lang="nb-NO" sz="1200" dirty="0" smtClean="0"/>
              <a:t>                </a:t>
            </a:r>
            <a:r>
              <a:rPr lang="nb-NO" b="1" dirty="0" smtClean="0">
                <a:solidFill>
                  <a:srgbClr val="C00000"/>
                </a:solidFill>
              </a:rPr>
              <a:t>Ca</a:t>
            </a:r>
            <a:r>
              <a:rPr lang="nb-NO" b="1" dirty="0" smtClean="0">
                <a:solidFill>
                  <a:srgbClr val="FFFF00"/>
                </a:solidFill>
              </a:rPr>
              <a:t>SiO</a:t>
            </a:r>
            <a:r>
              <a:rPr lang="nb-NO" b="1" baseline="-25000" dirty="0" smtClean="0">
                <a:solidFill>
                  <a:srgbClr val="FFFF00"/>
                </a:solidFill>
              </a:rPr>
              <a:t>3</a:t>
            </a:r>
            <a:endParaRPr lang="nb-NO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107504" y="4371130"/>
            <a:ext cx="2174325" cy="669414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b="1" dirty="0" err="1" smtClean="0">
                <a:solidFill>
                  <a:srgbClr val="3366FF"/>
                </a:solidFill>
              </a:rPr>
              <a:t>Partial</a:t>
            </a:r>
            <a:r>
              <a:rPr lang="nb-NO" sz="1300" b="1" dirty="0" smtClean="0">
                <a:solidFill>
                  <a:srgbClr val="3366FF"/>
                </a:solidFill>
              </a:rPr>
              <a:t> </a:t>
            </a:r>
            <a:r>
              <a:rPr lang="nb-NO" sz="1300" b="1" dirty="0" err="1" smtClean="0">
                <a:solidFill>
                  <a:srgbClr val="3366FF"/>
                </a:solidFill>
              </a:rPr>
              <a:t>preprint</a:t>
            </a:r>
            <a:r>
              <a:rPr lang="nb-NO" sz="1300" b="1" dirty="0" smtClean="0">
                <a:solidFill>
                  <a:srgbClr val="3366FF"/>
                </a:solidFill>
              </a:rPr>
              <a:t> </a:t>
            </a:r>
            <a:endParaRPr lang="nb-NO" sz="1300" b="1" dirty="0">
              <a:solidFill>
                <a:srgbClr val="3366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300" dirty="0" smtClean="0"/>
              <a:t>Tønnes et al. 2023, CEED </a:t>
            </a:r>
            <a:r>
              <a:rPr lang="nb-NO" sz="1300" dirty="0" err="1" smtClean="0"/>
              <a:t>Annual</a:t>
            </a:r>
            <a:r>
              <a:rPr lang="nb-NO" sz="1300" dirty="0" smtClean="0"/>
              <a:t> report 2022, 20-34.</a:t>
            </a:r>
            <a:endParaRPr lang="nb-NO" sz="1300" dirty="0"/>
          </a:p>
        </p:txBody>
      </p:sp>
      <p:sp>
        <p:nvSpPr>
          <p:cNvPr id="10" name="TextBox 9"/>
          <p:cNvSpPr txBox="1"/>
          <p:nvPr/>
        </p:nvSpPr>
        <p:spPr>
          <a:xfrm>
            <a:off x="7781084" y="627854"/>
            <a:ext cx="71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1" dirty="0" smtClean="0">
                <a:solidFill>
                  <a:srgbClr val="C80000"/>
                </a:solidFill>
              </a:rPr>
              <a:t>Ca</a:t>
            </a:r>
            <a:r>
              <a:rPr lang="nb-NO" sz="1800" b="1" baseline="30000" dirty="0" smtClean="0">
                <a:solidFill>
                  <a:srgbClr val="C80000"/>
                </a:solidFill>
              </a:rPr>
              <a:t>2+</a:t>
            </a:r>
            <a:endParaRPr lang="nb-NO" sz="1800" baseline="30000" dirty="0" smtClean="0">
              <a:solidFill>
                <a:srgbClr val="C8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92897" y="1479722"/>
            <a:ext cx="977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FFFF00"/>
                </a:solidFill>
              </a:rPr>
              <a:t>[</a:t>
            </a:r>
            <a:r>
              <a:rPr lang="nb-NO" sz="1800" b="1" dirty="0" smtClean="0">
                <a:solidFill>
                  <a:srgbClr val="FFFF00"/>
                </a:solidFill>
              </a:rPr>
              <a:t>SiO</a:t>
            </a:r>
            <a:r>
              <a:rPr lang="nb-NO" sz="1800" b="1" baseline="-25000" dirty="0" smtClean="0">
                <a:solidFill>
                  <a:srgbClr val="FFFF00"/>
                </a:solidFill>
              </a:rPr>
              <a:t>6</a:t>
            </a:r>
            <a:r>
              <a:rPr lang="nb-NO" sz="1800" dirty="0" smtClean="0">
                <a:solidFill>
                  <a:srgbClr val="FFFF00"/>
                </a:solidFill>
              </a:rPr>
              <a:t>]</a:t>
            </a:r>
            <a:r>
              <a:rPr lang="nb-NO" sz="1800" b="1" baseline="30000" dirty="0" smtClean="0">
                <a:solidFill>
                  <a:srgbClr val="FFFF00"/>
                </a:solidFill>
              </a:rPr>
              <a:t>8-</a:t>
            </a:r>
            <a:endParaRPr lang="nb-NO" sz="1800" baseline="300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7266791" y="3197974"/>
            <a:ext cx="1863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Stable from 11 </a:t>
            </a:r>
            <a:r>
              <a:rPr lang="nb-NO" sz="1200" dirty="0" err="1" smtClean="0"/>
              <a:t>GPa</a:t>
            </a:r>
            <a:r>
              <a:rPr lang="nb-NO" sz="1200" dirty="0" smtClean="0"/>
              <a:t>, 800 K  </a:t>
            </a:r>
          </a:p>
          <a:p>
            <a:r>
              <a:rPr lang="nb-NO" sz="1100" dirty="0"/>
              <a:t> </a:t>
            </a:r>
            <a:r>
              <a:rPr lang="nb-NO" sz="1100" dirty="0" smtClean="0"/>
              <a:t>  </a:t>
            </a:r>
            <a:r>
              <a:rPr lang="nb-NO" sz="1200" dirty="0" smtClean="0"/>
              <a:t>to: </a:t>
            </a:r>
            <a:r>
              <a:rPr lang="nb-NO" sz="1200" b="1" dirty="0" smtClean="0"/>
              <a:t>500 </a:t>
            </a:r>
            <a:r>
              <a:rPr lang="nb-NO" sz="1200" b="1" dirty="0" err="1" smtClean="0"/>
              <a:t>GPa</a:t>
            </a:r>
            <a:r>
              <a:rPr lang="nb-NO" sz="1200" b="1" dirty="0" smtClean="0"/>
              <a:t>, 10 000 K !!</a:t>
            </a:r>
            <a:endParaRPr lang="en-GB" sz="1200" b="1" dirty="0" smtClean="0"/>
          </a:p>
        </p:txBody>
      </p:sp>
    </p:spTree>
    <p:extLst>
      <p:ext uri="{BB962C8B-B14F-4D97-AF65-F5344CB8AC3E}">
        <p14:creationId xmlns:p14="http://schemas.microsoft.com/office/powerpoint/2010/main" val="344096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279" y="0"/>
            <a:ext cx="8928992" cy="15158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200" b="1" dirty="0">
                <a:solidFill>
                  <a:srgbClr val="3366FF"/>
                </a:solidFill>
              </a:rPr>
              <a:t>Preview </a:t>
            </a:r>
            <a:r>
              <a:rPr lang="nb-NO" sz="2200" b="1" dirty="0" err="1">
                <a:solidFill>
                  <a:srgbClr val="3366FF"/>
                </a:solidFill>
              </a:rPr>
              <a:t>with</a:t>
            </a:r>
            <a:r>
              <a:rPr lang="nb-NO" sz="2200" b="1" dirty="0">
                <a:solidFill>
                  <a:srgbClr val="3366FF"/>
                </a:solidFill>
              </a:rPr>
              <a:t> </a:t>
            </a:r>
            <a:r>
              <a:rPr lang="nb-NO" sz="2200" b="1" dirty="0" err="1">
                <a:solidFill>
                  <a:srgbClr val="3366FF"/>
                </a:solidFill>
              </a:rPr>
              <a:t>concluding</a:t>
            </a:r>
            <a:r>
              <a:rPr lang="nb-NO" sz="2200" b="1" dirty="0">
                <a:solidFill>
                  <a:srgbClr val="3366FF"/>
                </a:solidFill>
              </a:rPr>
              <a:t> statements </a:t>
            </a:r>
          </a:p>
          <a:p>
            <a:pPr>
              <a:lnSpc>
                <a:spcPts val="2500"/>
              </a:lnSpc>
            </a:pPr>
            <a:r>
              <a:rPr lang="nb-NO" sz="1800" dirty="0" err="1"/>
              <a:t>Recycled</a:t>
            </a:r>
            <a:r>
              <a:rPr lang="nb-NO" sz="1800" dirty="0"/>
              <a:t> </a:t>
            </a:r>
            <a:r>
              <a:rPr lang="nb-NO" sz="1800" dirty="0" err="1"/>
              <a:t>oceanic</a:t>
            </a:r>
            <a:r>
              <a:rPr lang="nb-NO" sz="1800" dirty="0"/>
              <a:t> </a:t>
            </a:r>
            <a:r>
              <a:rPr lang="nb-NO" sz="1800" dirty="0" err="1"/>
              <a:t>crust</a:t>
            </a:r>
            <a:r>
              <a:rPr lang="nb-NO" sz="1800" dirty="0"/>
              <a:t>, </a:t>
            </a:r>
            <a:r>
              <a:rPr lang="nb-NO" sz="1800" b="1" dirty="0"/>
              <a:t>ROC</a:t>
            </a:r>
            <a:r>
              <a:rPr lang="nb-NO" sz="1800" dirty="0"/>
              <a:t>, of </a:t>
            </a:r>
            <a:r>
              <a:rPr lang="nb-NO" sz="1800" dirty="0" err="1"/>
              <a:t>basaltic-picritic</a:t>
            </a:r>
            <a:r>
              <a:rPr lang="nb-NO" sz="1800" dirty="0"/>
              <a:t> </a:t>
            </a:r>
            <a:r>
              <a:rPr lang="nb-NO" sz="1800" dirty="0" err="1"/>
              <a:t>composition</a:t>
            </a:r>
            <a:r>
              <a:rPr lang="nb-NO" sz="1800" dirty="0"/>
              <a:t> is </a:t>
            </a:r>
            <a:r>
              <a:rPr lang="nb-NO" sz="1800" dirty="0" err="1"/>
              <a:t>characterised</a:t>
            </a:r>
            <a:r>
              <a:rPr lang="nb-NO" sz="1800" dirty="0"/>
              <a:t> by:</a:t>
            </a:r>
          </a:p>
          <a:p>
            <a:pPr>
              <a:lnSpc>
                <a:spcPts val="2800"/>
              </a:lnSpc>
            </a:pPr>
            <a:r>
              <a:rPr lang="nb-NO" sz="1800" dirty="0">
                <a:solidFill>
                  <a:srgbClr val="009900"/>
                </a:solidFill>
              </a:rPr>
              <a:t>   - </a:t>
            </a:r>
            <a:r>
              <a:rPr lang="nb-NO" sz="1800" dirty="0" err="1">
                <a:solidFill>
                  <a:srgbClr val="009900"/>
                </a:solidFill>
              </a:rPr>
              <a:t>lower</a:t>
            </a:r>
            <a:r>
              <a:rPr lang="nb-NO" sz="1800" dirty="0">
                <a:solidFill>
                  <a:srgbClr val="009900"/>
                </a:solidFill>
              </a:rPr>
              <a:t> solidus </a:t>
            </a:r>
            <a:r>
              <a:rPr lang="nb-NO" sz="1800" dirty="0" err="1">
                <a:solidFill>
                  <a:srgbClr val="009900"/>
                </a:solidFill>
              </a:rPr>
              <a:t>temperature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than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peridotite</a:t>
            </a:r>
            <a:endParaRPr lang="nb-NO" sz="1800" dirty="0">
              <a:solidFill>
                <a:srgbClr val="009900"/>
              </a:solidFill>
            </a:endParaRPr>
          </a:p>
          <a:p>
            <a:pPr>
              <a:lnSpc>
                <a:spcPts val="2800"/>
              </a:lnSpc>
            </a:pPr>
            <a:r>
              <a:rPr lang="nb-NO" sz="1800" dirty="0">
                <a:solidFill>
                  <a:srgbClr val="00CC99"/>
                </a:solidFill>
              </a:rPr>
              <a:t>   - </a:t>
            </a:r>
            <a:r>
              <a:rPr lang="nb-NO" sz="1800" dirty="0" err="1">
                <a:solidFill>
                  <a:srgbClr val="00CC99"/>
                </a:solidFill>
              </a:rPr>
              <a:t>higher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density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than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peridotite</a:t>
            </a:r>
            <a:endParaRPr lang="nb-NO" sz="1800" dirty="0">
              <a:solidFill>
                <a:srgbClr val="00CC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278" y="1628800"/>
            <a:ext cx="8990217" cy="1746632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1800" dirty="0" err="1"/>
              <a:t>Davemaoite</a:t>
            </a:r>
            <a:r>
              <a:rPr lang="nb-NO" sz="1800" dirty="0"/>
              <a:t> (dm) is:</a:t>
            </a:r>
          </a:p>
          <a:p>
            <a:pPr>
              <a:lnSpc>
                <a:spcPts val="2800"/>
              </a:lnSpc>
            </a:pPr>
            <a:r>
              <a:rPr lang="nb-NO" sz="1800" dirty="0">
                <a:solidFill>
                  <a:srgbClr val="009900"/>
                </a:solidFill>
              </a:rPr>
              <a:t> - </a:t>
            </a:r>
            <a:r>
              <a:rPr lang="nb-NO" sz="1800" dirty="0" err="1">
                <a:solidFill>
                  <a:srgbClr val="009900"/>
                </a:solidFill>
              </a:rPr>
              <a:t>the</a:t>
            </a:r>
            <a:r>
              <a:rPr lang="nb-NO" sz="1800" dirty="0">
                <a:solidFill>
                  <a:srgbClr val="009900"/>
                </a:solidFill>
              </a:rPr>
              <a:t> last residual mineral </a:t>
            </a:r>
            <a:r>
              <a:rPr lang="nb-NO" dirty="0">
                <a:solidFill>
                  <a:srgbClr val="009900"/>
                </a:solidFill>
              </a:rPr>
              <a:t>(= first </a:t>
            </a:r>
            <a:r>
              <a:rPr lang="nb-NO" dirty="0" err="1">
                <a:solidFill>
                  <a:srgbClr val="009900"/>
                </a:solidFill>
              </a:rPr>
              <a:t>liquidus</a:t>
            </a:r>
            <a:r>
              <a:rPr lang="nb-NO" dirty="0">
                <a:solidFill>
                  <a:srgbClr val="009900"/>
                </a:solidFill>
              </a:rPr>
              <a:t> </a:t>
            </a:r>
            <a:r>
              <a:rPr lang="nb-NO" dirty="0" err="1">
                <a:solidFill>
                  <a:srgbClr val="009900"/>
                </a:solidFill>
              </a:rPr>
              <a:t>phase</a:t>
            </a:r>
            <a:r>
              <a:rPr lang="nb-NO" dirty="0">
                <a:solidFill>
                  <a:srgbClr val="009900"/>
                </a:solidFill>
              </a:rPr>
              <a:t>) </a:t>
            </a:r>
            <a:r>
              <a:rPr lang="nb-NO" sz="1800" dirty="0">
                <a:solidFill>
                  <a:srgbClr val="009900"/>
                </a:solidFill>
              </a:rPr>
              <a:t>during progressive </a:t>
            </a:r>
            <a:r>
              <a:rPr lang="nb-NO" sz="1800" dirty="0" err="1">
                <a:solidFill>
                  <a:srgbClr val="009900"/>
                </a:solidFill>
              </a:rPr>
              <a:t>partial</a:t>
            </a:r>
            <a:r>
              <a:rPr lang="nb-NO" sz="1800" dirty="0">
                <a:solidFill>
                  <a:srgbClr val="009900"/>
                </a:solidFill>
              </a:rPr>
              <a:t> melting of ROC</a:t>
            </a:r>
          </a:p>
          <a:p>
            <a:pPr>
              <a:lnSpc>
                <a:spcPts val="2800"/>
              </a:lnSpc>
            </a:pP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>
                <a:solidFill>
                  <a:srgbClr val="00CC99"/>
                </a:solidFill>
              </a:rPr>
              <a:t>- </a:t>
            </a:r>
            <a:r>
              <a:rPr lang="nb-NO" sz="1800" dirty="0" err="1">
                <a:solidFill>
                  <a:srgbClr val="00CC99"/>
                </a:solidFill>
              </a:rPr>
              <a:t>denser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that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bridgmanite</a:t>
            </a:r>
            <a:r>
              <a:rPr lang="nb-NO" sz="1800" dirty="0">
                <a:solidFill>
                  <a:srgbClr val="00CC99"/>
                </a:solidFill>
              </a:rPr>
              <a:t> and post-</a:t>
            </a:r>
            <a:r>
              <a:rPr lang="nb-NO" sz="1800" dirty="0" err="1">
                <a:solidFill>
                  <a:srgbClr val="00CC99"/>
                </a:solidFill>
              </a:rPr>
              <a:t>bridgmanite</a:t>
            </a:r>
            <a:r>
              <a:rPr lang="nb-NO" sz="1800" dirty="0">
                <a:solidFill>
                  <a:srgbClr val="00CC99"/>
                </a:solidFill>
              </a:rPr>
              <a:t> in </a:t>
            </a:r>
            <a:r>
              <a:rPr lang="nb-NO" sz="1800" dirty="0" err="1">
                <a:solidFill>
                  <a:srgbClr val="00CC99"/>
                </a:solidFill>
              </a:rPr>
              <a:t>mildly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depleted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peridotite</a:t>
            </a:r>
            <a:endParaRPr lang="nb-NO" sz="1800" dirty="0">
              <a:solidFill>
                <a:srgbClr val="00CC99"/>
              </a:solidFill>
            </a:endParaRPr>
          </a:p>
          <a:p>
            <a:pPr>
              <a:lnSpc>
                <a:spcPts val="2800"/>
              </a:lnSpc>
            </a:pPr>
            <a:r>
              <a:rPr lang="nb-NO" sz="1800" dirty="0">
                <a:solidFill>
                  <a:srgbClr val="009900"/>
                </a:solidFill>
              </a:rPr>
              <a:t> - </a:t>
            </a:r>
            <a:r>
              <a:rPr lang="nb-NO" sz="1800" dirty="0" err="1">
                <a:solidFill>
                  <a:srgbClr val="009900"/>
                </a:solidFill>
              </a:rPr>
              <a:t>denser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than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remaining</a:t>
            </a:r>
            <a:r>
              <a:rPr lang="nb-NO" sz="1800" dirty="0">
                <a:solidFill>
                  <a:srgbClr val="009900"/>
                </a:solidFill>
              </a:rPr>
              <a:t> residual minerals (</a:t>
            </a:r>
            <a:r>
              <a:rPr lang="nb-NO" sz="1800" dirty="0" err="1">
                <a:solidFill>
                  <a:srgbClr val="009900"/>
                </a:solidFill>
              </a:rPr>
              <a:t>seifertite</a:t>
            </a:r>
            <a:r>
              <a:rPr lang="nb-NO" sz="1800" dirty="0">
                <a:solidFill>
                  <a:srgbClr val="009900"/>
                </a:solidFill>
              </a:rPr>
              <a:t> and post-</a:t>
            </a:r>
            <a:r>
              <a:rPr lang="nb-NO" sz="1800" dirty="0" err="1">
                <a:solidFill>
                  <a:srgbClr val="009900"/>
                </a:solidFill>
              </a:rPr>
              <a:t>bridgmanite</a:t>
            </a:r>
            <a:r>
              <a:rPr lang="nb-NO" sz="1800" dirty="0">
                <a:solidFill>
                  <a:srgbClr val="009900"/>
                </a:solidFill>
              </a:rPr>
              <a:t>), </a:t>
            </a:r>
            <a:r>
              <a:rPr lang="nb-NO" sz="1800" dirty="0" err="1">
                <a:solidFill>
                  <a:srgbClr val="009900"/>
                </a:solidFill>
              </a:rPr>
              <a:t>following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</a:p>
          <a:p>
            <a:pPr>
              <a:lnSpc>
                <a:spcPts val="2000"/>
              </a:lnSpc>
            </a:pPr>
            <a:r>
              <a:rPr lang="nb-NO" sz="1800" dirty="0">
                <a:solidFill>
                  <a:srgbClr val="009900"/>
                </a:solidFill>
              </a:rPr>
              <a:t>       </a:t>
            </a:r>
            <a:r>
              <a:rPr lang="nb-NO" sz="1800" dirty="0" err="1">
                <a:solidFill>
                  <a:srgbClr val="009900"/>
                </a:solidFill>
              </a:rPr>
              <a:t>partial</a:t>
            </a:r>
            <a:r>
              <a:rPr lang="nb-NO" sz="1800" dirty="0">
                <a:solidFill>
                  <a:srgbClr val="009900"/>
                </a:solidFill>
              </a:rPr>
              <a:t> melting of </a:t>
            </a:r>
            <a:r>
              <a:rPr lang="nb-NO" sz="1800" dirty="0" err="1">
                <a:solidFill>
                  <a:srgbClr val="009900"/>
                </a:solidFill>
              </a:rPr>
              <a:t>basaltic</a:t>
            </a:r>
            <a:r>
              <a:rPr lang="nb-NO" sz="1800" dirty="0">
                <a:solidFill>
                  <a:srgbClr val="009900"/>
                </a:solidFill>
              </a:rPr>
              <a:t> or </a:t>
            </a:r>
            <a:r>
              <a:rPr lang="nb-NO" sz="1800" dirty="0" err="1">
                <a:solidFill>
                  <a:srgbClr val="009900"/>
                </a:solidFill>
              </a:rPr>
              <a:t>picritic</a:t>
            </a:r>
            <a:r>
              <a:rPr lang="nb-NO" sz="1800" dirty="0">
                <a:solidFill>
                  <a:srgbClr val="009900"/>
                </a:solidFill>
              </a:rPr>
              <a:t> ROC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278" y="4941168"/>
            <a:ext cx="8990217" cy="154144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1800" dirty="0">
                <a:solidFill>
                  <a:srgbClr val="009900"/>
                </a:solidFill>
              </a:rPr>
              <a:t>U and Th </a:t>
            </a:r>
            <a:r>
              <a:rPr lang="nb-NO" sz="1800" dirty="0" err="1">
                <a:solidFill>
                  <a:srgbClr val="009900"/>
                </a:solidFill>
              </a:rPr>
              <a:t>partition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b="1" dirty="0" err="1">
                <a:solidFill>
                  <a:srgbClr val="009900"/>
                </a:solidFill>
              </a:rPr>
              <a:t>very</a:t>
            </a:r>
            <a:r>
              <a:rPr lang="nb-NO" sz="1800" b="1" dirty="0">
                <a:solidFill>
                  <a:srgbClr val="009900"/>
                </a:solidFill>
              </a:rPr>
              <a:t> </a:t>
            </a:r>
            <a:r>
              <a:rPr lang="nb-NO" sz="1800" b="1" dirty="0" err="1">
                <a:solidFill>
                  <a:srgbClr val="009900"/>
                </a:solidFill>
              </a:rPr>
              <a:t>strongly</a:t>
            </a:r>
            <a:r>
              <a:rPr lang="nb-NO" sz="1800" b="1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into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davemaoite</a:t>
            </a:r>
            <a:r>
              <a:rPr lang="nb-NO" dirty="0">
                <a:solidFill>
                  <a:srgbClr val="009900"/>
                </a:solidFill>
              </a:rPr>
              <a:t>, </a:t>
            </a:r>
            <a:r>
              <a:rPr lang="nb-NO" dirty="0" err="1">
                <a:solidFill>
                  <a:srgbClr val="009900"/>
                </a:solidFill>
              </a:rPr>
              <a:t>with</a:t>
            </a:r>
            <a:r>
              <a:rPr lang="nb-NO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D</a:t>
            </a:r>
            <a:r>
              <a:rPr lang="nb-NO" sz="1800" baseline="30000" dirty="0" err="1">
                <a:solidFill>
                  <a:srgbClr val="009900"/>
                </a:solidFill>
              </a:rPr>
              <a:t>dm</a:t>
            </a:r>
            <a:r>
              <a:rPr lang="nb-NO" sz="1800" baseline="30000" dirty="0">
                <a:solidFill>
                  <a:srgbClr val="009900"/>
                </a:solidFill>
              </a:rPr>
              <a:t>/melt,</a:t>
            </a:r>
            <a:r>
              <a:rPr lang="nb-NO" sz="800" baseline="30000" dirty="0">
                <a:solidFill>
                  <a:srgbClr val="009900"/>
                </a:solidFill>
              </a:rPr>
              <a:t> </a:t>
            </a:r>
            <a:r>
              <a:rPr lang="nb-NO" sz="1800" b="1" baseline="30000" dirty="0">
                <a:solidFill>
                  <a:srgbClr val="009900"/>
                </a:solidFill>
              </a:rPr>
              <a:t>U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dirty="0">
                <a:solidFill>
                  <a:srgbClr val="009900"/>
                </a:solidFill>
              </a:rPr>
              <a:t>and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D</a:t>
            </a:r>
            <a:r>
              <a:rPr lang="nb-NO" sz="1800" baseline="30000" dirty="0" err="1">
                <a:solidFill>
                  <a:srgbClr val="009900"/>
                </a:solidFill>
              </a:rPr>
              <a:t>dm</a:t>
            </a:r>
            <a:r>
              <a:rPr lang="nb-NO" sz="1800" baseline="30000" dirty="0">
                <a:solidFill>
                  <a:srgbClr val="009900"/>
                </a:solidFill>
              </a:rPr>
              <a:t>/melt,</a:t>
            </a:r>
            <a:r>
              <a:rPr lang="nb-NO" sz="800" baseline="30000" dirty="0">
                <a:solidFill>
                  <a:srgbClr val="009900"/>
                </a:solidFill>
              </a:rPr>
              <a:t> </a:t>
            </a:r>
            <a:r>
              <a:rPr lang="nb-NO" sz="1800" b="1" baseline="30000" dirty="0">
                <a:solidFill>
                  <a:srgbClr val="009900"/>
                </a:solidFill>
              </a:rPr>
              <a:t>Th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dirty="0" err="1">
                <a:solidFill>
                  <a:srgbClr val="009900"/>
                </a:solidFill>
              </a:rPr>
              <a:t>exceeding</a:t>
            </a:r>
            <a:r>
              <a:rPr lang="nb-NO" dirty="0">
                <a:solidFill>
                  <a:srgbClr val="009900"/>
                </a:solidFill>
              </a:rPr>
              <a:t> 10</a:t>
            </a:r>
          </a:p>
          <a:p>
            <a:pPr>
              <a:lnSpc>
                <a:spcPts val="2500"/>
              </a:lnSpc>
            </a:pPr>
            <a:r>
              <a:rPr lang="nb-NO" sz="1800" b="1" dirty="0" err="1" smtClean="0">
                <a:solidFill>
                  <a:srgbClr val="6600CC"/>
                </a:solidFill>
              </a:rPr>
              <a:t>Therefore</a:t>
            </a:r>
            <a:r>
              <a:rPr lang="nb-NO" sz="1800" dirty="0">
                <a:solidFill>
                  <a:srgbClr val="6600CC"/>
                </a:solidFill>
              </a:rPr>
              <a:t>:</a:t>
            </a:r>
          </a:p>
          <a:p>
            <a:pPr>
              <a:lnSpc>
                <a:spcPts val="2100"/>
              </a:lnSpc>
            </a:pPr>
            <a:r>
              <a:rPr lang="nb-NO" sz="1700" dirty="0" smtClean="0">
                <a:solidFill>
                  <a:srgbClr val="6600CC"/>
                </a:solidFill>
              </a:rPr>
              <a:t>   The </a:t>
            </a:r>
            <a:r>
              <a:rPr lang="nb-NO" sz="1700" dirty="0" err="1">
                <a:solidFill>
                  <a:srgbClr val="6600CC"/>
                </a:solidFill>
              </a:rPr>
              <a:t>presence</a:t>
            </a:r>
            <a:r>
              <a:rPr lang="nb-NO" sz="1700" dirty="0">
                <a:solidFill>
                  <a:srgbClr val="6600CC"/>
                </a:solidFill>
              </a:rPr>
              <a:t> of dm in </a:t>
            </a:r>
            <a:r>
              <a:rPr lang="nb-NO" sz="1700" dirty="0" err="1">
                <a:solidFill>
                  <a:srgbClr val="6600CC"/>
                </a:solidFill>
              </a:rPr>
              <a:t>the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sz="1700" dirty="0" err="1">
                <a:solidFill>
                  <a:srgbClr val="6600CC"/>
                </a:solidFill>
              </a:rPr>
              <a:t>ULVZs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dirty="0" smtClean="0">
                <a:solidFill>
                  <a:srgbClr val="6600CC"/>
                </a:solidFill>
              </a:rPr>
              <a:t>(</a:t>
            </a:r>
            <a:r>
              <a:rPr lang="nb-NO" dirty="0" err="1" smtClean="0">
                <a:solidFill>
                  <a:srgbClr val="6600CC"/>
                </a:solidFill>
              </a:rPr>
              <a:t>partially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dirty="0" err="1" smtClean="0">
                <a:solidFill>
                  <a:srgbClr val="6600CC"/>
                </a:solidFill>
              </a:rPr>
              <a:t>open</a:t>
            </a:r>
            <a:r>
              <a:rPr lang="nb-NO" dirty="0" smtClean="0">
                <a:solidFill>
                  <a:srgbClr val="6600CC"/>
                </a:solidFill>
              </a:rPr>
              <a:t> "</a:t>
            </a:r>
            <a:r>
              <a:rPr lang="nb-NO" dirty="0" err="1" smtClean="0">
                <a:solidFill>
                  <a:srgbClr val="6600CC"/>
                </a:solidFill>
              </a:rPr>
              <a:t>windows</a:t>
            </a:r>
            <a:r>
              <a:rPr lang="nb-NO" dirty="0">
                <a:solidFill>
                  <a:srgbClr val="6600CC"/>
                </a:solidFill>
              </a:rPr>
              <a:t>" to </a:t>
            </a:r>
            <a:r>
              <a:rPr lang="nb-NO" dirty="0" err="1">
                <a:solidFill>
                  <a:srgbClr val="6600CC"/>
                </a:solidFill>
              </a:rPr>
              <a:t>the</a:t>
            </a:r>
            <a:r>
              <a:rPr lang="nb-NO" dirty="0">
                <a:solidFill>
                  <a:srgbClr val="6600CC"/>
                </a:solidFill>
              </a:rPr>
              <a:t> </a:t>
            </a:r>
            <a:r>
              <a:rPr lang="nb-NO" dirty="0" err="1" smtClean="0">
                <a:solidFill>
                  <a:srgbClr val="6600CC"/>
                </a:solidFill>
              </a:rPr>
              <a:t>core</a:t>
            </a:r>
            <a:r>
              <a:rPr lang="nb-NO" dirty="0" smtClean="0">
                <a:solidFill>
                  <a:srgbClr val="6600CC"/>
                </a:solidFill>
              </a:rPr>
              <a:t>)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sz="1700" dirty="0" smtClean="0">
                <a:solidFill>
                  <a:srgbClr val="6600CC"/>
                </a:solidFill>
              </a:rPr>
              <a:t>and </a:t>
            </a:r>
            <a:r>
              <a:rPr lang="nb-NO" sz="1700" b="1" dirty="0" smtClean="0">
                <a:solidFill>
                  <a:srgbClr val="6600CC"/>
                </a:solidFill>
              </a:rPr>
              <a:t>basal </a:t>
            </a:r>
            <a:r>
              <a:rPr lang="nb-NO" sz="1700" b="1" dirty="0" err="1" smtClean="0">
                <a:solidFill>
                  <a:srgbClr val="6600CC"/>
                </a:solidFill>
              </a:rPr>
              <a:t>cumulates</a:t>
            </a:r>
            <a:r>
              <a:rPr lang="nb-NO" sz="1700" dirty="0" smtClean="0">
                <a:solidFill>
                  <a:srgbClr val="6600CC"/>
                </a:solidFill>
              </a:rPr>
              <a:t> </a:t>
            </a:r>
            <a:r>
              <a:rPr lang="nb-NO" sz="1700" dirty="0">
                <a:solidFill>
                  <a:srgbClr val="6600CC"/>
                </a:solidFill>
              </a:rPr>
              <a:t>and </a:t>
            </a:r>
            <a:r>
              <a:rPr lang="nb-NO" sz="1700" b="1" dirty="0">
                <a:solidFill>
                  <a:srgbClr val="6600CC"/>
                </a:solidFill>
              </a:rPr>
              <a:t>piles of </a:t>
            </a:r>
            <a:r>
              <a:rPr lang="nb-NO" sz="1700" b="1" dirty="0" err="1">
                <a:solidFill>
                  <a:srgbClr val="6600CC"/>
                </a:solidFill>
              </a:rPr>
              <a:t>unmelted</a:t>
            </a:r>
            <a:r>
              <a:rPr lang="nb-NO" sz="1700" b="1" dirty="0">
                <a:solidFill>
                  <a:srgbClr val="6600CC"/>
                </a:solidFill>
              </a:rPr>
              <a:t> and </a:t>
            </a:r>
            <a:r>
              <a:rPr lang="nb-NO" sz="1700" b="1" dirty="0" err="1">
                <a:solidFill>
                  <a:srgbClr val="6600CC"/>
                </a:solidFill>
              </a:rPr>
              <a:t>partially</a:t>
            </a:r>
            <a:r>
              <a:rPr lang="nb-NO" sz="1700" b="1" dirty="0">
                <a:solidFill>
                  <a:srgbClr val="6600CC"/>
                </a:solidFill>
              </a:rPr>
              <a:t> </a:t>
            </a:r>
            <a:r>
              <a:rPr lang="nb-NO" sz="1700" b="1" dirty="0" err="1">
                <a:solidFill>
                  <a:srgbClr val="6600CC"/>
                </a:solidFill>
              </a:rPr>
              <a:t>melted</a:t>
            </a:r>
            <a:r>
              <a:rPr lang="nb-NO" sz="1700" b="1" dirty="0">
                <a:solidFill>
                  <a:srgbClr val="6600CC"/>
                </a:solidFill>
              </a:rPr>
              <a:t> ROC </a:t>
            </a:r>
            <a:r>
              <a:rPr lang="nb-NO" sz="1700" dirty="0">
                <a:solidFill>
                  <a:srgbClr val="6600CC"/>
                </a:solidFill>
              </a:rPr>
              <a:t>in </a:t>
            </a:r>
            <a:r>
              <a:rPr lang="nb-NO" sz="1700" dirty="0" err="1">
                <a:solidFill>
                  <a:srgbClr val="6600CC"/>
                </a:solidFill>
              </a:rPr>
              <a:t>the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sz="1700" b="1" dirty="0" err="1">
                <a:solidFill>
                  <a:srgbClr val="6600CC"/>
                </a:solidFill>
              </a:rPr>
              <a:t>LLSVPs</a:t>
            </a:r>
            <a:r>
              <a:rPr lang="nb-NO" sz="1700" dirty="0">
                <a:solidFill>
                  <a:srgbClr val="6600CC"/>
                </a:solidFill>
              </a:rPr>
              <a:t>, </a:t>
            </a:r>
            <a:r>
              <a:rPr lang="nb-NO" sz="1700" dirty="0" err="1">
                <a:solidFill>
                  <a:srgbClr val="6600CC"/>
                </a:solidFill>
              </a:rPr>
              <a:t>would</a:t>
            </a:r>
            <a:r>
              <a:rPr lang="nb-NO" sz="1700" dirty="0">
                <a:solidFill>
                  <a:srgbClr val="6600CC"/>
                </a:solidFill>
              </a:rPr>
              <a:t> render </a:t>
            </a:r>
            <a:r>
              <a:rPr lang="nb-NO" sz="1700" dirty="0" err="1">
                <a:solidFill>
                  <a:srgbClr val="6600CC"/>
                </a:solidFill>
              </a:rPr>
              <a:t>both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sz="1700" dirty="0" err="1">
                <a:solidFill>
                  <a:srgbClr val="6600CC"/>
                </a:solidFill>
              </a:rPr>
              <a:t>the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sz="1700" dirty="0" err="1">
                <a:solidFill>
                  <a:srgbClr val="6600CC"/>
                </a:solidFill>
              </a:rPr>
              <a:t>core</a:t>
            </a:r>
            <a:r>
              <a:rPr lang="nb-NO" sz="1700" dirty="0">
                <a:solidFill>
                  <a:srgbClr val="6600CC"/>
                </a:solidFill>
              </a:rPr>
              <a:t> and </a:t>
            </a:r>
            <a:r>
              <a:rPr lang="nb-NO" sz="1700" dirty="0" err="1">
                <a:solidFill>
                  <a:srgbClr val="6600CC"/>
                </a:solidFill>
              </a:rPr>
              <a:t>the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sz="1700" dirty="0" err="1">
                <a:solidFill>
                  <a:srgbClr val="6600CC"/>
                </a:solidFill>
              </a:rPr>
              <a:t>lowermost</a:t>
            </a:r>
            <a:r>
              <a:rPr lang="nb-NO" sz="1700" dirty="0">
                <a:solidFill>
                  <a:srgbClr val="6600CC"/>
                </a:solidFill>
              </a:rPr>
              <a:t> mantle </a:t>
            </a:r>
            <a:r>
              <a:rPr lang="nb-NO" sz="1700" dirty="0" err="1">
                <a:solidFill>
                  <a:srgbClr val="6600CC"/>
                </a:solidFill>
              </a:rPr>
              <a:t>unsuitable</a:t>
            </a:r>
            <a:r>
              <a:rPr lang="nb-NO" sz="1700" dirty="0">
                <a:solidFill>
                  <a:srgbClr val="6600CC"/>
                </a:solidFill>
              </a:rPr>
              <a:t> as </a:t>
            </a:r>
            <a:r>
              <a:rPr lang="nb-NO" sz="1700" dirty="0" err="1">
                <a:solidFill>
                  <a:srgbClr val="6600CC"/>
                </a:solidFill>
              </a:rPr>
              <a:t>sources</a:t>
            </a:r>
            <a:r>
              <a:rPr lang="nb-NO" sz="1700" dirty="0">
                <a:solidFill>
                  <a:srgbClr val="6600CC"/>
                </a:solidFill>
              </a:rPr>
              <a:t> for </a:t>
            </a:r>
            <a:r>
              <a:rPr lang="nb-NO" sz="1700" dirty="0" err="1">
                <a:solidFill>
                  <a:srgbClr val="6600CC"/>
                </a:solidFill>
              </a:rPr>
              <a:t>the</a:t>
            </a:r>
            <a:r>
              <a:rPr lang="nb-NO" sz="1700" dirty="0">
                <a:solidFill>
                  <a:srgbClr val="6600CC"/>
                </a:solidFill>
              </a:rPr>
              <a:t> </a:t>
            </a:r>
            <a:r>
              <a:rPr lang="nb-NO" sz="1700" dirty="0" err="1">
                <a:solidFill>
                  <a:srgbClr val="6600CC"/>
                </a:solidFill>
              </a:rPr>
              <a:t>primordial</a:t>
            </a:r>
            <a:r>
              <a:rPr lang="nb-NO" sz="1700" dirty="0">
                <a:solidFill>
                  <a:srgbClr val="6600CC"/>
                </a:solidFill>
              </a:rPr>
              <a:t>-like He-Ne-isotope signal.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278" y="3375432"/>
            <a:ext cx="8990217" cy="1284967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1800" dirty="0">
                <a:solidFill>
                  <a:srgbClr val="00CC99"/>
                </a:solidFill>
              </a:rPr>
              <a:t>- </a:t>
            </a:r>
            <a:r>
              <a:rPr lang="nb-NO" sz="1800" dirty="0" err="1">
                <a:solidFill>
                  <a:srgbClr val="00CC99"/>
                </a:solidFill>
              </a:rPr>
              <a:t>the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b="1" dirty="0">
                <a:solidFill>
                  <a:srgbClr val="00CC99"/>
                </a:solidFill>
              </a:rPr>
              <a:t>most </a:t>
            </a:r>
            <a:r>
              <a:rPr lang="nb-NO" sz="1800" b="1" dirty="0" err="1">
                <a:solidFill>
                  <a:srgbClr val="00CC99"/>
                </a:solidFill>
              </a:rPr>
              <a:t>suitable</a:t>
            </a:r>
            <a:r>
              <a:rPr lang="nb-NO" sz="1800" b="1" dirty="0">
                <a:solidFill>
                  <a:srgbClr val="00CC99"/>
                </a:solidFill>
              </a:rPr>
              <a:t> </a:t>
            </a:r>
            <a:r>
              <a:rPr lang="nb-NO" sz="1800" dirty="0">
                <a:solidFill>
                  <a:srgbClr val="00CC99"/>
                </a:solidFill>
              </a:rPr>
              <a:t>and </a:t>
            </a:r>
            <a:r>
              <a:rPr lang="nb-NO" sz="1800" dirty="0" err="1">
                <a:solidFill>
                  <a:srgbClr val="00CC99"/>
                </a:solidFill>
              </a:rPr>
              <a:t>probably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b="1" dirty="0">
                <a:solidFill>
                  <a:srgbClr val="00CC99"/>
                </a:solidFill>
              </a:rPr>
              <a:t>dominant </a:t>
            </a:r>
            <a:r>
              <a:rPr lang="nb-NO" sz="1800" dirty="0" err="1">
                <a:solidFill>
                  <a:srgbClr val="00CC99"/>
                </a:solidFill>
              </a:rPr>
              <a:t>silicate</a:t>
            </a:r>
            <a:r>
              <a:rPr lang="nb-NO" sz="1800" dirty="0">
                <a:solidFill>
                  <a:srgbClr val="00CC99"/>
                </a:solidFill>
              </a:rPr>
              <a:t> mineral in </a:t>
            </a:r>
            <a:r>
              <a:rPr lang="nb-NO" sz="1800" b="1" dirty="0" err="1">
                <a:solidFill>
                  <a:srgbClr val="00CC99"/>
                </a:solidFill>
              </a:rPr>
              <a:t>ULVZs</a:t>
            </a:r>
            <a:r>
              <a:rPr lang="nb-NO" sz="1800" dirty="0">
                <a:solidFill>
                  <a:srgbClr val="00CC99"/>
                </a:solidFill>
              </a:rPr>
              <a:t>, due to </a:t>
            </a:r>
            <a:r>
              <a:rPr lang="nb-NO" sz="1800" dirty="0" err="1">
                <a:solidFill>
                  <a:srgbClr val="00CC99"/>
                </a:solidFill>
              </a:rPr>
              <a:t>high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density</a:t>
            </a:r>
            <a:r>
              <a:rPr lang="nb-NO" sz="1800" dirty="0">
                <a:solidFill>
                  <a:srgbClr val="00CC99"/>
                </a:solidFill>
              </a:rPr>
              <a:t>,</a:t>
            </a:r>
          </a:p>
          <a:p>
            <a:pPr>
              <a:lnSpc>
                <a:spcPts val="2000"/>
              </a:lnSpc>
            </a:pPr>
            <a:r>
              <a:rPr lang="nb-NO" sz="1800" dirty="0">
                <a:solidFill>
                  <a:srgbClr val="00CC99"/>
                </a:solidFill>
              </a:rPr>
              <a:t>      "</a:t>
            </a:r>
            <a:r>
              <a:rPr lang="nb-NO" sz="1800" dirty="0" err="1">
                <a:solidFill>
                  <a:srgbClr val="00CC99"/>
                </a:solidFill>
              </a:rPr>
              <a:t>petrological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err="1">
                <a:solidFill>
                  <a:srgbClr val="00CC99"/>
                </a:solidFill>
              </a:rPr>
              <a:t>inertness</a:t>
            </a:r>
            <a:r>
              <a:rPr lang="nb-NO" sz="1800" dirty="0">
                <a:solidFill>
                  <a:srgbClr val="00CC99"/>
                </a:solidFill>
              </a:rPr>
              <a:t>" and a </a:t>
            </a:r>
            <a:r>
              <a:rPr lang="nb-NO" sz="1800" dirty="0" err="1">
                <a:solidFill>
                  <a:srgbClr val="00CC99"/>
                </a:solidFill>
              </a:rPr>
              <a:t>suitable</a:t>
            </a:r>
            <a:r>
              <a:rPr lang="nb-NO" sz="1800" dirty="0">
                <a:solidFill>
                  <a:srgbClr val="00CC99"/>
                </a:solidFill>
              </a:rPr>
              <a:t> </a:t>
            </a:r>
            <a:r>
              <a:rPr lang="nb-NO" sz="1800" dirty="0" smtClean="0">
                <a:solidFill>
                  <a:srgbClr val="00CC99"/>
                </a:solidFill>
                <a:latin typeface="Symbol" panose="05050102010706020507" pitchFamily="18" charset="2"/>
              </a:rPr>
              <a:t>D</a:t>
            </a:r>
            <a:r>
              <a:rPr lang="nb-NO" sz="1800" dirty="0" smtClean="0">
                <a:solidFill>
                  <a:srgbClr val="00CC99"/>
                </a:solidFill>
              </a:rPr>
              <a:t>V</a:t>
            </a:r>
            <a:r>
              <a:rPr lang="nb-NO" sz="1800" baseline="-25000" dirty="0" smtClean="0">
                <a:solidFill>
                  <a:srgbClr val="00CC99"/>
                </a:solidFill>
              </a:rPr>
              <a:t>S</a:t>
            </a:r>
            <a:r>
              <a:rPr lang="nb-NO" sz="1800" dirty="0" smtClean="0">
                <a:solidFill>
                  <a:srgbClr val="00CC99"/>
                </a:solidFill>
              </a:rPr>
              <a:t>/</a:t>
            </a:r>
            <a:r>
              <a:rPr lang="nb-NO" sz="1800" dirty="0" smtClean="0">
                <a:solidFill>
                  <a:srgbClr val="00CC99"/>
                </a:solidFill>
                <a:latin typeface="Symbol" panose="05050102010706020507" pitchFamily="18" charset="2"/>
              </a:rPr>
              <a:t>D</a:t>
            </a:r>
            <a:r>
              <a:rPr lang="nb-NO" sz="1800" dirty="0" smtClean="0">
                <a:solidFill>
                  <a:srgbClr val="00CC99"/>
                </a:solidFill>
              </a:rPr>
              <a:t>V</a:t>
            </a:r>
            <a:r>
              <a:rPr lang="nb-NO" sz="1800" baseline="-25000" dirty="0" smtClean="0">
                <a:solidFill>
                  <a:srgbClr val="00CC99"/>
                </a:solidFill>
              </a:rPr>
              <a:t>P</a:t>
            </a:r>
            <a:r>
              <a:rPr lang="nb-NO" sz="1800" dirty="0" smtClean="0">
                <a:solidFill>
                  <a:srgbClr val="00CC99"/>
                </a:solidFill>
              </a:rPr>
              <a:t> </a:t>
            </a:r>
            <a:r>
              <a:rPr lang="nb-NO" sz="1800" dirty="0">
                <a:solidFill>
                  <a:srgbClr val="00CC99"/>
                </a:solidFill>
              </a:rPr>
              <a:t>ratio </a:t>
            </a:r>
            <a:r>
              <a:rPr lang="nb-NO" sz="1800" dirty="0" smtClean="0">
                <a:solidFill>
                  <a:srgbClr val="00CC99"/>
                </a:solidFill>
              </a:rPr>
              <a:t>of 2.6-2.7 </a:t>
            </a:r>
            <a:endParaRPr lang="nb-NO" sz="1800" dirty="0">
              <a:solidFill>
                <a:srgbClr val="00CC99"/>
              </a:solidFill>
            </a:endParaRPr>
          </a:p>
          <a:p>
            <a:pPr>
              <a:lnSpc>
                <a:spcPts val="2800"/>
              </a:lnSpc>
            </a:pPr>
            <a:r>
              <a:rPr lang="nb-NO" sz="1800" dirty="0">
                <a:solidFill>
                  <a:srgbClr val="009900"/>
                </a:solidFill>
              </a:rPr>
              <a:t> - an </a:t>
            </a:r>
            <a:r>
              <a:rPr lang="nb-NO" sz="1800" dirty="0" err="1">
                <a:solidFill>
                  <a:srgbClr val="009900"/>
                </a:solidFill>
              </a:rPr>
              <a:t>important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crystallising</a:t>
            </a:r>
            <a:r>
              <a:rPr lang="nb-NO" sz="1800" dirty="0">
                <a:solidFill>
                  <a:srgbClr val="009900"/>
                </a:solidFill>
              </a:rPr>
              <a:t> mineral </a:t>
            </a:r>
            <a:r>
              <a:rPr lang="nb-NO" sz="1800" dirty="0" err="1">
                <a:solidFill>
                  <a:srgbClr val="009900"/>
                </a:solidFill>
              </a:rPr>
              <a:t>along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with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bridgmanite</a:t>
            </a:r>
            <a:r>
              <a:rPr lang="nb-NO" sz="1800" dirty="0">
                <a:solidFill>
                  <a:srgbClr val="009900"/>
                </a:solidFill>
              </a:rPr>
              <a:t>, </a:t>
            </a:r>
            <a:r>
              <a:rPr lang="nb-NO" dirty="0" err="1">
                <a:solidFill>
                  <a:srgbClr val="009900"/>
                </a:solidFill>
              </a:rPr>
              <a:t>ferropericlase</a:t>
            </a:r>
            <a:r>
              <a:rPr lang="nb-NO" dirty="0">
                <a:solidFill>
                  <a:srgbClr val="009900"/>
                </a:solidFill>
              </a:rPr>
              <a:t> and </a:t>
            </a:r>
            <a:r>
              <a:rPr lang="nb-NO" dirty="0" err="1">
                <a:solidFill>
                  <a:srgbClr val="009900"/>
                </a:solidFill>
              </a:rPr>
              <a:t>the</a:t>
            </a:r>
            <a:r>
              <a:rPr lang="nb-NO" dirty="0">
                <a:solidFill>
                  <a:srgbClr val="009900"/>
                </a:solidFill>
              </a:rPr>
              <a:t> </a:t>
            </a:r>
            <a:r>
              <a:rPr lang="nb-NO" dirty="0" err="1">
                <a:solidFill>
                  <a:srgbClr val="009900"/>
                </a:solidFill>
              </a:rPr>
              <a:t>Ca-ferrite</a:t>
            </a:r>
            <a:r>
              <a:rPr lang="nb-NO" dirty="0">
                <a:solidFill>
                  <a:srgbClr val="009900"/>
                </a:solidFill>
              </a:rPr>
              <a:t>-</a:t>
            </a:r>
          </a:p>
          <a:p>
            <a:pPr>
              <a:lnSpc>
                <a:spcPts val="2000"/>
              </a:lnSpc>
            </a:pPr>
            <a:r>
              <a:rPr lang="nb-NO" dirty="0">
                <a:solidFill>
                  <a:srgbClr val="009900"/>
                </a:solidFill>
              </a:rPr>
              <a:t>      </a:t>
            </a:r>
            <a:r>
              <a:rPr lang="nb-NO" dirty="0" err="1">
                <a:solidFill>
                  <a:srgbClr val="009900"/>
                </a:solidFill>
              </a:rPr>
              <a:t>structured</a:t>
            </a:r>
            <a:r>
              <a:rPr lang="nb-NO" dirty="0">
                <a:solidFill>
                  <a:srgbClr val="009900"/>
                </a:solidFill>
              </a:rPr>
              <a:t>, Al-</a:t>
            </a:r>
            <a:r>
              <a:rPr lang="nb-NO" dirty="0" err="1">
                <a:solidFill>
                  <a:srgbClr val="009900"/>
                </a:solidFill>
              </a:rPr>
              <a:t>rich</a:t>
            </a:r>
            <a:r>
              <a:rPr lang="nb-NO" dirty="0">
                <a:solidFill>
                  <a:srgbClr val="009900"/>
                </a:solidFill>
              </a:rPr>
              <a:t> </a:t>
            </a:r>
            <a:r>
              <a:rPr lang="nb-NO" dirty="0" err="1">
                <a:solidFill>
                  <a:srgbClr val="009900"/>
                </a:solidFill>
              </a:rPr>
              <a:t>phase</a:t>
            </a:r>
            <a:r>
              <a:rPr lang="nb-NO" dirty="0">
                <a:solidFill>
                  <a:srgbClr val="009900"/>
                </a:solidFill>
              </a:rPr>
              <a:t> </a:t>
            </a:r>
            <a:r>
              <a:rPr lang="nb-NO" sz="1800" dirty="0">
                <a:solidFill>
                  <a:srgbClr val="009900"/>
                </a:solidFill>
              </a:rPr>
              <a:t>at a </a:t>
            </a:r>
            <a:r>
              <a:rPr lang="nb-NO" sz="1800" dirty="0" err="1">
                <a:solidFill>
                  <a:srgbClr val="009900"/>
                </a:solidFill>
              </a:rPr>
              <a:t>mature</a:t>
            </a:r>
            <a:r>
              <a:rPr lang="nb-NO" sz="1800" dirty="0">
                <a:solidFill>
                  <a:srgbClr val="009900"/>
                </a:solidFill>
              </a:rPr>
              <a:t> stage of </a:t>
            </a:r>
            <a:r>
              <a:rPr lang="nb-NO" sz="1800" dirty="0" err="1">
                <a:solidFill>
                  <a:srgbClr val="009900"/>
                </a:solidFill>
              </a:rPr>
              <a:t>the</a:t>
            </a:r>
            <a:r>
              <a:rPr lang="nb-NO" sz="1800" dirty="0">
                <a:solidFill>
                  <a:srgbClr val="009900"/>
                </a:solidFill>
              </a:rPr>
              <a:t> basal magma </a:t>
            </a:r>
            <a:r>
              <a:rPr lang="nb-NO" sz="1800" dirty="0" err="1">
                <a:solidFill>
                  <a:srgbClr val="009900"/>
                </a:solidFill>
              </a:rPr>
              <a:t>ocean</a:t>
            </a:r>
            <a:r>
              <a:rPr lang="nb-NO" sz="1800" dirty="0">
                <a:solidFill>
                  <a:srgbClr val="009900"/>
                </a:solidFill>
              </a:rPr>
              <a:t> </a:t>
            </a:r>
            <a:r>
              <a:rPr lang="nb-NO" sz="1800" dirty="0" err="1">
                <a:solidFill>
                  <a:srgbClr val="009900"/>
                </a:solidFill>
              </a:rPr>
              <a:t>crystallisation</a:t>
            </a:r>
            <a:endParaRPr lang="nb-NO" sz="1800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68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548680"/>
            <a:ext cx="7704856" cy="3349635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800" dirty="0">
                <a:solidFill>
                  <a:srgbClr val="3366FF"/>
                </a:solidFill>
              </a:rPr>
              <a:t>"The </a:t>
            </a:r>
            <a:r>
              <a:rPr lang="nb-NO" sz="2800" dirty="0" err="1">
                <a:solidFill>
                  <a:srgbClr val="3366FF"/>
                </a:solidFill>
              </a:rPr>
              <a:t>petrological</a:t>
            </a:r>
            <a:r>
              <a:rPr lang="nb-NO" sz="2800" dirty="0">
                <a:solidFill>
                  <a:srgbClr val="3366FF"/>
                </a:solidFill>
              </a:rPr>
              <a:t> ULVZ-</a:t>
            </a:r>
            <a:r>
              <a:rPr lang="nb-NO" sz="2800" dirty="0" err="1">
                <a:solidFill>
                  <a:srgbClr val="3366FF"/>
                </a:solidFill>
              </a:rPr>
              <a:t>paradox</a:t>
            </a:r>
            <a:r>
              <a:rPr lang="nb-NO" sz="2800" dirty="0">
                <a:solidFill>
                  <a:srgbClr val="3366FF"/>
                </a:solidFill>
              </a:rPr>
              <a:t>"</a:t>
            </a:r>
          </a:p>
          <a:p>
            <a:pPr>
              <a:lnSpc>
                <a:spcPts val="3000"/>
              </a:lnSpc>
            </a:pPr>
            <a:r>
              <a:rPr lang="nb-NO" sz="2200" dirty="0">
                <a:solidFill>
                  <a:srgbClr val="6600CC"/>
                </a:solidFill>
              </a:rPr>
              <a:t>In </a:t>
            </a:r>
            <a:r>
              <a:rPr lang="nb-NO" sz="2200" b="1" dirty="0">
                <a:solidFill>
                  <a:srgbClr val="6600CC"/>
                </a:solidFill>
              </a:rPr>
              <a:t>contrast to </a:t>
            </a:r>
            <a:r>
              <a:rPr lang="nb-NO" sz="2200" dirty="0">
                <a:solidFill>
                  <a:srgbClr val="6600CC"/>
                </a:solidFill>
              </a:rPr>
              <a:t>most </a:t>
            </a:r>
            <a:r>
              <a:rPr lang="nb-NO" sz="2200" dirty="0" err="1">
                <a:solidFill>
                  <a:srgbClr val="6600CC"/>
                </a:solidFill>
              </a:rPr>
              <a:t>other</a:t>
            </a:r>
            <a:r>
              <a:rPr lang="nb-NO" sz="2200" dirty="0">
                <a:solidFill>
                  <a:srgbClr val="6600CC"/>
                </a:solidFill>
              </a:rPr>
              <a:t> ULVZ </a:t>
            </a:r>
            <a:r>
              <a:rPr lang="nb-NO" sz="2200" dirty="0" err="1">
                <a:solidFill>
                  <a:srgbClr val="6600CC"/>
                </a:solidFill>
              </a:rPr>
              <a:t>candidate</a:t>
            </a:r>
            <a:r>
              <a:rPr lang="nb-NO" sz="2200" dirty="0">
                <a:solidFill>
                  <a:srgbClr val="6600CC"/>
                </a:solidFill>
              </a:rPr>
              <a:t> materials,</a:t>
            </a:r>
          </a:p>
          <a:p>
            <a:pPr>
              <a:lnSpc>
                <a:spcPts val="3000"/>
              </a:lnSpc>
            </a:pPr>
            <a:r>
              <a:rPr lang="nb-NO" sz="2200" b="1" dirty="0">
                <a:solidFill>
                  <a:srgbClr val="6600CC"/>
                </a:solidFill>
              </a:rPr>
              <a:t> dm</a:t>
            </a:r>
            <a:r>
              <a:rPr lang="nb-NO" sz="2200" dirty="0">
                <a:solidFill>
                  <a:srgbClr val="6600CC"/>
                </a:solidFill>
              </a:rPr>
              <a:t> as a </a:t>
            </a:r>
            <a:r>
              <a:rPr lang="nb-NO" sz="2200" b="1" dirty="0">
                <a:solidFill>
                  <a:srgbClr val="6600CC"/>
                </a:solidFill>
              </a:rPr>
              <a:t>major ULVZ-</a:t>
            </a:r>
            <a:r>
              <a:rPr lang="nb-NO" sz="2200" b="1" dirty="0" err="1">
                <a:solidFill>
                  <a:srgbClr val="6600CC"/>
                </a:solidFill>
              </a:rPr>
              <a:t>ingredient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dirty="0" err="1">
                <a:solidFill>
                  <a:srgbClr val="6600CC"/>
                </a:solidFill>
              </a:rPr>
              <a:t>will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b="1" dirty="0">
                <a:solidFill>
                  <a:srgbClr val="DA0000"/>
                </a:solidFill>
              </a:rPr>
              <a:t>not</a:t>
            </a:r>
            <a:r>
              <a:rPr lang="nb-NO" sz="2200" b="1" dirty="0">
                <a:solidFill>
                  <a:srgbClr val="FF0000"/>
                </a:solidFill>
              </a:rPr>
              <a:t> </a:t>
            </a:r>
            <a:r>
              <a:rPr lang="nb-NO" sz="2200" b="1" dirty="0" err="1">
                <a:solidFill>
                  <a:srgbClr val="6600CC"/>
                </a:solidFill>
              </a:rPr>
              <a:t>violate</a:t>
            </a:r>
            <a:r>
              <a:rPr lang="nb-NO" sz="2200" b="1" dirty="0">
                <a:solidFill>
                  <a:srgbClr val="6600CC"/>
                </a:solidFill>
              </a:rPr>
              <a:t> </a:t>
            </a:r>
            <a:r>
              <a:rPr lang="nb-NO" sz="2200" dirty="0" err="1">
                <a:solidFill>
                  <a:srgbClr val="6600CC"/>
                </a:solidFill>
              </a:rPr>
              <a:t>two</a:t>
            </a:r>
            <a:endParaRPr lang="nb-NO" sz="2200" dirty="0">
              <a:solidFill>
                <a:srgbClr val="6600CC"/>
              </a:solidFill>
            </a:endParaRPr>
          </a:p>
          <a:p>
            <a:pPr>
              <a:lnSpc>
                <a:spcPts val="3000"/>
              </a:lnSpc>
            </a:pPr>
            <a:r>
              <a:rPr lang="nb-NO" sz="2200" dirty="0">
                <a:solidFill>
                  <a:srgbClr val="6600CC"/>
                </a:solidFill>
              </a:rPr>
              <a:t>    </a:t>
            </a:r>
            <a:r>
              <a:rPr lang="nb-NO" sz="2200" dirty="0" err="1">
                <a:solidFill>
                  <a:srgbClr val="6600CC"/>
                </a:solidFill>
              </a:rPr>
              <a:t>important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dirty="0" err="1">
                <a:solidFill>
                  <a:srgbClr val="6600CC"/>
                </a:solidFill>
              </a:rPr>
              <a:t>petrogenetic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dirty="0" err="1">
                <a:solidFill>
                  <a:srgbClr val="6600CC"/>
                </a:solidFill>
              </a:rPr>
              <a:t>observations</a:t>
            </a:r>
            <a:r>
              <a:rPr lang="nb-NO" sz="2200" dirty="0">
                <a:solidFill>
                  <a:srgbClr val="6600CC"/>
                </a:solidFill>
              </a:rPr>
              <a:t>:</a:t>
            </a:r>
          </a:p>
          <a:p>
            <a:pPr>
              <a:lnSpc>
                <a:spcPts val="4400"/>
              </a:lnSpc>
            </a:pPr>
            <a:r>
              <a:rPr lang="nb-NO" sz="2000" i="1" dirty="0"/>
              <a:t>  </a:t>
            </a:r>
            <a:r>
              <a:rPr lang="nb-NO" sz="2000" dirty="0"/>
              <a:t>- Fe/Mg-</a:t>
            </a:r>
            <a:r>
              <a:rPr lang="nb-NO" sz="2000" dirty="0" err="1"/>
              <a:t>partitioning</a:t>
            </a:r>
            <a:r>
              <a:rPr lang="nb-NO" sz="2000" dirty="0"/>
              <a:t>: </a:t>
            </a:r>
            <a:r>
              <a:rPr lang="nb-NO" sz="2000" dirty="0" err="1"/>
              <a:t>K</a:t>
            </a:r>
            <a:r>
              <a:rPr lang="nb-NO" sz="2000" baseline="-25000" dirty="0" err="1"/>
              <a:t>D</a:t>
            </a:r>
            <a:r>
              <a:rPr lang="nb-NO" sz="2000" baseline="30000" dirty="0" err="1"/>
              <a:t>Fe</a:t>
            </a:r>
            <a:r>
              <a:rPr lang="nb-NO" sz="2000" baseline="30000" dirty="0"/>
              <a:t>/</a:t>
            </a:r>
            <a:r>
              <a:rPr lang="nb-NO" sz="2000" baseline="30000" dirty="0" err="1"/>
              <a:t>Mg</a:t>
            </a:r>
            <a:r>
              <a:rPr lang="nb-NO" sz="2000" baseline="-25000" dirty="0" err="1"/>
              <a:t>pbm</a:t>
            </a:r>
            <a:r>
              <a:rPr lang="nb-NO" sz="2000" baseline="-25000" dirty="0"/>
              <a:t>/melt</a:t>
            </a:r>
            <a:r>
              <a:rPr lang="nb-NO" sz="2000" dirty="0"/>
              <a:t> = (Fe/Mg)</a:t>
            </a:r>
            <a:r>
              <a:rPr lang="nb-NO" sz="2000" baseline="30000" dirty="0" err="1"/>
              <a:t>pbm</a:t>
            </a:r>
            <a:r>
              <a:rPr lang="nb-NO" sz="2000" dirty="0"/>
              <a:t>/(Fe/Mg)</a:t>
            </a:r>
            <a:r>
              <a:rPr lang="nb-NO" sz="2000" baseline="30000" dirty="0"/>
              <a:t>melt</a:t>
            </a:r>
            <a:r>
              <a:rPr lang="nb-NO" sz="2000" dirty="0"/>
              <a:t>  </a:t>
            </a:r>
            <a:r>
              <a:rPr lang="nb-NO" sz="2000" b="1" dirty="0"/>
              <a:t>≈</a:t>
            </a:r>
            <a:r>
              <a:rPr lang="nb-NO" sz="2000" dirty="0"/>
              <a:t> </a:t>
            </a:r>
            <a:r>
              <a:rPr lang="nb-NO" sz="2000" b="1" dirty="0"/>
              <a:t>0.04 !!</a:t>
            </a:r>
          </a:p>
          <a:p>
            <a:pPr>
              <a:lnSpc>
                <a:spcPts val="3000"/>
              </a:lnSpc>
            </a:pPr>
            <a:r>
              <a:rPr lang="nb-NO" sz="2000" i="1" dirty="0"/>
              <a:t>           and</a:t>
            </a:r>
          </a:p>
          <a:p>
            <a:pPr>
              <a:lnSpc>
                <a:spcPts val="3000"/>
              </a:lnSpc>
            </a:pPr>
            <a:r>
              <a:rPr lang="nb-NO" sz="2000" i="1" dirty="0"/>
              <a:t>  </a:t>
            </a:r>
            <a:r>
              <a:rPr lang="nb-NO" sz="2000" dirty="0"/>
              <a:t>- </a:t>
            </a:r>
            <a:r>
              <a:rPr lang="nb-NO" sz="2000" dirty="0" err="1"/>
              <a:t>strong</a:t>
            </a:r>
            <a:r>
              <a:rPr lang="nb-NO" sz="2000" dirty="0"/>
              <a:t> </a:t>
            </a:r>
            <a:r>
              <a:rPr lang="nb-NO" sz="2000" dirty="0" err="1"/>
              <a:t>FeO-extraction</a:t>
            </a:r>
            <a:r>
              <a:rPr lang="nb-NO" sz="2000" dirty="0"/>
              <a:t> </a:t>
            </a:r>
            <a:r>
              <a:rPr lang="nb-NO" sz="2000" b="1" dirty="0"/>
              <a:t>from</a:t>
            </a:r>
            <a:r>
              <a:rPr lang="nb-NO" sz="2000" dirty="0"/>
              <a:t> </a:t>
            </a:r>
            <a:r>
              <a:rPr lang="nb-NO" sz="2000" dirty="0" err="1"/>
              <a:t>silicate</a:t>
            </a:r>
            <a:r>
              <a:rPr lang="nb-NO" sz="2000" dirty="0"/>
              <a:t> melt and </a:t>
            </a:r>
            <a:r>
              <a:rPr lang="nb-NO" sz="2000" dirty="0" err="1"/>
              <a:t>ferromagnesian</a:t>
            </a:r>
            <a:r>
              <a:rPr lang="nb-NO" sz="2000" dirty="0"/>
              <a:t> minerals</a:t>
            </a:r>
          </a:p>
          <a:p>
            <a:pPr>
              <a:lnSpc>
                <a:spcPts val="2200"/>
              </a:lnSpc>
            </a:pPr>
            <a:r>
              <a:rPr lang="nb-NO" sz="2000" dirty="0"/>
              <a:t>        (</a:t>
            </a:r>
            <a:r>
              <a:rPr lang="nb-NO" sz="2000" dirty="0" err="1"/>
              <a:t>bm</a:t>
            </a:r>
            <a:r>
              <a:rPr lang="nb-NO" sz="2000" dirty="0"/>
              <a:t>, </a:t>
            </a:r>
            <a:r>
              <a:rPr lang="nb-NO" sz="2000" dirty="0" err="1"/>
              <a:t>pbm</a:t>
            </a:r>
            <a:r>
              <a:rPr lang="nb-NO" sz="2000" dirty="0"/>
              <a:t>, </a:t>
            </a:r>
            <a:r>
              <a:rPr lang="nb-NO" sz="2000" dirty="0" err="1"/>
              <a:t>fp</a:t>
            </a:r>
            <a:r>
              <a:rPr lang="nb-NO" sz="2000" dirty="0"/>
              <a:t>) </a:t>
            </a:r>
            <a:r>
              <a:rPr lang="nb-NO" sz="2000" b="1" dirty="0"/>
              <a:t>to</a:t>
            </a:r>
            <a:r>
              <a:rPr lang="nb-NO" sz="2000" dirty="0"/>
              <a:t> O-</a:t>
            </a:r>
            <a:r>
              <a:rPr lang="nb-NO" sz="2000" dirty="0" err="1"/>
              <a:t>undersaturated</a:t>
            </a:r>
            <a:r>
              <a:rPr lang="nb-NO" sz="2000" dirty="0"/>
              <a:t> </a:t>
            </a:r>
            <a:r>
              <a:rPr lang="nb-NO" sz="2000" dirty="0" err="1"/>
              <a:t>liquid</a:t>
            </a:r>
            <a:r>
              <a:rPr lang="nb-NO" sz="2000" dirty="0"/>
              <a:t> </a:t>
            </a:r>
            <a:r>
              <a:rPr lang="nb-NO" sz="2000" dirty="0" err="1"/>
              <a:t>core</a:t>
            </a:r>
            <a:r>
              <a:rPr lang="nb-NO" sz="2000" dirty="0"/>
              <a:t> </a:t>
            </a:r>
            <a:r>
              <a:rPr lang="nb-NO" sz="2000" dirty="0" err="1"/>
              <a:t>alloy</a:t>
            </a:r>
            <a:endParaRPr lang="nb-NO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4653136"/>
            <a:ext cx="7704856" cy="1426031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nb-NO" sz="2000" dirty="0" err="1"/>
              <a:t>Because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majority</a:t>
            </a:r>
            <a:r>
              <a:rPr lang="nb-NO" sz="2000" dirty="0"/>
              <a:t> of "ULVZ-</a:t>
            </a:r>
            <a:r>
              <a:rPr lang="nb-NO" sz="2000" dirty="0" err="1"/>
              <a:t>workers</a:t>
            </a:r>
            <a:r>
              <a:rPr lang="nb-NO" sz="2000" dirty="0"/>
              <a:t>", </a:t>
            </a:r>
            <a:r>
              <a:rPr lang="nb-NO" sz="1800" dirty="0" err="1"/>
              <a:t>esp</a:t>
            </a:r>
            <a:r>
              <a:rPr lang="nb-NO" sz="1800" dirty="0"/>
              <a:t>. mineral </a:t>
            </a:r>
            <a:r>
              <a:rPr lang="nb-NO" sz="1800" dirty="0" err="1"/>
              <a:t>physicists</a:t>
            </a:r>
            <a:r>
              <a:rPr lang="nb-NO" sz="1800" dirty="0"/>
              <a:t>, </a:t>
            </a:r>
            <a:r>
              <a:rPr lang="nb-NO" sz="2000" b="1" dirty="0"/>
              <a:t>do not </a:t>
            </a:r>
            <a:r>
              <a:rPr lang="nb-NO" sz="2000" b="1" dirty="0" err="1"/>
              <a:t>recognize</a:t>
            </a:r>
            <a:r>
              <a:rPr lang="nb-NO" sz="2000" dirty="0"/>
              <a:t>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likely</a:t>
            </a:r>
            <a:r>
              <a:rPr lang="nb-NO" sz="2000" dirty="0"/>
              <a:t> </a:t>
            </a:r>
            <a:r>
              <a:rPr lang="nb-NO" sz="2000" b="1" dirty="0" err="1"/>
              <a:t>consequences</a:t>
            </a:r>
            <a:r>
              <a:rPr lang="nb-NO" sz="2000" dirty="0"/>
              <a:t> of </a:t>
            </a:r>
            <a:r>
              <a:rPr lang="nb-NO" sz="2000" dirty="0" err="1"/>
              <a:t>ULVZs</a:t>
            </a:r>
            <a:r>
              <a:rPr lang="nb-NO" sz="2000" dirty="0"/>
              <a:t> in </a:t>
            </a:r>
            <a:r>
              <a:rPr lang="nb-NO" sz="2000" b="1" dirty="0" err="1"/>
              <a:t>partial</a:t>
            </a:r>
            <a:r>
              <a:rPr lang="nb-NO" sz="2000" b="1" dirty="0"/>
              <a:t> </a:t>
            </a:r>
            <a:r>
              <a:rPr lang="nb-NO" sz="2000" b="1" dirty="0" err="1"/>
              <a:t>equilibrium</a:t>
            </a:r>
            <a:r>
              <a:rPr lang="nb-NO" sz="2000" b="1" dirty="0"/>
              <a:t> </a:t>
            </a:r>
            <a:r>
              <a:rPr lang="nb-NO" sz="2000" dirty="0" err="1"/>
              <a:t>with</a:t>
            </a:r>
            <a:r>
              <a:rPr lang="nb-NO" sz="2000" dirty="0"/>
              <a:t> </a:t>
            </a:r>
            <a:r>
              <a:rPr lang="nb-NO" sz="2000" dirty="0" err="1"/>
              <a:t>silicate</a:t>
            </a:r>
            <a:r>
              <a:rPr lang="nb-NO" sz="2000" dirty="0"/>
              <a:t> and </a:t>
            </a:r>
            <a:r>
              <a:rPr lang="nb-NO" sz="2000" dirty="0" err="1"/>
              <a:t>metallic</a:t>
            </a:r>
            <a:r>
              <a:rPr lang="nb-NO" sz="2000" dirty="0"/>
              <a:t> (</a:t>
            </a:r>
            <a:r>
              <a:rPr lang="nb-NO" sz="2000" dirty="0" err="1"/>
              <a:t>core</a:t>
            </a:r>
            <a:r>
              <a:rPr lang="nb-NO" sz="2000" dirty="0"/>
              <a:t>) </a:t>
            </a:r>
            <a:r>
              <a:rPr lang="nb-NO" sz="2000" dirty="0" err="1"/>
              <a:t>melts</a:t>
            </a:r>
            <a:r>
              <a:rPr lang="nb-NO" sz="2000" dirty="0"/>
              <a:t>, </a:t>
            </a:r>
            <a:r>
              <a:rPr lang="nb-NO" sz="2000" dirty="0" err="1"/>
              <a:t>the</a:t>
            </a:r>
            <a:r>
              <a:rPr lang="nb-NO" sz="2000" dirty="0"/>
              <a:t> </a:t>
            </a:r>
            <a:r>
              <a:rPr lang="nb-NO" sz="2000" dirty="0" err="1"/>
              <a:t>two</a:t>
            </a:r>
            <a:r>
              <a:rPr lang="nb-NO" sz="2000" dirty="0"/>
              <a:t> </a:t>
            </a:r>
            <a:r>
              <a:rPr lang="nb-NO" sz="2000" dirty="0" err="1"/>
              <a:t>observations</a:t>
            </a:r>
            <a:r>
              <a:rPr lang="nb-NO" sz="2000" dirty="0"/>
              <a:t> </a:t>
            </a:r>
            <a:r>
              <a:rPr lang="nb-NO" sz="2000" dirty="0" err="1"/>
              <a:t>above</a:t>
            </a:r>
            <a:r>
              <a:rPr lang="nb-NO" sz="2000" dirty="0"/>
              <a:t> </a:t>
            </a:r>
            <a:r>
              <a:rPr lang="nb-NO" sz="2000" dirty="0" err="1"/>
              <a:t>could</a:t>
            </a:r>
            <a:r>
              <a:rPr lang="nb-NO" sz="2000" dirty="0"/>
              <a:t> </a:t>
            </a:r>
            <a:r>
              <a:rPr lang="nb-NO" sz="2000" dirty="0" err="1"/>
              <a:t>possibly</a:t>
            </a:r>
            <a:r>
              <a:rPr lang="nb-NO" sz="2000" dirty="0"/>
              <a:t> be </a:t>
            </a:r>
            <a:r>
              <a:rPr lang="nb-NO" sz="2000" dirty="0" err="1"/>
              <a:t>refered</a:t>
            </a:r>
            <a:r>
              <a:rPr lang="nb-NO" sz="2000" dirty="0"/>
              <a:t> to as a </a:t>
            </a:r>
            <a:r>
              <a:rPr lang="nb-NO" sz="2000" b="1" dirty="0" err="1">
                <a:solidFill>
                  <a:srgbClr val="DA0000"/>
                </a:solidFill>
              </a:rPr>
              <a:t>petrogenetic</a:t>
            </a:r>
            <a:r>
              <a:rPr lang="nb-NO" sz="2000" b="1" dirty="0">
                <a:solidFill>
                  <a:srgbClr val="DA0000"/>
                </a:solidFill>
              </a:rPr>
              <a:t> </a:t>
            </a:r>
            <a:r>
              <a:rPr lang="nb-NO" sz="2000" b="1" dirty="0" err="1">
                <a:solidFill>
                  <a:srgbClr val="DA0000"/>
                </a:solidFill>
              </a:rPr>
              <a:t>paradox</a:t>
            </a:r>
            <a:endParaRPr lang="nb-NO" sz="2000" b="1" dirty="0">
              <a:solidFill>
                <a:srgbClr val="DA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06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1" y="2708920"/>
            <a:ext cx="5983407" cy="3840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95334"/>
            <a:ext cx="5256584" cy="861774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nb-NO" sz="2300" dirty="0">
                <a:solidFill>
                  <a:srgbClr val="3366FF"/>
                </a:solidFill>
              </a:rPr>
              <a:t>Fe/Mg-</a:t>
            </a:r>
            <a:r>
              <a:rPr lang="nb-NO" sz="2300" dirty="0" err="1">
                <a:solidFill>
                  <a:srgbClr val="3366FF"/>
                </a:solidFill>
              </a:rPr>
              <a:t>partitioning</a:t>
            </a:r>
            <a:r>
              <a:rPr lang="nb-NO" sz="2300" dirty="0">
                <a:solidFill>
                  <a:srgbClr val="3366FF"/>
                </a:solidFill>
              </a:rPr>
              <a:t> </a:t>
            </a:r>
            <a:r>
              <a:rPr lang="nb-NO" sz="2300" dirty="0" err="1" smtClean="0">
                <a:solidFill>
                  <a:srgbClr val="3366FF"/>
                </a:solidFill>
              </a:rPr>
              <a:t>bm</a:t>
            </a:r>
            <a:r>
              <a:rPr lang="nb-NO" sz="2300" dirty="0" smtClean="0">
                <a:solidFill>
                  <a:srgbClr val="3366FF"/>
                </a:solidFill>
              </a:rPr>
              <a:t>-melt </a:t>
            </a:r>
            <a:r>
              <a:rPr lang="nb-NO" sz="2300" dirty="0">
                <a:solidFill>
                  <a:srgbClr val="3366FF"/>
                </a:solidFill>
              </a:rPr>
              <a:t>and </a:t>
            </a:r>
            <a:r>
              <a:rPr lang="nb-NO" sz="2300" dirty="0" err="1" smtClean="0">
                <a:solidFill>
                  <a:srgbClr val="3366FF"/>
                </a:solidFill>
              </a:rPr>
              <a:t>pbm</a:t>
            </a:r>
            <a:r>
              <a:rPr lang="nb-NO" sz="2300" dirty="0" smtClean="0">
                <a:solidFill>
                  <a:srgbClr val="3366FF"/>
                </a:solidFill>
              </a:rPr>
              <a:t>-melt</a:t>
            </a:r>
            <a:endParaRPr lang="nb-NO" sz="2300" dirty="0">
              <a:solidFill>
                <a:srgbClr val="3366FF"/>
              </a:solidFill>
            </a:endParaRPr>
          </a:p>
          <a:p>
            <a:pPr>
              <a:lnSpc>
                <a:spcPts val="3000"/>
              </a:lnSpc>
            </a:pPr>
            <a:r>
              <a:rPr lang="nb-NO" sz="1800" dirty="0" smtClean="0"/>
              <a:t>     </a:t>
            </a:r>
            <a:r>
              <a:rPr lang="nb-NO" sz="1800" dirty="0" err="1" smtClean="0"/>
              <a:t>K</a:t>
            </a:r>
            <a:r>
              <a:rPr lang="nb-NO" sz="1800" baseline="-25000" dirty="0" err="1" smtClean="0"/>
              <a:t>D</a:t>
            </a:r>
            <a:r>
              <a:rPr lang="nb-NO" sz="1800" baseline="30000" dirty="0" err="1" smtClean="0"/>
              <a:t>min</a:t>
            </a:r>
            <a:r>
              <a:rPr lang="nb-NO" sz="1800" baseline="30000" dirty="0" smtClean="0"/>
              <a:t>/</a:t>
            </a:r>
            <a:r>
              <a:rPr lang="nb-NO" sz="1800" baseline="30000" dirty="0" err="1" smtClean="0"/>
              <a:t>melt</a:t>
            </a:r>
            <a:r>
              <a:rPr lang="nb-NO" sz="1800" baseline="-25000" dirty="0" err="1" smtClean="0"/>
              <a:t>Fe</a:t>
            </a:r>
            <a:r>
              <a:rPr lang="nb-NO" sz="1800" baseline="-25000" dirty="0" smtClean="0"/>
              <a:t>/Mg</a:t>
            </a:r>
            <a:r>
              <a:rPr lang="nb-NO" sz="800" dirty="0" smtClean="0"/>
              <a:t> </a:t>
            </a:r>
            <a:r>
              <a:rPr lang="nb-NO" sz="1800" dirty="0"/>
              <a:t>=</a:t>
            </a:r>
            <a:r>
              <a:rPr lang="nb-NO" sz="800" dirty="0"/>
              <a:t> </a:t>
            </a:r>
            <a:r>
              <a:rPr lang="nb-NO" sz="1800" dirty="0"/>
              <a:t>(Fe/Mg)</a:t>
            </a:r>
            <a:r>
              <a:rPr lang="nb-NO" sz="1800" baseline="30000" dirty="0"/>
              <a:t>min</a:t>
            </a:r>
            <a:r>
              <a:rPr lang="nb-NO" sz="1800" dirty="0"/>
              <a:t>/(Fe/Mg)</a:t>
            </a:r>
            <a:r>
              <a:rPr lang="nb-NO" sz="1800" baseline="30000" dirty="0"/>
              <a:t>melt</a:t>
            </a:r>
            <a:endParaRPr lang="en-US" sz="1800" dirty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1226611"/>
            <a:ext cx="5816016" cy="6052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b="1" dirty="0" err="1"/>
              <a:t>K</a:t>
            </a:r>
            <a:r>
              <a:rPr lang="nb-NO" sz="1800" b="1" baseline="-25000" dirty="0" err="1"/>
              <a:t>D</a:t>
            </a:r>
            <a:r>
              <a:rPr lang="nb-NO" sz="1800" b="1" baseline="30000" dirty="0" err="1"/>
              <a:t>bm</a:t>
            </a:r>
            <a:r>
              <a:rPr lang="nb-NO" sz="1800" b="1" baseline="30000" dirty="0"/>
              <a:t>/melt</a:t>
            </a:r>
            <a:r>
              <a:rPr lang="nb-NO" sz="1800" b="1" dirty="0"/>
              <a:t> </a:t>
            </a:r>
            <a:r>
              <a:rPr lang="nb-NO" sz="1800" dirty="0"/>
              <a:t> -</a:t>
            </a:r>
            <a:r>
              <a:rPr lang="nb-NO" sz="800" dirty="0"/>
              <a:t> </a:t>
            </a:r>
            <a:r>
              <a:rPr lang="nb-NO" sz="1700" dirty="0" err="1"/>
              <a:t>decreases</a:t>
            </a:r>
            <a:r>
              <a:rPr lang="nb-NO" sz="1700" dirty="0"/>
              <a:t> from 0.5</a:t>
            </a:r>
            <a:r>
              <a:rPr lang="nb-NO" sz="1700" dirty="0">
                <a:latin typeface="Symbol" panose="05050102010706020507" pitchFamily="18" charset="2"/>
              </a:rPr>
              <a:t> </a:t>
            </a:r>
            <a:r>
              <a:rPr lang="nb-NO" sz="1700" dirty="0">
                <a:latin typeface="+mj-lt"/>
              </a:rPr>
              <a:t>to</a:t>
            </a:r>
            <a:r>
              <a:rPr lang="nb-NO" sz="1700" dirty="0">
                <a:latin typeface="Symbol" panose="05050102010706020507" pitchFamily="18" charset="2"/>
              </a:rPr>
              <a:t> </a:t>
            </a:r>
            <a:r>
              <a:rPr lang="nb-NO" sz="1700" dirty="0"/>
              <a:t>0.1 in </a:t>
            </a:r>
            <a:r>
              <a:rPr lang="nb-NO" sz="1700" dirty="0" err="1"/>
              <a:t>the</a:t>
            </a:r>
            <a:r>
              <a:rPr lang="nb-NO" sz="1700" dirty="0"/>
              <a:t> 24-80 </a:t>
            </a:r>
            <a:r>
              <a:rPr lang="nb-NO" sz="1700" dirty="0" err="1"/>
              <a:t>GPa</a:t>
            </a:r>
            <a:r>
              <a:rPr lang="nb-NO" sz="1700" dirty="0"/>
              <a:t> range </a:t>
            </a:r>
          </a:p>
          <a:p>
            <a:pPr>
              <a:lnSpc>
                <a:spcPts val="2000"/>
              </a:lnSpc>
            </a:pPr>
            <a:r>
              <a:rPr lang="nb-NO" sz="1800" dirty="0"/>
              <a:t>                 -</a:t>
            </a:r>
            <a:r>
              <a:rPr lang="nb-NO" sz="800" dirty="0"/>
              <a:t> </a:t>
            </a:r>
            <a:r>
              <a:rPr lang="nb-NO" sz="1700" dirty="0" err="1"/>
              <a:t>remains</a:t>
            </a:r>
            <a:r>
              <a:rPr lang="nb-NO" sz="1700" dirty="0"/>
              <a:t> </a:t>
            </a:r>
            <a:r>
              <a:rPr lang="nb-NO" sz="1700" dirty="0" err="1"/>
              <a:t>constant</a:t>
            </a:r>
            <a:r>
              <a:rPr lang="nb-NO" sz="1700" dirty="0"/>
              <a:t> </a:t>
            </a:r>
            <a:r>
              <a:rPr lang="nb-NO" sz="1700" dirty="0" err="1"/>
              <a:t>near</a:t>
            </a:r>
            <a:r>
              <a:rPr lang="nb-NO" sz="1700" dirty="0"/>
              <a:t> </a:t>
            </a:r>
            <a:r>
              <a:rPr lang="nb-NO" sz="1700" b="1" dirty="0"/>
              <a:t>0.1</a:t>
            </a:r>
            <a:r>
              <a:rPr lang="nb-NO" sz="1700" dirty="0"/>
              <a:t> in </a:t>
            </a:r>
            <a:r>
              <a:rPr lang="nb-NO" sz="1700" dirty="0" err="1"/>
              <a:t>the</a:t>
            </a:r>
            <a:r>
              <a:rPr lang="nb-NO" sz="1700" dirty="0"/>
              <a:t> 80-130 </a:t>
            </a:r>
            <a:r>
              <a:rPr lang="nb-NO" sz="1700" dirty="0" err="1"/>
              <a:t>GPa</a:t>
            </a:r>
            <a:r>
              <a:rPr lang="nb-NO" sz="1700" dirty="0"/>
              <a:t> range </a:t>
            </a:r>
            <a:endParaRPr lang="en-US" sz="1700" dirty="0"/>
          </a:p>
        </p:txBody>
      </p:sp>
      <p:sp>
        <p:nvSpPr>
          <p:cNvPr id="9" name="TextBox 8"/>
          <p:cNvSpPr txBox="1"/>
          <p:nvPr/>
        </p:nvSpPr>
        <p:spPr>
          <a:xfrm>
            <a:off x="179512" y="1882030"/>
            <a:ext cx="466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err="1"/>
              <a:t>K</a:t>
            </a:r>
            <a:r>
              <a:rPr lang="nb-NO" sz="1800" b="1" baseline="-25000" dirty="0" err="1"/>
              <a:t>D</a:t>
            </a:r>
            <a:r>
              <a:rPr lang="nb-NO" sz="1800" b="1" baseline="30000" dirty="0" err="1"/>
              <a:t>pbm</a:t>
            </a:r>
            <a:r>
              <a:rPr lang="nb-NO" sz="1800" b="1" baseline="30000" dirty="0"/>
              <a:t>/melt</a:t>
            </a:r>
            <a:r>
              <a:rPr lang="nb-NO" sz="1800" b="1" dirty="0"/>
              <a:t> </a:t>
            </a:r>
            <a:r>
              <a:rPr lang="nb-NO" sz="1800" dirty="0"/>
              <a:t> is </a:t>
            </a:r>
            <a:r>
              <a:rPr lang="nb-NO" sz="1800" dirty="0" err="1"/>
              <a:t>much</a:t>
            </a:r>
            <a:r>
              <a:rPr lang="nb-NO" sz="1800" dirty="0"/>
              <a:t> </a:t>
            </a:r>
            <a:r>
              <a:rPr lang="nb-NO" sz="1800" dirty="0" err="1"/>
              <a:t>lower</a:t>
            </a:r>
            <a:r>
              <a:rPr lang="nb-NO" sz="1800" dirty="0"/>
              <a:t>: </a:t>
            </a:r>
            <a:r>
              <a:rPr lang="nb-NO" sz="1800" dirty="0" err="1"/>
              <a:t>about</a:t>
            </a:r>
            <a:r>
              <a:rPr lang="nb-NO" sz="1800" b="1" dirty="0"/>
              <a:t> 0.04 </a:t>
            </a:r>
            <a:r>
              <a:rPr lang="nb-NO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0.03-0.05)</a:t>
            </a:r>
            <a:endParaRPr lang="nb-NO" sz="17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28184" y="1416406"/>
            <a:ext cx="2759239" cy="830997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b="1" dirty="0" smtClean="0"/>
              <a:t>I.e. </a:t>
            </a:r>
            <a:r>
              <a:rPr lang="nb-NO" b="1" dirty="0" err="1" smtClean="0">
                <a:solidFill>
                  <a:srgbClr val="FF0000"/>
                </a:solidFill>
              </a:rPr>
              <a:t>partial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err="1">
                <a:solidFill>
                  <a:srgbClr val="FF0000"/>
                </a:solidFill>
              </a:rPr>
              <a:t>melts</a:t>
            </a:r>
            <a:r>
              <a:rPr lang="nb-NO" b="1" dirty="0">
                <a:solidFill>
                  <a:srgbClr val="FF0000"/>
                </a:solidFill>
              </a:rPr>
              <a:t> </a:t>
            </a:r>
            <a:r>
              <a:rPr lang="nb-NO" dirty="0"/>
              <a:t>have </a:t>
            </a:r>
            <a:r>
              <a:rPr lang="nb-NO" b="1" dirty="0"/>
              <a:t>10</a:t>
            </a:r>
            <a:r>
              <a:rPr lang="nb-NO" dirty="0"/>
              <a:t> </a:t>
            </a:r>
            <a:r>
              <a:rPr lang="nb-NO" dirty="0" smtClean="0"/>
              <a:t>and</a:t>
            </a:r>
          </a:p>
          <a:p>
            <a:r>
              <a:rPr lang="nb-NO" b="1" dirty="0" smtClean="0"/>
              <a:t>25</a:t>
            </a:r>
            <a:r>
              <a:rPr lang="nb-NO" b="1" dirty="0"/>
              <a:t> </a:t>
            </a:r>
            <a:r>
              <a:rPr lang="nb-NO" dirty="0" smtClean="0"/>
              <a:t>times </a:t>
            </a:r>
            <a:r>
              <a:rPr lang="nb-NO" dirty="0" err="1"/>
              <a:t>higher</a:t>
            </a:r>
            <a:r>
              <a:rPr lang="nb-NO" dirty="0"/>
              <a:t> Fe/Mg </a:t>
            </a:r>
            <a:r>
              <a:rPr lang="nb-NO" dirty="0" smtClean="0"/>
              <a:t>ratio</a:t>
            </a:r>
          </a:p>
          <a:p>
            <a:r>
              <a:rPr lang="nb-NO" dirty="0" err="1" smtClean="0"/>
              <a:t>than</a:t>
            </a:r>
            <a:r>
              <a:rPr lang="nb-NO" dirty="0"/>
              <a:t> </a:t>
            </a:r>
            <a:r>
              <a:rPr lang="nb-NO" b="1" dirty="0" err="1" smtClean="0">
                <a:solidFill>
                  <a:srgbClr val="009900"/>
                </a:solidFill>
              </a:rPr>
              <a:t>bm</a:t>
            </a:r>
            <a:r>
              <a:rPr lang="nb-NO" dirty="0" smtClean="0">
                <a:solidFill>
                  <a:srgbClr val="6600CC"/>
                </a:solidFill>
              </a:rPr>
              <a:t> </a:t>
            </a:r>
            <a:r>
              <a:rPr lang="nb-NO" dirty="0"/>
              <a:t>and</a:t>
            </a:r>
            <a:r>
              <a:rPr lang="nb-NO" dirty="0">
                <a:solidFill>
                  <a:srgbClr val="6600CC"/>
                </a:solidFill>
              </a:rPr>
              <a:t> </a:t>
            </a:r>
            <a:r>
              <a:rPr lang="nb-NO" b="1" dirty="0" err="1">
                <a:solidFill>
                  <a:srgbClr val="009900"/>
                </a:solidFill>
              </a:rPr>
              <a:t>pbm</a:t>
            </a:r>
            <a:r>
              <a:rPr lang="nb-NO" dirty="0"/>
              <a:t>, </a:t>
            </a:r>
            <a:r>
              <a:rPr lang="nb-NO" dirty="0" err="1"/>
              <a:t>respectively</a:t>
            </a:r>
            <a:r>
              <a:rPr lang="nb-NO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662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MB-reactions-metal-fp-bm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46" y="1700364"/>
            <a:ext cx="4113739" cy="504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3418" y="696595"/>
            <a:ext cx="3861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FF"/>
                </a:solidFill>
              </a:rPr>
              <a:t>Experiments by </a:t>
            </a:r>
            <a:r>
              <a:rPr lang="nb-NO" sz="1400" dirty="0" err="1">
                <a:solidFill>
                  <a:srgbClr val="0066FF"/>
                </a:solidFill>
              </a:rPr>
              <a:t>Otsuka</a:t>
            </a:r>
            <a:r>
              <a:rPr lang="nb-NO" sz="1400" dirty="0">
                <a:solidFill>
                  <a:srgbClr val="0066FF"/>
                </a:solidFill>
              </a:rPr>
              <a:t> </a:t>
            </a:r>
            <a:r>
              <a:rPr lang="nb-NO" sz="1400" dirty="0" smtClean="0">
                <a:solidFill>
                  <a:srgbClr val="0066FF"/>
                </a:solidFill>
              </a:rPr>
              <a:t>&amp; </a:t>
            </a:r>
            <a:r>
              <a:rPr lang="nb-NO" sz="1400" dirty="0" err="1" smtClean="0">
                <a:solidFill>
                  <a:srgbClr val="0066FF"/>
                </a:solidFill>
              </a:rPr>
              <a:t>Karato</a:t>
            </a:r>
            <a:r>
              <a:rPr lang="nb-NO" sz="1400" dirty="0" smtClean="0">
                <a:solidFill>
                  <a:srgbClr val="0066FF"/>
                </a:solidFill>
              </a:rPr>
              <a:t> (</a:t>
            </a:r>
            <a:r>
              <a:rPr lang="nb-NO" sz="1400" dirty="0">
                <a:solidFill>
                  <a:srgbClr val="0066FF"/>
                </a:solidFill>
              </a:rPr>
              <a:t>2012, </a:t>
            </a:r>
            <a:r>
              <a:rPr lang="nb-NO" sz="1400" dirty="0" smtClean="0">
                <a:solidFill>
                  <a:srgbClr val="0066FF"/>
                </a:solidFill>
              </a:rPr>
              <a:t>Nature)</a:t>
            </a:r>
          </a:p>
          <a:p>
            <a:r>
              <a:rPr lang="nb-NO" dirty="0" err="1" smtClean="0">
                <a:solidFill>
                  <a:srgbClr val="0066FF"/>
                </a:solidFill>
              </a:rPr>
              <a:t>with</a:t>
            </a:r>
            <a:r>
              <a:rPr lang="nb-NO" dirty="0" smtClean="0">
                <a:solidFill>
                  <a:srgbClr val="0066FF"/>
                </a:solidFill>
              </a:rPr>
              <a:t> O-</a:t>
            </a:r>
            <a:r>
              <a:rPr lang="nb-NO" dirty="0" err="1" smtClean="0">
                <a:solidFill>
                  <a:srgbClr val="0066FF"/>
                </a:solidFill>
              </a:rPr>
              <a:t>undersaturated</a:t>
            </a:r>
            <a:r>
              <a:rPr lang="nb-NO" dirty="0" smtClean="0">
                <a:solidFill>
                  <a:srgbClr val="0066FF"/>
                </a:solidFill>
              </a:rPr>
              <a:t> metal shows </a:t>
            </a:r>
            <a:r>
              <a:rPr lang="nb-NO" dirty="0" err="1" smtClean="0">
                <a:solidFill>
                  <a:srgbClr val="0066FF"/>
                </a:solidFill>
              </a:rPr>
              <a:t>that</a:t>
            </a:r>
            <a:r>
              <a:rPr lang="nb-NO" dirty="0" smtClean="0">
                <a:solidFill>
                  <a:srgbClr val="0066FF"/>
                </a:solidFill>
              </a:rPr>
              <a:t>:</a:t>
            </a:r>
            <a:endParaRPr lang="nb-NO" dirty="0">
              <a:solidFill>
                <a:srgbClr val="00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6003" y="787181"/>
            <a:ext cx="3800475" cy="823302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lang="nb-NO" dirty="0"/>
              <a:t>FeO-partitioning from a </a:t>
            </a:r>
            <a:r>
              <a:rPr lang="nb-NO" dirty="0" err="1"/>
              <a:t>fp</a:t>
            </a:r>
            <a:r>
              <a:rPr lang="nb-NO" dirty="0"/>
              <a:t> single </a:t>
            </a:r>
            <a:r>
              <a:rPr lang="nb-NO" dirty="0" err="1"/>
              <a:t>crystal</a:t>
            </a:r>
            <a:r>
              <a:rPr lang="nb-NO" dirty="0"/>
              <a:t> to</a:t>
            </a:r>
          </a:p>
          <a:p>
            <a:pPr>
              <a:lnSpc>
                <a:spcPts val="1900"/>
              </a:lnSpc>
            </a:pPr>
            <a:r>
              <a:rPr lang="nb-NO" dirty="0"/>
              <a:t>Fe-melt at 12.5 GPa - 2123 K - </a:t>
            </a:r>
            <a:r>
              <a:rPr lang="nb-NO" b="1" dirty="0"/>
              <a:t>1 min</a:t>
            </a:r>
          </a:p>
          <a:p>
            <a:pPr>
              <a:lnSpc>
                <a:spcPts val="1900"/>
              </a:lnSpc>
            </a:pPr>
            <a:r>
              <a:rPr lang="nb-NO" sz="1600" dirty="0"/>
              <a:t> </a:t>
            </a:r>
            <a:r>
              <a:rPr lang="nb-NO" sz="1400" dirty="0">
                <a:solidFill>
                  <a:srgbClr val="009900"/>
                </a:solidFill>
              </a:rPr>
              <a:t>Initial crystal composition: </a:t>
            </a:r>
            <a:r>
              <a:rPr lang="nb-NO" sz="1400" b="1" dirty="0" err="1">
                <a:solidFill>
                  <a:srgbClr val="009900"/>
                </a:solidFill>
              </a:rPr>
              <a:t>Mg</a:t>
            </a:r>
            <a:r>
              <a:rPr lang="nb-NO" sz="1400" b="1" baseline="-25000" dirty="0" err="1">
                <a:solidFill>
                  <a:srgbClr val="009900"/>
                </a:solidFill>
              </a:rPr>
              <a:t>0.45</a:t>
            </a:r>
            <a:r>
              <a:rPr lang="nb-NO" sz="1400" b="1" dirty="0" err="1">
                <a:solidFill>
                  <a:srgbClr val="009900"/>
                </a:solidFill>
              </a:rPr>
              <a:t>Fe</a:t>
            </a:r>
            <a:r>
              <a:rPr lang="nb-NO" sz="1400" b="1" baseline="-25000" dirty="0" err="1">
                <a:solidFill>
                  <a:srgbClr val="009900"/>
                </a:solidFill>
              </a:rPr>
              <a:t>0.55</a:t>
            </a:r>
            <a:r>
              <a:rPr lang="nb-NO" sz="1400" b="1" dirty="0" err="1">
                <a:solidFill>
                  <a:srgbClr val="009900"/>
                </a:solidFill>
              </a:rPr>
              <a:t>O</a:t>
            </a:r>
            <a:endParaRPr lang="en-GB" sz="1400" b="1" dirty="0">
              <a:solidFill>
                <a:srgbClr val="009900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8447809" y="2956214"/>
            <a:ext cx="11769" cy="46104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473786" y="4608368"/>
            <a:ext cx="1378" cy="44936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Left Brace 21"/>
          <p:cNvSpPr/>
          <p:nvPr/>
        </p:nvSpPr>
        <p:spPr>
          <a:xfrm>
            <a:off x="4759036" y="3060123"/>
            <a:ext cx="123240" cy="2260022"/>
          </a:xfrm>
          <a:prstGeom prst="leftBrace">
            <a:avLst/>
          </a:prstGeom>
          <a:ln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4260621" y="3941729"/>
            <a:ext cx="7312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b="1" dirty="0">
                <a:solidFill>
                  <a:srgbClr val="9900CC"/>
                </a:solidFill>
              </a:rPr>
              <a:t>40 </a:t>
            </a:r>
            <a:r>
              <a:rPr lang="nb-NO" sz="1600" b="1" dirty="0">
                <a:solidFill>
                  <a:srgbClr val="9900CC"/>
                </a:solidFill>
                <a:latin typeface="Symbol" panose="05050102010706020507" pitchFamily="18" charset="2"/>
              </a:rPr>
              <a:t>m</a:t>
            </a:r>
            <a:r>
              <a:rPr lang="nb-NO" sz="1600" b="1" dirty="0">
                <a:solidFill>
                  <a:srgbClr val="9900CC"/>
                </a:solidFill>
              </a:rPr>
              <a:t>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2008" y="1346428"/>
            <a:ext cx="4211409" cy="52322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400" dirty="0"/>
              <a:t>metal </a:t>
            </a:r>
            <a:r>
              <a:rPr lang="nb-NO" sz="1400" dirty="0" err="1"/>
              <a:t>alloy</a:t>
            </a:r>
            <a:r>
              <a:rPr lang="nb-NO" sz="1400" dirty="0"/>
              <a:t> "</a:t>
            </a:r>
            <a:r>
              <a:rPr lang="nb-NO" sz="1400" dirty="0" err="1"/>
              <a:t>worms</a:t>
            </a:r>
            <a:r>
              <a:rPr lang="nb-NO" sz="1400" dirty="0"/>
              <a:t>" </a:t>
            </a:r>
            <a:r>
              <a:rPr lang="nb-NO" sz="1400" dirty="0" err="1"/>
              <a:t>intruding</a:t>
            </a:r>
            <a:r>
              <a:rPr lang="nb-NO" sz="1400" dirty="0"/>
              <a:t> </a:t>
            </a:r>
            <a:r>
              <a:rPr lang="nb-NO" sz="1400" dirty="0" err="1"/>
              <a:t>into</a:t>
            </a:r>
            <a:r>
              <a:rPr lang="nb-NO" sz="1400" dirty="0"/>
              <a:t> </a:t>
            </a:r>
            <a:r>
              <a:rPr lang="nb-NO" sz="1400" dirty="0" err="1" smtClean="0"/>
              <a:t>fp-crystals</a:t>
            </a:r>
            <a:r>
              <a:rPr lang="nb-NO" sz="1400" dirty="0" smtClean="0"/>
              <a:t> </a:t>
            </a:r>
            <a:r>
              <a:rPr lang="nb-NO" sz="1400" dirty="0"/>
              <a:t>"</a:t>
            </a:r>
            <a:r>
              <a:rPr lang="nb-NO" sz="1400" dirty="0" err="1"/>
              <a:t>suck</a:t>
            </a:r>
            <a:r>
              <a:rPr lang="nb-NO" sz="1400" dirty="0"/>
              <a:t> up" </a:t>
            </a:r>
            <a:r>
              <a:rPr lang="nb-NO" sz="1400" dirty="0" err="1"/>
              <a:t>FeO</a:t>
            </a:r>
            <a:r>
              <a:rPr lang="nb-NO" sz="1400" dirty="0"/>
              <a:t> to </a:t>
            </a:r>
            <a:r>
              <a:rPr lang="nb-NO" sz="1400" dirty="0" err="1"/>
              <a:t>alleviate</a:t>
            </a:r>
            <a:r>
              <a:rPr lang="nb-NO" sz="1400" dirty="0"/>
              <a:t> </a:t>
            </a:r>
            <a:r>
              <a:rPr lang="nb-NO" sz="1400" dirty="0" err="1"/>
              <a:t>the</a:t>
            </a:r>
            <a:r>
              <a:rPr lang="nb-NO" sz="1400" dirty="0"/>
              <a:t> O-</a:t>
            </a:r>
            <a:r>
              <a:rPr lang="nb-NO" sz="1400" dirty="0" err="1"/>
              <a:t>undersaturation</a:t>
            </a:r>
            <a:r>
              <a:rPr lang="nb-NO" sz="1400" dirty="0"/>
              <a:t> in </a:t>
            </a:r>
            <a:r>
              <a:rPr lang="nb-NO" sz="1400" dirty="0" err="1"/>
              <a:t>the</a:t>
            </a:r>
            <a:r>
              <a:rPr lang="nb-NO" sz="1400" dirty="0"/>
              <a:t> metal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7875866" y="2329206"/>
            <a:ext cx="120898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b="1" dirty="0">
                <a:solidFill>
                  <a:srgbClr val="009900"/>
                </a:solidFill>
              </a:rPr>
              <a:t>initial comp.</a:t>
            </a:r>
            <a:endParaRPr lang="en-US" sz="1500" b="1" dirty="0">
              <a:solidFill>
                <a:srgbClr val="0099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9912" y="114244"/>
            <a:ext cx="631134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>
                <a:solidFill>
                  <a:srgbClr val="0066FF"/>
                </a:solidFill>
              </a:rPr>
              <a:t>Earth </a:t>
            </a:r>
            <a:r>
              <a:rPr lang="nb-NO" sz="2200" b="1" dirty="0" err="1">
                <a:solidFill>
                  <a:srgbClr val="0066FF"/>
                </a:solidFill>
              </a:rPr>
              <a:t>cooling</a:t>
            </a:r>
            <a:r>
              <a:rPr lang="nb-NO" sz="2200" dirty="0">
                <a:solidFill>
                  <a:srgbClr val="0066FF"/>
                </a:solidFill>
              </a:rPr>
              <a:t> </a:t>
            </a:r>
            <a:r>
              <a:rPr lang="nb-NO" sz="2200" dirty="0">
                <a:solidFill>
                  <a:srgbClr val="6600CC"/>
                </a:solidFill>
              </a:rPr>
              <a:t>has </a:t>
            </a:r>
            <a:r>
              <a:rPr lang="nb-NO" sz="2200" dirty="0" err="1">
                <a:solidFill>
                  <a:srgbClr val="6600CC"/>
                </a:solidFill>
              </a:rPr>
              <a:t>produced</a:t>
            </a:r>
            <a:r>
              <a:rPr lang="nb-NO" sz="2200" dirty="0">
                <a:solidFill>
                  <a:srgbClr val="6600CC"/>
                </a:solidFill>
              </a:rPr>
              <a:t> an O-</a:t>
            </a:r>
            <a:r>
              <a:rPr lang="nb-NO" sz="2200" dirty="0" err="1">
                <a:solidFill>
                  <a:srgbClr val="6600CC"/>
                </a:solidFill>
              </a:rPr>
              <a:t>undersaturated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dirty="0" err="1">
                <a:solidFill>
                  <a:srgbClr val="6600CC"/>
                </a:solidFill>
              </a:rPr>
              <a:t>core</a:t>
            </a:r>
            <a:endParaRPr lang="nb-NO" sz="2200" dirty="0">
              <a:solidFill>
                <a:srgbClr val="66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4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86" y="2966715"/>
            <a:ext cx="3883630" cy="300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4326" y="77876"/>
            <a:ext cx="6311343" cy="400110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b="1" dirty="0">
                <a:solidFill>
                  <a:srgbClr val="0066FF"/>
                </a:solidFill>
              </a:rPr>
              <a:t>Earth </a:t>
            </a:r>
            <a:r>
              <a:rPr lang="nb-NO" sz="2200" b="1" dirty="0" err="1">
                <a:solidFill>
                  <a:srgbClr val="0066FF"/>
                </a:solidFill>
              </a:rPr>
              <a:t>cooling</a:t>
            </a:r>
            <a:r>
              <a:rPr lang="nb-NO" sz="2200" dirty="0">
                <a:solidFill>
                  <a:srgbClr val="0066FF"/>
                </a:solidFill>
              </a:rPr>
              <a:t> </a:t>
            </a:r>
            <a:r>
              <a:rPr lang="nb-NO" sz="2200" dirty="0">
                <a:solidFill>
                  <a:srgbClr val="6600CC"/>
                </a:solidFill>
              </a:rPr>
              <a:t>has </a:t>
            </a:r>
            <a:r>
              <a:rPr lang="nb-NO" sz="2200" dirty="0" err="1">
                <a:solidFill>
                  <a:srgbClr val="6600CC"/>
                </a:solidFill>
              </a:rPr>
              <a:t>produced</a:t>
            </a:r>
            <a:r>
              <a:rPr lang="nb-NO" sz="2200" dirty="0">
                <a:solidFill>
                  <a:srgbClr val="6600CC"/>
                </a:solidFill>
              </a:rPr>
              <a:t> an O-</a:t>
            </a:r>
            <a:r>
              <a:rPr lang="nb-NO" sz="2200" dirty="0" err="1">
                <a:solidFill>
                  <a:srgbClr val="6600CC"/>
                </a:solidFill>
              </a:rPr>
              <a:t>undersaturated</a:t>
            </a:r>
            <a:r>
              <a:rPr lang="nb-NO" sz="2200" dirty="0">
                <a:solidFill>
                  <a:srgbClr val="6600CC"/>
                </a:solidFill>
              </a:rPr>
              <a:t> </a:t>
            </a:r>
            <a:r>
              <a:rPr lang="nb-NO" sz="2200" dirty="0" err="1">
                <a:solidFill>
                  <a:srgbClr val="6600CC"/>
                </a:solidFill>
              </a:rPr>
              <a:t>core</a:t>
            </a:r>
            <a:endParaRPr lang="nb-NO" sz="2200" dirty="0">
              <a:solidFill>
                <a:srgbClr val="66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4326" y="642228"/>
            <a:ext cx="3007555" cy="615553"/>
          </a:xfrm>
          <a:prstGeom prst="rect">
            <a:avLst/>
          </a:prstGeom>
          <a:solidFill>
            <a:srgbClr val="E6E6E6"/>
          </a:solidFill>
          <a:ln w="3175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>
                <a:solidFill>
                  <a:srgbClr val="6600CC"/>
                </a:solidFill>
              </a:rPr>
              <a:t>System: Fe-Mg-O</a:t>
            </a:r>
          </a:p>
          <a:p>
            <a:r>
              <a:rPr lang="nb-NO" sz="1700" dirty="0">
                <a:solidFill>
                  <a:srgbClr val="6600CC"/>
                </a:solidFill>
              </a:rPr>
              <a:t>metal-ferropericlase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12619" y="1690476"/>
            <a:ext cx="2866490" cy="615553"/>
          </a:xfrm>
          <a:prstGeom prst="rect">
            <a:avLst/>
          </a:prstGeom>
          <a:solidFill>
            <a:srgbClr val="E6E6E6"/>
          </a:solidFill>
          <a:ln w="3175">
            <a:solidFill>
              <a:srgbClr val="6600CC"/>
            </a:solidFill>
          </a:ln>
        </p:spPr>
        <p:txBody>
          <a:bodyPr wrap="none" rtlCol="0">
            <a:spAutoFit/>
          </a:bodyPr>
          <a:lstStyle/>
          <a:p>
            <a:r>
              <a:rPr lang="nb-NO" sz="1700" dirty="0">
                <a:solidFill>
                  <a:srgbClr val="6600CC"/>
                </a:solidFill>
              </a:rPr>
              <a:t>System: Fe-Mg-Si-O</a:t>
            </a:r>
          </a:p>
          <a:p>
            <a:r>
              <a:rPr lang="nb-NO" sz="1700" dirty="0">
                <a:solidFill>
                  <a:srgbClr val="6600CC"/>
                </a:solidFill>
              </a:rPr>
              <a:t>metal-bridgmanite equilibrium</a:t>
            </a:r>
            <a:endParaRPr lang="en-GB" sz="1700" dirty="0">
              <a:solidFill>
                <a:srgbClr val="6600CC"/>
              </a:solidFill>
            </a:endParaRPr>
          </a:p>
        </p:txBody>
      </p:sp>
      <p:pic>
        <p:nvPicPr>
          <p:cNvPr id="3076" name="Picture 4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27375"/>
            <a:ext cx="3943889" cy="147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565684"/>
            <a:ext cx="139974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>
                <a:solidFill>
                  <a:srgbClr val="0066FF"/>
                </a:solidFill>
              </a:rPr>
              <a:t>Solvus closure with</a:t>
            </a:r>
          </a:p>
          <a:p>
            <a:pPr>
              <a:lnSpc>
                <a:spcPts val="1600"/>
              </a:lnSpc>
            </a:pPr>
            <a:r>
              <a:rPr lang="nb-NO" sz="1200" dirty="0">
                <a:solidFill>
                  <a:srgbClr val="0066FF"/>
                </a:solidFill>
              </a:rPr>
              <a:t>increasing </a:t>
            </a:r>
            <a:r>
              <a:rPr lang="nb-NO" sz="1200" b="1" dirty="0">
                <a:solidFill>
                  <a:srgbClr val="0066FF"/>
                </a:solidFill>
              </a:rPr>
              <a:t>p and T</a:t>
            </a:r>
            <a:endParaRPr lang="en-GB" sz="1200" b="1" dirty="0">
              <a:solidFill>
                <a:srgbClr val="0066FF"/>
              </a:solidFill>
            </a:endParaRPr>
          </a:p>
        </p:txBody>
      </p:sp>
      <p:pic>
        <p:nvPicPr>
          <p:cNvPr id="3080" name="Picture 8" descr="M:\pc\Dokumenter\Adobe-Illustr-figures\Experimental-PhaseRel\Core-phase-rel\Tecto12217-Fig\Fig 19-Fe-MgSiO3 Takafuji-0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047" y="2439785"/>
            <a:ext cx="3263644" cy="184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M:\pc\Dokumenter\Adobe-Illustr-figures\Experimental-PhaseRel\Core-phase-rel\Tecto12217-Fig\Fig 18-Fe-FeO-MgO Frost-1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" y="3036309"/>
            <a:ext cx="4198192" cy="319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004048" y="4797152"/>
            <a:ext cx="4018358" cy="1354217"/>
          </a:xfrm>
          <a:prstGeom prst="rect">
            <a:avLst/>
          </a:prstGeom>
          <a:solidFill>
            <a:srgbClr val="CCFFCC"/>
          </a:solidFill>
          <a:ln w="3175">
            <a:solidFill>
              <a:srgbClr val="0099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800" b="1" dirty="0" err="1">
                <a:solidFill>
                  <a:srgbClr val="009900"/>
                </a:solidFill>
              </a:rPr>
              <a:t>Implication</a:t>
            </a:r>
            <a:endParaRPr lang="it-IT" sz="1800" b="1" dirty="0">
              <a:solidFill>
                <a:srgbClr val="009900"/>
              </a:solidFill>
            </a:endParaRPr>
          </a:p>
          <a:p>
            <a:r>
              <a:rPr lang="it-IT" dirty="0"/>
              <a:t>fp-metal and </a:t>
            </a:r>
            <a:r>
              <a:rPr lang="it-IT" dirty="0" err="1"/>
              <a:t>bm</a:t>
            </a:r>
            <a:r>
              <a:rPr lang="it-IT" dirty="0"/>
              <a:t>-metal </a:t>
            </a:r>
            <a:r>
              <a:rPr lang="it-IT" dirty="0" err="1"/>
              <a:t>equilibria</a:t>
            </a:r>
            <a:r>
              <a:rPr lang="it-IT" dirty="0"/>
              <a:t> </a:t>
            </a:r>
            <a:r>
              <a:rPr lang="it-IT" dirty="0" err="1"/>
              <a:t>demonstrate</a:t>
            </a:r>
            <a:r>
              <a:rPr lang="it-IT" dirty="0"/>
              <a:t> </a:t>
            </a:r>
            <a:r>
              <a:rPr lang="it-IT" b="1" i="1" dirty="0"/>
              <a:t>strong </a:t>
            </a:r>
            <a:r>
              <a:rPr lang="it-IT" b="1" i="1" dirty="0" err="1"/>
              <a:t>tendency</a:t>
            </a:r>
            <a:r>
              <a:rPr lang="it-IT" b="1" i="1" dirty="0"/>
              <a:t> for </a:t>
            </a:r>
            <a:r>
              <a:rPr lang="it-IT" b="1" dirty="0" err="1"/>
              <a:t>FeO-partitioning</a:t>
            </a:r>
            <a:r>
              <a:rPr lang="it-IT" b="1" dirty="0"/>
              <a:t> </a:t>
            </a:r>
            <a:r>
              <a:rPr lang="it-IT" dirty="0"/>
              <a:t>to an</a:t>
            </a:r>
          </a:p>
          <a:p>
            <a:r>
              <a:rPr lang="it-IT" dirty="0"/>
              <a:t>O-</a:t>
            </a:r>
            <a:r>
              <a:rPr lang="it-IT" dirty="0" err="1"/>
              <a:t>undersaturated</a:t>
            </a:r>
            <a:r>
              <a:rPr lang="it-IT" dirty="0"/>
              <a:t> core </a:t>
            </a:r>
          </a:p>
          <a:p>
            <a:r>
              <a:rPr lang="it-IT" dirty="0">
                <a:solidFill>
                  <a:srgbClr val="8E00EE"/>
                </a:solidFill>
              </a:rPr>
              <a:t> - </a:t>
            </a:r>
            <a:r>
              <a:rPr lang="it-IT" dirty="0" err="1">
                <a:solidFill>
                  <a:srgbClr val="8E00EE"/>
                </a:solidFill>
              </a:rPr>
              <a:t>limited</a:t>
            </a:r>
            <a:r>
              <a:rPr lang="it-IT" dirty="0">
                <a:solidFill>
                  <a:srgbClr val="8E00EE"/>
                </a:solidFill>
              </a:rPr>
              <a:t> by </a:t>
            </a:r>
            <a:r>
              <a:rPr lang="it-IT" dirty="0" err="1">
                <a:solidFill>
                  <a:srgbClr val="8E00EE"/>
                </a:solidFill>
              </a:rPr>
              <a:t>solid</a:t>
            </a:r>
            <a:r>
              <a:rPr lang="it-IT" dirty="0">
                <a:solidFill>
                  <a:srgbClr val="8E00EE"/>
                </a:solidFill>
              </a:rPr>
              <a:t> state </a:t>
            </a:r>
            <a:r>
              <a:rPr lang="it-IT" dirty="0" err="1">
                <a:solidFill>
                  <a:srgbClr val="8E00EE"/>
                </a:solidFill>
              </a:rPr>
              <a:t>diffusion</a:t>
            </a:r>
            <a:r>
              <a:rPr lang="it-IT" dirty="0">
                <a:solidFill>
                  <a:srgbClr val="8E00EE"/>
                </a:solidFill>
              </a:rPr>
              <a:t> in </a:t>
            </a:r>
            <a:r>
              <a:rPr lang="it-IT" dirty="0" err="1">
                <a:solidFill>
                  <a:srgbClr val="8E00EE"/>
                </a:solidFill>
              </a:rPr>
              <a:t>bm</a:t>
            </a:r>
            <a:r>
              <a:rPr lang="it-IT" dirty="0">
                <a:solidFill>
                  <a:srgbClr val="8E00EE"/>
                </a:solidFill>
              </a:rPr>
              <a:t> and fp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23753" y="6474008"/>
            <a:ext cx="2016223" cy="30777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dirty="0" smtClean="0"/>
              <a:t>Mg# =100</a:t>
            </a:r>
            <a:r>
              <a:rPr lang="nb-NO" sz="800" dirty="0" smtClean="0"/>
              <a:t> </a:t>
            </a:r>
            <a:r>
              <a:rPr lang="nb-NO" sz="1400" dirty="0" smtClean="0"/>
              <a:t>Mg</a:t>
            </a:r>
            <a:r>
              <a:rPr lang="nb-NO" sz="800" dirty="0" smtClean="0"/>
              <a:t> </a:t>
            </a:r>
            <a:r>
              <a:rPr lang="nb-NO" sz="1400" dirty="0" smtClean="0"/>
              <a:t>/</a:t>
            </a:r>
            <a:r>
              <a:rPr lang="nb-NO" sz="800" dirty="0" smtClean="0"/>
              <a:t> </a:t>
            </a:r>
            <a:r>
              <a:rPr lang="nb-NO" sz="1400" dirty="0" smtClean="0"/>
              <a:t>(</a:t>
            </a:r>
            <a:r>
              <a:rPr lang="nb-NO" sz="1400" dirty="0" err="1" smtClean="0"/>
              <a:t>Mg+Fe</a:t>
            </a:r>
            <a:r>
              <a:rPr lang="nb-NO" sz="1400" dirty="0" smtClean="0"/>
              <a:t>) 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6922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44624"/>
            <a:ext cx="7407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/>
              <a:t>The </a:t>
            </a:r>
            <a:r>
              <a:rPr lang="nb-NO" sz="2200" dirty="0" err="1"/>
              <a:t>steeply</a:t>
            </a:r>
            <a:r>
              <a:rPr lang="nb-NO" sz="2200" dirty="0"/>
              <a:t> rising melting </a:t>
            </a:r>
            <a:r>
              <a:rPr lang="nb-NO" sz="2200" dirty="0" err="1"/>
              <a:t>curve</a:t>
            </a:r>
            <a:r>
              <a:rPr lang="nb-NO" sz="2200" dirty="0"/>
              <a:t> of </a:t>
            </a:r>
            <a:r>
              <a:rPr lang="nb-NO" sz="2200" b="1" dirty="0"/>
              <a:t>dm</a:t>
            </a:r>
            <a:r>
              <a:rPr lang="nb-NO" sz="2200" dirty="0"/>
              <a:t> </a:t>
            </a:r>
            <a:r>
              <a:rPr lang="nb-NO" sz="2200" dirty="0" err="1"/>
              <a:t>demonstrates</a:t>
            </a:r>
            <a:r>
              <a:rPr lang="nb-NO" sz="2200" dirty="0"/>
              <a:t> </a:t>
            </a:r>
            <a:r>
              <a:rPr lang="nb-NO" sz="2200" b="1" dirty="0" err="1"/>
              <a:t>high</a:t>
            </a:r>
            <a:r>
              <a:rPr lang="nb-NO" sz="2200" b="1" dirty="0"/>
              <a:t> </a:t>
            </a:r>
            <a:r>
              <a:rPr lang="nb-NO" sz="2200" dirty="0"/>
              <a:t>and</a:t>
            </a:r>
          </a:p>
          <a:p>
            <a:pPr>
              <a:lnSpc>
                <a:spcPts val="2400"/>
              </a:lnSpc>
            </a:pPr>
            <a:r>
              <a:rPr lang="nb-NO" sz="2200" dirty="0"/>
              <a:t> </a:t>
            </a:r>
            <a:r>
              <a:rPr lang="nb-NO" sz="2200" b="1" dirty="0" err="1"/>
              <a:t>increasing</a:t>
            </a:r>
            <a:r>
              <a:rPr lang="nb-NO" sz="2200" b="1" dirty="0"/>
              <a:t> </a:t>
            </a:r>
            <a:r>
              <a:rPr lang="nb-NO" sz="2200" b="1" dirty="0" err="1"/>
              <a:t>thermal</a:t>
            </a:r>
            <a:r>
              <a:rPr lang="nb-NO" sz="2200" b="1" dirty="0"/>
              <a:t> </a:t>
            </a:r>
            <a:r>
              <a:rPr lang="nb-NO" sz="2200" b="1" dirty="0" err="1"/>
              <a:t>stability</a:t>
            </a:r>
            <a:r>
              <a:rPr lang="nb-NO" sz="2200" dirty="0"/>
              <a:t> </a:t>
            </a:r>
            <a:r>
              <a:rPr lang="nb-NO" sz="2200" dirty="0" err="1"/>
              <a:t>through</a:t>
            </a:r>
            <a:r>
              <a:rPr lang="nb-NO" sz="2200" dirty="0"/>
              <a:t> </a:t>
            </a:r>
            <a:r>
              <a:rPr lang="nb-NO" sz="2200" dirty="0" err="1"/>
              <a:t>the</a:t>
            </a:r>
            <a:r>
              <a:rPr lang="nb-NO" sz="2200" dirty="0"/>
              <a:t> </a:t>
            </a:r>
            <a:r>
              <a:rPr lang="nb-NO" sz="2200" dirty="0" err="1"/>
              <a:t>lower</a:t>
            </a:r>
            <a:r>
              <a:rPr lang="nb-NO" sz="2200" dirty="0"/>
              <a:t> mantle </a:t>
            </a:r>
            <a:r>
              <a:rPr lang="nb-NO" sz="2200" dirty="0" smtClean="0"/>
              <a:t>p-range</a:t>
            </a:r>
            <a:endParaRPr lang="nb-NO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980728"/>
            <a:ext cx="7992888" cy="564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7" y="1556791"/>
            <a:ext cx="4652645" cy="52842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802" y="58141"/>
            <a:ext cx="8464818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dirty="0" smtClean="0">
                <a:solidFill>
                  <a:srgbClr val="3366FF"/>
                </a:solidFill>
              </a:rPr>
              <a:t>Melting </a:t>
            </a:r>
            <a:r>
              <a:rPr lang="nb-NO" sz="2000" dirty="0" err="1" smtClean="0">
                <a:solidFill>
                  <a:srgbClr val="3366FF"/>
                </a:solidFill>
              </a:rPr>
              <a:t>phase</a:t>
            </a:r>
            <a:r>
              <a:rPr lang="nb-NO" sz="2000" dirty="0" smtClean="0">
                <a:solidFill>
                  <a:srgbClr val="3366FF"/>
                </a:solidFill>
              </a:rPr>
              <a:t> </a:t>
            </a:r>
            <a:r>
              <a:rPr lang="nb-NO" sz="2000" dirty="0" err="1">
                <a:solidFill>
                  <a:srgbClr val="3366FF"/>
                </a:solidFill>
              </a:rPr>
              <a:t>relations</a:t>
            </a:r>
            <a:r>
              <a:rPr lang="nb-NO" sz="2000" dirty="0">
                <a:solidFill>
                  <a:srgbClr val="3366FF"/>
                </a:solidFill>
              </a:rPr>
              <a:t> </a:t>
            </a:r>
            <a:r>
              <a:rPr lang="nb-NO" sz="2000" dirty="0" err="1">
                <a:solidFill>
                  <a:srgbClr val="3366FF"/>
                </a:solidFill>
              </a:rPr>
              <a:t>along</a:t>
            </a:r>
            <a:r>
              <a:rPr lang="nb-NO" sz="2000" dirty="0">
                <a:solidFill>
                  <a:srgbClr val="3366FF"/>
                </a:solidFill>
              </a:rPr>
              <a:t> </a:t>
            </a:r>
            <a:r>
              <a:rPr lang="nb-NO" sz="2000" dirty="0" err="1">
                <a:solidFill>
                  <a:srgbClr val="3366FF"/>
                </a:solidFill>
              </a:rPr>
              <a:t>the</a:t>
            </a:r>
            <a:r>
              <a:rPr lang="nb-NO" sz="2000" dirty="0">
                <a:solidFill>
                  <a:srgbClr val="3366FF"/>
                </a:solidFill>
              </a:rPr>
              <a:t> MgO-SiO</a:t>
            </a:r>
            <a:r>
              <a:rPr lang="nb-NO" sz="2000" baseline="-25000" dirty="0">
                <a:solidFill>
                  <a:srgbClr val="3366FF"/>
                </a:solidFill>
              </a:rPr>
              <a:t>2</a:t>
            </a:r>
            <a:r>
              <a:rPr lang="nb-NO" sz="2000" dirty="0">
                <a:solidFill>
                  <a:srgbClr val="3366FF"/>
                </a:solidFill>
              </a:rPr>
              <a:t> </a:t>
            </a:r>
            <a:r>
              <a:rPr lang="nb-NO" sz="2000" dirty="0" err="1">
                <a:solidFill>
                  <a:srgbClr val="3366FF"/>
                </a:solidFill>
              </a:rPr>
              <a:t>join</a:t>
            </a:r>
            <a:endParaRPr lang="nb-NO" sz="2000" dirty="0">
              <a:solidFill>
                <a:srgbClr val="3366FF"/>
              </a:solidFill>
            </a:endParaRPr>
          </a:p>
          <a:p>
            <a:r>
              <a:rPr lang="nb-NO" sz="2400" dirty="0"/>
              <a:t> </a:t>
            </a:r>
            <a:r>
              <a:rPr lang="nb-NO" sz="1800" b="1" dirty="0" err="1"/>
              <a:t>Increasing</a:t>
            </a:r>
            <a:r>
              <a:rPr lang="nb-NO" sz="1800" b="1" dirty="0"/>
              <a:t> p</a:t>
            </a:r>
            <a:r>
              <a:rPr lang="nb-NO" sz="1800" dirty="0"/>
              <a:t> (24-136 </a:t>
            </a:r>
            <a:r>
              <a:rPr lang="nb-NO" sz="1800" dirty="0" err="1"/>
              <a:t>GPa</a:t>
            </a:r>
            <a:r>
              <a:rPr lang="nb-NO" sz="1800" dirty="0"/>
              <a:t>):  </a:t>
            </a:r>
            <a:r>
              <a:rPr lang="nb-NO" sz="1800" dirty="0" err="1" smtClean="0"/>
              <a:t>the</a:t>
            </a:r>
            <a:r>
              <a:rPr lang="nb-NO" sz="1800" dirty="0" smtClean="0"/>
              <a:t> </a:t>
            </a:r>
            <a:r>
              <a:rPr lang="nb-NO" sz="1800" dirty="0" err="1" smtClean="0"/>
              <a:t>two</a:t>
            </a:r>
            <a:r>
              <a:rPr lang="nb-NO" sz="1800" dirty="0" smtClean="0"/>
              <a:t> </a:t>
            </a:r>
            <a:r>
              <a:rPr lang="nb-NO" sz="1800" dirty="0" err="1" smtClean="0"/>
              <a:t>binary</a:t>
            </a:r>
            <a:r>
              <a:rPr lang="nb-NO" sz="1800" dirty="0" smtClean="0"/>
              <a:t> </a:t>
            </a:r>
            <a:r>
              <a:rPr lang="nb-NO" sz="1800" b="1" dirty="0"/>
              <a:t>pc-</a:t>
            </a:r>
            <a:r>
              <a:rPr lang="nb-NO" sz="1800" b="1" dirty="0" err="1"/>
              <a:t>bm</a:t>
            </a:r>
            <a:r>
              <a:rPr lang="nb-NO" sz="1800" dirty="0"/>
              <a:t> and </a:t>
            </a:r>
            <a:r>
              <a:rPr lang="nb-NO" sz="1800" b="1" dirty="0" err="1"/>
              <a:t>bm-silica</a:t>
            </a:r>
            <a:r>
              <a:rPr lang="nb-NO" sz="1800" dirty="0"/>
              <a:t> </a:t>
            </a:r>
            <a:r>
              <a:rPr lang="nb-NO" sz="1800" dirty="0" err="1"/>
              <a:t>eutectics</a:t>
            </a:r>
            <a:r>
              <a:rPr lang="nb-NO" sz="1800" dirty="0"/>
              <a:t> </a:t>
            </a:r>
            <a:r>
              <a:rPr lang="nb-NO" sz="1800" dirty="0" err="1"/>
              <a:t>move</a:t>
            </a:r>
            <a:r>
              <a:rPr lang="nb-NO" sz="1800" dirty="0"/>
              <a:t> </a:t>
            </a:r>
            <a:r>
              <a:rPr lang="nb-NO" sz="1800" dirty="0" err="1" smtClean="0"/>
              <a:t>away</a:t>
            </a:r>
            <a:endParaRPr lang="nb-NO" sz="1800" dirty="0"/>
          </a:p>
          <a:p>
            <a:r>
              <a:rPr lang="nb-NO" sz="1800" dirty="0"/>
              <a:t> </a:t>
            </a:r>
            <a:r>
              <a:rPr lang="nb-NO" sz="1800" dirty="0" smtClean="0"/>
              <a:t>                                                 from </a:t>
            </a:r>
            <a:r>
              <a:rPr lang="nb-NO" sz="1800" dirty="0" err="1"/>
              <a:t>bm</a:t>
            </a:r>
            <a:r>
              <a:rPr lang="nb-NO" sz="1800" dirty="0"/>
              <a:t>, </a:t>
            </a:r>
            <a:r>
              <a:rPr lang="nb-NO" sz="1800" dirty="0" err="1"/>
              <a:t>expanding</a:t>
            </a:r>
            <a:r>
              <a:rPr lang="nb-NO" sz="1800" dirty="0"/>
              <a:t> </a:t>
            </a:r>
            <a:r>
              <a:rPr lang="nb-NO" sz="1800" dirty="0" err="1"/>
              <a:t>the</a:t>
            </a:r>
            <a:r>
              <a:rPr lang="nb-NO" sz="1800" dirty="0"/>
              <a:t> </a:t>
            </a:r>
            <a:r>
              <a:rPr lang="nb-NO" sz="1800" dirty="0" err="1"/>
              <a:t>bm</a:t>
            </a:r>
            <a:r>
              <a:rPr lang="nb-NO" sz="1800" dirty="0"/>
              <a:t> </a:t>
            </a:r>
            <a:r>
              <a:rPr lang="nb-NO" sz="1800" dirty="0" err="1"/>
              <a:t>liquidus</a:t>
            </a:r>
            <a:r>
              <a:rPr lang="nb-NO" sz="1800" dirty="0"/>
              <a:t> </a:t>
            </a:r>
            <a:r>
              <a:rPr lang="nb-NO" sz="1800" dirty="0" err="1"/>
              <a:t>field</a:t>
            </a:r>
            <a:r>
              <a:rPr lang="nb-NO" sz="1800" dirty="0"/>
              <a:t> </a:t>
            </a:r>
            <a:r>
              <a:rPr lang="nb-NO" sz="1800" b="1" dirty="0" err="1"/>
              <a:t>along</a:t>
            </a:r>
            <a:r>
              <a:rPr lang="nb-NO" sz="1800" b="1" dirty="0"/>
              <a:t> </a:t>
            </a:r>
            <a:r>
              <a:rPr lang="nb-NO" sz="1800" b="1" dirty="0" err="1"/>
              <a:t>this</a:t>
            </a:r>
            <a:r>
              <a:rPr lang="nb-NO" sz="1800" b="1" dirty="0"/>
              <a:t> </a:t>
            </a:r>
            <a:r>
              <a:rPr lang="nb-NO" sz="1800" b="1" dirty="0" err="1"/>
              <a:t>join</a:t>
            </a:r>
            <a:r>
              <a:rPr lang="nb-NO" sz="1800" dirty="0"/>
              <a:t>.</a:t>
            </a:r>
            <a:endParaRPr lang="en-US" sz="1800" dirty="0"/>
          </a:p>
        </p:txBody>
      </p:sp>
      <p:grpSp>
        <p:nvGrpSpPr>
          <p:cNvPr id="8" name="Group 7"/>
          <p:cNvGrpSpPr/>
          <p:nvPr/>
        </p:nvGrpSpPr>
        <p:grpSpPr>
          <a:xfrm>
            <a:off x="5364088" y="1412776"/>
            <a:ext cx="3708704" cy="5315435"/>
            <a:chOff x="5435296" y="1371298"/>
            <a:chExt cx="3708704" cy="53154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35296" y="1427315"/>
              <a:ext cx="3708704" cy="2745878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43657" y="4387737"/>
              <a:ext cx="3600343" cy="180954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57319" y="4260923"/>
              <a:ext cx="363179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494317" y="1371298"/>
              <a:ext cx="363179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52320" y="6453336"/>
              <a:ext cx="1603324" cy="2333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nb-NO" sz="1100" dirty="0" err="1" smtClean="0"/>
                <a:t>Ozawa</a:t>
              </a:r>
              <a:r>
                <a:rPr lang="nb-NO" sz="1100" dirty="0" smtClean="0"/>
                <a:t> et al. 2018, EPSL</a:t>
              </a:r>
              <a:endParaRPr lang="en-GB" sz="11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946009" y="1584069"/>
            <a:ext cx="27815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Based</a:t>
            </a:r>
            <a:r>
              <a:rPr lang="nb-NO" dirty="0" smtClean="0"/>
              <a:t> </a:t>
            </a:r>
            <a:r>
              <a:rPr lang="nb-NO" dirty="0" err="1" smtClean="0"/>
              <a:t>on</a:t>
            </a:r>
            <a:r>
              <a:rPr lang="nb-NO" dirty="0" smtClean="0"/>
              <a:t>:</a:t>
            </a:r>
          </a:p>
          <a:p>
            <a:r>
              <a:rPr lang="nb-NO" sz="1400" dirty="0"/>
              <a:t> </a:t>
            </a:r>
            <a:r>
              <a:rPr lang="nb-NO" sz="1400" dirty="0" smtClean="0"/>
              <a:t>                   and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bm</a:t>
            </a:r>
            <a:r>
              <a:rPr lang="nb-NO" sz="1400" dirty="0"/>
              <a:t> </a:t>
            </a:r>
            <a:r>
              <a:rPr lang="nb-NO" sz="1400" dirty="0" smtClean="0"/>
              <a:t>melting</a:t>
            </a:r>
          </a:p>
          <a:p>
            <a:pPr>
              <a:lnSpc>
                <a:spcPts val="1500"/>
              </a:lnSpc>
            </a:pPr>
            <a:r>
              <a:rPr lang="nb-NO" sz="1400" dirty="0"/>
              <a:t> </a:t>
            </a:r>
            <a:r>
              <a:rPr lang="nb-NO" sz="1400" dirty="0" smtClean="0"/>
              <a:t>                   </a:t>
            </a:r>
            <a:r>
              <a:rPr lang="nb-NO" sz="1400" dirty="0" err="1" smtClean="0"/>
              <a:t>curve</a:t>
            </a:r>
            <a:r>
              <a:rPr lang="nb-NO" sz="1400" dirty="0" smtClean="0"/>
              <a:t> </a:t>
            </a:r>
            <a:r>
              <a:rPr lang="nb-NO" sz="1400" dirty="0" err="1" smtClean="0"/>
              <a:t>on</a:t>
            </a:r>
            <a:r>
              <a:rPr lang="nb-NO" sz="1400" dirty="0" smtClean="0"/>
              <a:t>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previous</a:t>
            </a:r>
            <a:endParaRPr lang="nb-NO" sz="1400" dirty="0"/>
          </a:p>
          <a:p>
            <a:pPr>
              <a:lnSpc>
                <a:spcPts val="1500"/>
              </a:lnSpc>
            </a:pPr>
            <a:r>
              <a:rPr lang="nb-NO" sz="1400" dirty="0" smtClean="0"/>
              <a:t>                    slide </a:t>
            </a:r>
            <a:r>
              <a:rPr lang="nb-NO" sz="1200" dirty="0" smtClean="0"/>
              <a:t>(</a:t>
            </a:r>
            <a:r>
              <a:rPr lang="nb-NO" sz="1200" dirty="0" err="1" smtClean="0"/>
              <a:t>deKoker</a:t>
            </a:r>
            <a:r>
              <a:rPr lang="nb-NO" sz="1200" dirty="0" smtClean="0"/>
              <a:t> &amp; </a:t>
            </a:r>
            <a:r>
              <a:rPr lang="nb-NO" sz="1200" dirty="0" err="1" smtClean="0"/>
              <a:t>Stix</a:t>
            </a:r>
            <a:r>
              <a:rPr lang="nb-NO" sz="1200" dirty="0" smtClean="0"/>
              <a:t>. 09;</a:t>
            </a:r>
          </a:p>
          <a:p>
            <a:pPr>
              <a:lnSpc>
                <a:spcPts val="15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                </a:t>
            </a:r>
            <a:r>
              <a:rPr lang="nb-NO" sz="1200" dirty="0" err="1" smtClean="0"/>
              <a:t>Mosenfelder</a:t>
            </a:r>
            <a:r>
              <a:rPr lang="nb-NO" sz="1200" dirty="0" smtClean="0"/>
              <a:t> et al. 2009;</a:t>
            </a:r>
          </a:p>
          <a:p>
            <a:pPr>
              <a:lnSpc>
                <a:spcPts val="1500"/>
              </a:lnSpc>
            </a:pPr>
            <a:r>
              <a:rPr lang="nb-NO" sz="1200" dirty="0"/>
              <a:t> </a:t>
            </a:r>
            <a:r>
              <a:rPr lang="nb-NO" sz="1200" dirty="0" smtClean="0"/>
              <a:t>                       </a:t>
            </a:r>
            <a:r>
              <a:rPr lang="nb-NO" sz="1200" dirty="0" err="1" smtClean="0"/>
              <a:t>diPaola</a:t>
            </a:r>
            <a:r>
              <a:rPr lang="nb-NO" sz="1200" dirty="0" smtClean="0"/>
              <a:t> &amp; Brodholt 2016)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198872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63888" y="60582"/>
            <a:ext cx="2970685" cy="297517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dirty="0">
                <a:solidFill>
                  <a:srgbClr val="0066FF"/>
                </a:solidFill>
              </a:rPr>
              <a:t>The pseudo-</a:t>
            </a:r>
            <a:r>
              <a:rPr lang="nb-NO" dirty="0" err="1">
                <a:solidFill>
                  <a:srgbClr val="0066FF"/>
                </a:solidFill>
              </a:rPr>
              <a:t>ternary</a:t>
            </a:r>
            <a:r>
              <a:rPr lang="nb-NO" dirty="0">
                <a:solidFill>
                  <a:srgbClr val="0066FF"/>
                </a:solidFill>
              </a:rPr>
              <a:t> system </a:t>
            </a:r>
            <a:r>
              <a:rPr lang="nb-NO" b="1" dirty="0">
                <a:solidFill>
                  <a:srgbClr val="0066FF"/>
                </a:solidFill>
              </a:rPr>
              <a:t>CMS</a:t>
            </a:r>
            <a:r>
              <a:rPr lang="nb-NO" dirty="0">
                <a:solidFill>
                  <a:srgbClr val="0066FF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0830" y="60582"/>
            <a:ext cx="2232248" cy="374461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100" b="1" dirty="0">
                <a:solidFill>
                  <a:srgbClr val="3366FF"/>
                </a:solidFill>
              </a:rPr>
              <a:t>C</a:t>
            </a:r>
            <a:r>
              <a:rPr lang="nb-NO" sz="900" dirty="0"/>
              <a:t>:  </a:t>
            </a:r>
            <a:r>
              <a:rPr lang="nb-NO" sz="900" b="1" dirty="0" err="1"/>
              <a:t>Ca</a:t>
            </a:r>
            <a:r>
              <a:rPr lang="nb-NO" sz="900" b="1" dirty="0"/>
              <a:t> </a:t>
            </a:r>
            <a:r>
              <a:rPr lang="nb-NO" sz="900" dirty="0"/>
              <a:t>+ Na     </a:t>
            </a:r>
            <a:r>
              <a:rPr lang="nb-NO" sz="1100" b="1" dirty="0">
                <a:solidFill>
                  <a:srgbClr val="3366FF"/>
                </a:solidFill>
              </a:rPr>
              <a:t>S</a:t>
            </a:r>
            <a:r>
              <a:rPr lang="nb-NO" sz="900" dirty="0"/>
              <a:t>: </a:t>
            </a:r>
            <a:r>
              <a:rPr lang="nb-NO" sz="900" b="1" dirty="0"/>
              <a:t>Si </a:t>
            </a:r>
            <a:r>
              <a:rPr lang="nb-NO" sz="900" dirty="0"/>
              <a:t>+ 0.9Al</a:t>
            </a:r>
          </a:p>
          <a:p>
            <a:pPr>
              <a:lnSpc>
                <a:spcPts val="1100"/>
              </a:lnSpc>
            </a:pPr>
            <a:r>
              <a:rPr lang="nb-NO" sz="1100" b="1" dirty="0">
                <a:solidFill>
                  <a:srgbClr val="3366FF"/>
                </a:solidFill>
              </a:rPr>
              <a:t>M</a:t>
            </a:r>
            <a:r>
              <a:rPr lang="nb-NO" sz="900" dirty="0"/>
              <a:t>:  </a:t>
            </a:r>
            <a:r>
              <a:rPr lang="nb-NO" sz="900" b="1" dirty="0"/>
              <a:t>Mg </a:t>
            </a:r>
            <a:r>
              <a:rPr lang="nb-NO" sz="900" dirty="0"/>
              <a:t>+ </a:t>
            </a:r>
            <a:r>
              <a:rPr lang="nb-NO" sz="900" b="1" dirty="0"/>
              <a:t>Fe </a:t>
            </a:r>
            <a:r>
              <a:rPr lang="nb-NO" sz="900" dirty="0"/>
              <a:t>+ 0.1Al + Ti + </a:t>
            </a:r>
            <a:r>
              <a:rPr lang="nb-NO" sz="900" dirty="0" err="1"/>
              <a:t>Cr</a:t>
            </a:r>
            <a:r>
              <a:rPr lang="nb-NO" sz="900" dirty="0"/>
              <a:t> + Ni + </a:t>
            </a:r>
            <a:r>
              <a:rPr lang="nb-NO" sz="900" dirty="0" err="1"/>
              <a:t>Mn</a:t>
            </a:r>
            <a:endParaRPr lang="nb-NO" sz="900" dirty="0"/>
          </a:p>
        </p:txBody>
      </p:sp>
      <p:sp>
        <p:nvSpPr>
          <p:cNvPr id="12" name="TextBox 11"/>
          <p:cNvSpPr txBox="1"/>
          <p:nvPr/>
        </p:nvSpPr>
        <p:spPr>
          <a:xfrm>
            <a:off x="77752" y="60582"/>
            <a:ext cx="1755609" cy="553998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>
                <a:solidFill>
                  <a:srgbClr val="0066FF"/>
                </a:solidFill>
              </a:rPr>
              <a:t>The </a:t>
            </a:r>
            <a:r>
              <a:rPr lang="nb-NO" dirty="0" err="1">
                <a:solidFill>
                  <a:srgbClr val="0066FF"/>
                </a:solidFill>
              </a:rPr>
              <a:t>binary</a:t>
            </a:r>
            <a:r>
              <a:rPr lang="nb-NO" dirty="0">
                <a:solidFill>
                  <a:srgbClr val="0066FF"/>
                </a:solidFill>
              </a:rPr>
              <a:t> system </a:t>
            </a:r>
            <a:endParaRPr lang="nb-NO" b="1" dirty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r>
              <a:rPr lang="nb-NO" dirty="0">
                <a:solidFill>
                  <a:srgbClr val="0066FF"/>
                </a:solidFill>
              </a:rPr>
              <a:t> MgSiO</a:t>
            </a:r>
            <a:r>
              <a:rPr lang="nb-NO" baseline="-25000" dirty="0">
                <a:solidFill>
                  <a:srgbClr val="0066FF"/>
                </a:solidFill>
              </a:rPr>
              <a:t>3</a:t>
            </a:r>
            <a:r>
              <a:rPr lang="nb-NO" dirty="0">
                <a:solidFill>
                  <a:srgbClr val="0066FF"/>
                </a:solidFill>
              </a:rPr>
              <a:t>-CaSiO</a:t>
            </a:r>
            <a:r>
              <a:rPr lang="nb-NO" baseline="-25000" dirty="0">
                <a:solidFill>
                  <a:srgbClr val="0066FF"/>
                </a:solidFill>
              </a:rPr>
              <a:t>3</a:t>
            </a:r>
            <a:r>
              <a:rPr lang="nb-NO" dirty="0">
                <a:solidFill>
                  <a:srgbClr val="0066FF"/>
                </a:solidFill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7" y="908720"/>
            <a:ext cx="2504072" cy="59123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847" y="455666"/>
            <a:ext cx="4775200" cy="6398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407" y="699247"/>
            <a:ext cx="1527483" cy="60655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770" y="5528289"/>
            <a:ext cx="1397597" cy="88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01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" y="807813"/>
            <a:ext cx="9064667" cy="56886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337" y="108273"/>
            <a:ext cx="2282997" cy="323165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>
                <a:solidFill>
                  <a:srgbClr val="0066FF"/>
                </a:solidFill>
              </a:rPr>
              <a:t>Mineral </a:t>
            </a:r>
            <a:r>
              <a:rPr lang="nb-NO" dirty="0" smtClean="0">
                <a:solidFill>
                  <a:srgbClr val="0066FF"/>
                </a:solidFill>
              </a:rPr>
              <a:t>and melt </a:t>
            </a:r>
            <a:r>
              <a:rPr lang="nb-NO" b="1" dirty="0" err="1">
                <a:solidFill>
                  <a:srgbClr val="0066FF"/>
                </a:solidFill>
              </a:rPr>
              <a:t>density</a:t>
            </a:r>
            <a:endParaRPr lang="nb-NO" b="1" dirty="0">
              <a:solidFill>
                <a:srgbClr val="0066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39" y="745388"/>
            <a:ext cx="2552058" cy="511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2889" y="116632"/>
            <a:ext cx="1231427" cy="553998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>
                <a:solidFill>
                  <a:srgbClr val="0066FF"/>
                </a:solidFill>
              </a:rPr>
              <a:t>Mineral and</a:t>
            </a:r>
          </a:p>
          <a:p>
            <a:pPr>
              <a:lnSpc>
                <a:spcPts val="1800"/>
              </a:lnSpc>
            </a:pPr>
            <a:r>
              <a:rPr lang="nb-NO" dirty="0">
                <a:solidFill>
                  <a:srgbClr val="0066FF"/>
                </a:solidFill>
              </a:rPr>
              <a:t>melt </a:t>
            </a:r>
            <a:r>
              <a:rPr lang="nb-NO" b="1" dirty="0" err="1">
                <a:solidFill>
                  <a:srgbClr val="0066FF"/>
                </a:solidFill>
              </a:rPr>
              <a:t>density</a:t>
            </a:r>
            <a:endParaRPr lang="nb-NO" b="1" dirty="0">
              <a:solidFill>
                <a:srgbClr val="0066FF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4918" y="5240808"/>
            <a:ext cx="1393912" cy="6533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0"/>
            <a:ext cx="6815834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9512" y="4437112"/>
            <a:ext cx="157280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smtClean="0"/>
              <a:t>For </a:t>
            </a:r>
            <a:r>
              <a:rPr lang="nb-NO" sz="1400" b="1" dirty="0" err="1" smtClean="0"/>
              <a:t>completeness</a:t>
            </a:r>
            <a:r>
              <a:rPr lang="nb-NO" sz="1400" b="1" dirty="0" smtClean="0"/>
              <a:t>:</a:t>
            </a:r>
          </a:p>
          <a:p>
            <a:r>
              <a:rPr lang="nb-NO" sz="1200" dirty="0" err="1" smtClean="0"/>
              <a:t>the</a:t>
            </a:r>
            <a:r>
              <a:rPr lang="nb-NO" sz="1200" dirty="0" smtClean="0"/>
              <a:t> Al-</a:t>
            </a:r>
            <a:r>
              <a:rPr lang="nb-NO" sz="1200" dirty="0" err="1" smtClean="0"/>
              <a:t>rich</a:t>
            </a:r>
            <a:r>
              <a:rPr lang="nb-NO" sz="1200" dirty="0" smtClean="0"/>
              <a:t> </a:t>
            </a:r>
            <a:r>
              <a:rPr lang="nb-NO" sz="1200" dirty="0" err="1" smtClean="0"/>
              <a:t>Ca-ferrite</a:t>
            </a:r>
            <a:r>
              <a:rPr lang="nb-NO" sz="1200" dirty="0" smtClean="0"/>
              <a:t>-</a:t>
            </a:r>
          </a:p>
          <a:p>
            <a:r>
              <a:rPr lang="nb-NO" sz="1200" dirty="0" err="1" smtClean="0"/>
              <a:t>structured</a:t>
            </a:r>
            <a:r>
              <a:rPr lang="nb-NO" sz="1200" dirty="0" smtClean="0"/>
              <a:t> </a:t>
            </a:r>
            <a:r>
              <a:rPr lang="nb-NO" sz="1200" dirty="0" err="1" smtClean="0"/>
              <a:t>phase</a:t>
            </a:r>
            <a:endParaRPr lang="en-GB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9512" y="5349546"/>
            <a:ext cx="21323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but</a:t>
            </a:r>
            <a:r>
              <a:rPr lang="nb-NO" sz="1200" dirty="0" smtClean="0"/>
              <a:t> </a:t>
            </a:r>
            <a:r>
              <a:rPr lang="nb-NO" sz="1200" dirty="0" err="1" smtClean="0"/>
              <a:t>because</a:t>
            </a:r>
            <a:r>
              <a:rPr lang="nb-NO" sz="1200" dirty="0" smtClean="0"/>
              <a:t> </a:t>
            </a:r>
            <a:r>
              <a:rPr lang="nb-NO" sz="1200" dirty="0" err="1" smtClean="0"/>
              <a:t>this</a:t>
            </a:r>
            <a:r>
              <a:rPr lang="nb-NO" sz="1200" dirty="0" smtClean="0"/>
              <a:t> is </a:t>
            </a:r>
            <a:r>
              <a:rPr lang="nb-NO" sz="1200" dirty="0" err="1" smtClean="0"/>
              <a:t>the</a:t>
            </a:r>
            <a:r>
              <a:rPr lang="nb-NO" sz="1200" dirty="0" smtClean="0"/>
              <a:t> first</a:t>
            </a:r>
          </a:p>
          <a:p>
            <a:r>
              <a:rPr lang="nb-NO" sz="1200" dirty="0" err="1" smtClean="0"/>
              <a:t>phase</a:t>
            </a:r>
            <a:r>
              <a:rPr lang="nb-NO" sz="1200" dirty="0" smtClean="0"/>
              <a:t> to be </a:t>
            </a:r>
            <a:r>
              <a:rPr lang="nb-NO" sz="1200" dirty="0" err="1" smtClean="0"/>
              <a:t>consumed</a:t>
            </a:r>
            <a:r>
              <a:rPr lang="nb-NO" sz="1200" dirty="0" smtClean="0"/>
              <a:t> during</a:t>
            </a:r>
          </a:p>
          <a:p>
            <a:r>
              <a:rPr lang="nb-NO" sz="1200" dirty="0" err="1" smtClean="0"/>
              <a:t>partial</a:t>
            </a:r>
            <a:r>
              <a:rPr lang="nb-NO" sz="1200" dirty="0" smtClean="0"/>
              <a:t> melting,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 smtClean="0"/>
              <a:t>density</a:t>
            </a:r>
            <a:r>
              <a:rPr lang="nb-NO" sz="1200" dirty="0" smtClean="0"/>
              <a:t> of</a:t>
            </a:r>
          </a:p>
          <a:p>
            <a:r>
              <a:rPr lang="nb-NO" sz="1200" dirty="0" smtClean="0"/>
              <a:t>"residual" cf-</a:t>
            </a:r>
            <a:r>
              <a:rPr lang="nb-NO" sz="1200" dirty="0" err="1" smtClean="0"/>
              <a:t>phase</a:t>
            </a:r>
            <a:r>
              <a:rPr lang="nb-NO" sz="1200" dirty="0" smtClean="0"/>
              <a:t> is irrelevant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32596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3730"/>
            <a:ext cx="6827939" cy="6813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7504" y="35594"/>
            <a:ext cx="3068404" cy="887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100"/>
              </a:lnSpc>
            </a:pPr>
            <a:r>
              <a:rPr lang="nb-NO" sz="2800" dirty="0">
                <a:solidFill>
                  <a:srgbClr val="0066FF"/>
                </a:solidFill>
              </a:rPr>
              <a:t>Earth </a:t>
            </a:r>
            <a:r>
              <a:rPr lang="nb-NO" sz="2800" b="1" dirty="0" err="1">
                <a:solidFill>
                  <a:srgbClr val="0066FF"/>
                </a:solidFill>
              </a:rPr>
              <a:t>structure</a:t>
            </a:r>
            <a:r>
              <a:rPr lang="nb-NO" sz="2800" dirty="0">
                <a:solidFill>
                  <a:srgbClr val="0066FF"/>
                </a:solidFill>
              </a:rPr>
              <a:t> and</a:t>
            </a:r>
          </a:p>
          <a:p>
            <a:pPr>
              <a:lnSpc>
                <a:spcPts val="3100"/>
              </a:lnSpc>
            </a:pPr>
            <a:r>
              <a:rPr lang="nb-NO" sz="2800" b="1" dirty="0" err="1">
                <a:solidFill>
                  <a:srgbClr val="0066FF"/>
                </a:solidFill>
              </a:rPr>
              <a:t>mineralogy</a:t>
            </a:r>
            <a:r>
              <a:rPr lang="nb-NO" sz="2800" dirty="0">
                <a:solidFill>
                  <a:srgbClr val="0066FF"/>
                </a:solidFill>
              </a:rPr>
              <a:t> </a:t>
            </a:r>
            <a:endParaRPr lang="en-GB" sz="2800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337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6" y="581955"/>
            <a:ext cx="8998935" cy="62234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773" y="79265"/>
            <a:ext cx="1978940" cy="348813"/>
          </a:xfrm>
          <a:prstGeom prst="rect">
            <a:avLst/>
          </a:prstGeom>
          <a:solidFill>
            <a:srgbClr val="E4E4E4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2000" b="1" dirty="0" err="1">
                <a:solidFill>
                  <a:srgbClr val="3333FF"/>
                </a:solidFill>
              </a:rPr>
              <a:t>ULVZ</a:t>
            </a:r>
            <a:r>
              <a:rPr lang="nb-NO" sz="2000" b="1" dirty="0">
                <a:solidFill>
                  <a:srgbClr val="3333FF"/>
                </a:solidFill>
              </a:rPr>
              <a:t> </a:t>
            </a:r>
            <a:r>
              <a:rPr lang="nb-NO" sz="2000" b="1" dirty="0" err="1">
                <a:solidFill>
                  <a:srgbClr val="3333FF"/>
                </a:solidFill>
              </a:rPr>
              <a:t>dynamics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108655" y="27574"/>
            <a:ext cx="273985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>
                <a:solidFill>
                  <a:srgbClr val="CC3399"/>
                </a:solidFill>
              </a:rPr>
              <a:t>ULVZ</a:t>
            </a:r>
            <a:r>
              <a:rPr lang="nb-NO" sz="1200" b="1" dirty="0">
                <a:solidFill>
                  <a:srgbClr val="CC3399"/>
                </a:solidFill>
              </a:rPr>
              <a:t>: Ultra-</a:t>
            </a:r>
            <a:r>
              <a:rPr lang="nb-NO" sz="1200" b="1" dirty="0" err="1">
                <a:solidFill>
                  <a:srgbClr val="CC3399"/>
                </a:solidFill>
              </a:rPr>
              <a:t>low</a:t>
            </a:r>
            <a:r>
              <a:rPr lang="nb-NO" sz="1200" b="1" dirty="0">
                <a:solidFill>
                  <a:srgbClr val="CC3399"/>
                </a:solidFill>
              </a:rPr>
              <a:t> </a:t>
            </a:r>
            <a:r>
              <a:rPr lang="nb-NO" sz="1200" b="1" dirty="0" err="1">
                <a:solidFill>
                  <a:srgbClr val="CC3399"/>
                </a:solidFill>
              </a:rPr>
              <a:t>velocity</a:t>
            </a:r>
            <a:r>
              <a:rPr lang="nb-NO" sz="1200" b="1" dirty="0">
                <a:solidFill>
                  <a:srgbClr val="CC3399"/>
                </a:solidFill>
              </a:rPr>
              <a:t> </a:t>
            </a:r>
            <a:r>
              <a:rPr lang="nb-NO" sz="1200" b="1" dirty="0" err="1">
                <a:solidFill>
                  <a:srgbClr val="CC3399"/>
                </a:solidFill>
              </a:rPr>
              <a:t>zone</a:t>
            </a:r>
            <a:endParaRPr lang="nb-NO" sz="1200" b="1" dirty="0">
              <a:solidFill>
                <a:srgbClr val="CC3399"/>
              </a:solidFill>
            </a:endParaRPr>
          </a:p>
          <a:p>
            <a:r>
              <a:rPr lang="nb-NO" sz="1100" dirty="0" err="1">
                <a:solidFill>
                  <a:srgbClr val="003399"/>
                </a:solidFill>
              </a:rPr>
              <a:t>LLSVP</a:t>
            </a:r>
            <a:r>
              <a:rPr lang="nb-NO" sz="1100" dirty="0">
                <a:solidFill>
                  <a:srgbClr val="003399"/>
                </a:solidFill>
              </a:rPr>
              <a:t>: Large </a:t>
            </a:r>
            <a:r>
              <a:rPr lang="nb-NO" sz="1100" dirty="0" err="1">
                <a:solidFill>
                  <a:srgbClr val="003399"/>
                </a:solidFill>
              </a:rPr>
              <a:t>low</a:t>
            </a:r>
            <a:r>
              <a:rPr lang="nb-NO" sz="1100" dirty="0">
                <a:solidFill>
                  <a:srgbClr val="003399"/>
                </a:solidFill>
              </a:rPr>
              <a:t> S-</a:t>
            </a:r>
            <a:r>
              <a:rPr lang="nb-NO" sz="1100" dirty="0" err="1">
                <a:solidFill>
                  <a:srgbClr val="003399"/>
                </a:solidFill>
              </a:rPr>
              <a:t>wave</a:t>
            </a:r>
            <a:r>
              <a:rPr lang="nb-NO" sz="1100" dirty="0">
                <a:solidFill>
                  <a:srgbClr val="003399"/>
                </a:solidFill>
              </a:rPr>
              <a:t> </a:t>
            </a:r>
            <a:r>
              <a:rPr lang="nb-NO" sz="1100" dirty="0" err="1">
                <a:solidFill>
                  <a:srgbClr val="003399"/>
                </a:solidFill>
              </a:rPr>
              <a:t>velocity</a:t>
            </a:r>
            <a:r>
              <a:rPr lang="nb-NO" sz="1100" dirty="0">
                <a:solidFill>
                  <a:srgbClr val="003399"/>
                </a:solidFill>
              </a:rPr>
              <a:t> </a:t>
            </a:r>
            <a:r>
              <a:rPr lang="nb-NO" sz="1100" dirty="0" err="1">
                <a:solidFill>
                  <a:srgbClr val="003399"/>
                </a:solidFill>
              </a:rPr>
              <a:t>province</a:t>
            </a:r>
            <a:endParaRPr lang="en-US" sz="1100" dirty="0">
              <a:solidFill>
                <a:srgbClr val="003399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03" y="638342"/>
            <a:ext cx="3826260" cy="48532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638604"/>
            <a:ext cx="4743971" cy="590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6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301" y="60542"/>
            <a:ext cx="1470274" cy="323165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err="1">
                <a:solidFill>
                  <a:srgbClr val="0066FF"/>
                </a:solidFill>
              </a:rPr>
              <a:t>Density</a:t>
            </a:r>
            <a:r>
              <a:rPr lang="nb-NO" dirty="0">
                <a:solidFill>
                  <a:srgbClr val="0066FF"/>
                </a:solidFill>
              </a:rPr>
              <a:t> </a:t>
            </a:r>
            <a:r>
              <a:rPr lang="nb-NO" dirty="0" err="1">
                <a:solidFill>
                  <a:srgbClr val="0066FF"/>
                </a:solidFill>
              </a:rPr>
              <a:t>models</a:t>
            </a:r>
            <a:endParaRPr lang="nb-NO" dirty="0">
              <a:solidFill>
                <a:srgbClr val="0066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44723"/>
            <a:ext cx="6494698" cy="335433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07704" y="3777528"/>
            <a:ext cx="6244186" cy="2996696"/>
            <a:chOff x="1907704" y="3777528"/>
            <a:chExt cx="6244186" cy="29966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79843" y="3777528"/>
              <a:ext cx="5772047" cy="296040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907704" y="6248415"/>
              <a:ext cx="5760640" cy="525809"/>
            </a:xfrm>
            <a:prstGeom prst="rect">
              <a:avLst/>
            </a:prstGeom>
            <a:solidFill>
              <a:srgbClr val="FFFFFF">
                <a:alpha val="69804"/>
              </a:srgb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05616" y="3000162"/>
            <a:ext cx="505267" cy="276999"/>
            <a:chOff x="7205616" y="3000162"/>
            <a:chExt cx="505267" cy="276999"/>
          </a:xfrm>
        </p:grpSpPr>
        <p:cxnSp>
          <p:nvCxnSpPr>
            <p:cNvPr id="9" name="Straight Arrow Connector 8"/>
            <p:cNvCxnSpPr/>
            <p:nvPr/>
          </p:nvCxnSpPr>
          <p:spPr>
            <a:xfrm>
              <a:off x="7287151" y="3029301"/>
              <a:ext cx="31975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7205616" y="3000162"/>
              <a:ext cx="50526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3.1%</a:t>
              </a:r>
              <a:endParaRPr lang="en-GB" sz="12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339130" y="3017365"/>
            <a:ext cx="582211" cy="298085"/>
            <a:chOff x="8339130" y="3017365"/>
            <a:chExt cx="582211" cy="298085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8388424" y="3022975"/>
              <a:ext cx="6530" cy="29247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339130" y="3017365"/>
              <a:ext cx="58221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68.2%</a:t>
              </a:r>
              <a:endParaRPr lang="en-GB" sz="12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29398" y="4498549"/>
            <a:ext cx="3221693" cy="478006"/>
            <a:chOff x="4734683" y="4509120"/>
            <a:chExt cx="3221693" cy="478006"/>
          </a:xfrm>
        </p:grpSpPr>
        <p:sp>
          <p:nvSpPr>
            <p:cNvPr id="20" name="Rounded Rectangle 19"/>
            <p:cNvSpPr/>
            <p:nvPr/>
          </p:nvSpPr>
          <p:spPr>
            <a:xfrm>
              <a:off x="4734683" y="4509120"/>
              <a:ext cx="841473" cy="478006"/>
            </a:xfrm>
            <a:prstGeom prst="round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949109" y="4583220"/>
              <a:ext cx="7267" cy="28594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3619067" y="4779725"/>
            <a:ext cx="4343854" cy="478006"/>
            <a:chOff x="3619067" y="4779725"/>
            <a:chExt cx="4343854" cy="478006"/>
          </a:xfrm>
        </p:grpSpPr>
        <p:sp>
          <p:nvSpPr>
            <p:cNvPr id="27" name="Rounded Rectangle 26"/>
            <p:cNvSpPr/>
            <p:nvPr/>
          </p:nvSpPr>
          <p:spPr>
            <a:xfrm>
              <a:off x="3619067" y="4779725"/>
              <a:ext cx="841473" cy="478006"/>
            </a:xfrm>
            <a:prstGeom prst="roundRect">
              <a:avLst/>
            </a:prstGeom>
            <a:noFill/>
            <a:ln w="19050">
              <a:solidFill>
                <a:srgbClr val="33CC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7955654" y="4887085"/>
              <a:ext cx="7267" cy="285940"/>
            </a:xfrm>
            <a:prstGeom prst="straightConnector1">
              <a:avLst/>
            </a:prstGeom>
            <a:ln w="28575">
              <a:solidFill>
                <a:srgbClr val="33CC3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735382" y="5040008"/>
            <a:ext cx="3229446" cy="478006"/>
            <a:chOff x="4719526" y="5061150"/>
            <a:chExt cx="3229446" cy="478006"/>
          </a:xfrm>
        </p:grpSpPr>
        <p:sp>
          <p:nvSpPr>
            <p:cNvPr id="29" name="Rounded Rectangle 28"/>
            <p:cNvSpPr/>
            <p:nvPr/>
          </p:nvSpPr>
          <p:spPr>
            <a:xfrm>
              <a:off x="4719526" y="5061150"/>
              <a:ext cx="841473" cy="478006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7941705" y="5200872"/>
              <a:ext cx="7267" cy="285940"/>
            </a:xfrm>
            <a:prstGeom prst="straightConnector1">
              <a:avLst/>
            </a:prstGeom>
            <a:ln w="28575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4736643" y="5573875"/>
            <a:ext cx="3272378" cy="478006"/>
            <a:chOff x="4726071" y="5595017"/>
            <a:chExt cx="3272378" cy="478006"/>
          </a:xfrm>
        </p:grpSpPr>
        <p:sp>
          <p:nvSpPr>
            <p:cNvPr id="31" name="Rounded Rectangle 30"/>
            <p:cNvSpPr/>
            <p:nvPr/>
          </p:nvSpPr>
          <p:spPr>
            <a:xfrm>
              <a:off x="4726071" y="5595017"/>
              <a:ext cx="841473" cy="478006"/>
            </a:xfrm>
            <a:prstGeom prst="roundRect">
              <a:avLst/>
            </a:prstGeom>
            <a:noFill/>
            <a:ln w="19050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7991182" y="5702378"/>
              <a:ext cx="7267" cy="285940"/>
            </a:xfrm>
            <a:prstGeom prst="straightConnector1">
              <a:avLst/>
            </a:prstGeom>
            <a:ln w="28575">
              <a:solidFill>
                <a:srgbClr val="6600C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7785530" y="2701376"/>
            <a:ext cx="452368" cy="277643"/>
            <a:chOff x="7785530" y="2701376"/>
            <a:chExt cx="452368" cy="277643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7849040" y="2885909"/>
              <a:ext cx="251352" cy="931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 rot="1065762">
              <a:off x="7785530" y="2701376"/>
              <a:ext cx="45236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000" dirty="0" smtClean="0"/>
                <a:t>5.2%</a:t>
              </a:r>
              <a:endParaRPr lang="en-GB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388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44824"/>
            <a:ext cx="8028670" cy="42484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136" y="114212"/>
            <a:ext cx="6351419" cy="1054135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500"/>
              </a:lnSpc>
            </a:pPr>
            <a:r>
              <a:rPr lang="nb-NO" sz="2000" b="1" dirty="0">
                <a:solidFill>
                  <a:srgbClr val="0066FF"/>
                </a:solidFill>
              </a:rPr>
              <a:t>Global </a:t>
            </a:r>
            <a:r>
              <a:rPr lang="nb-NO" sz="2000" b="1" dirty="0" err="1">
                <a:solidFill>
                  <a:srgbClr val="0066FF"/>
                </a:solidFill>
              </a:rPr>
              <a:t>ULVZs</a:t>
            </a:r>
            <a:r>
              <a:rPr lang="nb-NO" sz="2000" b="1" dirty="0">
                <a:solidFill>
                  <a:srgbClr val="0066FF"/>
                </a:solidFill>
              </a:rPr>
              <a:t>:</a:t>
            </a:r>
          </a:p>
          <a:p>
            <a:pPr>
              <a:lnSpc>
                <a:spcPts val="2500"/>
              </a:lnSpc>
            </a:pPr>
            <a:r>
              <a:rPr lang="nb-NO" sz="2000" b="1" dirty="0">
                <a:solidFill>
                  <a:srgbClr val="0066FF"/>
                </a:solidFill>
              </a:rPr>
              <a:t>  </a:t>
            </a:r>
            <a:r>
              <a:rPr lang="nb-NO" sz="2000" dirty="0" err="1"/>
              <a:t>Compilation</a:t>
            </a:r>
            <a:r>
              <a:rPr lang="nb-NO" sz="2000" dirty="0"/>
              <a:t> of </a:t>
            </a:r>
            <a:r>
              <a:rPr lang="nb-NO" sz="2000" dirty="0" err="1">
                <a:solidFill>
                  <a:srgbClr val="009900"/>
                </a:solidFill>
              </a:rPr>
              <a:t>thickness</a:t>
            </a:r>
            <a:r>
              <a:rPr lang="nb-NO" sz="2000" dirty="0"/>
              <a:t>, </a:t>
            </a:r>
            <a:r>
              <a:rPr lang="nb-NO" sz="2000" dirty="0" err="1">
                <a:solidFill>
                  <a:srgbClr val="6600CC"/>
                </a:solidFill>
              </a:rPr>
              <a:t>density</a:t>
            </a:r>
            <a:r>
              <a:rPr lang="nb-NO" sz="2000" dirty="0">
                <a:solidFill>
                  <a:srgbClr val="6600CC"/>
                </a:solidFill>
              </a:rPr>
              <a:t> </a:t>
            </a:r>
            <a:r>
              <a:rPr lang="nb-NO" sz="2000" dirty="0" err="1">
                <a:solidFill>
                  <a:srgbClr val="6600CC"/>
                </a:solidFill>
              </a:rPr>
              <a:t>excess</a:t>
            </a:r>
            <a:r>
              <a:rPr lang="nb-NO" sz="2000" dirty="0">
                <a:solidFill>
                  <a:srgbClr val="6600CC"/>
                </a:solidFill>
              </a:rPr>
              <a:t> </a:t>
            </a:r>
            <a:r>
              <a:rPr lang="nb-NO" sz="2000" dirty="0">
                <a:solidFill>
                  <a:srgbClr val="6600CC"/>
                </a:solidFill>
                <a:latin typeface="Symbol" panose="05050102010706020507" pitchFamily="18" charset="2"/>
              </a:rPr>
              <a:t>Dr</a:t>
            </a:r>
            <a:r>
              <a:rPr lang="nb-NO" sz="2000" dirty="0">
                <a:solidFill>
                  <a:srgbClr val="6600CC"/>
                </a:solidFill>
              </a:rPr>
              <a:t> </a:t>
            </a:r>
            <a:r>
              <a:rPr lang="nb-NO" dirty="0">
                <a:solidFill>
                  <a:schemeClr val="bg1">
                    <a:lumMod val="50000"/>
                  </a:schemeClr>
                </a:solidFill>
              </a:rPr>
              <a:t>(&gt;10%, &lt;10%)</a:t>
            </a:r>
            <a:r>
              <a:rPr lang="nb-NO" sz="2000" dirty="0"/>
              <a:t>,</a:t>
            </a:r>
          </a:p>
          <a:p>
            <a:pPr>
              <a:lnSpc>
                <a:spcPts val="2500"/>
              </a:lnSpc>
            </a:pPr>
            <a:r>
              <a:rPr lang="nb-NO" sz="2000" dirty="0">
                <a:latin typeface="Symbol" panose="05050102010706020507" pitchFamily="18" charset="2"/>
              </a:rPr>
              <a:t>   </a:t>
            </a:r>
            <a:r>
              <a:rPr lang="nb-NO" sz="2000" dirty="0">
                <a:latin typeface="+mj-lt"/>
              </a:rPr>
              <a:t>and </a:t>
            </a:r>
            <a:r>
              <a:rPr lang="nb-NO" sz="2000" dirty="0" err="1">
                <a:solidFill>
                  <a:srgbClr val="009999"/>
                </a:solidFill>
                <a:latin typeface="+mj-lt"/>
              </a:rPr>
              <a:t>velocity</a:t>
            </a:r>
            <a:r>
              <a:rPr lang="nb-NO" sz="2000" dirty="0">
                <a:solidFill>
                  <a:srgbClr val="009999"/>
                </a:solidFill>
                <a:latin typeface="+mj-lt"/>
              </a:rPr>
              <a:t> deficits</a:t>
            </a:r>
            <a:r>
              <a:rPr lang="nb-NO" sz="2000" dirty="0">
                <a:solidFill>
                  <a:srgbClr val="009999"/>
                </a:solidFill>
                <a:latin typeface="Symbol" panose="05050102010706020507" pitchFamily="18" charset="2"/>
              </a:rPr>
              <a:t>: D</a:t>
            </a:r>
            <a:r>
              <a:rPr lang="nb-NO" sz="2000" dirty="0">
                <a:solidFill>
                  <a:srgbClr val="009999"/>
                </a:solidFill>
              </a:rPr>
              <a:t>V</a:t>
            </a:r>
            <a:r>
              <a:rPr lang="nb-NO" sz="2000" baseline="-25000" dirty="0">
                <a:solidFill>
                  <a:srgbClr val="009999"/>
                </a:solidFill>
              </a:rPr>
              <a:t>S</a:t>
            </a:r>
            <a:r>
              <a:rPr lang="nb-NO" sz="2000" dirty="0">
                <a:solidFill>
                  <a:srgbClr val="009999"/>
                </a:solidFill>
              </a:rPr>
              <a:t>, </a:t>
            </a:r>
            <a:r>
              <a:rPr lang="nb-NO" sz="2000" dirty="0">
                <a:solidFill>
                  <a:srgbClr val="009999"/>
                </a:solidFill>
                <a:latin typeface="Symbol" panose="05050102010706020507" pitchFamily="18" charset="2"/>
              </a:rPr>
              <a:t>D</a:t>
            </a:r>
            <a:r>
              <a:rPr lang="nb-NO" sz="2000" dirty="0">
                <a:solidFill>
                  <a:srgbClr val="009999"/>
                </a:solidFill>
              </a:rPr>
              <a:t>V</a:t>
            </a:r>
            <a:r>
              <a:rPr lang="nb-NO" sz="2000" baseline="-25000" dirty="0">
                <a:solidFill>
                  <a:srgbClr val="009999"/>
                </a:solidFill>
              </a:rPr>
              <a:t>P</a:t>
            </a:r>
            <a:r>
              <a:rPr lang="nb-NO" sz="2000" baseline="-25000" dirty="0"/>
              <a:t> </a:t>
            </a:r>
            <a:r>
              <a:rPr lang="nb-NO" sz="1800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nb-NO" sz="1800" dirty="0" err="1">
                <a:solidFill>
                  <a:schemeClr val="bg1">
                    <a:lumMod val="50000"/>
                  </a:schemeClr>
                </a:solidFill>
              </a:rPr>
              <a:t>shown</a:t>
            </a:r>
            <a:r>
              <a:rPr lang="nb-NO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800" b="1" dirty="0">
                <a:solidFill>
                  <a:schemeClr val="bg1">
                    <a:lumMod val="50000"/>
                  </a:schemeClr>
                </a:solidFill>
              </a:rPr>
              <a:t>as positive </a:t>
            </a:r>
            <a:r>
              <a:rPr lang="nb-NO" sz="1800" b="1" dirty="0" err="1">
                <a:solidFill>
                  <a:schemeClr val="bg1">
                    <a:lumMod val="50000"/>
                  </a:schemeClr>
                </a:solidFill>
              </a:rPr>
              <a:t>values</a:t>
            </a:r>
            <a:r>
              <a:rPr lang="nb-NO" sz="18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4220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4" y="541988"/>
            <a:ext cx="5150690" cy="2736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89515"/>
            <a:ext cx="2592288" cy="3094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3645024"/>
            <a:ext cx="3240360" cy="3179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254" y="82878"/>
            <a:ext cx="3942105" cy="323165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b="1" dirty="0">
                <a:solidFill>
                  <a:srgbClr val="0066FF"/>
                </a:solidFill>
              </a:rPr>
              <a:t>Identical</a:t>
            </a:r>
            <a:r>
              <a:rPr lang="nb-NO" dirty="0">
                <a:solidFill>
                  <a:srgbClr val="0066FF"/>
                </a:solidFill>
              </a:rPr>
              <a:t> diagram  -  alternative </a:t>
            </a:r>
            <a:r>
              <a:rPr lang="nb-NO" dirty="0" err="1">
                <a:solidFill>
                  <a:srgbClr val="0066FF"/>
                </a:solidFill>
              </a:rPr>
              <a:t>axis</a:t>
            </a:r>
            <a:r>
              <a:rPr lang="nb-NO" dirty="0">
                <a:solidFill>
                  <a:srgbClr val="0066FF"/>
                </a:solidFill>
              </a:rPr>
              <a:t> </a:t>
            </a:r>
            <a:r>
              <a:rPr lang="nb-NO" dirty="0" err="1">
                <a:solidFill>
                  <a:srgbClr val="0066FF"/>
                </a:solidFill>
              </a:rPr>
              <a:t>notation</a:t>
            </a:r>
            <a:endParaRPr lang="nb-NO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9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99676" y="226625"/>
            <a:ext cx="8082764" cy="3380413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200" b="1" dirty="0" err="1">
                <a:solidFill>
                  <a:srgbClr val="3333FF"/>
                </a:solidFill>
              </a:rPr>
              <a:t>ULVZs</a:t>
            </a:r>
            <a:r>
              <a:rPr lang="nb-NO" sz="2200" b="1" dirty="0">
                <a:solidFill>
                  <a:srgbClr val="3333FF"/>
                </a:solidFill>
              </a:rPr>
              <a:t> </a:t>
            </a:r>
            <a:r>
              <a:rPr lang="nb-NO" sz="2200" b="1" dirty="0" err="1">
                <a:solidFill>
                  <a:srgbClr val="3333FF"/>
                </a:solidFill>
              </a:rPr>
              <a:t>may</a:t>
            </a:r>
            <a:r>
              <a:rPr lang="nb-NO" sz="2200" b="1" dirty="0">
                <a:solidFill>
                  <a:srgbClr val="3333FF"/>
                </a:solidFill>
              </a:rPr>
              <a:t> be </a:t>
            </a:r>
            <a:r>
              <a:rPr lang="nb-NO" sz="2200" b="1" dirty="0" err="1">
                <a:solidFill>
                  <a:srgbClr val="3333FF"/>
                </a:solidFill>
              </a:rPr>
              <a:t>partly</a:t>
            </a:r>
            <a:r>
              <a:rPr lang="nb-NO" sz="2200" b="1" dirty="0">
                <a:solidFill>
                  <a:srgbClr val="3333FF"/>
                </a:solidFill>
              </a:rPr>
              <a:t> </a:t>
            </a:r>
            <a:r>
              <a:rPr lang="nb-NO" sz="2200" b="1" dirty="0" err="1">
                <a:solidFill>
                  <a:srgbClr val="3333FF"/>
                </a:solidFill>
              </a:rPr>
              <a:t>open</a:t>
            </a:r>
            <a:r>
              <a:rPr lang="nb-NO" sz="2200" b="1" dirty="0">
                <a:solidFill>
                  <a:srgbClr val="3333FF"/>
                </a:solidFill>
              </a:rPr>
              <a:t> "</a:t>
            </a:r>
            <a:r>
              <a:rPr lang="nb-NO" sz="2200" b="1" dirty="0" err="1">
                <a:solidFill>
                  <a:srgbClr val="3333FF"/>
                </a:solidFill>
              </a:rPr>
              <a:t>windows</a:t>
            </a:r>
            <a:r>
              <a:rPr lang="nb-NO" sz="2200" b="1" dirty="0">
                <a:solidFill>
                  <a:srgbClr val="3333FF"/>
                </a:solidFill>
              </a:rPr>
              <a:t>" to </a:t>
            </a:r>
            <a:r>
              <a:rPr lang="nb-NO" sz="2200" b="1" dirty="0" err="1">
                <a:solidFill>
                  <a:srgbClr val="3333FF"/>
                </a:solidFill>
              </a:rPr>
              <a:t>the</a:t>
            </a:r>
            <a:r>
              <a:rPr lang="nb-NO" sz="2200" b="1" dirty="0">
                <a:solidFill>
                  <a:srgbClr val="3333FF"/>
                </a:solidFill>
              </a:rPr>
              <a:t> </a:t>
            </a:r>
            <a:r>
              <a:rPr lang="nb-NO" sz="2200" b="1" dirty="0" err="1">
                <a:solidFill>
                  <a:srgbClr val="3333FF"/>
                </a:solidFill>
              </a:rPr>
              <a:t>core</a:t>
            </a:r>
            <a:r>
              <a:rPr lang="nb-NO" sz="2200" b="1" dirty="0">
                <a:solidFill>
                  <a:srgbClr val="3333FF"/>
                </a:solidFill>
              </a:rPr>
              <a:t>, </a:t>
            </a:r>
            <a:r>
              <a:rPr lang="nb-NO" sz="2200" b="1" dirty="0" err="1">
                <a:solidFill>
                  <a:srgbClr val="3366FF"/>
                </a:solidFill>
              </a:rPr>
              <a:t>because</a:t>
            </a:r>
            <a:r>
              <a:rPr lang="nb-NO" sz="2200" b="1" dirty="0">
                <a:solidFill>
                  <a:srgbClr val="3366FF"/>
                </a:solidFill>
              </a:rPr>
              <a:t>:</a:t>
            </a:r>
            <a:endParaRPr lang="nb-NO" sz="2200" dirty="0">
              <a:solidFill>
                <a:srgbClr val="3366FF"/>
              </a:solidFill>
            </a:endParaRPr>
          </a:p>
          <a:p>
            <a:pPr>
              <a:lnSpc>
                <a:spcPts val="1400"/>
              </a:lnSpc>
            </a:pP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800" dirty="0"/>
              <a:t>- </a:t>
            </a:r>
            <a:r>
              <a:rPr lang="nb-NO" sz="1800" dirty="0" err="1"/>
              <a:t>the</a:t>
            </a:r>
            <a:r>
              <a:rPr lang="nb-NO" sz="1800" dirty="0"/>
              <a:t> major </a:t>
            </a:r>
            <a:r>
              <a:rPr lang="nb-NO" sz="1800" dirty="0" err="1"/>
              <a:t>plume</a:t>
            </a:r>
            <a:r>
              <a:rPr lang="nb-NO" sz="1800" dirty="0"/>
              <a:t> </a:t>
            </a:r>
            <a:r>
              <a:rPr lang="nb-NO" sz="1800" dirty="0" err="1"/>
              <a:t>conduits</a:t>
            </a:r>
            <a:r>
              <a:rPr lang="nb-NO" sz="1800" dirty="0"/>
              <a:t> rise from </a:t>
            </a:r>
            <a:r>
              <a:rPr lang="nb-NO" sz="1800" b="1" dirty="0" err="1"/>
              <a:t>thickened</a:t>
            </a:r>
            <a:r>
              <a:rPr lang="nb-NO" sz="1800" dirty="0"/>
              <a:t> </a:t>
            </a:r>
            <a:r>
              <a:rPr lang="nb-NO" sz="1800" dirty="0" err="1"/>
              <a:t>ULVZs</a:t>
            </a:r>
            <a:r>
              <a:rPr lang="nb-NO" sz="1800" dirty="0"/>
              <a:t> </a:t>
            </a:r>
          </a:p>
          <a:p>
            <a:pPr>
              <a:lnSpc>
                <a:spcPts val="1400"/>
              </a:lnSpc>
            </a:pP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2400"/>
              </a:lnSpc>
            </a:pPr>
            <a:r>
              <a:rPr lang="nb-NO" sz="1800" dirty="0"/>
              <a:t>- </a:t>
            </a:r>
            <a:r>
              <a:rPr lang="nb-NO" sz="1800" dirty="0" err="1"/>
              <a:t>deep-rooted</a:t>
            </a:r>
            <a:r>
              <a:rPr lang="nb-NO" sz="1800" dirty="0"/>
              <a:t> </a:t>
            </a:r>
            <a:r>
              <a:rPr lang="nb-NO" sz="1800" dirty="0" err="1"/>
              <a:t>plumes</a:t>
            </a:r>
            <a:r>
              <a:rPr lang="nb-NO" sz="1800" dirty="0"/>
              <a:t> have </a:t>
            </a:r>
            <a:r>
              <a:rPr lang="nb-NO" sz="1800" b="1" dirty="0" err="1"/>
              <a:t>fluxes</a:t>
            </a:r>
            <a:r>
              <a:rPr lang="nb-NO" sz="1800" b="1" dirty="0"/>
              <a:t> </a:t>
            </a:r>
            <a:r>
              <a:rPr lang="nb-NO" sz="1800" dirty="0" err="1"/>
              <a:t>correlated</a:t>
            </a:r>
            <a:r>
              <a:rPr lang="nb-NO" sz="1800" dirty="0"/>
              <a:t> </a:t>
            </a:r>
            <a:r>
              <a:rPr lang="nb-NO" sz="1800" dirty="0" err="1"/>
              <a:t>with</a:t>
            </a:r>
            <a:r>
              <a:rPr lang="nb-NO" sz="1800" dirty="0"/>
              <a:t>:</a:t>
            </a:r>
          </a:p>
          <a:p>
            <a:pPr>
              <a:lnSpc>
                <a:spcPts val="2800"/>
              </a:lnSpc>
            </a:pPr>
            <a:r>
              <a:rPr lang="nb-NO" sz="1800" dirty="0"/>
              <a:t>    - </a:t>
            </a:r>
            <a:r>
              <a:rPr lang="nb-NO" sz="1800" b="1" dirty="0" err="1"/>
              <a:t>core</a:t>
            </a:r>
            <a:r>
              <a:rPr lang="nb-NO" sz="1800" b="1" dirty="0"/>
              <a:t> signals</a:t>
            </a:r>
            <a:r>
              <a:rPr lang="nb-NO" sz="1800" dirty="0"/>
              <a:t>: negative </a:t>
            </a:r>
            <a:r>
              <a:rPr lang="nb-NO" sz="1800" dirty="0" smtClean="0">
                <a:latin typeface="Symbol" panose="05050102010706020507" pitchFamily="18" charset="2"/>
              </a:rPr>
              <a:t>m</a:t>
            </a:r>
            <a:r>
              <a:rPr lang="nb-NO" sz="1800" baseline="30000" dirty="0" smtClean="0"/>
              <a:t>182</a:t>
            </a:r>
            <a:r>
              <a:rPr lang="nb-NO" sz="1800" dirty="0" smtClean="0"/>
              <a:t>W-anomalies</a:t>
            </a:r>
            <a:r>
              <a:rPr lang="nb-NO" sz="1800" dirty="0"/>
              <a:t> </a:t>
            </a:r>
            <a:r>
              <a:rPr lang="nb-NO" sz="1800" dirty="0" smtClean="0"/>
              <a:t>and </a:t>
            </a:r>
            <a:r>
              <a:rPr lang="nb-NO" sz="1800" dirty="0" err="1" smtClean="0"/>
              <a:t>elevated</a:t>
            </a:r>
            <a:r>
              <a:rPr lang="nb-NO" sz="1800" dirty="0" smtClean="0"/>
              <a:t> </a:t>
            </a:r>
            <a:r>
              <a:rPr lang="nb-NO" sz="1800" baseline="30000" dirty="0"/>
              <a:t>129</a:t>
            </a:r>
            <a:r>
              <a:rPr lang="nb-NO" sz="1800" dirty="0"/>
              <a:t>Xe/</a:t>
            </a:r>
            <a:r>
              <a:rPr lang="nb-NO" sz="1800" baseline="30000" dirty="0"/>
              <a:t>136</a:t>
            </a:r>
            <a:r>
              <a:rPr lang="nb-NO" sz="1800" dirty="0"/>
              <a:t>Xe-ratios, </a:t>
            </a:r>
            <a:r>
              <a:rPr lang="nb-NO" sz="1800" b="1" dirty="0" err="1"/>
              <a:t>but</a:t>
            </a:r>
            <a:r>
              <a:rPr lang="nb-NO" sz="1800" b="1" dirty="0"/>
              <a:t> </a:t>
            </a:r>
            <a:r>
              <a:rPr lang="nb-NO" sz="1800" b="1" dirty="0" err="1"/>
              <a:t>also</a:t>
            </a:r>
            <a:r>
              <a:rPr lang="nb-NO" sz="1800" b="1" dirty="0"/>
              <a:t>:</a:t>
            </a:r>
          </a:p>
          <a:p>
            <a:pPr>
              <a:lnSpc>
                <a:spcPts val="2800"/>
              </a:lnSpc>
            </a:pPr>
            <a:r>
              <a:rPr lang="nb-NO" sz="1800" dirty="0"/>
              <a:t>    -</a:t>
            </a:r>
            <a:r>
              <a:rPr lang="nb-NO" sz="2000" dirty="0"/>
              <a:t> </a:t>
            </a:r>
            <a:r>
              <a:rPr lang="nb-NO" sz="2000" b="1" dirty="0" err="1">
                <a:solidFill>
                  <a:srgbClr val="6600CC"/>
                </a:solidFill>
              </a:rPr>
              <a:t>refractory</a:t>
            </a:r>
            <a:r>
              <a:rPr lang="nb-NO" sz="2000" b="1" dirty="0">
                <a:solidFill>
                  <a:srgbClr val="6600CC"/>
                </a:solidFill>
              </a:rPr>
              <a:t> </a:t>
            </a:r>
            <a:r>
              <a:rPr lang="nb-NO" sz="1800" b="1" dirty="0">
                <a:solidFill>
                  <a:srgbClr val="6600CC"/>
                </a:solidFill>
              </a:rPr>
              <a:t>mantle </a:t>
            </a:r>
            <a:r>
              <a:rPr lang="nb-NO" sz="1800" dirty="0"/>
              <a:t>signals: </a:t>
            </a:r>
            <a:r>
              <a:rPr lang="nb-NO" sz="1800" dirty="0" err="1"/>
              <a:t>high</a:t>
            </a:r>
            <a:r>
              <a:rPr lang="nb-NO" sz="1800" dirty="0"/>
              <a:t> </a:t>
            </a:r>
            <a:r>
              <a:rPr lang="nb-NO" sz="1800" baseline="30000" dirty="0" smtClean="0"/>
              <a:t>143</a:t>
            </a:r>
            <a:r>
              <a:rPr lang="nb-NO" sz="1800" dirty="0" smtClean="0"/>
              <a:t>Nd/</a:t>
            </a:r>
            <a:r>
              <a:rPr lang="nb-NO" sz="1800" baseline="30000" dirty="0" smtClean="0"/>
              <a:t>144</a:t>
            </a:r>
            <a:r>
              <a:rPr lang="nb-NO" sz="1800" dirty="0" smtClean="0"/>
              <a:t>Nd</a:t>
            </a:r>
            <a:r>
              <a:rPr lang="nb-NO" sz="1800" dirty="0"/>
              <a:t>, </a:t>
            </a:r>
            <a:r>
              <a:rPr lang="nb-NO" sz="1800" baseline="30000" dirty="0"/>
              <a:t>177</a:t>
            </a:r>
            <a:r>
              <a:rPr lang="nb-NO" sz="1800" dirty="0"/>
              <a:t>Hf/</a:t>
            </a:r>
            <a:r>
              <a:rPr lang="nb-NO" sz="1800" baseline="30000" dirty="0"/>
              <a:t>176</a:t>
            </a:r>
            <a:r>
              <a:rPr lang="nb-NO" sz="1800" dirty="0"/>
              <a:t>Hf, Mg#, </a:t>
            </a:r>
            <a:r>
              <a:rPr lang="nb-NO" sz="1800" dirty="0" err="1"/>
              <a:t>MgO</a:t>
            </a:r>
            <a:r>
              <a:rPr lang="nb-NO" sz="1800" dirty="0"/>
              <a:t>, Os, etc.    </a:t>
            </a:r>
          </a:p>
          <a:p>
            <a:pPr>
              <a:lnSpc>
                <a:spcPts val="2800"/>
              </a:lnSpc>
            </a:pPr>
            <a:r>
              <a:rPr lang="nb-NO" sz="1800" dirty="0"/>
              <a:t>    - </a:t>
            </a:r>
            <a:r>
              <a:rPr lang="nb-NO" sz="1800" dirty="0" err="1"/>
              <a:t>primordial</a:t>
            </a:r>
            <a:r>
              <a:rPr lang="nb-NO" sz="1800" dirty="0"/>
              <a:t>-like He and Ne </a:t>
            </a:r>
            <a:r>
              <a:rPr lang="nb-NO" sz="1800" dirty="0" err="1"/>
              <a:t>isotopic</a:t>
            </a:r>
            <a:r>
              <a:rPr lang="nb-NO" sz="1800" dirty="0"/>
              <a:t> ratios</a:t>
            </a:r>
          </a:p>
          <a:p>
            <a:pPr>
              <a:lnSpc>
                <a:spcPts val="2800"/>
              </a:lnSpc>
            </a:pPr>
            <a:r>
              <a:rPr lang="nb-NO" sz="1800" dirty="0"/>
              <a:t>    </a:t>
            </a:r>
            <a:r>
              <a:rPr lang="nb-NO" sz="1800" dirty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nb-NO" sz="1800" b="1" dirty="0" err="1">
                <a:solidFill>
                  <a:schemeClr val="bg1">
                    <a:lumMod val="50000"/>
                  </a:schemeClr>
                </a:solidFill>
              </a:rPr>
              <a:t>partly</a:t>
            </a:r>
            <a:r>
              <a:rPr lang="nb-NO" sz="18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800" b="1" dirty="0" err="1">
                <a:solidFill>
                  <a:schemeClr val="bg1">
                    <a:lumMod val="50000"/>
                  </a:schemeClr>
                </a:solidFill>
              </a:rPr>
              <a:t>also</a:t>
            </a:r>
            <a:r>
              <a:rPr lang="nb-NO" sz="1800" b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nb-NO" sz="1800" dirty="0" err="1">
                <a:solidFill>
                  <a:schemeClr val="bg1">
                    <a:lumMod val="50000"/>
                  </a:schemeClr>
                </a:solidFill>
              </a:rPr>
              <a:t>ancient</a:t>
            </a:r>
            <a:r>
              <a:rPr lang="nb-NO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800" dirty="0" err="1">
                <a:solidFill>
                  <a:schemeClr val="bg1">
                    <a:lumMod val="50000"/>
                  </a:schemeClr>
                </a:solidFill>
              </a:rPr>
              <a:t>refractory</a:t>
            </a:r>
            <a:r>
              <a:rPr lang="nb-NO" sz="1800" dirty="0">
                <a:solidFill>
                  <a:schemeClr val="bg1">
                    <a:lumMod val="50000"/>
                  </a:schemeClr>
                </a:solidFill>
              </a:rPr>
              <a:t> mantle signals: positive 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  <a:latin typeface="Symbol" panose="05050102010706020507" pitchFamily="18" charset="2"/>
              </a:rPr>
              <a:t>m</a:t>
            </a:r>
            <a:r>
              <a:rPr lang="nb-NO" sz="1800" baseline="30000" dirty="0" smtClean="0">
                <a:solidFill>
                  <a:schemeClr val="bg1">
                    <a:lumMod val="50000"/>
                  </a:schemeClr>
                </a:solidFill>
              </a:rPr>
              <a:t>142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Nd 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(i.e. </a:t>
            </a:r>
            <a:r>
              <a:rPr lang="nb-NO" sz="1400" dirty="0" err="1" smtClean="0">
                <a:solidFill>
                  <a:schemeClr val="bg1">
                    <a:lumMod val="50000"/>
                  </a:schemeClr>
                </a:solidFill>
              </a:rPr>
              <a:t>high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nb-NO" sz="1400" baseline="30000" dirty="0" smtClean="0">
                <a:solidFill>
                  <a:schemeClr val="bg1">
                    <a:lumMod val="50000"/>
                  </a:schemeClr>
                </a:solidFill>
              </a:rPr>
              <a:t>142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Nd/</a:t>
            </a:r>
            <a:r>
              <a:rPr lang="nb-NO" sz="1400" baseline="30000" dirty="0" smtClean="0">
                <a:solidFill>
                  <a:schemeClr val="bg1">
                    <a:lumMod val="50000"/>
                  </a:schemeClr>
                </a:solidFill>
              </a:rPr>
              <a:t>144</a:t>
            </a:r>
            <a:r>
              <a:rPr lang="nb-NO" sz="1400" dirty="0" smtClean="0">
                <a:solidFill>
                  <a:schemeClr val="bg1">
                    <a:lumMod val="50000"/>
                  </a:schemeClr>
                </a:solidFill>
              </a:rPr>
              <a:t>Nd)</a:t>
            </a:r>
            <a:endParaRPr lang="nb-NO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4574" y="4005064"/>
            <a:ext cx="7897866" cy="257506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200" b="1" dirty="0" err="1" smtClean="0">
                <a:solidFill>
                  <a:srgbClr val="3333FF"/>
                </a:solidFill>
              </a:rPr>
              <a:t>Consequences</a:t>
            </a:r>
            <a:r>
              <a:rPr lang="nb-NO" sz="2200" b="1" dirty="0" smtClean="0">
                <a:solidFill>
                  <a:srgbClr val="3333FF"/>
                </a:solidFill>
              </a:rPr>
              <a:t>:</a:t>
            </a:r>
            <a:endParaRPr lang="nb-NO" sz="2200" b="1" dirty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endParaRPr lang="nb-NO" sz="2000" dirty="0">
              <a:solidFill>
                <a:srgbClr val="3333FF"/>
              </a:solidFill>
            </a:endParaRPr>
          </a:p>
          <a:p>
            <a:r>
              <a:rPr lang="nb-NO" sz="1700" dirty="0"/>
              <a:t>- </a:t>
            </a:r>
            <a:r>
              <a:rPr lang="nb-NO" sz="1700" dirty="0" err="1"/>
              <a:t>ULVZs</a:t>
            </a:r>
            <a:r>
              <a:rPr lang="nb-NO" sz="1700" dirty="0"/>
              <a:t> in </a:t>
            </a:r>
            <a:r>
              <a:rPr lang="nb-NO" sz="1700" dirty="0" err="1"/>
              <a:t>partial</a:t>
            </a:r>
            <a:r>
              <a:rPr lang="nb-NO" sz="1700" dirty="0"/>
              <a:t> </a:t>
            </a:r>
            <a:r>
              <a:rPr lang="nb-NO" sz="1700" dirty="0" err="1"/>
              <a:t>equilibrum</a:t>
            </a:r>
            <a:r>
              <a:rPr lang="nb-NO" sz="1700" dirty="0"/>
              <a:t> </a:t>
            </a:r>
            <a:r>
              <a:rPr lang="nb-NO" sz="1700" dirty="0" err="1"/>
              <a:t>with</a:t>
            </a:r>
            <a:r>
              <a:rPr lang="nb-NO" sz="1700" dirty="0"/>
              <a:t> </a:t>
            </a:r>
            <a:r>
              <a:rPr lang="nb-NO" sz="1700" b="1" dirty="0" err="1"/>
              <a:t>core</a:t>
            </a:r>
            <a:r>
              <a:rPr lang="nb-NO" sz="1700" b="1" dirty="0"/>
              <a:t> metal</a:t>
            </a:r>
            <a:r>
              <a:rPr lang="nb-NO" sz="1700" dirty="0"/>
              <a:t> and</a:t>
            </a:r>
            <a:r>
              <a:rPr lang="nb-NO" sz="1700" b="1" dirty="0"/>
              <a:t> </a:t>
            </a:r>
            <a:r>
              <a:rPr lang="nb-NO" sz="1700" b="1" dirty="0" err="1"/>
              <a:t>silicate</a:t>
            </a:r>
            <a:r>
              <a:rPr lang="nb-NO" sz="1700" b="1" dirty="0"/>
              <a:t> melt </a:t>
            </a:r>
            <a:r>
              <a:rPr lang="nb-NO" sz="1700" dirty="0" err="1"/>
              <a:t>cannot</a:t>
            </a:r>
            <a:r>
              <a:rPr lang="nb-NO" sz="1700" dirty="0"/>
              <a:t> </a:t>
            </a:r>
            <a:r>
              <a:rPr lang="nb-NO" sz="1700" dirty="0" err="1"/>
              <a:t>contain</a:t>
            </a:r>
            <a:endParaRPr lang="nb-NO" sz="1700" dirty="0"/>
          </a:p>
          <a:p>
            <a:r>
              <a:rPr lang="nb-NO" sz="1700" dirty="0"/>
              <a:t>   </a:t>
            </a:r>
            <a:r>
              <a:rPr lang="nb-NO" sz="1700" dirty="0" err="1"/>
              <a:t>ferromagnesian</a:t>
            </a:r>
            <a:r>
              <a:rPr lang="nb-NO" sz="1700" dirty="0"/>
              <a:t> </a:t>
            </a:r>
            <a:r>
              <a:rPr lang="nb-NO" sz="1700" dirty="0" err="1"/>
              <a:t>silicate</a:t>
            </a:r>
            <a:r>
              <a:rPr lang="nb-NO" sz="1700" dirty="0"/>
              <a:t> and </a:t>
            </a:r>
            <a:r>
              <a:rPr lang="nb-NO" sz="1700" dirty="0" err="1"/>
              <a:t>oxide</a:t>
            </a:r>
            <a:r>
              <a:rPr lang="nb-NO" sz="1700" dirty="0"/>
              <a:t> minerals </a:t>
            </a:r>
            <a:r>
              <a:rPr lang="nb-NO" sz="1700" dirty="0" err="1"/>
              <a:t>with</a:t>
            </a:r>
            <a:r>
              <a:rPr lang="nb-NO" sz="1700" dirty="0"/>
              <a:t> </a:t>
            </a:r>
            <a:r>
              <a:rPr lang="nb-NO" sz="1700" dirty="0" err="1"/>
              <a:t>high</a:t>
            </a:r>
            <a:r>
              <a:rPr lang="nb-NO" sz="1700" dirty="0"/>
              <a:t> Fe/Mg ratios</a:t>
            </a:r>
          </a:p>
          <a:p>
            <a:r>
              <a:rPr lang="nb-NO" sz="1700" dirty="0"/>
              <a:t>     ("</a:t>
            </a:r>
            <a:r>
              <a:rPr lang="nb-NO" sz="1700" dirty="0" err="1"/>
              <a:t>petrogenetic</a:t>
            </a:r>
            <a:r>
              <a:rPr lang="nb-NO" sz="1700" dirty="0"/>
              <a:t> ULVZ </a:t>
            </a:r>
            <a:r>
              <a:rPr lang="nb-NO" sz="1700" dirty="0" err="1"/>
              <a:t>paradox</a:t>
            </a:r>
            <a:r>
              <a:rPr lang="nb-NO" sz="1700" dirty="0"/>
              <a:t>")</a:t>
            </a:r>
          </a:p>
          <a:p>
            <a:pPr>
              <a:lnSpc>
                <a:spcPts val="2000"/>
              </a:lnSpc>
            </a:pPr>
            <a:endParaRPr lang="nb-NO" sz="2000" dirty="0"/>
          </a:p>
          <a:p>
            <a:pPr>
              <a:lnSpc>
                <a:spcPts val="2400"/>
              </a:lnSpc>
            </a:pPr>
            <a:r>
              <a:rPr lang="nb-NO" sz="1700" dirty="0"/>
              <a:t>- </a:t>
            </a:r>
            <a:r>
              <a:rPr lang="nb-NO" sz="1700" b="1" dirty="0"/>
              <a:t>High </a:t>
            </a:r>
            <a:r>
              <a:rPr lang="nb-NO" sz="1700" b="1" dirty="0" err="1"/>
              <a:t>density</a:t>
            </a:r>
            <a:r>
              <a:rPr lang="nb-NO" sz="1700" b="1" dirty="0"/>
              <a:t> </a:t>
            </a:r>
            <a:r>
              <a:rPr lang="nb-NO" sz="1700" b="1" dirty="0" err="1"/>
              <a:t>davemaoite</a:t>
            </a:r>
            <a:r>
              <a:rPr lang="nb-NO" sz="1700" dirty="0"/>
              <a:t>, </a:t>
            </a:r>
            <a:r>
              <a:rPr lang="nb-NO" sz="1700" dirty="0" err="1"/>
              <a:t>which</a:t>
            </a:r>
            <a:r>
              <a:rPr lang="nb-NO" sz="1700" dirty="0"/>
              <a:t> is </a:t>
            </a:r>
            <a:r>
              <a:rPr lang="nb-NO" sz="1700" dirty="0" err="1"/>
              <a:t>also</a:t>
            </a:r>
            <a:r>
              <a:rPr lang="nb-NO" sz="1700" dirty="0"/>
              <a:t> </a:t>
            </a:r>
            <a:r>
              <a:rPr lang="nb-NO" sz="1700" dirty="0" err="1"/>
              <a:t>the</a:t>
            </a:r>
            <a:r>
              <a:rPr lang="nb-NO" sz="1700" dirty="0"/>
              <a:t> </a:t>
            </a:r>
            <a:r>
              <a:rPr lang="nb-NO" sz="1700" b="1" dirty="0"/>
              <a:t>most </a:t>
            </a:r>
            <a:r>
              <a:rPr lang="nb-NO" sz="1700" b="1" dirty="0" err="1"/>
              <a:t>refractory</a:t>
            </a:r>
            <a:r>
              <a:rPr lang="nb-NO" sz="1700" b="1" dirty="0"/>
              <a:t> </a:t>
            </a:r>
            <a:r>
              <a:rPr lang="nb-NO" sz="1700" dirty="0"/>
              <a:t>mineral during </a:t>
            </a:r>
            <a:r>
              <a:rPr lang="nb-NO" sz="1700" dirty="0" err="1"/>
              <a:t>partial</a:t>
            </a:r>
            <a:endParaRPr lang="nb-NO" sz="1700" dirty="0"/>
          </a:p>
          <a:p>
            <a:pPr>
              <a:lnSpc>
                <a:spcPts val="2400"/>
              </a:lnSpc>
            </a:pPr>
            <a:r>
              <a:rPr lang="nb-NO" sz="1700" dirty="0"/>
              <a:t>   melting of ROC </a:t>
            </a:r>
            <a:r>
              <a:rPr lang="nb-NO" dirty="0"/>
              <a:t>(</a:t>
            </a:r>
            <a:r>
              <a:rPr lang="nb-NO" dirty="0" err="1"/>
              <a:t>recycled</a:t>
            </a:r>
            <a:r>
              <a:rPr lang="nb-NO" dirty="0"/>
              <a:t> </a:t>
            </a:r>
            <a:r>
              <a:rPr lang="nb-NO" dirty="0" err="1"/>
              <a:t>oceanic</a:t>
            </a:r>
            <a:r>
              <a:rPr lang="nb-NO" dirty="0"/>
              <a:t> </a:t>
            </a:r>
            <a:r>
              <a:rPr lang="nb-NO" dirty="0" err="1"/>
              <a:t>crust</a:t>
            </a:r>
            <a:r>
              <a:rPr lang="nb-NO" dirty="0"/>
              <a:t>)</a:t>
            </a:r>
            <a:r>
              <a:rPr lang="nb-NO" sz="1700" dirty="0"/>
              <a:t>, is a </a:t>
            </a:r>
            <a:r>
              <a:rPr lang="nb-NO" sz="1700" b="1" dirty="0" err="1"/>
              <a:t>suitable</a:t>
            </a:r>
            <a:r>
              <a:rPr lang="nb-NO" sz="1700" b="1" dirty="0"/>
              <a:t> ULVZ-</a:t>
            </a:r>
            <a:r>
              <a:rPr lang="nb-NO" sz="1700" b="1" dirty="0" err="1"/>
              <a:t>ingredient</a:t>
            </a:r>
            <a:r>
              <a:rPr lang="nb-NO" sz="1700" dirty="0"/>
              <a:t>, </a:t>
            </a:r>
            <a:r>
              <a:rPr lang="nb-NO" sz="1700" dirty="0" err="1"/>
              <a:t>along</a:t>
            </a:r>
            <a:endParaRPr lang="nb-NO" sz="1700" dirty="0"/>
          </a:p>
          <a:p>
            <a:pPr>
              <a:lnSpc>
                <a:spcPts val="2400"/>
              </a:lnSpc>
            </a:pPr>
            <a:r>
              <a:rPr lang="nb-NO" sz="1700" dirty="0"/>
              <a:t>   </a:t>
            </a:r>
            <a:r>
              <a:rPr lang="nb-NO" sz="1700" dirty="0" err="1"/>
              <a:t>with</a:t>
            </a:r>
            <a:r>
              <a:rPr lang="nb-NO" sz="1700" dirty="0"/>
              <a:t> </a:t>
            </a:r>
            <a:r>
              <a:rPr lang="nb-NO" sz="1700" dirty="0" err="1"/>
              <a:t>minor</a:t>
            </a:r>
            <a:r>
              <a:rPr lang="nb-NO" sz="1700" dirty="0"/>
              <a:t> </a:t>
            </a:r>
            <a:r>
              <a:rPr lang="nb-NO" sz="1700" dirty="0" err="1"/>
              <a:t>silicate</a:t>
            </a:r>
            <a:r>
              <a:rPr lang="nb-NO" sz="1700" dirty="0"/>
              <a:t> and </a:t>
            </a:r>
            <a:r>
              <a:rPr lang="nb-NO" sz="1700" dirty="0" err="1"/>
              <a:t>metallic</a:t>
            </a:r>
            <a:r>
              <a:rPr lang="nb-NO" sz="1700" dirty="0"/>
              <a:t> melt </a:t>
            </a:r>
            <a:r>
              <a:rPr lang="nb-NO" sz="1700" dirty="0" err="1"/>
              <a:t>fractions</a:t>
            </a:r>
            <a:r>
              <a:rPr lang="nb-NO" sz="1700" dirty="0"/>
              <a:t>.</a:t>
            </a:r>
            <a:r>
              <a:rPr lang="nb-NO" sz="1900" dirty="0"/>
              <a:t>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764704"/>
            <a:ext cx="2477077" cy="115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537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2009" y="1074781"/>
            <a:ext cx="9108504" cy="5123557"/>
            <a:chOff x="30235" y="476672"/>
            <a:chExt cx="9072746" cy="5582276"/>
          </a:xfrm>
        </p:grpSpPr>
        <p:pic>
          <p:nvPicPr>
            <p:cNvPr id="5" name="Picture 4" descr="M:\pc\Dokumenter\Pictures\Geodyn-PlateTect\GeoMapApp-World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35" y="476672"/>
              <a:ext cx="9072746" cy="558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1892818" y="4213480"/>
              <a:ext cx="579925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Pitcairn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5338" y="3771906"/>
              <a:ext cx="516057" cy="192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600"/>
                </a:lnSpc>
              </a:pPr>
              <a:r>
                <a:rPr lang="nb-NO" sz="900" b="1" dirty="0" smtClean="0">
                  <a:solidFill>
                    <a:srgbClr val="FFFF00"/>
                  </a:solidFill>
                </a:rPr>
                <a:t>Samoa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 rot="18374197">
              <a:off x="4694149" y="4271208"/>
              <a:ext cx="753100" cy="2299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b="1" dirty="0" err="1" smtClean="0">
                  <a:solidFill>
                    <a:srgbClr val="FFFF00"/>
                  </a:solidFill>
                </a:rPr>
                <a:t>Walwis</a:t>
              </a:r>
              <a:r>
                <a:rPr lang="nb-NO" sz="900" b="1" dirty="0" smtClean="0">
                  <a:solidFill>
                    <a:srgbClr val="FFFF00"/>
                  </a:solidFill>
                </a:rPr>
                <a:t> R.</a:t>
              </a:r>
              <a:endParaRPr lang="en-GB" sz="900" b="1" dirty="0">
                <a:solidFill>
                  <a:srgbClr val="FFFF00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118966" y="4161994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71228" y="3919107"/>
              <a:ext cx="45719" cy="53355"/>
            </a:xfrm>
            <a:prstGeom prst="ellipse">
              <a:avLst/>
            </a:prstGeom>
            <a:noFill/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0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234983" y="340022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31113" y="33517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4047522" y="3668313"/>
            <a:ext cx="609736" cy="11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Cape Verde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39783" y="3705022"/>
            <a:ext cx="444352" cy="117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Canary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6560" y="4013316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Ascension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06547" y="4325788"/>
            <a:ext cx="537327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St Helena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6199" y="4735280"/>
            <a:ext cx="44114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Tristan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4356488" y="3596205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788340" y="425571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04190" y="409696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4651815" y="475101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701430" y="4848691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4910612" y="525224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4537515" y="223959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TextBox 24"/>
          <p:cNvSpPr txBox="1"/>
          <p:nvPr/>
        </p:nvSpPr>
        <p:spPr>
          <a:xfrm>
            <a:off x="4358539" y="4836671"/>
            <a:ext cx="42832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Gough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362373" y="4373636"/>
            <a:ext cx="566181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Tahiti-</a:t>
            </a:r>
            <a:r>
              <a:rPr lang="en-GB" sz="700" dirty="0" err="1" smtClean="0">
                <a:solidFill>
                  <a:srgbClr val="FF0000"/>
                </a:solidFill>
              </a:rPr>
              <a:t>Soc</a:t>
            </a:r>
            <a:endParaRPr lang="nb-NO" sz="700" dirty="0" smtClean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49373" y="5301158"/>
            <a:ext cx="44435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Bouvet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53431" y="4181134"/>
            <a:ext cx="57579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Marquesas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51695" y="4582018"/>
            <a:ext cx="590226" cy="271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7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Macdonald</a:t>
            </a:r>
            <a:endParaRPr lang="nb-NO" sz="700" dirty="0">
              <a:solidFill>
                <a:srgbClr val="FF0000"/>
              </a:solidFill>
            </a:endParaRPr>
          </a:p>
          <a:p>
            <a:pPr>
              <a:lnSpc>
                <a:spcPts val="7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 </a:t>
            </a:r>
            <a:r>
              <a:rPr lang="nb-NO" sz="700" dirty="0" err="1" smtClean="0">
                <a:solidFill>
                  <a:srgbClr val="FF0000"/>
                </a:solidFill>
              </a:rPr>
              <a:t>Seamount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1497487" y="354409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/>
          <p:cNvSpPr/>
          <p:nvPr/>
        </p:nvSpPr>
        <p:spPr>
          <a:xfrm>
            <a:off x="5966578" y="497529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/>
          <p:cNvSpPr/>
          <p:nvPr/>
        </p:nvSpPr>
        <p:spPr>
          <a:xfrm>
            <a:off x="1744373" y="5109922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/>
          <p:cNvSpPr/>
          <p:nvPr/>
        </p:nvSpPr>
        <p:spPr>
          <a:xfrm>
            <a:off x="6454867" y="5089231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/>
          <p:cNvSpPr/>
          <p:nvPr/>
        </p:nvSpPr>
        <p:spPr>
          <a:xfrm>
            <a:off x="1622515" y="4309538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/>
          <p:cNvSpPr/>
          <p:nvPr/>
        </p:nvSpPr>
        <p:spPr>
          <a:xfrm>
            <a:off x="1887442" y="416951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/>
          <p:cNvSpPr/>
          <p:nvPr/>
        </p:nvSpPr>
        <p:spPr>
          <a:xfrm>
            <a:off x="1861608" y="4586877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TextBox 36"/>
          <p:cNvSpPr txBox="1"/>
          <p:nvPr/>
        </p:nvSpPr>
        <p:spPr>
          <a:xfrm>
            <a:off x="2342812" y="4564200"/>
            <a:ext cx="41069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Easter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321210" y="3593062"/>
            <a:ext cx="444352" cy="1582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Hawaii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346561" y="5157529"/>
            <a:ext cx="506870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Loisville</a:t>
            </a:r>
            <a:endParaRPr lang="nb-NO" sz="700" dirty="0" smtClean="0">
              <a:solidFill>
                <a:srgbClr val="FF0000"/>
              </a:solidFill>
            </a:endParaRP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95396" y="4007801"/>
            <a:ext cx="564578" cy="143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Galapagos</a:t>
            </a:r>
          </a:p>
          <a:p>
            <a:pPr>
              <a:lnSpc>
                <a:spcPts val="200"/>
              </a:lnSpc>
            </a:pP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2502258" y="451522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Oval 41"/>
          <p:cNvSpPr/>
          <p:nvPr/>
        </p:nvSpPr>
        <p:spPr>
          <a:xfrm>
            <a:off x="2906979" y="39650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/>
          <p:cNvSpPr/>
          <p:nvPr/>
        </p:nvSpPr>
        <p:spPr>
          <a:xfrm>
            <a:off x="3156799" y="44984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/>
          <p:cNvSpPr/>
          <p:nvPr/>
        </p:nvSpPr>
        <p:spPr>
          <a:xfrm>
            <a:off x="3231451" y="4655203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TextBox 44"/>
          <p:cNvSpPr txBox="1"/>
          <p:nvPr/>
        </p:nvSpPr>
        <p:spPr>
          <a:xfrm>
            <a:off x="2776996" y="4547993"/>
            <a:ext cx="52770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San Felix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638643" y="4709202"/>
            <a:ext cx="74732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Juan Fernandez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4263249" y="307894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/>
          <p:cNvSpPr txBox="1"/>
          <p:nvPr/>
        </p:nvSpPr>
        <p:spPr>
          <a:xfrm>
            <a:off x="3969240" y="3130311"/>
            <a:ext cx="46198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Azores</a:t>
            </a:r>
            <a:r>
              <a:rPr lang="nb-NO" sz="700" dirty="0" smtClean="0">
                <a:solidFill>
                  <a:srgbClr val="FF0000"/>
                </a:solidFill>
              </a:rPr>
              <a:t> 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379437" y="2311700"/>
            <a:ext cx="450764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Iceland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846712" y="4883995"/>
            <a:ext cx="42511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Crozet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287331" y="5012357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Kerguelen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87673" y="4420603"/>
            <a:ext cx="48923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Reunion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562780" y="4088302"/>
            <a:ext cx="5100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Comoros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80275" y="5158859"/>
            <a:ext cx="364202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chemeClr val="bg1">
                    <a:lumMod val="50000"/>
                  </a:schemeClr>
                </a:solidFill>
              </a:rPr>
              <a:t>Herd</a:t>
            </a:r>
            <a:endParaRPr lang="en-GB" sz="7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5" name="Oval 54"/>
          <p:cNvSpPr/>
          <p:nvPr/>
        </p:nvSpPr>
        <p:spPr>
          <a:xfrm>
            <a:off x="6520585" y="5221010"/>
            <a:ext cx="45899" cy="48971"/>
          </a:xfrm>
          <a:prstGeom prst="ellipse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/>
          <p:cNvSpPr/>
          <p:nvPr/>
        </p:nvSpPr>
        <p:spPr>
          <a:xfrm>
            <a:off x="5882302" y="417973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Oval 58"/>
          <p:cNvSpPr/>
          <p:nvPr/>
        </p:nvSpPr>
        <p:spPr>
          <a:xfrm>
            <a:off x="5811284" y="374934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Oval 59"/>
          <p:cNvSpPr/>
          <p:nvPr/>
        </p:nvSpPr>
        <p:spPr>
          <a:xfrm>
            <a:off x="5086049" y="3916059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Oval 60"/>
          <p:cNvSpPr/>
          <p:nvPr/>
        </p:nvSpPr>
        <p:spPr>
          <a:xfrm>
            <a:off x="6145021" y="4378236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2" name="Oval 61"/>
          <p:cNvSpPr/>
          <p:nvPr/>
        </p:nvSpPr>
        <p:spPr>
          <a:xfrm>
            <a:off x="5333828" y="3509170"/>
            <a:ext cx="45899" cy="48971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/>
          <p:cNvSpPr txBox="1"/>
          <p:nvPr/>
        </p:nvSpPr>
        <p:spPr>
          <a:xfrm>
            <a:off x="5761267" y="3780497"/>
            <a:ext cx="349776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Afar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47056" y="3556832"/>
            <a:ext cx="453970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smtClean="0">
                <a:solidFill>
                  <a:srgbClr val="FF0000"/>
                </a:solidFill>
              </a:rPr>
              <a:t>Hoggar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06077" y="3969271"/>
            <a:ext cx="559769" cy="1326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"/>
              </a:lnSpc>
            </a:pPr>
            <a:r>
              <a:rPr lang="nb-NO" sz="700" dirty="0" err="1" smtClean="0">
                <a:solidFill>
                  <a:srgbClr val="FF0000"/>
                </a:solidFill>
              </a:rPr>
              <a:t>Cameroon</a:t>
            </a:r>
            <a:endParaRPr lang="en-GB" sz="700" dirty="0">
              <a:solidFill>
                <a:srgbClr val="FF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288611" y="3775675"/>
            <a:ext cx="537327" cy="2846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M</a:t>
            </a:r>
            <a:r>
              <a:rPr lang="nb-NO" sz="600" dirty="0">
                <a:solidFill>
                  <a:srgbClr val="FF0000"/>
                </a:solidFill>
              </a:rPr>
              <a:t>arshall</a:t>
            </a:r>
          </a:p>
          <a:p>
            <a:pPr>
              <a:lnSpc>
                <a:spcPts val="500"/>
              </a:lnSpc>
            </a:pPr>
            <a:r>
              <a:rPr lang="nb-NO" sz="600" dirty="0" err="1" smtClean="0">
                <a:solidFill>
                  <a:srgbClr val="FF0000"/>
                </a:solidFill>
              </a:rPr>
              <a:t>Micronesia</a:t>
            </a:r>
            <a:endParaRPr lang="nb-NO" sz="600" dirty="0" smtClean="0">
              <a:solidFill>
                <a:srgbClr val="FF0000"/>
              </a:solidFill>
            </a:endParaRPr>
          </a:p>
          <a:p>
            <a:pPr>
              <a:lnSpc>
                <a:spcPts val="500"/>
              </a:lnSpc>
            </a:pPr>
            <a:r>
              <a:rPr lang="nb-NO" sz="600" dirty="0" smtClean="0">
                <a:solidFill>
                  <a:srgbClr val="FF0000"/>
                </a:solidFill>
              </a:rPr>
              <a:t>  </a:t>
            </a:r>
            <a:r>
              <a:rPr lang="nb-NO" sz="600" dirty="0" smtClean="0">
                <a:solidFill>
                  <a:schemeClr val="bg1">
                    <a:lumMod val="50000"/>
                  </a:schemeClr>
                </a:solidFill>
              </a:rPr>
              <a:t>(Caroline)</a:t>
            </a:r>
            <a:endParaRPr lang="en-GB" sz="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8519021" y="3749325"/>
            <a:ext cx="45719" cy="45719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TextBox 67"/>
          <p:cNvSpPr txBox="1"/>
          <p:nvPr/>
        </p:nvSpPr>
        <p:spPr>
          <a:xfrm>
            <a:off x="90576" y="1172591"/>
            <a:ext cx="3202698" cy="55399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/>
              <a:t>27 </a:t>
            </a:r>
            <a:r>
              <a:rPr lang="nb-NO" dirty="0" err="1" smtClean="0"/>
              <a:t>deep-rooted</a:t>
            </a:r>
            <a:r>
              <a:rPr lang="nb-NO" dirty="0" smtClean="0"/>
              <a:t> </a:t>
            </a:r>
            <a:r>
              <a:rPr lang="nb-NO" dirty="0" err="1" smtClean="0"/>
              <a:t>plumes</a:t>
            </a:r>
            <a:r>
              <a:rPr lang="nb-NO" dirty="0" smtClean="0"/>
              <a:t>, </a:t>
            </a:r>
            <a:r>
              <a:rPr lang="nb-NO" dirty="0" err="1" smtClean="0"/>
              <a:t>mostly</a:t>
            </a:r>
            <a:r>
              <a:rPr lang="nb-NO" dirty="0" smtClean="0"/>
              <a:t> </a:t>
            </a:r>
            <a:r>
              <a:rPr lang="nb-NO" dirty="0" err="1" smtClean="0"/>
              <a:t>OIBs</a:t>
            </a:r>
            <a:endParaRPr lang="nb-NO" dirty="0"/>
          </a:p>
          <a:p>
            <a:pPr>
              <a:lnSpc>
                <a:spcPts val="1800"/>
              </a:lnSpc>
            </a:pPr>
            <a:r>
              <a:rPr lang="nb-NO" sz="1400" dirty="0" smtClean="0"/>
              <a:t>(French &amp; Romanowicz, 2015, Nature)</a:t>
            </a:r>
            <a:endParaRPr lang="en-GB" sz="1400" dirty="0"/>
          </a:p>
        </p:txBody>
      </p:sp>
      <p:sp>
        <p:nvSpPr>
          <p:cNvPr id="69" name="TextBox 68"/>
          <p:cNvSpPr txBox="1"/>
          <p:nvPr/>
        </p:nvSpPr>
        <p:spPr>
          <a:xfrm>
            <a:off x="115835" y="115809"/>
            <a:ext cx="8848653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2200" dirty="0" smtClean="0">
                <a:solidFill>
                  <a:srgbClr val="3333FF"/>
                </a:solidFill>
              </a:rPr>
              <a:t>Deep-</a:t>
            </a:r>
            <a:r>
              <a:rPr lang="nb-NO" sz="2200" dirty="0" err="1" smtClean="0">
                <a:solidFill>
                  <a:srgbClr val="3333FF"/>
                </a:solidFill>
              </a:rPr>
              <a:t>rooted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plumes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may</a:t>
            </a:r>
            <a:r>
              <a:rPr lang="nb-NO" sz="2200" dirty="0" smtClean="0">
                <a:solidFill>
                  <a:srgbClr val="3333FF"/>
                </a:solidFill>
              </a:rPr>
              <a:t> sample </a:t>
            </a:r>
            <a:r>
              <a:rPr lang="nb-NO" sz="2200" dirty="0" err="1" smtClean="0">
                <a:solidFill>
                  <a:srgbClr val="3333FF"/>
                </a:solidFill>
              </a:rPr>
              <a:t>Hadean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refractory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domains</a:t>
            </a:r>
            <a:r>
              <a:rPr lang="nb-NO" sz="2200" dirty="0" smtClean="0">
                <a:solidFill>
                  <a:srgbClr val="3333FF"/>
                </a:solidFill>
              </a:rPr>
              <a:t> and </a:t>
            </a:r>
            <a:r>
              <a:rPr lang="nb-NO" sz="2200" dirty="0" err="1" smtClean="0">
                <a:solidFill>
                  <a:srgbClr val="3333FF"/>
                </a:solidFill>
              </a:rPr>
              <a:t>the</a:t>
            </a:r>
            <a:r>
              <a:rPr lang="nb-NO" sz="2200" dirty="0" smtClean="0">
                <a:solidFill>
                  <a:srgbClr val="3333FF"/>
                </a:solidFill>
              </a:rPr>
              <a:t> </a:t>
            </a:r>
            <a:r>
              <a:rPr lang="nb-NO" sz="2200" dirty="0" err="1" smtClean="0">
                <a:solidFill>
                  <a:srgbClr val="3333FF"/>
                </a:solidFill>
              </a:rPr>
              <a:t>core</a:t>
            </a:r>
            <a:endParaRPr lang="nb-NO" sz="2200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26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5085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8750851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M:\pc\Dokumenter\Adobe-Illustr-figures\CMB-plumes-chem-interact\Plume-flux-Hoggard-AGU-20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36652"/>
            <a:ext cx="5522044" cy="636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16632"/>
            <a:ext cx="2615652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 dirty="0" smtClean="0"/>
              <a:t>Buoyancy flux for </a:t>
            </a:r>
          </a:p>
          <a:p>
            <a:r>
              <a:rPr lang="nb-NO" b="1" dirty="0" smtClean="0"/>
              <a:t>12 major plumes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2305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3090" y="656590"/>
            <a:ext cx="2548646" cy="48987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200" dirty="0" err="1"/>
              <a:t>Dziewonski</a:t>
            </a:r>
            <a:r>
              <a:rPr lang="nb-NO" sz="1200" dirty="0"/>
              <a:t> &amp; Anderson (1981, PEPI)</a:t>
            </a:r>
          </a:p>
          <a:p>
            <a:pPr>
              <a:lnSpc>
                <a:spcPts val="1700"/>
              </a:lnSpc>
            </a:pPr>
            <a:r>
              <a:rPr lang="nb-NO" sz="1200" dirty="0"/>
              <a:t>   </a:t>
            </a:r>
            <a:r>
              <a:rPr lang="nb-NO" sz="1400" b="1" dirty="0"/>
              <a:t>12 </a:t>
            </a:r>
            <a:r>
              <a:rPr lang="nb-NO" sz="1400" b="1" dirty="0" smtClean="0"/>
              <a:t>079 </a:t>
            </a:r>
            <a:r>
              <a:rPr lang="nb-NO" sz="1400" dirty="0" err="1"/>
              <a:t>citations</a:t>
            </a:r>
            <a:r>
              <a:rPr lang="nb-NO" sz="1200" dirty="0"/>
              <a:t>, May </a:t>
            </a:r>
            <a:r>
              <a:rPr lang="nb-NO" sz="1200" dirty="0" smtClean="0"/>
              <a:t>23, </a:t>
            </a:r>
            <a:r>
              <a:rPr lang="nb-NO" sz="1200" dirty="0"/>
              <a:t>2024 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27889" y="0"/>
            <a:ext cx="3376245" cy="656590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dirty="0">
                <a:solidFill>
                  <a:srgbClr val="3333FF"/>
                </a:solidFill>
              </a:rPr>
              <a:t>First-order, 1D Earth </a:t>
            </a:r>
            <a:r>
              <a:rPr lang="nb-NO" sz="2000" dirty="0" err="1">
                <a:solidFill>
                  <a:srgbClr val="3333FF"/>
                </a:solidFill>
              </a:rPr>
              <a:t>structure</a:t>
            </a:r>
            <a:endParaRPr lang="nb-NO" sz="2000" dirty="0">
              <a:solidFill>
                <a:srgbClr val="3333FF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400" b="1" dirty="0">
                <a:solidFill>
                  <a:srgbClr val="3333FF"/>
                </a:solidFill>
              </a:rPr>
              <a:t>PREM</a:t>
            </a:r>
            <a:r>
              <a:rPr lang="nb-NO" sz="1400" dirty="0">
                <a:solidFill>
                  <a:srgbClr val="3333FF"/>
                </a:solidFill>
              </a:rPr>
              <a:t>: Preliminary Earth Reference Model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27984" y="328295"/>
            <a:ext cx="5294522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500" dirty="0"/>
              <a:t>- </a:t>
            </a:r>
            <a:r>
              <a:rPr lang="nb-NO" sz="1500" dirty="0" err="1" smtClean="0"/>
              <a:t>mainly</a:t>
            </a:r>
            <a:r>
              <a:rPr lang="nb-NO" sz="1500" dirty="0" smtClean="0"/>
              <a:t> </a:t>
            </a:r>
            <a:r>
              <a:rPr lang="nb-NO" sz="1500" dirty="0" err="1" smtClean="0"/>
              <a:t>based</a:t>
            </a:r>
            <a:r>
              <a:rPr lang="nb-NO" sz="1500" dirty="0" smtClean="0"/>
              <a:t> </a:t>
            </a:r>
            <a:r>
              <a:rPr lang="nb-NO" sz="1500" dirty="0" err="1"/>
              <a:t>on</a:t>
            </a:r>
            <a:r>
              <a:rPr lang="nb-NO" sz="1500" dirty="0"/>
              <a:t> </a:t>
            </a:r>
            <a:r>
              <a:rPr lang="nb-NO" sz="1500" dirty="0" smtClean="0"/>
              <a:t>normal mode </a:t>
            </a:r>
            <a:r>
              <a:rPr lang="nb-NO" sz="1500" b="1" dirty="0" err="1"/>
              <a:t>seismology</a:t>
            </a:r>
            <a:r>
              <a:rPr lang="nb-NO" sz="1500" dirty="0"/>
              <a:t> </a:t>
            </a:r>
            <a:r>
              <a:rPr lang="nb-NO" sz="1500" dirty="0" smtClean="0"/>
              <a:t>and </a:t>
            </a:r>
            <a:r>
              <a:rPr lang="nb-NO" sz="1500" b="1" dirty="0" err="1"/>
              <a:t>gravity</a:t>
            </a:r>
            <a:endParaRPr lang="nb-NO" sz="1500" b="1" dirty="0"/>
          </a:p>
          <a:p>
            <a:pPr>
              <a:lnSpc>
                <a:spcPts val="2200"/>
              </a:lnSpc>
            </a:pPr>
            <a:r>
              <a:rPr lang="nb-NO" sz="1500" dirty="0"/>
              <a:t>- </a:t>
            </a:r>
            <a:r>
              <a:rPr lang="nb-NO" sz="1500" dirty="0" err="1"/>
              <a:t>includes</a:t>
            </a:r>
            <a:r>
              <a:rPr lang="nb-NO" sz="1500" dirty="0"/>
              <a:t> </a:t>
            </a:r>
            <a:r>
              <a:rPr lang="nb-NO" sz="1500" b="1" dirty="0" smtClean="0">
                <a:latin typeface="Symbol" pitchFamily="18" charset="2"/>
              </a:rPr>
              <a:t>r</a:t>
            </a:r>
            <a:r>
              <a:rPr lang="nb-NO" sz="1500" dirty="0" smtClean="0"/>
              <a:t>, </a:t>
            </a:r>
            <a:r>
              <a:rPr lang="nb-NO" sz="1500" b="1" dirty="0" smtClean="0"/>
              <a:t>p</a:t>
            </a:r>
            <a:r>
              <a:rPr lang="nb-NO" sz="1500" dirty="0" smtClean="0"/>
              <a:t>, </a:t>
            </a:r>
            <a:r>
              <a:rPr lang="nb-NO" sz="1500" b="1" dirty="0" smtClean="0"/>
              <a:t>V</a:t>
            </a:r>
            <a:r>
              <a:rPr lang="nb-NO" sz="1500" b="1" baseline="-25000" dirty="0" smtClean="0"/>
              <a:t>P</a:t>
            </a:r>
            <a:r>
              <a:rPr lang="nb-NO" sz="1500" dirty="0"/>
              <a:t> </a:t>
            </a:r>
            <a:r>
              <a:rPr lang="nb-NO" sz="1500" dirty="0" smtClean="0"/>
              <a:t>and </a:t>
            </a:r>
            <a:r>
              <a:rPr lang="nb-NO" sz="1500" b="1" dirty="0" smtClean="0"/>
              <a:t>V</a:t>
            </a:r>
            <a:r>
              <a:rPr lang="nb-NO" sz="1500" b="1" baseline="-25000" dirty="0" smtClean="0"/>
              <a:t>S</a:t>
            </a:r>
            <a:r>
              <a:rPr lang="nb-NO" sz="1500" dirty="0" smtClean="0"/>
              <a:t>, as </a:t>
            </a:r>
            <a:r>
              <a:rPr lang="nb-NO" sz="1500" dirty="0"/>
              <a:t>a </a:t>
            </a:r>
            <a:r>
              <a:rPr lang="nb-NO" sz="1500" dirty="0" err="1"/>
              <a:t>function</a:t>
            </a:r>
            <a:r>
              <a:rPr lang="nb-NO" sz="1500" dirty="0"/>
              <a:t> of </a:t>
            </a:r>
            <a:r>
              <a:rPr lang="nb-NO" sz="1500" dirty="0" err="1"/>
              <a:t>depth</a:t>
            </a:r>
            <a:endParaRPr lang="nb-NO" sz="1500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4006446" y="1791801"/>
            <a:ext cx="1094674" cy="93508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4027588" y="3970962"/>
            <a:ext cx="1068395" cy="2805112"/>
          </a:xfrm>
          <a:prstGeom prst="straightConnector1">
            <a:avLst/>
          </a:prstGeom>
          <a:ln>
            <a:solidFill>
              <a:srgbClr val="FF33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M:\pc\Dokumenter\Adobe-Illustr-figures\Experimental-PhaseRel\PREM-en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42" y="1587357"/>
            <a:ext cx="4451969" cy="522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" y="1463701"/>
            <a:ext cx="4256129" cy="532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26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2" y="595378"/>
            <a:ext cx="8973330" cy="55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6599582" y="3458816"/>
            <a:ext cx="407829" cy="190833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8788" y="3474720"/>
            <a:ext cx="3775546" cy="190831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91871" y="4223466"/>
            <a:ext cx="1008491" cy="181557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517126" y="4224791"/>
            <a:ext cx="3106311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6706924" y="4583925"/>
            <a:ext cx="196794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92764" y="4585250"/>
            <a:ext cx="462235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2764" y="4791984"/>
            <a:ext cx="5608321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7980458" y="5547358"/>
            <a:ext cx="1012467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86138" y="5731563"/>
            <a:ext cx="3189799" cy="196134"/>
          </a:xfrm>
          <a:prstGeom prst="rect">
            <a:avLst/>
          </a:prstGeom>
          <a:solidFill>
            <a:srgbClr val="FFFF00">
              <a:alpha val="20000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42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8" name="Text Box 4"/>
          <p:cNvSpPr txBox="1">
            <a:spLocks noChangeArrowheads="1"/>
          </p:cNvSpPr>
          <p:nvPr/>
        </p:nvSpPr>
        <p:spPr bwMode="auto">
          <a:xfrm>
            <a:off x="971600" y="1157201"/>
            <a:ext cx="5904656" cy="615553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nb-NO" sz="1800" dirty="0" smtClean="0"/>
              <a:t>Sr-Nd-Hf-Pb-isotope systematics:</a:t>
            </a:r>
            <a:endParaRPr lang="nb-NO" sz="1800" dirty="0"/>
          </a:p>
          <a:p>
            <a:r>
              <a:rPr lang="nb-NO" dirty="0" err="1"/>
              <a:t>parent</a:t>
            </a:r>
            <a:r>
              <a:rPr lang="nb-NO" dirty="0"/>
              <a:t> and </a:t>
            </a:r>
            <a:r>
              <a:rPr lang="nb-NO" dirty="0" err="1"/>
              <a:t>daughter</a:t>
            </a:r>
            <a:r>
              <a:rPr lang="nb-NO" dirty="0"/>
              <a:t> isotopes </a:t>
            </a:r>
            <a:r>
              <a:rPr lang="nb-NO" dirty="0" err="1"/>
              <a:t>follow</a:t>
            </a:r>
            <a:r>
              <a:rPr lang="nb-NO" dirty="0"/>
              <a:t> </a:t>
            </a:r>
            <a:r>
              <a:rPr lang="nb-NO" dirty="0" err="1"/>
              <a:t>recycled</a:t>
            </a:r>
            <a:r>
              <a:rPr lang="nb-NO" dirty="0"/>
              <a:t> </a:t>
            </a:r>
            <a:r>
              <a:rPr lang="nb-NO" dirty="0" err="1"/>
              <a:t>crust</a:t>
            </a:r>
            <a:r>
              <a:rPr lang="nb-NO" dirty="0"/>
              <a:t> back in </a:t>
            </a:r>
            <a:r>
              <a:rPr lang="nb-NO" dirty="0" err="1"/>
              <a:t>the</a:t>
            </a:r>
            <a:r>
              <a:rPr lang="nb-NO" dirty="0"/>
              <a:t> mantle    </a:t>
            </a:r>
          </a:p>
        </p:txBody>
      </p:sp>
      <p:sp>
        <p:nvSpPr>
          <p:cNvPr id="175109" name="Text Box 5"/>
          <p:cNvSpPr txBox="1">
            <a:spLocks noChangeArrowheads="1"/>
          </p:cNvSpPr>
          <p:nvPr/>
        </p:nvSpPr>
        <p:spPr bwMode="auto">
          <a:xfrm>
            <a:off x="89798" y="44624"/>
            <a:ext cx="69926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nb-NO" sz="2400" dirty="0" smtClean="0">
                <a:solidFill>
                  <a:srgbClr val="3333FF"/>
                </a:solidFill>
              </a:rPr>
              <a:t>He (and Ne) isotope systematics</a:t>
            </a:r>
            <a:endParaRPr lang="nb-NO" sz="2400" dirty="0">
              <a:solidFill>
                <a:srgbClr val="3333FF"/>
              </a:solidFill>
            </a:endParaRPr>
          </a:p>
          <a:p>
            <a:r>
              <a:rPr lang="nb-NO" sz="2000" dirty="0">
                <a:solidFill>
                  <a:srgbClr val="3333FF"/>
                </a:solidFill>
              </a:rPr>
              <a:t>  </a:t>
            </a:r>
            <a:r>
              <a:rPr lang="nb-NO" sz="2000" dirty="0">
                <a:solidFill>
                  <a:srgbClr val="FF0000"/>
                </a:solidFill>
              </a:rPr>
              <a:t>- </a:t>
            </a:r>
            <a:r>
              <a:rPr lang="nb-NO" sz="2000" dirty="0" err="1" smtClean="0">
                <a:solidFill>
                  <a:srgbClr val="FF0000"/>
                </a:solidFill>
              </a:rPr>
              <a:t>resist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resetting by </a:t>
            </a:r>
            <a:r>
              <a:rPr lang="nb-NO" sz="2000" dirty="0" err="1">
                <a:solidFill>
                  <a:srgbClr val="FF0000"/>
                </a:solidFill>
              </a:rPr>
              <a:t>recycling</a:t>
            </a:r>
            <a:endParaRPr lang="nb-NO" sz="2000" dirty="0">
              <a:solidFill>
                <a:srgbClr val="FF0000"/>
              </a:solidFill>
            </a:endParaRPr>
          </a:p>
          <a:p>
            <a:r>
              <a:rPr lang="nb-NO" sz="2000" dirty="0">
                <a:solidFill>
                  <a:srgbClr val="FF0000"/>
                </a:solidFill>
              </a:rPr>
              <a:t>  - </a:t>
            </a:r>
            <a:r>
              <a:rPr lang="nb-NO" sz="2000" dirty="0" err="1">
                <a:solidFill>
                  <a:srgbClr val="FF0000"/>
                </a:solidFill>
              </a:rPr>
              <a:t>can</a:t>
            </a:r>
            <a:r>
              <a:rPr lang="nb-NO" sz="2000" dirty="0">
                <a:solidFill>
                  <a:srgbClr val="FF0000"/>
                </a:solidFill>
              </a:rPr>
              <a:t> </a:t>
            </a:r>
            <a:r>
              <a:rPr lang="nb-NO" sz="2000" dirty="0" err="1" smtClean="0">
                <a:solidFill>
                  <a:srgbClr val="FF0000"/>
                </a:solidFill>
              </a:rPr>
              <a:t>potentially</a:t>
            </a:r>
            <a:r>
              <a:rPr lang="nb-NO" sz="2000" dirty="0" smtClean="0">
                <a:solidFill>
                  <a:srgbClr val="FF0000"/>
                </a:solidFill>
              </a:rPr>
              <a:t> </a:t>
            </a:r>
            <a:r>
              <a:rPr lang="nb-NO" sz="2000" dirty="0">
                <a:solidFill>
                  <a:srgbClr val="FF0000"/>
                </a:solidFill>
              </a:rPr>
              <a:t>track the mantle evolution </a:t>
            </a:r>
            <a:r>
              <a:rPr lang="nb-NO" sz="2000" dirty="0" smtClean="0">
                <a:solidFill>
                  <a:srgbClr val="FF0000"/>
                </a:solidFill>
              </a:rPr>
              <a:t>more rigorously than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endParaRPr lang="nb-NO" sz="2000" dirty="0">
              <a:solidFill>
                <a:srgbClr val="3333FF"/>
              </a:solidFill>
            </a:endParaRPr>
          </a:p>
        </p:txBody>
      </p:sp>
      <p:sp>
        <p:nvSpPr>
          <p:cNvPr id="175110" name="Text Box 6"/>
          <p:cNvSpPr txBox="1">
            <a:spLocks noChangeArrowheads="1"/>
          </p:cNvSpPr>
          <p:nvPr/>
        </p:nvSpPr>
        <p:spPr bwMode="auto">
          <a:xfrm>
            <a:off x="179512" y="2139592"/>
            <a:ext cx="7188200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sz="2400" u="sng" dirty="0">
                <a:solidFill>
                  <a:srgbClr val="3333FF"/>
                </a:solidFill>
              </a:rPr>
              <a:t>He </a:t>
            </a:r>
            <a:r>
              <a:rPr lang="nb-NO" sz="1800" u="sng" dirty="0">
                <a:solidFill>
                  <a:srgbClr val="3333FF"/>
                </a:solidFill>
              </a:rPr>
              <a:t>(</a:t>
            </a:r>
            <a:r>
              <a:rPr lang="nb-NO" sz="1800" u="sng" dirty="0" err="1">
                <a:solidFill>
                  <a:srgbClr val="3333FF"/>
                </a:solidFill>
              </a:rPr>
              <a:t>smallest</a:t>
            </a:r>
            <a:r>
              <a:rPr lang="nb-NO" sz="1800" u="sng" dirty="0">
                <a:solidFill>
                  <a:srgbClr val="3333FF"/>
                </a:solidFill>
              </a:rPr>
              <a:t> noble gas atom)</a:t>
            </a:r>
          </a:p>
          <a:p>
            <a:pPr>
              <a:lnSpc>
                <a:spcPct val="115000"/>
              </a:lnSpc>
            </a:pPr>
            <a:r>
              <a:rPr lang="nb-NO" sz="2200" baseline="30000" dirty="0" err="1">
                <a:solidFill>
                  <a:srgbClr val="3333FF"/>
                </a:solidFill>
              </a:rPr>
              <a:t>3</a:t>
            </a:r>
            <a:r>
              <a:rPr lang="nb-NO" sz="2200" dirty="0" err="1">
                <a:solidFill>
                  <a:srgbClr val="3333FF"/>
                </a:solidFill>
              </a:rPr>
              <a:t>He</a:t>
            </a:r>
            <a:r>
              <a:rPr lang="nb-NO" sz="2200" dirty="0">
                <a:solidFill>
                  <a:srgbClr val="3333FF"/>
                </a:solidFill>
              </a:rPr>
              <a:t> is </a:t>
            </a:r>
            <a:r>
              <a:rPr lang="nb-NO" sz="2200" dirty="0" err="1">
                <a:solidFill>
                  <a:srgbClr val="3333FF"/>
                </a:solidFill>
              </a:rPr>
              <a:t>primordial</a:t>
            </a:r>
            <a:r>
              <a:rPr lang="nb-NO" sz="2200" dirty="0">
                <a:solidFill>
                  <a:srgbClr val="3333FF"/>
                </a:solidFill>
              </a:rPr>
              <a:t>, </a:t>
            </a:r>
            <a:r>
              <a:rPr lang="nb-NO" sz="2200" baseline="30000" dirty="0" err="1">
                <a:solidFill>
                  <a:srgbClr val="3333FF"/>
                </a:solidFill>
              </a:rPr>
              <a:t>4</a:t>
            </a:r>
            <a:r>
              <a:rPr lang="nb-NO" sz="2200" dirty="0" err="1">
                <a:solidFill>
                  <a:srgbClr val="3333FF"/>
                </a:solidFill>
              </a:rPr>
              <a:t>He</a:t>
            </a:r>
            <a:r>
              <a:rPr lang="nb-NO" sz="2200" dirty="0">
                <a:solidFill>
                  <a:srgbClr val="3333FF"/>
                </a:solidFill>
              </a:rPr>
              <a:t> </a:t>
            </a:r>
            <a:r>
              <a:rPr lang="nb-NO" sz="2200" dirty="0" err="1">
                <a:solidFill>
                  <a:srgbClr val="3333FF"/>
                </a:solidFill>
              </a:rPr>
              <a:t>radiogenic</a:t>
            </a:r>
            <a:r>
              <a:rPr lang="nb-NO" sz="2200" dirty="0">
                <a:solidFill>
                  <a:srgbClr val="3333FF"/>
                </a:solidFill>
              </a:rPr>
              <a:t> from U and Th-</a:t>
            </a:r>
            <a:r>
              <a:rPr lang="nb-NO" sz="2200" dirty="0" err="1">
                <a:solidFill>
                  <a:srgbClr val="3333FF"/>
                </a:solidFill>
              </a:rPr>
              <a:t>decay</a:t>
            </a:r>
            <a:r>
              <a:rPr lang="nb-NO" sz="2200" dirty="0">
                <a:solidFill>
                  <a:srgbClr val="3333FF"/>
                </a:solidFill>
              </a:rPr>
              <a:t> </a:t>
            </a:r>
            <a:r>
              <a:rPr lang="nb-NO" sz="2200" dirty="0" err="1">
                <a:solidFill>
                  <a:srgbClr val="3333FF"/>
                </a:solidFill>
              </a:rPr>
              <a:t>chains</a:t>
            </a:r>
            <a:endParaRPr lang="nb-NO" sz="2200" dirty="0">
              <a:solidFill>
                <a:srgbClr val="3333FF"/>
              </a:solidFill>
            </a:endParaRPr>
          </a:p>
        </p:txBody>
      </p:sp>
      <p:sp>
        <p:nvSpPr>
          <p:cNvPr id="175112" name="Text Box 8"/>
          <p:cNvSpPr txBox="1">
            <a:spLocks noChangeArrowheads="1"/>
          </p:cNvSpPr>
          <p:nvPr/>
        </p:nvSpPr>
        <p:spPr bwMode="auto">
          <a:xfrm>
            <a:off x="4804350" y="3085556"/>
            <a:ext cx="4339650" cy="94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dirty="0"/>
              <a:t>	  	  </a:t>
            </a:r>
            <a:r>
              <a:rPr lang="nb-NO" dirty="0" smtClean="0"/>
              <a:t>  </a:t>
            </a:r>
            <a:r>
              <a:rPr lang="nb-NO" u="sng" dirty="0" err="1" smtClean="0"/>
              <a:t>atm</a:t>
            </a:r>
            <a:r>
              <a:rPr lang="nb-NO" u="sng" dirty="0"/>
              <a:t>	</a:t>
            </a:r>
            <a:r>
              <a:rPr lang="nb-NO" u="sng" dirty="0" err="1" smtClean="0"/>
              <a:t>MORB</a:t>
            </a:r>
            <a:r>
              <a:rPr lang="nb-NO" u="sng" dirty="0"/>
              <a:t> </a:t>
            </a:r>
            <a:r>
              <a:rPr lang="nb-NO" u="sng" dirty="0" smtClean="0"/>
              <a:t>    Jupiter</a:t>
            </a:r>
            <a:endParaRPr lang="nb-NO" u="sng" dirty="0"/>
          </a:p>
          <a:p>
            <a:pPr>
              <a:lnSpc>
                <a:spcPct val="115000"/>
              </a:lnSpc>
            </a:pPr>
            <a:r>
              <a:rPr lang="nb-NO" baseline="30000" dirty="0" smtClean="0"/>
              <a:t>             </a:t>
            </a:r>
            <a:r>
              <a:rPr lang="nb-NO" baseline="30000" dirty="0" err="1" smtClean="0"/>
              <a:t>4</a:t>
            </a:r>
            <a:r>
              <a:rPr lang="nb-NO" dirty="0" err="1" smtClean="0"/>
              <a:t>He</a:t>
            </a:r>
            <a:r>
              <a:rPr lang="nb-NO" dirty="0" smtClean="0"/>
              <a:t>/</a:t>
            </a:r>
            <a:r>
              <a:rPr lang="nb-NO" baseline="30000" dirty="0" err="1" smtClean="0"/>
              <a:t>3</a:t>
            </a:r>
            <a:r>
              <a:rPr lang="nb-NO" dirty="0" err="1" smtClean="0"/>
              <a:t>He</a:t>
            </a:r>
            <a:r>
              <a:rPr lang="nb-NO" dirty="0"/>
              <a:t>	  </a:t>
            </a:r>
            <a:r>
              <a:rPr lang="nb-NO" dirty="0" smtClean="0"/>
              <a:t>719000</a:t>
            </a:r>
            <a:r>
              <a:rPr lang="nb-NO" dirty="0"/>
              <a:t>	 90000	6000</a:t>
            </a:r>
          </a:p>
          <a:p>
            <a:pPr>
              <a:lnSpc>
                <a:spcPct val="115000"/>
              </a:lnSpc>
            </a:pPr>
            <a:r>
              <a:rPr lang="nb-NO" b="1" baseline="30000" dirty="0" smtClean="0"/>
              <a:t>     </a:t>
            </a:r>
            <a:r>
              <a:rPr lang="nb-NO" b="1" dirty="0" smtClean="0"/>
              <a:t>   </a:t>
            </a:r>
            <a:r>
              <a:rPr lang="nb-NO" b="1" baseline="30000" dirty="0" smtClean="0"/>
              <a:t> </a:t>
            </a:r>
            <a:r>
              <a:rPr lang="nb-NO" b="1" baseline="30000" dirty="0" err="1" smtClean="0"/>
              <a:t>3</a:t>
            </a:r>
            <a:r>
              <a:rPr lang="nb-NO" b="1" dirty="0" err="1" smtClean="0"/>
              <a:t>He</a:t>
            </a:r>
            <a:r>
              <a:rPr lang="nb-NO" b="1" dirty="0" smtClean="0"/>
              <a:t>/</a:t>
            </a:r>
            <a:r>
              <a:rPr lang="nb-NO" b="1" baseline="30000" dirty="0" err="1" smtClean="0"/>
              <a:t>4</a:t>
            </a:r>
            <a:r>
              <a:rPr lang="nb-NO" b="1" dirty="0" err="1" smtClean="0"/>
              <a:t>He</a:t>
            </a:r>
            <a:r>
              <a:rPr lang="nb-NO" dirty="0" smtClean="0"/>
              <a:t>, R/</a:t>
            </a:r>
            <a:r>
              <a:rPr lang="nb-NO" dirty="0" err="1" smtClean="0"/>
              <a:t>R</a:t>
            </a:r>
            <a:r>
              <a:rPr lang="nb-NO" baseline="-25000" dirty="0" err="1" smtClean="0"/>
              <a:t>atm</a:t>
            </a:r>
            <a:r>
              <a:rPr lang="nb-NO" dirty="0"/>
              <a:t>	     </a:t>
            </a:r>
            <a:r>
              <a:rPr lang="nb-NO" dirty="0" smtClean="0"/>
              <a:t>  </a:t>
            </a:r>
            <a:r>
              <a:rPr lang="nb-NO" b="1" dirty="0" smtClean="0"/>
              <a:t>1</a:t>
            </a:r>
            <a:r>
              <a:rPr lang="nb-NO" b="1" dirty="0"/>
              <a:t>	     8	 </a:t>
            </a:r>
            <a:r>
              <a:rPr lang="nb-NO" b="1" dirty="0" smtClean="0"/>
              <a:t>120  </a:t>
            </a:r>
            <a:endParaRPr lang="nb-NO" b="1" dirty="0"/>
          </a:p>
        </p:txBody>
      </p:sp>
      <p:sp>
        <p:nvSpPr>
          <p:cNvPr id="175113" name="Text Box 9"/>
          <p:cNvSpPr txBox="1">
            <a:spLocks noChangeArrowheads="1"/>
          </p:cNvSpPr>
          <p:nvPr/>
        </p:nvSpPr>
        <p:spPr bwMode="auto">
          <a:xfrm>
            <a:off x="294065" y="4336551"/>
            <a:ext cx="6151236" cy="1012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</a:pPr>
            <a:r>
              <a:rPr lang="nb-NO" dirty="0">
                <a:solidFill>
                  <a:srgbClr val="3333FF"/>
                </a:solidFill>
              </a:rPr>
              <a:t>- </a:t>
            </a:r>
            <a:r>
              <a:rPr lang="nb-NO" dirty="0" err="1">
                <a:solidFill>
                  <a:srgbClr val="3333FF"/>
                </a:solidFill>
              </a:rPr>
              <a:t>Continuously</a:t>
            </a:r>
            <a:r>
              <a:rPr lang="nb-NO" dirty="0">
                <a:solidFill>
                  <a:srgbClr val="3333FF"/>
                </a:solidFill>
              </a:rPr>
              <a:t> lost to </a:t>
            </a:r>
            <a:r>
              <a:rPr lang="nb-NO" dirty="0" err="1">
                <a:solidFill>
                  <a:srgbClr val="3333FF"/>
                </a:solidFill>
              </a:rPr>
              <a:t>space</a:t>
            </a:r>
            <a:r>
              <a:rPr lang="nb-NO" dirty="0">
                <a:solidFill>
                  <a:srgbClr val="3333FF"/>
                </a:solidFill>
              </a:rPr>
              <a:t> from </a:t>
            </a:r>
            <a:r>
              <a:rPr lang="nb-NO" dirty="0" err="1">
                <a:solidFill>
                  <a:srgbClr val="3333FF"/>
                </a:solidFill>
              </a:rPr>
              <a:t>the</a:t>
            </a:r>
            <a:r>
              <a:rPr lang="nb-NO" dirty="0">
                <a:solidFill>
                  <a:srgbClr val="3333FF"/>
                </a:solidFill>
              </a:rPr>
              <a:t> </a:t>
            </a:r>
            <a:r>
              <a:rPr lang="nb-NO" dirty="0" err="1">
                <a:solidFill>
                  <a:srgbClr val="3333FF"/>
                </a:solidFill>
              </a:rPr>
              <a:t>atmosphere</a:t>
            </a:r>
            <a:endParaRPr lang="nb-NO" dirty="0">
              <a:solidFill>
                <a:srgbClr val="3333FF"/>
              </a:solidFill>
            </a:endParaRPr>
          </a:p>
          <a:p>
            <a:pPr>
              <a:lnSpc>
                <a:spcPct val="115000"/>
              </a:lnSpc>
              <a:buFontTx/>
              <a:buChar char="-"/>
            </a:pPr>
            <a:r>
              <a:rPr lang="nb-NO" b="1" dirty="0">
                <a:solidFill>
                  <a:srgbClr val="3333FF"/>
                </a:solidFill>
              </a:rPr>
              <a:t> </a:t>
            </a:r>
            <a:r>
              <a:rPr lang="nb-NO" dirty="0" err="1" smtClean="0">
                <a:solidFill>
                  <a:srgbClr val="3333FF"/>
                </a:solidFill>
              </a:rPr>
              <a:t>Incompatible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during mantle </a:t>
            </a:r>
            <a:r>
              <a:rPr lang="nb-NO" dirty="0" smtClean="0">
                <a:solidFill>
                  <a:srgbClr val="3333FF"/>
                </a:solidFill>
              </a:rPr>
              <a:t>melting</a:t>
            </a:r>
          </a:p>
          <a:p>
            <a:pPr>
              <a:lnSpc>
                <a:spcPct val="115000"/>
              </a:lnSpc>
              <a:buFontTx/>
              <a:buChar char="-"/>
            </a:pP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sz="2000" b="1" dirty="0" smtClean="0">
                <a:solidFill>
                  <a:srgbClr val="3333FF"/>
                </a:solidFill>
              </a:rPr>
              <a:t>High diffusion rate: </a:t>
            </a:r>
            <a:r>
              <a:rPr lang="nb-NO" sz="2000" dirty="0" smtClean="0">
                <a:solidFill>
                  <a:srgbClr val="3333FF"/>
                </a:solidFill>
              </a:rPr>
              <a:t>efficiently </a:t>
            </a:r>
            <a:r>
              <a:rPr lang="nb-NO" sz="1800" dirty="0" smtClean="0">
                <a:solidFill>
                  <a:srgbClr val="66CCFF"/>
                </a:solidFill>
              </a:rPr>
              <a:t>(re)</a:t>
            </a:r>
            <a:r>
              <a:rPr lang="nb-NO" sz="2000" dirty="0" smtClean="0">
                <a:solidFill>
                  <a:srgbClr val="3333FF"/>
                </a:solidFill>
              </a:rPr>
              <a:t>moved </a:t>
            </a:r>
            <a:r>
              <a:rPr lang="nb-NO" dirty="0" smtClean="0">
                <a:solidFill>
                  <a:srgbClr val="66CCFF"/>
                </a:solidFill>
              </a:rPr>
              <a:t>(by </a:t>
            </a:r>
            <a:r>
              <a:rPr lang="nb-NO" dirty="0">
                <a:solidFill>
                  <a:srgbClr val="66CCFF"/>
                </a:solidFill>
              </a:rPr>
              <a:t>”degassing</a:t>
            </a:r>
            <a:r>
              <a:rPr lang="nb-NO" dirty="0" smtClean="0">
                <a:solidFill>
                  <a:srgbClr val="66CCFF"/>
                </a:solidFill>
              </a:rPr>
              <a:t>”)</a:t>
            </a:r>
            <a:endParaRPr lang="nb-NO" dirty="0">
              <a:solidFill>
                <a:srgbClr val="66CCFF"/>
              </a:solidFill>
            </a:endParaRP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2148" y="2997327"/>
            <a:ext cx="3898824" cy="1118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ts val="2000"/>
              </a:lnSpc>
            </a:pPr>
            <a:r>
              <a:rPr lang="nb-NO" dirty="0"/>
              <a:t>Th and U </a:t>
            </a:r>
            <a:r>
              <a:rPr lang="nb-NO" dirty="0" err="1"/>
              <a:t>decay</a:t>
            </a:r>
            <a:r>
              <a:rPr lang="nb-NO" dirty="0"/>
              <a:t> </a:t>
            </a:r>
            <a:r>
              <a:rPr lang="nb-NO" dirty="0" err="1"/>
              <a:t>chains</a:t>
            </a:r>
            <a:r>
              <a:rPr lang="nb-NO" dirty="0"/>
              <a:t> </a:t>
            </a:r>
            <a:r>
              <a:rPr lang="nb-NO" dirty="0" err="1"/>
              <a:t>produce</a:t>
            </a:r>
            <a:r>
              <a:rPr lang="nb-NO" dirty="0"/>
              <a:t> </a:t>
            </a:r>
            <a:r>
              <a:rPr lang="nb-NO" baseline="30000" dirty="0" err="1"/>
              <a:t>4</a:t>
            </a:r>
            <a:r>
              <a:rPr lang="nb-NO" dirty="0" err="1"/>
              <a:t>He</a:t>
            </a:r>
            <a:r>
              <a:rPr lang="nb-NO" dirty="0"/>
              <a:t> (</a:t>
            </a:r>
            <a:r>
              <a:rPr lang="nb-NO" dirty="0">
                <a:latin typeface="Symbol" pitchFamily="18" charset="2"/>
              </a:rPr>
              <a:t>a</a:t>
            </a:r>
            <a:r>
              <a:rPr lang="nb-NO" dirty="0"/>
              <a:t>-part.)</a:t>
            </a:r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232</a:t>
            </a:r>
            <a:r>
              <a:rPr lang="nb-NO" dirty="0" err="1"/>
              <a:t>Th</a:t>
            </a:r>
            <a:r>
              <a:rPr lang="nb-NO" dirty="0"/>
              <a:t> </a:t>
            </a:r>
            <a:r>
              <a:rPr lang="nb-NO" dirty="0">
                <a:cs typeface="Times New Roman" pitchFamily="18" charset="0"/>
              </a:rPr>
              <a:t>→ </a:t>
            </a:r>
            <a:r>
              <a:rPr lang="nb-NO" baseline="30000" dirty="0" err="1">
                <a:cs typeface="Times New Roman" pitchFamily="18" charset="0"/>
              </a:rPr>
              <a:t>208</a:t>
            </a:r>
            <a:r>
              <a:rPr lang="nb-NO" dirty="0" err="1">
                <a:cs typeface="Times New Roman" pitchFamily="18" charset="0"/>
              </a:rPr>
              <a:t>Pb</a:t>
            </a:r>
            <a:endParaRPr lang="nb-NO" dirty="0">
              <a:cs typeface="Times New Roman" pitchFamily="18" charset="0"/>
            </a:endParaRPr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235</a:t>
            </a:r>
            <a:r>
              <a:rPr lang="nb-NO" dirty="0" err="1"/>
              <a:t>U</a:t>
            </a:r>
            <a:r>
              <a:rPr lang="nb-NO" dirty="0"/>
              <a:t> → </a:t>
            </a:r>
            <a:r>
              <a:rPr lang="nb-NO" baseline="30000" dirty="0" err="1"/>
              <a:t>207</a:t>
            </a:r>
            <a:r>
              <a:rPr lang="nb-NO" dirty="0" err="1"/>
              <a:t>Pb</a:t>
            </a:r>
            <a:endParaRPr lang="nb-NO" dirty="0"/>
          </a:p>
          <a:p>
            <a:pPr>
              <a:lnSpc>
                <a:spcPts val="2000"/>
              </a:lnSpc>
            </a:pPr>
            <a:r>
              <a:rPr lang="nb-NO" baseline="30000" dirty="0"/>
              <a:t>	</a:t>
            </a:r>
            <a:r>
              <a:rPr lang="nb-NO" baseline="30000" dirty="0" err="1"/>
              <a:t>238</a:t>
            </a:r>
            <a:r>
              <a:rPr lang="nb-NO" dirty="0" err="1"/>
              <a:t>U</a:t>
            </a:r>
            <a:r>
              <a:rPr lang="nb-NO" dirty="0"/>
              <a:t> → </a:t>
            </a:r>
            <a:r>
              <a:rPr lang="nb-NO" baseline="30000" dirty="0" err="1" smtClean="0"/>
              <a:t>206</a:t>
            </a:r>
            <a:r>
              <a:rPr lang="nb-NO" dirty="0" err="1" smtClean="0"/>
              <a:t>Pb</a:t>
            </a:r>
            <a:endParaRPr lang="nb-NO" dirty="0"/>
          </a:p>
        </p:txBody>
      </p:sp>
      <p:sp>
        <p:nvSpPr>
          <p:cNvPr id="2" name="TextBox 1"/>
          <p:cNvSpPr txBox="1"/>
          <p:nvPr/>
        </p:nvSpPr>
        <p:spPr>
          <a:xfrm>
            <a:off x="211382" y="5589240"/>
            <a:ext cx="875461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nb-NO" sz="1800" dirty="0" smtClean="0"/>
              <a:t>He with high </a:t>
            </a:r>
            <a:r>
              <a:rPr lang="nb-NO" sz="1800" baseline="30000" dirty="0" smtClean="0"/>
              <a:t>3</a:t>
            </a:r>
            <a:r>
              <a:rPr lang="nb-NO" sz="1800" dirty="0" smtClean="0"/>
              <a:t>He/</a:t>
            </a:r>
            <a:r>
              <a:rPr lang="nb-NO" sz="1800" baseline="30000" dirty="0" smtClean="0"/>
              <a:t>4</a:t>
            </a:r>
            <a:r>
              <a:rPr lang="nb-NO" sz="1800" dirty="0" smtClean="0"/>
              <a:t>He ratio </a:t>
            </a:r>
            <a:r>
              <a:rPr lang="nb-NO" sz="1800" b="1" dirty="0" smtClean="0"/>
              <a:t>may be stored in</a:t>
            </a:r>
            <a:endParaRPr lang="nb-NO" sz="1800" dirty="0"/>
          </a:p>
          <a:p>
            <a:pPr>
              <a:lnSpc>
                <a:spcPts val="2800"/>
              </a:lnSpc>
            </a:pPr>
            <a:r>
              <a:rPr lang="nb-NO" sz="1800" dirty="0" smtClean="0">
                <a:solidFill>
                  <a:srgbClr val="FF0000"/>
                </a:solidFill>
              </a:rPr>
              <a:t>  </a:t>
            </a:r>
            <a:r>
              <a:rPr lang="nb-NO" sz="1800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nb-NO" sz="1800" b="1" dirty="0" smtClean="0">
                <a:solidFill>
                  <a:schemeClr val="bg1">
                    <a:lumMod val="50000"/>
                  </a:schemeClr>
                </a:solidFill>
              </a:rPr>
              <a:t>the outer core </a:t>
            </a:r>
            <a:r>
              <a:rPr lang="nb-NO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(and might diffuse into He-depleted domains in the lower mantle) </a:t>
            </a:r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ts val="2800"/>
              </a:lnSpc>
            </a:pPr>
            <a:r>
              <a:rPr lang="nb-NO" dirty="0" smtClean="0">
                <a:solidFill>
                  <a:srgbClr val="FF0000"/>
                </a:solidFill>
              </a:rPr>
              <a:t>  </a:t>
            </a:r>
            <a:r>
              <a:rPr lang="nb-NO" sz="800" dirty="0" smtClean="0">
                <a:solidFill>
                  <a:srgbClr val="669900"/>
                </a:solidFill>
              </a:rPr>
              <a:t> </a:t>
            </a:r>
            <a:r>
              <a:rPr lang="nb-NO" sz="1800" dirty="0" smtClean="0">
                <a:solidFill>
                  <a:srgbClr val="669900"/>
                </a:solidFill>
              </a:rPr>
              <a:t>- </a:t>
            </a:r>
            <a:r>
              <a:rPr lang="nb-NO" sz="1800" b="1" dirty="0" smtClean="0">
                <a:solidFill>
                  <a:srgbClr val="669900"/>
                </a:solidFill>
              </a:rPr>
              <a:t>strongly melt-depleted bridgmanitic mantle</a:t>
            </a:r>
            <a:r>
              <a:rPr lang="nb-NO" sz="1800" dirty="0" smtClean="0">
                <a:solidFill>
                  <a:srgbClr val="669900"/>
                </a:solidFill>
              </a:rPr>
              <a:t> domains with low U, Th and high viscosity </a:t>
            </a:r>
            <a:endParaRPr lang="en-GB" sz="1800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94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10" grpId="0"/>
      <p:bldP spid="175112" grpId="0"/>
      <p:bldP spid="175113" grpId="0"/>
      <p:bldP spid="7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93" y="75082"/>
            <a:ext cx="2515336" cy="6741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83173" y="509588"/>
            <a:ext cx="888865" cy="5867400"/>
          </a:xfrm>
          <a:prstGeom prst="rect">
            <a:avLst/>
          </a:prstGeom>
          <a:solidFill>
            <a:srgbClr val="FF0000">
              <a:alpha val="1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4362450" y="507130"/>
            <a:ext cx="314325" cy="5862168"/>
          </a:xfrm>
          <a:prstGeom prst="rect">
            <a:avLst/>
          </a:prstGeom>
          <a:solidFill>
            <a:srgbClr val="3333FF">
              <a:alpha val="14902"/>
            </a:srgbClr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6242070" y="6497901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Moreira</a:t>
            </a:r>
            <a:r>
              <a:rPr lang="nb-NO" sz="1200" dirty="0"/>
              <a:t> </a:t>
            </a:r>
            <a:r>
              <a:rPr lang="nb-NO" sz="1200" dirty="0" smtClean="0"/>
              <a:t>(2013, </a:t>
            </a:r>
            <a:r>
              <a:rPr lang="nb-NO" sz="1200" dirty="0" err="1" smtClean="0"/>
              <a:t>Geochem</a:t>
            </a:r>
            <a:r>
              <a:rPr lang="nb-NO" sz="1200" dirty="0" smtClean="0"/>
              <a:t>. </a:t>
            </a:r>
            <a:r>
              <a:rPr lang="nb-NO" sz="1200" dirty="0" err="1" smtClean="0"/>
              <a:t>Perspectives</a:t>
            </a:r>
            <a:r>
              <a:rPr lang="nb-NO" sz="1200" dirty="0" smtClean="0"/>
              <a:t>)</a:t>
            </a:r>
            <a:endParaRPr lang="en-GB" sz="1200" dirty="0"/>
          </a:p>
        </p:txBody>
      </p:sp>
      <p:sp>
        <p:nvSpPr>
          <p:cNvPr id="5" name="Rounded Rectangle 4"/>
          <p:cNvSpPr/>
          <p:nvPr/>
        </p:nvSpPr>
        <p:spPr>
          <a:xfrm>
            <a:off x="4649190" y="2675226"/>
            <a:ext cx="268560" cy="1728192"/>
          </a:xfrm>
          <a:prstGeom prst="roundRect">
            <a:avLst/>
          </a:prstGeom>
          <a:noFill/>
          <a:ln w="63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9900CC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967724" y="3385440"/>
            <a:ext cx="403761" cy="1017978"/>
          </a:xfrm>
          <a:prstGeom prst="round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3884134" y="49468"/>
            <a:ext cx="1382110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baseline="30000" dirty="0" err="1" smtClean="0"/>
              <a:t>3</a:t>
            </a:r>
            <a:r>
              <a:rPr lang="nb-NO" dirty="0" err="1" smtClean="0"/>
              <a:t>He</a:t>
            </a:r>
            <a:r>
              <a:rPr lang="nb-NO" dirty="0" smtClean="0"/>
              <a:t>/</a:t>
            </a:r>
            <a:r>
              <a:rPr lang="nb-NO" baseline="30000" dirty="0" err="1" smtClean="0"/>
              <a:t>4</a:t>
            </a:r>
            <a:r>
              <a:rPr lang="nb-NO" dirty="0" err="1" smtClean="0"/>
              <a:t>He</a:t>
            </a:r>
            <a:r>
              <a:rPr lang="nb-NO" dirty="0" smtClean="0"/>
              <a:t>, R/Ra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976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53540" y="919930"/>
            <a:ext cx="5526572" cy="2645971"/>
            <a:chOff x="107504" y="177212"/>
            <a:chExt cx="5833453" cy="2770884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88640"/>
              <a:ext cx="3896866" cy="2759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4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5" y="177212"/>
              <a:ext cx="2587807" cy="2770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Connector 2"/>
            <p:cNvCxnSpPr/>
            <p:nvPr/>
          </p:nvCxnSpPr>
          <p:spPr>
            <a:xfrm>
              <a:off x="5934183" y="235011"/>
              <a:ext cx="6774" cy="240776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5856689" y="1003673"/>
            <a:ext cx="3225718" cy="1972001"/>
            <a:chOff x="179512" y="4132460"/>
            <a:chExt cx="3225718" cy="1972001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4132460"/>
              <a:ext cx="3179251" cy="197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65355" y="4193478"/>
              <a:ext cx="10134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000099"/>
                  </a:solidFill>
                </a:rPr>
                <a:t>&gt;15 R/Ra</a:t>
              </a:r>
              <a:endParaRPr lang="en-GB" b="1" dirty="0">
                <a:solidFill>
                  <a:srgbClr val="000099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843858" y="4209334"/>
              <a:ext cx="5613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3399FF"/>
                  </a:solidFill>
                </a:rPr>
                <a:t>9-15</a:t>
              </a:r>
              <a:endParaRPr lang="en-GB" b="1" dirty="0">
                <a:solidFill>
                  <a:srgbClr val="3399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127811" y="5202426"/>
              <a:ext cx="50045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A8A400"/>
                  </a:solidFill>
                </a:rPr>
                <a:t>8</a:t>
              </a:r>
              <a:r>
                <a:rPr lang="nb-NO" sz="800" b="1" dirty="0" smtClean="0">
                  <a:solidFill>
                    <a:srgbClr val="A8A400"/>
                  </a:solidFill>
                </a:rPr>
                <a:t> </a:t>
              </a:r>
              <a:r>
                <a:rPr lang="nb-NO" sz="1400" b="1" dirty="0" smtClean="0">
                  <a:solidFill>
                    <a:srgbClr val="A8A400"/>
                  </a:solidFill>
                </a:rPr>
                <a:t>±1</a:t>
              </a:r>
              <a:endParaRPr lang="en-GB" sz="1400" b="1" dirty="0">
                <a:solidFill>
                  <a:srgbClr val="A8A4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49908" y="5001423"/>
              <a:ext cx="4555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="1" dirty="0" smtClean="0">
                  <a:solidFill>
                    <a:srgbClr val="FF0000"/>
                  </a:solidFill>
                </a:rPr>
                <a:t>&lt; 7</a:t>
              </a:r>
              <a:endParaRPr lang="en-GB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63888" y="3909084"/>
            <a:ext cx="1314784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200" dirty="0" smtClean="0"/>
              <a:t>Class &amp; Goldstein</a:t>
            </a:r>
          </a:p>
          <a:p>
            <a:pPr>
              <a:lnSpc>
                <a:spcPts val="1200"/>
              </a:lnSpc>
            </a:pPr>
            <a:r>
              <a:rPr lang="nb-NO" sz="1200" dirty="0" smtClean="0"/>
              <a:t> (2005, Nature)</a:t>
            </a:r>
            <a:endParaRPr lang="en-GB" sz="1200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704" y="4160483"/>
            <a:ext cx="3704873" cy="265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76538" y="3698818"/>
            <a:ext cx="3376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dirty="0" err="1" smtClean="0">
                <a:solidFill>
                  <a:srgbClr val="3333FF"/>
                </a:solidFill>
              </a:rPr>
              <a:t>Similar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correlation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with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incompatible</a:t>
            </a:r>
            <a:r>
              <a:rPr lang="nb-NO" sz="1200" dirty="0" smtClean="0">
                <a:solidFill>
                  <a:srgbClr val="3333FF"/>
                </a:solidFill>
              </a:rPr>
              <a:t> trace element</a:t>
            </a:r>
          </a:p>
          <a:p>
            <a:r>
              <a:rPr lang="nb-NO" sz="1200" dirty="0" err="1" smtClean="0">
                <a:solidFill>
                  <a:srgbClr val="3333FF"/>
                </a:solidFill>
              </a:rPr>
              <a:t>concentrations</a:t>
            </a:r>
            <a:r>
              <a:rPr lang="nb-NO" sz="1200" dirty="0" smtClean="0">
                <a:solidFill>
                  <a:srgbClr val="3333FF"/>
                </a:solidFill>
              </a:rPr>
              <a:t> and ratios </a:t>
            </a:r>
            <a:endParaRPr lang="en-GB" sz="1200" dirty="0">
              <a:solidFill>
                <a:srgbClr val="3333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6007" y="156826"/>
            <a:ext cx="8535817" cy="40011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err="1" smtClean="0">
                <a:solidFill>
                  <a:srgbClr val="3333FF"/>
                </a:solidFill>
              </a:rPr>
              <a:t>Strong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evidence</a:t>
            </a:r>
            <a:r>
              <a:rPr lang="nb-NO" sz="2000" dirty="0" smtClean="0">
                <a:solidFill>
                  <a:srgbClr val="3333FF"/>
                </a:solidFill>
              </a:rPr>
              <a:t> that </a:t>
            </a:r>
            <a:r>
              <a:rPr lang="nb-NO" sz="2000" dirty="0" err="1" smtClean="0">
                <a:solidFill>
                  <a:srgbClr val="3333FF"/>
                </a:solidFill>
              </a:rPr>
              <a:t>the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primordial</a:t>
            </a:r>
            <a:r>
              <a:rPr lang="nb-NO" sz="2000" dirty="0" smtClean="0">
                <a:solidFill>
                  <a:srgbClr val="3333FF"/>
                </a:solidFill>
              </a:rPr>
              <a:t>-like He </a:t>
            </a:r>
            <a:r>
              <a:rPr lang="nb-NO" sz="1800" dirty="0" smtClean="0">
                <a:solidFill>
                  <a:srgbClr val="3333FF"/>
                </a:solidFill>
              </a:rPr>
              <a:t>(and Ne) </a:t>
            </a:r>
            <a:r>
              <a:rPr lang="nb-NO" sz="2000" dirty="0" err="1" smtClean="0">
                <a:solidFill>
                  <a:srgbClr val="3333FF"/>
                </a:solidFill>
              </a:rPr>
              <a:t>source</a:t>
            </a:r>
            <a:r>
              <a:rPr lang="nb-NO" sz="2000" dirty="0" smtClean="0">
                <a:solidFill>
                  <a:srgbClr val="3333FF"/>
                </a:solidFill>
              </a:rPr>
              <a:t> material is </a:t>
            </a:r>
            <a:r>
              <a:rPr lang="nb-NO" sz="2000" dirty="0" err="1" smtClean="0">
                <a:solidFill>
                  <a:srgbClr val="3333FF"/>
                </a:solidFill>
              </a:rPr>
              <a:t>refractory</a:t>
            </a:r>
            <a:endParaRPr lang="nb-NO" sz="2000" dirty="0" smtClean="0">
              <a:solidFill>
                <a:srgbClr val="3333FF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rot="7543739">
            <a:off x="3530225" y="670461"/>
            <a:ext cx="1355776" cy="2487207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Down Arrow 18"/>
          <p:cNvSpPr/>
          <p:nvPr/>
        </p:nvSpPr>
        <p:spPr>
          <a:xfrm rot="7543739">
            <a:off x="763536" y="814475"/>
            <a:ext cx="1355776" cy="2158360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own Arrow 19"/>
          <p:cNvSpPr/>
          <p:nvPr/>
        </p:nvSpPr>
        <p:spPr>
          <a:xfrm rot="3103688">
            <a:off x="6175402" y="4023757"/>
            <a:ext cx="1700875" cy="2739323"/>
          </a:xfrm>
          <a:prstGeom prst="downArrow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 rot="2226971">
            <a:off x="4043308" y="1168317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 rot="19298361">
            <a:off x="6533136" y="4478639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 rot="2226971">
            <a:off x="1485485" y="1162296"/>
            <a:ext cx="865943" cy="37446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200" dirty="0" smtClean="0">
                <a:solidFill>
                  <a:srgbClr val="FF0000"/>
                </a:solidFill>
              </a:rPr>
              <a:t>Increasing </a:t>
            </a:r>
          </a:p>
          <a:p>
            <a:pPr>
              <a:lnSpc>
                <a:spcPts val="1100"/>
              </a:lnSpc>
            </a:pPr>
            <a:r>
              <a:rPr lang="en-GB" sz="1200" baseline="30000" dirty="0" smtClean="0">
                <a:solidFill>
                  <a:srgbClr val="FF0000"/>
                </a:solidFill>
              </a:rPr>
              <a:t>3</a:t>
            </a:r>
            <a:r>
              <a:rPr lang="en-GB" sz="1200" dirty="0" smtClean="0">
                <a:solidFill>
                  <a:srgbClr val="FF0000"/>
                </a:solidFill>
              </a:rPr>
              <a:t>He/</a:t>
            </a:r>
            <a:r>
              <a:rPr lang="en-GB" sz="1200" baseline="30000" dirty="0" smtClean="0">
                <a:solidFill>
                  <a:srgbClr val="FF0000"/>
                </a:solidFill>
              </a:rPr>
              <a:t>4</a:t>
            </a:r>
            <a:r>
              <a:rPr lang="en-GB" sz="1200" dirty="0" smtClean="0">
                <a:solidFill>
                  <a:srgbClr val="FF0000"/>
                </a:solidFill>
              </a:rPr>
              <a:t>He</a:t>
            </a:r>
            <a:endParaRPr lang="en-GB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4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 animBg="1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:\pc\Dokumenter\Adobe-Illustr-figures\EarlyEarth\Refract He-W-Os-Xe Baffin Ontong\He-Os-systematics-Baffin-Green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02" y="116632"/>
            <a:ext cx="56538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199" y="121063"/>
            <a:ext cx="3357009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GB" sz="1500" baseline="30000" dirty="0" smtClean="0">
                <a:solidFill>
                  <a:srgbClr val="3333FF"/>
                </a:solidFill>
              </a:rPr>
              <a:t>3</a:t>
            </a:r>
            <a:r>
              <a:rPr lang="en-GB" sz="1500" dirty="0" smtClean="0">
                <a:solidFill>
                  <a:srgbClr val="3333FF"/>
                </a:solidFill>
              </a:rPr>
              <a:t>He/</a:t>
            </a:r>
            <a:r>
              <a:rPr lang="en-GB" sz="1500" baseline="30000" dirty="0" smtClean="0">
                <a:solidFill>
                  <a:srgbClr val="3333FF"/>
                </a:solidFill>
              </a:rPr>
              <a:t>4</a:t>
            </a:r>
            <a:r>
              <a:rPr lang="en-GB" sz="1500" dirty="0" smtClean="0">
                <a:solidFill>
                  <a:srgbClr val="3333FF"/>
                </a:solidFill>
              </a:rPr>
              <a:t>He versus </a:t>
            </a:r>
            <a:r>
              <a:rPr lang="en-GB" sz="1500" baseline="30000" dirty="0" smtClean="0">
                <a:solidFill>
                  <a:srgbClr val="3333FF"/>
                </a:solidFill>
              </a:rPr>
              <a:t>87</a:t>
            </a:r>
            <a:r>
              <a:rPr lang="en-GB" sz="1500" dirty="0" smtClean="0">
                <a:solidFill>
                  <a:srgbClr val="3333FF"/>
                </a:solidFill>
              </a:rPr>
              <a:t>Sr/</a:t>
            </a:r>
            <a:r>
              <a:rPr lang="en-GB" sz="1500" baseline="30000" dirty="0" smtClean="0">
                <a:solidFill>
                  <a:srgbClr val="3333FF"/>
                </a:solidFill>
              </a:rPr>
              <a:t>86</a:t>
            </a:r>
            <a:r>
              <a:rPr lang="en-GB" sz="1500" dirty="0" smtClean="0">
                <a:solidFill>
                  <a:srgbClr val="3333FF"/>
                </a:solidFill>
              </a:rPr>
              <a:t>Sr and </a:t>
            </a:r>
            <a:r>
              <a:rPr lang="en-GB" sz="1500" baseline="30000" dirty="0" smtClean="0">
                <a:solidFill>
                  <a:srgbClr val="3333FF"/>
                </a:solidFill>
              </a:rPr>
              <a:t>143</a:t>
            </a:r>
            <a:r>
              <a:rPr lang="en-GB" sz="1500" dirty="0" smtClean="0">
                <a:solidFill>
                  <a:srgbClr val="3333FF"/>
                </a:solidFill>
              </a:rPr>
              <a:t>Nd/</a:t>
            </a:r>
            <a:r>
              <a:rPr lang="en-GB" sz="1500" baseline="30000" dirty="0" smtClean="0">
                <a:solidFill>
                  <a:srgbClr val="3333FF"/>
                </a:solidFill>
              </a:rPr>
              <a:t>144</a:t>
            </a:r>
            <a:r>
              <a:rPr lang="en-GB" sz="1500" dirty="0" smtClean="0">
                <a:solidFill>
                  <a:srgbClr val="3333FF"/>
                </a:solidFill>
              </a:rPr>
              <a:t>Nd</a:t>
            </a:r>
          </a:p>
          <a:p>
            <a:pPr>
              <a:lnSpc>
                <a:spcPts val="2800"/>
              </a:lnSpc>
            </a:pPr>
            <a:r>
              <a:rPr lang="en-GB" sz="1400" b="1" dirty="0" smtClean="0"/>
              <a:t>Maximum</a:t>
            </a:r>
            <a:r>
              <a:rPr lang="en-GB" sz="1400" dirty="0" smtClean="0"/>
              <a:t> He-values of the Samoa</a:t>
            </a:r>
            <a:r>
              <a:rPr lang="en-GB" sz="1400" dirty="0"/>
              <a:t>, </a:t>
            </a:r>
            <a:r>
              <a:rPr lang="en-GB" sz="1400" dirty="0" smtClean="0"/>
              <a:t>Hawaii</a:t>
            </a:r>
          </a:p>
          <a:p>
            <a:pPr>
              <a:lnSpc>
                <a:spcPts val="1500"/>
              </a:lnSpc>
            </a:pPr>
            <a:r>
              <a:rPr lang="en-GB" sz="1400" dirty="0" smtClean="0"/>
              <a:t>and Heard-Kerguelen trends are </a:t>
            </a:r>
            <a:r>
              <a:rPr lang="en-GB" sz="1400" b="1" dirty="0" smtClean="0"/>
              <a:t>stippled</a:t>
            </a:r>
            <a:endParaRPr lang="en-GB" sz="1400" dirty="0" smtClean="0"/>
          </a:p>
          <a:p>
            <a:pPr>
              <a:lnSpc>
                <a:spcPts val="3500"/>
              </a:lnSpc>
            </a:pPr>
            <a:r>
              <a:rPr lang="nb-NO" sz="1400" b="1" dirty="0" smtClean="0"/>
              <a:t>positive</a:t>
            </a:r>
            <a:r>
              <a:rPr lang="nb-NO" sz="1400" dirty="0" smtClean="0"/>
              <a:t> </a:t>
            </a:r>
            <a:r>
              <a:rPr lang="en-GB" sz="1400" baseline="30000" dirty="0" smtClean="0"/>
              <a:t>3</a:t>
            </a:r>
            <a:r>
              <a:rPr lang="en-GB" sz="1400" dirty="0" smtClean="0"/>
              <a:t>He/</a:t>
            </a:r>
            <a:r>
              <a:rPr lang="en-GB" sz="1400" baseline="30000" dirty="0" smtClean="0"/>
              <a:t>4</a:t>
            </a:r>
            <a:r>
              <a:rPr lang="en-GB" sz="1400" dirty="0" smtClean="0"/>
              <a:t>He - </a:t>
            </a:r>
            <a:r>
              <a:rPr lang="en-GB" sz="1400" baseline="30000" dirty="0" smtClean="0"/>
              <a:t>143</a:t>
            </a:r>
            <a:r>
              <a:rPr lang="en-GB" sz="1400" dirty="0" smtClean="0"/>
              <a:t>Nd/</a:t>
            </a:r>
            <a:r>
              <a:rPr lang="en-GB" sz="1400" baseline="30000" dirty="0" smtClean="0"/>
              <a:t>144</a:t>
            </a:r>
            <a:r>
              <a:rPr lang="en-GB" sz="1400" dirty="0" smtClean="0"/>
              <a:t>Nd correlation</a:t>
            </a:r>
          </a:p>
          <a:p>
            <a:pPr>
              <a:lnSpc>
                <a:spcPts val="1800"/>
              </a:lnSpc>
            </a:pPr>
            <a:r>
              <a:rPr lang="nb-NO" sz="1400" b="1" dirty="0" smtClean="0"/>
              <a:t>negative</a:t>
            </a:r>
            <a:r>
              <a:rPr lang="nb-NO" sz="1400" dirty="0" smtClean="0"/>
              <a:t> </a:t>
            </a:r>
            <a:r>
              <a:rPr lang="en-GB" sz="1400" baseline="30000" dirty="0"/>
              <a:t>3</a:t>
            </a:r>
            <a:r>
              <a:rPr lang="en-GB" sz="1400" dirty="0"/>
              <a:t>He/</a:t>
            </a:r>
            <a:r>
              <a:rPr lang="en-GB" sz="1400" baseline="30000" dirty="0"/>
              <a:t>4</a:t>
            </a:r>
            <a:r>
              <a:rPr lang="en-GB" sz="1400" dirty="0"/>
              <a:t>He </a:t>
            </a:r>
            <a:r>
              <a:rPr lang="en-GB" sz="1400" dirty="0" smtClean="0"/>
              <a:t>- </a:t>
            </a:r>
            <a:r>
              <a:rPr lang="en-GB" sz="1400" baseline="30000" dirty="0" smtClean="0"/>
              <a:t>87</a:t>
            </a:r>
            <a:r>
              <a:rPr lang="en-GB" sz="1400" dirty="0" smtClean="0"/>
              <a:t>Sr/</a:t>
            </a:r>
            <a:r>
              <a:rPr lang="en-GB" sz="1400" baseline="30000" dirty="0" smtClean="0"/>
              <a:t>86</a:t>
            </a:r>
            <a:r>
              <a:rPr lang="en-GB" sz="1400" dirty="0" smtClean="0"/>
              <a:t>Sr correlation</a:t>
            </a:r>
          </a:p>
          <a:p>
            <a:pPr>
              <a:lnSpc>
                <a:spcPts val="3200"/>
              </a:lnSpc>
            </a:pPr>
            <a:r>
              <a:rPr lang="en-GB" sz="1300" dirty="0" smtClean="0">
                <a:solidFill>
                  <a:srgbClr val="990099"/>
                </a:solidFill>
              </a:rPr>
              <a:t>Contamination will </a:t>
            </a:r>
            <a:r>
              <a:rPr lang="en-GB" sz="1300" dirty="0">
                <a:solidFill>
                  <a:srgbClr val="990099"/>
                </a:solidFill>
              </a:rPr>
              <a:t>invariably </a:t>
            </a:r>
            <a:r>
              <a:rPr lang="en-GB" sz="1300" dirty="0" smtClean="0">
                <a:solidFill>
                  <a:srgbClr val="990099"/>
                </a:solidFill>
              </a:rPr>
              <a:t>change</a:t>
            </a:r>
            <a:endParaRPr lang="en-GB" sz="1300" dirty="0">
              <a:solidFill>
                <a:srgbClr val="990099"/>
              </a:solidFill>
            </a:endParaRPr>
          </a:p>
          <a:p>
            <a:pPr>
              <a:lnSpc>
                <a:spcPts val="1200"/>
              </a:lnSpc>
            </a:pPr>
            <a:r>
              <a:rPr lang="en-GB" sz="1300" dirty="0" smtClean="0">
                <a:solidFill>
                  <a:srgbClr val="990099"/>
                </a:solidFill>
              </a:rPr>
              <a:t> compositions to </a:t>
            </a:r>
            <a:r>
              <a:rPr lang="en-GB" sz="1300" dirty="0">
                <a:solidFill>
                  <a:srgbClr val="990099"/>
                </a:solidFill>
              </a:rPr>
              <a:t>lower </a:t>
            </a:r>
            <a:r>
              <a:rPr lang="en-GB" sz="1300" baseline="30000" dirty="0">
                <a:solidFill>
                  <a:srgbClr val="990099"/>
                </a:solidFill>
              </a:rPr>
              <a:t>3</a:t>
            </a:r>
            <a:r>
              <a:rPr lang="en-GB" sz="1300" dirty="0">
                <a:solidFill>
                  <a:srgbClr val="990099"/>
                </a:solidFill>
              </a:rPr>
              <a:t>He/</a:t>
            </a:r>
            <a:r>
              <a:rPr lang="en-GB" sz="1300" baseline="30000" dirty="0">
                <a:solidFill>
                  <a:srgbClr val="990099"/>
                </a:solidFill>
              </a:rPr>
              <a:t>4</a:t>
            </a:r>
            <a:r>
              <a:rPr lang="en-GB" sz="1300" dirty="0">
                <a:solidFill>
                  <a:srgbClr val="990099"/>
                </a:solidFill>
              </a:rPr>
              <a:t>He </a:t>
            </a:r>
            <a:r>
              <a:rPr lang="en-GB" sz="1300" dirty="0" smtClean="0">
                <a:solidFill>
                  <a:srgbClr val="990099"/>
                </a:solidFill>
              </a:rPr>
              <a:t>ratios</a:t>
            </a:r>
            <a:endParaRPr lang="en-GB" sz="1300" dirty="0">
              <a:solidFill>
                <a:srgbClr val="99009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99" y="3283715"/>
            <a:ext cx="3833037" cy="13285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3333FF"/>
                </a:solidFill>
              </a:rPr>
              <a:t>Iceland plume head with</a:t>
            </a:r>
            <a:r>
              <a:rPr lang="en-GB" b="1" dirty="0" smtClean="0">
                <a:solidFill>
                  <a:srgbClr val="3333FF"/>
                </a:solidFill>
              </a:rPr>
              <a:t> extremely high</a:t>
            </a:r>
          </a:p>
          <a:p>
            <a:r>
              <a:rPr lang="en-GB" b="1" baseline="30000" dirty="0" smtClean="0">
                <a:solidFill>
                  <a:srgbClr val="3333FF"/>
                </a:solidFill>
              </a:rPr>
              <a:t>3</a:t>
            </a:r>
            <a:r>
              <a:rPr lang="en-GB" b="1" dirty="0" smtClean="0">
                <a:solidFill>
                  <a:srgbClr val="3333FF"/>
                </a:solidFill>
              </a:rPr>
              <a:t>He/</a:t>
            </a:r>
            <a:r>
              <a:rPr lang="en-GB" b="1" baseline="30000" dirty="0" smtClean="0">
                <a:solidFill>
                  <a:srgbClr val="3333FF"/>
                </a:solidFill>
              </a:rPr>
              <a:t>4</a:t>
            </a:r>
            <a:r>
              <a:rPr lang="en-GB" b="1" dirty="0" smtClean="0">
                <a:solidFill>
                  <a:srgbClr val="3333FF"/>
                </a:solidFill>
              </a:rPr>
              <a:t>He ratios </a:t>
            </a:r>
            <a:r>
              <a:rPr lang="en-GB" sz="1400" dirty="0" smtClean="0">
                <a:solidFill>
                  <a:srgbClr val="3333FF"/>
                </a:solidFill>
              </a:rPr>
              <a:t>(Baffin Island, West Greenland):</a:t>
            </a:r>
          </a:p>
          <a:p>
            <a:pPr>
              <a:lnSpc>
                <a:spcPts val="4000"/>
              </a:lnSpc>
            </a:pPr>
            <a:r>
              <a:rPr lang="en-GB" dirty="0" smtClean="0"/>
              <a:t>            </a:t>
            </a:r>
            <a:r>
              <a:rPr lang="en-GB" b="1" dirty="0" smtClean="0"/>
              <a:t>high</a:t>
            </a:r>
            <a:r>
              <a:rPr lang="en-GB" dirty="0" smtClean="0"/>
              <a:t> </a:t>
            </a:r>
            <a:r>
              <a:rPr lang="en-GB" dirty="0" err="1" smtClean="0"/>
              <a:t>Os</a:t>
            </a:r>
            <a:endParaRPr lang="en-GB" dirty="0" smtClean="0"/>
          </a:p>
          <a:p>
            <a:pPr>
              <a:lnSpc>
                <a:spcPts val="1800"/>
              </a:lnSpc>
            </a:pPr>
            <a:r>
              <a:rPr lang="en-GB" b="1" dirty="0"/>
              <a:t> </a:t>
            </a:r>
            <a:r>
              <a:rPr lang="en-GB" b="1" dirty="0" smtClean="0"/>
              <a:t>           low</a:t>
            </a:r>
            <a:r>
              <a:rPr lang="en-GB" dirty="0" smtClean="0"/>
              <a:t> Re and </a:t>
            </a:r>
            <a:r>
              <a:rPr lang="en-GB" baseline="30000" dirty="0" smtClean="0"/>
              <a:t>187</a:t>
            </a:r>
            <a:r>
              <a:rPr lang="en-GB" dirty="0" smtClean="0"/>
              <a:t>Os/</a:t>
            </a:r>
            <a:r>
              <a:rPr lang="en-GB" baseline="30000" dirty="0" smtClean="0"/>
              <a:t>188</a:t>
            </a:r>
            <a:r>
              <a:rPr lang="en-GB" dirty="0" smtClean="0"/>
              <a:t>Os ratios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91536" y="3283715"/>
            <a:ext cx="5116968" cy="3507959"/>
            <a:chOff x="3991536" y="3283715"/>
            <a:chExt cx="5116968" cy="3507959"/>
          </a:xfrm>
        </p:grpSpPr>
        <p:pic>
          <p:nvPicPr>
            <p:cNvPr id="5123" name="Picture 3" descr="M:\pc\Dokumenter\Adobe-Illustr-figures\EarlyEarth\Refract He-W-Os-Xe Baffin Ontong\He-Os-systematics-Baffin-Greenl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536" y="3283715"/>
              <a:ext cx="5116968" cy="3507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ounded Rectangle 7"/>
            <p:cNvSpPr/>
            <p:nvPr/>
          </p:nvSpPr>
          <p:spPr>
            <a:xfrm>
              <a:off x="7092279" y="5069393"/>
              <a:ext cx="1800201" cy="231112"/>
            </a:xfrm>
            <a:prstGeom prst="roundRect">
              <a:avLst/>
            </a:prstGeom>
            <a:solidFill>
              <a:srgbClr val="EA0000">
                <a:alpha val="14902"/>
              </a:srgbClr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23657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56" y="43336"/>
            <a:ext cx="8311938" cy="3469311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169378" y="73152"/>
            <a:ext cx="5525085" cy="2962656"/>
            <a:chOff x="1169378" y="73152"/>
            <a:chExt cx="5525085" cy="2962656"/>
          </a:xfrm>
        </p:grpSpPr>
        <p:sp>
          <p:nvSpPr>
            <p:cNvPr id="4" name="Rectangle 3"/>
            <p:cNvSpPr/>
            <p:nvPr/>
          </p:nvSpPr>
          <p:spPr>
            <a:xfrm>
              <a:off x="1238359" y="83602"/>
              <a:ext cx="4774659" cy="2952206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" name="Straight Connector 7"/>
            <p:cNvCxnSpPr/>
            <p:nvPr/>
          </p:nvCxnSpPr>
          <p:spPr>
            <a:xfrm flipH="1">
              <a:off x="6625481" y="73152"/>
              <a:ext cx="1" cy="2962656"/>
            </a:xfrm>
            <a:prstGeom prst="line">
              <a:avLst/>
            </a:prstGeom>
            <a:ln w="31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 rot="16200000">
              <a:off x="1080893" y="421142"/>
              <a:ext cx="453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.703</a:t>
              </a:r>
              <a:endParaRPr lang="en-GB" sz="1200">
                <a:solidFill>
                  <a:srgbClr val="FF00FF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 rot="16200000">
              <a:off x="5636466" y="1019089"/>
              <a:ext cx="60785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.51312</a:t>
              </a:r>
              <a:endParaRPr lang="en-GB" sz="1200">
                <a:solidFill>
                  <a:srgbClr val="FF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 rot="16200000">
              <a:off x="6290506" y="1111839"/>
              <a:ext cx="53091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smtClean="0">
                  <a:solidFill>
                    <a:srgbClr val="FF00FF"/>
                  </a:solidFill>
                </a:rPr>
                <a:t>17.75</a:t>
              </a:r>
              <a:endParaRPr lang="en-GB" sz="1200">
                <a:solidFill>
                  <a:srgbClr val="FF00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5094" y="3812299"/>
            <a:ext cx="8094957" cy="2957513"/>
            <a:chOff x="80323" y="3859841"/>
            <a:chExt cx="8094957" cy="2957513"/>
          </a:xfrm>
        </p:grpSpPr>
        <p:grpSp>
          <p:nvGrpSpPr>
            <p:cNvPr id="14" name="Group 13"/>
            <p:cNvGrpSpPr/>
            <p:nvPr/>
          </p:nvGrpSpPr>
          <p:grpSpPr>
            <a:xfrm>
              <a:off x="4211960" y="3859841"/>
              <a:ext cx="3963320" cy="2957513"/>
              <a:chOff x="4711090" y="3645023"/>
              <a:chExt cx="4316438" cy="3110387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1090" y="3645023"/>
                <a:ext cx="4316438" cy="3110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TextBox 15"/>
              <p:cNvSpPr txBox="1"/>
              <p:nvPr/>
            </p:nvSpPr>
            <p:spPr>
              <a:xfrm rot="938441">
                <a:off x="8292099" y="4595182"/>
                <a:ext cx="655949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smtClean="0">
                    <a:solidFill>
                      <a:srgbClr val="CC0000"/>
                    </a:solidFill>
                  </a:rPr>
                  <a:t>HIMU</a:t>
                </a:r>
                <a:endParaRPr lang="nb-NO" sz="1100" dirty="0">
                  <a:solidFill>
                    <a:srgbClr val="CC0000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6883029" y="5625741"/>
                <a:ext cx="5357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err="1" smtClean="0">
                    <a:solidFill>
                      <a:srgbClr val="0099FF"/>
                    </a:solidFill>
                  </a:rPr>
                  <a:t>EM2</a:t>
                </a:r>
                <a:endParaRPr lang="nb-NO" sz="1100" dirty="0">
                  <a:solidFill>
                    <a:srgbClr val="0099FF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718433" y="6001044"/>
                <a:ext cx="53572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err="1" smtClean="0">
                    <a:solidFill>
                      <a:srgbClr val="FF6600"/>
                    </a:solidFill>
                  </a:rPr>
                  <a:t>EM1</a:t>
                </a:r>
                <a:endParaRPr lang="nb-NO" sz="1100" b="1" dirty="0">
                  <a:solidFill>
                    <a:srgbClr val="FF6600"/>
                  </a:solidFill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62012" y="3696400"/>
                <a:ext cx="469352" cy="28410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ts val="0"/>
                  </a:spcBef>
                </a:pPr>
                <a:r>
                  <a:rPr lang="nb-NO" sz="1100" b="1" dirty="0" smtClean="0">
                    <a:solidFill>
                      <a:srgbClr val="000099"/>
                    </a:solidFill>
                  </a:rPr>
                  <a:t>DM</a:t>
                </a:r>
                <a:endParaRPr lang="nb-NO" sz="1100" b="1" dirty="0">
                  <a:solidFill>
                    <a:srgbClr val="000099"/>
                  </a:solidFill>
                </a:endParaRPr>
              </a:p>
            </p:txBody>
          </p:sp>
        </p:grp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23" y="3949340"/>
              <a:ext cx="3796869" cy="272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3256892" y="5970774"/>
              <a:ext cx="5838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smtClean="0">
                  <a:solidFill>
                    <a:srgbClr val="CC0000"/>
                  </a:solidFill>
                </a:rPr>
                <a:t>HIMU</a:t>
              </a:r>
              <a:endParaRPr lang="nb-NO" sz="1100" dirty="0">
                <a:solidFill>
                  <a:srgbClr val="CC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67794" y="4022300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err="1" smtClean="0">
                  <a:solidFill>
                    <a:srgbClr val="0099FF"/>
                  </a:solidFill>
                </a:rPr>
                <a:t>EM2</a:t>
              </a:r>
              <a:endParaRPr lang="nb-NO" sz="1100" dirty="0">
                <a:solidFill>
                  <a:srgbClr val="0099FF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934664" y="4683250"/>
              <a:ext cx="4828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100" b="1" dirty="0" err="1" smtClean="0">
                  <a:solidFill>
                    <a:srgbClr val="FF6600"/>
                  </a:solidFill>
                </a:rPr>
                <a:t>EM1</a:t>
              </a:r>
              <a:endParaRPr lang="nb-NO" sz="1100" b="1" dirty="0">
                <a:solidFill>
                  <a:srgbClr val="FF66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2080299" y="4101849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900" dirty="0" smtClean="0">
                  <a:solidFill>
                    <a:srgbClr val="0099FF"/>
                  </a:solidFill>
                </a:rPr>
                <a:t>Samoa</a:t>
              </a:r>
              <a:endParaRPr lang="en-GB" sz="900" dirty="0">
                <a:solidFill>
                  <a:srgbClr val="0099FF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3802362">
              <a:off x="854862" y="4994596"/>
              <a:ext cx="646331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Pitcairn-</a:t>
              </a:r>
            </a:p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Walvis R.</a:t>
              </a:r>
              <a:endParaRPr lang="en-GB" sz="900" dirty="0">
                <a:solidFill>
                  <a:srgbClr val="FF66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75288" y="5884714"/>
              <a:ext cx="639208" cy="377249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4915776" y="4591150"/>
              <a:ext cx="667783" cy="1769002"/>
            </a:xfrm>
            <a:prstGeom prst="rect">
              <a:avLst/>
            </a:prstGeom>
            <a:noFill/>
            <a:ln w="31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27775" y="5678907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.7030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 rot="16200000">
              <a:off x="5405214" y="6024350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17.75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856180" y="4384350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.51312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1157963" y="6310798"/>
              <a:ext cx="50206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smtClean="0">
                  <a:solidFill>
                    <a:srgbClr val="FF00FF"/>
                  </a:solidFill>
                </a:rPr>
                <a:t>17.75</a:t>
              </a:r>
              <a:endParaRPr lang="en-GB" sz="1100">
                <a:solidFill>
                  <a:srgbClr val="FF00FF"/>
                </a:solidFill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5543849" y="4557638"/>
              <a:ext cx="76599" cy="8617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77982" y="5849448"/>
              <a:ext cx="76599" cy="8617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2035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7" y="578569"/>
            <a:ext cx="4100481" cy="297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97788">
            <a:off x="3643846" y="2024570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0099FF"/>
                </a:solidFill>
              </a:rPr>
              <a:t>EM2</a:t>
            </a:r>
            <a:endParaRPr lang="nb-NO" sz="1300" dirty="0">
              <a:solidFill>
                <a:srgbClr val="0099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03" y="2806943"/>
            <a:ext cx="53572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err="1" smtClean="0">
                <a:solidFill>
                  <a:srgbClr val="FF6600"/>
                </a:solidFill>
              </a:rPr>
              <a:t>EM1</a:t>
            </a:r>
            <a:endParaRPr lang="nb-NO" sz="1300" b="1" dirty="0">
              <a:solidFill>
                <a:srgbClr val="FF6600"/>
              </a:solidFill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999" y="1217547"/>
            <a:ext cx="4155970" cy="1385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25825" y="619153"/>
            <a:ext cx="46198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000099"/>
                </a:solidFill>
              </a:rPr>
              <a:t>DM</a:t>
            </a:r>
            <a:endParaRPr lang="nb-NO" sz="1300" b="1" dirty="0">
              <a:solidFill>
                <a:srgbClr val="000099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853948">
            <a:off x="3034150" y="1858629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 smtClean="0">
                <a:solidFill>
                  <a:srgbClr val="0099FF"/>
                </a:solidFill>
              </a:rPr>
              <a:t>Samoa</a:t>
            </a:r>
            <a:endParaRPr lang="en-GB" sz="1100" dirty="0">
              <a:solidFill>
                <a:srgbClr val="0099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869473" y="54591"/>
            <a:ext cx="976549" cy="374461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100"/>
              </a:lnSpc>
            </a:pPr>
            <a:r>
              <a:rPr lang="nb-NO" sz="1000" dirty="0" err="1" smtClean="0"/>
              <a:t>Stracke</a:t>
            </a:r>
            <a:r>
              <a:rPr lang="nb-NO" sz="1000" dirty="0"/>
              <a:t> </a:t>
            </a:r>
            <a:r>
              <a:rPr lang="nb-NO" sz="1000" dirty="0" smtClean="0"/>
              <a:t>(2012,</a:t>
            </a:r>
          </a:p>
          <a:p>
            <a:pPr>
              <a:lnSpc>
                <a:spcPts val="1100"/>
              </a:lnSpc>
            </a:pPr>
            <a:r>
              <a:rPr lang="nb-NO" sz="1000" dirty="0" smtClean="0"/>
              <a:t>  </a:t>
            </a:r>
            <a:r>
              <a:rPr lang="nb-NO" sz="1000" dirty="0" err="1" smtClean="0"/>
              <a:t>Chem</a:t>
            </a:r>
            <a:r>
              <a:rPr lang="nb-NO" sz="1000" dirty="0"/>
              <a:t>.</a:t>
            </a:r>
            <a:r>
              <a:rPr lang="nb-NO" sz="1000" dirty="0" smtClean="0"/>
              <a:t> </a:t>
            </a:r>
            <a:r>
              <a:rPr lang="nb-NO" sz="1000" dirty="0" err="1" smtClean="0"/>
              <a:t>Geol</a:t>
            </a:r>
            <a:r>
              <a:rPr lang="nb-NO" sz="1000" dirty="0" smtClean="0"/>
              <a:t>.)</a:t>
            </a:r>
            <a:endParaRPr lang="en-GB" sz="1000" dirty="0"/>
          </a:p>
        </p:txBody>
      </p:sp>
      <p:sp>
        <p:nvSpPr>
          <p:cNvPr id="30" name="TextBox 29"/>
          <p:cNvSpPr txBox="1"/>
          <p:nvPr/>
        </p:nvSpPr>
        <p:spPr>
          <a:xfrm>
            <a:off x="57586" y="56366"/>
            <a:ext cx="4281941" cy="3744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2000" b="1" dirty="0" err="1" smtClean="0">
                <a:solidFill>
                  <a:srgbClr val="3333FF"/>
                </a:solidFill>
              </a:rPr>
              <a:t>Identifying</a:t>
            </a:r>
            <a:r>
              <a:rPr lang="nb-NO" sz="2000" b="1" dirty="0" smtClean="0">
                <a:solidFill>
                  <a:srgbClr val="3333FF"/>
                </a:solidFill>
              </a:rPr>
              <a:t> mantle </a:t>
            </a:r>
            <a:r>
              <a:rPr lang="nb-NO" sz="2000" b="1" dirty="0" err="1" smtClean="0">
                <a:solidFill>
                  <a:srgbClr val="3333FF"/>
                </a:solidFill>
              </a:rPr>
              <a:t>components</a:t>
            </a:r>
            <a:r>
              <a:rPr lang="nb-NO" sz="2000" b="1" dirty="0" smtClean="0">
                <a:solidFill>
                  <a:srgbClr val="3333FF"/>
                </a:solidFill>
              </a:rPr>
              <a:t>, </a:t>
            </a:r>
            <a:r>
              <a:rPr lang="nb-NO" sz="2000" b="1" dirty="0" err="1" smtClean="0">
                <a:solidFill>
                  <a:srgbClr val="3333FF"/>
                </a:solidFill>
              </a:rPr>
              <a:t>OIBs</a:t>
            </a:r>
            <a:endParaRPr lang="nb-NO" sz="1800" dirty="0">
              <a:solidFill>
                <a:srgbClr val="3333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47596" y="1971508"/>
            <a:ext cx="65594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0"/>
              </a:spcBef>
            </a:pPr>
            <a:r>
              <a:rPr lang="nb-NO" sz="1300" b="1" dirty="0" smtClean="0">
                <a:solidFill>
                  <a:srgbClr val="CC0000"/>
                </a:solidFill>
              </a:rPr>
              <a:t>HIMU</a:t>
            </a:r>
            <a:endParaRPr lang="nb-NO" sz="1300" dirty="0">
              <a:solidFill>
                <a:srgbClr val="CC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 rot="2582548">
            <a:off x="1745290" y="2568006"/>
            <a:ext cx="7008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900"/>
              </a:lnSpc>
            </a:pPr>
            <a:r>
              <a:rPr lang="nb-NO" sz="1100" dirty="0" smtClean="0">
                <a:solidFill>
                  <a:srgbClr val="FF6600"/>
                </a:solidFill>
              </a:rPr>
              <a:t>Pitcairn-</a:t>
            </a:r>
          </a:p>
          <a:p>
            <a:pPr>
              <a:lnSpc>
                <a:spcPts val="900"/>
              </a:lnSpc>
            </a:pPr>
            <a:r>
              <a:rPr lang="nb-NO" sz="1000" dirty="0" smtClean="0">
                <a:solidFill>
                  <a:srgbClr val="FF6600"/>
                </a:solidFill>
              </a:rPr>
              <a:t>Walvis R</a:t>
            </a:r>
            <a:r>
              <a:rPr lang="nb-NO" sz="1100" dirty="0" smtClean="0">
                <a:solidFill>
                  <a:srgbClr val="FF6600"/>
                </a:solidFill>
              </a:rPr>
              <a:t>.</a:t>
            </a:r>
            <a:endParaRPr lang="en-GB" sz="1100" dirty="0">
              <a:solidFill>
                <a:srgbClr val="FF66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55714" y="1531690"/>
            <a:ext cx="1026885" cy="306896"/>
          </a:xfrm>
          <a:prstGeom prst="rect">
            <a:avLst/>
          </a:prstGeom>
          <a:noFill/>
          <a:ln w="952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Rectangle 34"/>
          <p:cNvSpPr/>
          <p:nvPr/>
        </p:nvSpPr>
        <p:spPr>
          <a:xfrm>
            <a:off x="7497363" y="2150433"/>
            <a:ext cx="1421084" cy="152400"/>
          </a:xfrm>
          <a:prstGeom prst="rect">
            <a:avLst/>
          </a:prstGeom>
          <a:noFill/>
          <a:ln w="9525">
            <a:solidFill>
              <a:srgbClr val="CC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Rectangle 35"/>
          <p:cNvSpPr/>
          <p:nvPr/>
        </p:nvSpPr>
        <p:spPr>
          <a:xfrm>
            <a:off x="4885421" y="1212795"/>
            <a:ext cx="1097360" cy="467224"/>
          </a:xfrm>
          <a:prstGeom prst="rect">
            <a:avLst/>
          </a:prstGeom>
          <a:noFill/>
          <a:ln w="9525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/>
          <p:cNvSpPr/>
          <p:nvPr/>
        </p:nvSpPr>
        <p:spPr>
          <a:xfrm>
            <a:off x="4869473" y="2161003"/>
            <a:ext cx="653466" cy="137425"/>
          </a:xfrm>
          <a:prstGeom prst="rect">
            <a:avLst/>
          </a:prstGeom>
          <a:noFill/>
          <a:ln w="9525">
            <a:solidFill>
              <a:srgbClr val="00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59196" y="3802686"/>
            <a:ext cx="4110311" cy="2946739"/>
            <a:chOff x="57585" y="3879593"/>
            <a:chExt cx="4110311" cy="2946739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85" y="3879593"/>
              <a:ext cx="4110311" cy="2946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254186" y="6088009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80041" y="3925304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57361" y="4711657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7600" y="6146152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 rot="16200000">
              <a:off x="2158079" y="4381350"/>
              <a:ext cx="56778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dirty="0" smtClean="0">
                  <a:solidFill>
                    <a:srgbClr val="0099FF"/>
                  </a:solidFill>
                </a:rPr>
                <a:t>Samoa</a:t>
              </a:r>
              <a:endParaRPr lang="en-GB" sz="1100" dirty="0">
                <a:solidFill>
                  <a:srgbClr val="0099FF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 rot="3802362">
              <a:off x="946147" y="5070028"/>
              <a:ext cx="604653" cy="2975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800"/>
                </a:lnSpc>
              </a:pPr>
              <a:r>
                <a:rPr lang="nb-NO" sz="900" dirty="0" smtClean="0">
                  <a:solidFill>
                    <a:srgbClr val="FF6600"/>
                  </a:solidFill>
                </a:rPr>
                <a:t>Pitcairn-</a:t>
              </a:r>
            </a:p>
            <a:p>
              <a:pPr>
                <a:lnSpc>
                  <a:spcPts val="800"/>
                </a:lnSpc>
              </a:pPr>
              <a:r>
                <a:rPr lang="nb-NO" sz="800" dirty="0" smtClean="0">
                  <a:solidFill>
                    <a:srgbClr val="FF6600"/>
                  </a:solidFill>
                </a:rPr>
                <a:t>Walvis R</a:t>
              </a:r>
              <a:r>
                <a:rPr lang="nb-NO" sz="1100" dirty="0" smtClean="0">
                  <a:solidFill>
                    <a:srgbClr val="FF6600"/>
                  </a:solidFill>
                </a:rPr>
                <a:t>.</a:t>
              </a:r>
              <a:endParaRPr lang="en-GB" sz="1100" dirty="0">
                <a:solidFill>
                  <a:srgbClr val="FF6600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58880" y="3669957"/>
            <a:ext cx="4316438" cy="3110387"/>
            <a:chOff x="4711090" y="3645023"/>
            <a:chExt cx="4316438" cy="3110387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090" y="3645023"/>
              <a:ext cx="4316438" cy="3110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TextBox 44"/>
            <p:cNvSpPr txBox="1"/>
            <p:nvPr/>
          </p:nvSpPr>
          <p:spPr>
            <a:xfrm rot="938441">
              <a:off x="8292099" y="4595182"/>
              <a:ext cx="655949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CC0000"/>
                  </a:solidFill>
                </a:rPr>
                <a:t>HIMU</a:t>
              </a:r>
              <a:endParaRPr lang="nb-NO" sz="1300" dirty="0">
                <a:solidFill>
                  <a:srgbClr val="CC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83029" y="5625741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0099FF"/>
                  </a:solidFill>
                </a:rPr>
                <a:t>EM2</a:t>
              </a:r>
              <a:endParaRPr lang="nb-NO" sz="1300" dirty="0">
                <a:solidFill>
                  <a:srgbClr val="0099FF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827993" y="6007725"/>
              <a:ext cx="535724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err="1" smtClean="0">
                  <a:solidFill>
                    <a:srgbClr val="FF6600"/>
                  </a:solidFill>
                </a:rPr>
                <a:t>EM1</a:t>
              </a:r>
              <a:endParaRPr lang="nb-NO" sz="1300" b="1" dirty="0">
                <a:solidFill>
                  <a:srgbClr val="FF6600"/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88787" y="3696400"/>
              <a:ext cx="461986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nb-NO" sz="1300" b="1" dirty="0" smtClean="0">
                  <a:solidFill>
                    <a:srgbClr val="000099"/>
                  </a:solidFill>
                </a:rPr>
                <a:t>DM</a:t>
              </a:r>
              <a:endParaRPr lang="nb-NO" sz="1300" b="1" dirty="0">
                <a:solidFill>
                  <a:srgbClr val="00009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26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8454" y="102211"/>
            <a:ext cx="7848581" cy="369332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Could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the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primordial</a:t>
            </a:r>
            <a:r>
              <a:rPr lang="nb-NO" sz="1800" dirty="0" smtClean="0">
                <a:solidFill>
                  <a:srgbClr val="3333FF"/>
                </a:solidFill>
              </a:rPr>
              <a:t>-like He and Ne isotope ratios </a:t>
            </a:r>
            <a:r>
              <a:rPr lang="nb-NO" sz="1800" dirty="0" err="1" smtClean="0">
                <a:solidFill>
                  <a:srgbClr val="3333FF"/>
                </a:solidFill>
              </a:rPr>
              <a:t>result</a:t>
            </a:r>
            <a:r>
              <a:rPr lang="nb-NO" sz="1800" dirty="0" smtClean="0">
                <a:solidFill>
                  <a:srgbClr val="3333FF"/>
                </a:solidFill>
              </a:rPr>
              <a:t> from </a:t>
            </a:r>
            <a:r>
              <a:rPr lang="nb-NO" sz="1800" dirty="0" err="1" smtClean="0">
                <a:solidFill>
                  <a:srgbClr val="3333FF"/>
                </a:solidFill>
              </a:rPr>
              <a:t>core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contamination</a:t>
            </a:r>
            <a:r>
              <a:rPr lang="nb-NO" sz="1800" dirty="0" smtClean="0">
                <a:solidFill>
                  <a:srgbClr val="3333FF"/>
                </a:solidFill>
              </a:rPr>
              <a:t>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771" y="2373445"/>
            <a:ext cx="3744416" cy="149784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smtClean="0">
                <a:solidFill>
                  <a:srgbClr val="3333FF"/>
                </a:solidFill>
              </a:rPr>
              <a:t>Short-</a:t>
            </a:r>
            <a:r>
              <a:rPr lang="nb-NO" sz="1800" dirty="0" err="1" smtClean="0">
                <a:solidFill>
                  <a:srgbClr val="3333FF"/>
                </a:solidFill>
              </a:rPr>
              <a:t>lived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Sm</a:t>
            </a:r>
            <a:r>
              <a:rPr lang="nb-NO" sz="1800" dirty="0" smtClean="0">
                <a:solidFill>
                  <a:srgbClr val="3333FF"/>
                </a:solidFill>
              </a:rPr>
              <a:t>-</a:t>
            </a:r>
            <a:r>
              <a:rPr lang="nb-NO" sz="1800" dirty="0" err="1" smtClean="0">
                <a:solidFill>
                  <a:srgbClr val="3333FF"/>
                </a:solidFill>
              </a:rPr>
              <a:t>Nd</a:t>
            </a:r>
            <a:r>
              <a:rPr lang="nb-NO" sz="1800" dirty="0" smtClean="0">
                <a:solidFill>
                  <a:srgbClr val="3333FF"/>
                </a:solidFill>
              </a:rPr>
              <a:t>-system</a:t>
            </a:r>
          </a:p>
          <a:p>
            <a:pPr>
              <a:lnSpc>
                <a:spcPts val="1600"/>
              </a:lnSpc>
            </a:pPr>
            <a:r>
              <a:rPr lang="nb-NO" sz="1200" baseline="30000" dirty="0" err="1" smtClean="0"/>
              <a:t>146</a:t>
            </a:r>
            <a:r>
              <a:rPr lang="nb-NO" sz="1200" dirty="0" err="1" smtClean="0"/>
              <a:t>Sm→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r>
              <a:rPr lang="nb-NO" sz="1200" dirty="0" smtClean="0"/>
              <a:t>    </a:t>
            </a:r>
            <a:r>
              <a:rPr lang="nb-NO" sz="1200" dirty="0" err="1" smtClean="0"/>
              <a:t>t</a:t>
            </a:r>
            <a:r>
              <a:rPr lang="nb-NO" sz="1200" baseline="-25000" dirty="0" err="1" smtClean="0"/>
              <a:t>h</a:t>
            </a:r>
            <a:r>
              <a:rPr lang="nb-NO" sz="1200" dirty="0" smtClean="0"/>
              <a:t>: 103 My, "live" for </a:t>
            </a:r>
            <a:r>
              <a:rPr lang="nb-NO" sz="1200" dirty="0" err="1" smtClean="0"/>
              <a:t>about</a:t>
            </a:r>
            <a:r>
              <a:rPr lang="nb-NO" sz="1200" dirty="0" smtClean="0"/>
              <a:t> 500 My.</a:t>
            </a:r>
          </a:p>
          <a:p>
            <a:pPr>
              <a:lnSpc>
                <a:spcPts val="1600"/>
              </a:lnSpc>
            </a:pPr>
            <a:r>
              <a:rPr lang="nb-NO" sz="1200" dirty="0" smtClean="0"/>
              <a:t>The </a:t>
            </a:r>
            <a:r>
              <a:rPr lang="nb-NO" sz="1200" dirty="0" err="1" smtClean="0"/>
              <a:t>Nd-daughter</a:t>
            </a:r>
            <a:r>
              <a:rPr lang="nb-NO" sz="1200" dirty="0"/>
              <a:t> </a:t>
            </a:r>
            <a:r>
              <a:rPr lang="nb-NO" sz="1200" dirty="0" err="1" smtClean="0"/>
              <a:t>partitions</a:t>
            </a:r>
            <a:r>
              <a:rPr lang="nb-NO" sz="1200" dirty="0" smtClean="0"/>
              <a:t> to melt more </a:t>
            </a:r>
            <a:r>
              <a:rPr lang="nb-NO" sz="1200" dirty="0" err="1" smtClean="0"/>
              <a:t>than</a:t>
            </a:r>
            <a:r>
              <a:rPr lang="nb-NO" sz="1200" dirty="0" smtClean="0"/>
              <a:t> Sm.</a:t>
            </a:r>
          </a:p>
          <a:p>
            <a:pPr>
              <a:lnSpc>
                <a:spcPts val="1600"/>
              </a:lnSpc>
            </a:pPr>
            <a:r>
              <a:rPr lang="nb-NO" sz="1200" b="1" dirty="0" err="1" smtClean="0"/>
              <a:t>Bm-residues</a:t>
            </a:r>
            <a:r>
              <a:rPr lang="nb-NO" sz="1200" b="1" dirty="0" smtClean="0"/>
              <a:t>/</a:t>
            </a:r>
            <a:r>
              <a:rPr lang="nb-NO" sz="1200" b="1" dirty="0" err="1" smtClean="0"/>
              <a:t>cumulates</a:t>
            </a:r>
            <a:r>
              <a:rPr lang="nb-NO" sz="1200" dirty="0" smtClean="0"/>
              <a:t>: </a:t>
            </a:r>
            <a:r>
              <a:rPr lang="nb-NO" sz="1200" dirty="0" err="1" smtClean="0"/>
              <a:t>high</a:t>
            </a:r>
            <a:r>
              <a:rPr lang="nb-NO" sz="1200" dirty="0" smtClean="0"/>
              <a:t> </a:t>
            </a:r>
            <a:r>
              <a:rPr lang="nb-NO" sz="1200" dirty="0" err="1" smtClean="0"/>
              <a:t>Sm</a:t>
            </a:r>
            <a:r>
              <a:rPr lang="nb-NO" sz="1200" dirty="0" smtClean="0"/>
              <a:t>/</a:t>
            </a:r>
            <a:r>
              <a:rPr lang="nb-NO" sz="1200" dirty="0" err="1" smtClean="0"/>
              <a:t>Nd</a:t>
            </a:r>
            <a:r>
              <a:rPr lang="nb-NO" sz="1200" dirty="0"/>
              <a:t> </a:t>
            </a:r>
            <a:r>
              <a:rPr lang="nb-NO" sz="1200" dirty="0" smtClean="0"/>
              <a:t>ratio, </a:t>
            </a:r>
            <a:r>
              <a:rPr lang="nb-NO" sz="1200" b="1" dirty="0" err="1" smtClean="0"/>
              <a:t>high</a:t>
            </a:r>
            <a:r>
              <a:rPr lang="nb-NO" sz="1200" b="1" dirty="0" smtClean="0"/>
              <a:t>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200" baseline="30000" dirty="0" err="1" smtClean="0"/>
              <a:t>142</a:t>
            </a:r>
            <a:r>
              <a:rPr lang="nb-NO" sz="1200" dirty="0" err="1" smtClean="0"/>
              <a:t>Nd</a:t>
            </a:r>
            <a:endParaRPr lang="nb-NO" sz="1200" dirty="0" smtClean="0"/>
          </a:p>
          <a:p>
            <a:pPr>
              <a:lnSpc>
                <a:spcPts val="2000"/>
              </a:lnSpc>
            </a:pPr>
            <a:r>
              <a:rPr lang="nb-NO" sz="1800" b="1" dirty="0" smtClean="0">
                <a:latin typeface="Symbol" panose="05050102010706020507" pitchFamily="18" charset="2"/>
              </a:rPr>
              <a:t>    </a:t>
            </a:r>
            <a:r>
              <a:rPr lang="nb-NO" sz="1400" b="1" dirty="0" err="1" smtClean="0">
                <a:latin typeface="Symbol" panose="05050102010706020507" pitchFamily="18" charset="2"/>
              </a:rPr>
              <a:t>m</a:t>
            </a:r>
            <a:r>
              <a:rPr lang="nb-NO" sz="1100" baseline="30000" dirty="0" err="1" smtClean="0"/>
              <a:t>142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142/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 smtClean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6 </a:t>
            </a:r>
            <a:r>
              <a:rPr lang="nb-NO" sz="1100" dirty="0" smtClean="0"/>
              <a:t> (</a:t>
            </a:r>
            <a:r>
              <a:rPr lang="nb-NO" sz="1100" dirty="0" err="1" smtClean="0"/>
              <a:t>ppm</a:t>
            </a:r>
            <a:r>
              <a:rPr lang="nb-NO" sz="1100" dirty="0" smtClean="0"/>
              <a:t>)</a:t>
            </a:r>
          </a:p>
          <a:p>
            <a:pPr>
              <a:lnSpc>
                <a:spcPts val="2000"/>
              </a:lnSpc>
            </a:pPr>
            <a:r>
              <a:rPr lang="nb-NO" sz="1100" dirty="0" smtClean="0"/>
              <a:t>       </a:t>
            </a:r>
            <a:r>
              <a:rPr lang="nb-NO" sz="1400" b="1" dirty="0" err="1" smtClean="0">
                <a:latin typeface="Symbol" panose="05050102010706020507" pitchFamily="18" charset="2"/>
              </a:rPr>
              <a:t>e</a:t>
            </a:r>
            <a:r>
              <a:rPr lang="nb-NO" sz="1100" baseline="30000" dirty="0" err="1" smtClean="0"/>
              <a:t>143</a:t>
            </a:r>
            <a:r>
              <a:rPr lang="nb-NO" sz="1100" dirty="0" err="1" smtClean="0"/>
              <a:t>Nd</a:t>
            </a:r>
            <a:r>
              <a:rPr lang="nb-NO" sz="1100" dirty="0" smtClean="0"/>
              <a:t> </a:t>
            </a:r>
            <a:r>
              <a:rPr lang="nb-NO" sz="1100" dirty="0"/>
              <a:t>= (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sample</a:t>
            </a:r>
            <a:r>
              <a:rPr lang="nb-NO" sz="1100" baseline="-25000" dirty="0" smtClean="0"/>
              <a:t> </a:t>
            </a:r>
            <a:r>
              <a:rPr lang="nb-NO" sz="1100" b="1" dirty="0"/>
              <a:t>/</a:t>
            </a:r>
            <a:r>
              <a:rPr lang="nb-NO" sz="1100" baseline="30000" dirty="0"/>
              <a:t> </a:t>
            </a:r>
            <a:r>
              <a:rPr lang="nb-NO" sz="1100" baseline="30000" dirty="0" smtClean="0"/>
              <a:t>143/</a:t>
            </a:r>
            <a:r>
              <a:rPr lang="nb-NO" sz="1100" baseline="30000" dirty="0" err="1" smtClean="0"/>
              <a:t>144</a:t>
            </a:r>
            <a:r>
              <a:rPr lang="nb-NO" sz="1100" dirty="0" err="1" smtClean="0"/>
              <a:t>Nd</a:t>
            </a:r>
            <a:r>
              <a:rPr lang="nb-NO" sz="1100" baseline="-25000" dirty="0" err="1" smtClean="0"/>
              <a:t>standard</a:t>
            </a:r>
            <a:r>
              <a:rPr lang="nb-NO" sz="1100" dirty="0" smtClean="0"/>
              <a:t> </a:t>
            </a:r>
            <a:r>
              <a:rPr lang="nb-NO" sz="1100" dirty="0">
                <a:latin typeface="Symbol" panose="05050102010706020507" pitchFamily="18" charset="2"/>
              </a:rPr>
              <a:t>-</a:t>
            </a:r>
            <a:r>
              <a:rPr lang="nb-NO" sz="1100" dirty="0"/>
              <a:t> 1) </a:t>
            </a:r>
            <a:r>
              <a:rPr lang="nb-NO" sz="1100" baseline="-6000" dirty="0"/>
              <a:t>*</a:t>
            </a:r>
            <a:r>
              <a:rPr lang="nb-NO" sz="1100" b="1" dirty="0" smtClean="0"/>
              <a:t>10</a:t>
            </a:r>
            <a:r>
              <a:rPr lang="nb-NO" sz="1100" b="1" baseline="30000" dirty="0" smtClean="0"/>
              <a:t>4  </a:t>
            </a:r>
            <a:r>
              <a:rPr lang="nb-NO" sz="1100" dirty="0" smtClean="0"/>
              <a:t>(</a:t>
            </a:r>
            <a:r>
              <a:rPr lang="nb-NO" sz="1100" dirty="0" err="1" smtClean="0"/>
              <a:t>pp</a:t>
            </a:r>
            <a:r>
              <a:rPr lang="nb-NO" sz="200" dirty="0"/>
              <a:t> </a:t>
            </a:r>
            <a:r>
              <a:rPr lang="nb-NO" sz="1100" dirty="0" smtClean="0"/>
              <a:t>10</a:t>
            </a:r>
            <a:r>
              <a:rPr lang="nb-NO" sz="1100" baseline="30000" dirty="0" smtClean="0"/>
              <a:t>4</a:t>
            </a:r>
            <a:r>
              <a:rPr lang="nb-NO" sz="1100" dirty="0" smtClean="0"/>
              <a:t>)</a:t>
            </a:r>
            <a:endParaRPr lang="nb-NO" sz="1100" dirty="0"/>
          </a:p>
        </p:txBody>
      </p:sp>
      <p:sp>
        <p:nvSpPr>
          <p:cNvPr id="6" name="TextBox 5"/>
          <p:cNvSpPr txBox="1"/>
          <p:nvPr/>
        </p:nvSpPr>
        <p:spPr>
          <a:xfrm>
            <a:off x="318453" y="627390"/>
            <a:ext cx="7848581" cy="114390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300" b="1" dirty="0" err="1" smtClean="0">
                <a:solidFill>
                  <a:srgbClr val="9900CC"/>
                </a:solidFill>
              </a:rPr>
              <a:t>Unlikely</a:t>
            </a:r>
            <a:r>
              <a:rPr lang="nb-NO" sz="1300" dirty="0" smtClean="0">
                <a:solidFill>
                  <a:srgbClr val="9900CC"/>
                </a:solidFill>
              </a:rPr>
              <a:t>:   </a:t>
            </a:r>
            <a:r>
              <a:rPr lang="nb-NO" sz="1200" dirty="0" smtClean="0">
                <a:solidFill>
                  <a:srgbClr val="9900CC"/>
                </a:solidFill>
              </a:rPr>
              <a:t>- </a:t>
            </a:r>
            <a:r>
              <a:rPr lang="nb-NO" sz="1200" dirty="0" err="1" smtClean="0">
                <a:solidFill>
                  <a:srgbClr val="9900CC"/>
                </a:solidFill>
              </a:rPr>
              <a:t>Although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tiny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additions</a:t>
            </a:r>
            <a:r>
              <a:rPr lang="nb-NO" sz="1200" dirty="0" smtClean="0">
                <a:solidFill>
                  <a:srgbClr val="9900CC"/>
                </a:solidFill>
              </a:rPr>
              <a:t> of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 metal to </a:t>
            </a:r>
            <a:r>
              <a:rPr lang="nb-NO" sz="1200" dirty="0" err="1" smtClean="0">
                <a:solidFill>
                  <a:srgbClr val="9900CC"/>
                </a:solidFill>
              </a:rPr>
              <a:t>plume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roots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explain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clear</a:t>
            </a:r>
            <a:r>
              <a:rPr lang="nb-NO" sz="1200" dirty="0" smtClean="0">
                <a:solidFill>
                  <a:srgbClr val="9900CC"/>
                </a:solidFill>
              </a:rPr>
              <a:t> W- and </a:t>
            </a:r>
            <a:r>
              <a:rPr lang="nb-NO" sz="1200" dirty="0" err="1" smtClean="0">
                <a:solidFill>
                  <a:srgbClr val="9900CC"/>
                </a:solidFill>
              </a:rPr>
              <a:t>weak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Xe-isotopic</a:t>
            </a:r>
            <a:r>
              <a:rPr lang="nb-NO" sz="1200" dirty="0" smtClean="0">
                <a:solidFill>
                  <a:srgbClr val="9900CC"/>
                </a:solidFill>
              </a:rPr>
              <a:t> signals, </a:t>
            </a:r>
            <a:r>
              <a:rPr lang="nb-NO" sz="1200" dirty="0" err="1" smtClean="0">
                <a:solidFill>
                  <a:srgbClr val="9900CC"/>
                </a:solidFill>
              </a:rPr>
              <a:t>they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are</a:t>
            </a:r>
            <a:endParaRPr lang="nb-NO" sz="1200" dirty="0" smtClean="0">
              <a:solidFill>
                <a:srgbClr val="9900CC"/>
              </a:solidFill>
            </a:endParaRPr>
          </a:p>
          <a:p>
            <a:pPr>
              <a:lnSpc>
                <a:spcPts val="12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       </a:t>
            </a:r>
            <a:r>
              <a:rPr lang="nb-NO" sz="1200" dirty="0" err="1" smtClean="0">
                <a:solidFill>
                  <a:srgbClr val="9900CC"/>
                </a:solidFill>
              </a:rPr>
              <a:t>probably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insufficient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generate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primordial</a:t>
            </a:r>
            <a:r>
              <a:rPr lang="nb-NO" sz="1200" dirty="0" smtClean="0">
                <a:solidFill>
                  <a:srgbClr val="9900CC"/>
                </a:solidFill>
              </a:rPr>
              <a:t>-like He-Ne </a:t>
            </a:r>
            <a:r>
              <a:rPr lang="nb-NO" sz="1200" dirty="0" err="1" smtClean="0">
                <a:solidFill>
                  <a:srgbClr val="9900CC"/>
                </a:solidFill>
              </a:rPr>
              <a:t>isotopic</a:t>
            </a:r>
            <a:r>
              <a:rPr lang="nb-NO" sz="1200" dirty="0" smtClean="0">
                <a:solidFill>
                  <a:srgbClr val="9900CC"/>
                </a:solidFill>
              </a:rPr>
              <a:t> signals   </a:t>
            </a:r>
          </a:p>
          <a:p>
            <a:pPr>
              <a:lnSpc>
                <a:spcPts val="24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                     - High 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3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/</a:t>
            </a:r>
            <a:r>
              <a:rPr lang="nb-NO" sz="1200" baseline="30000" dirty="0" err="1" smtClean="0">
                <a:solidFill>
                  <a:srgbClr val="9900CC"/>
                </a:solidFill>
              </a:rPr>
              <a:t>4</a:t>
            </a:r>
            <a:r>
              <a:rPr lang="nb-NO" sz="1200" dirty="0" err="1" smtClean="0">
                <a:solidFill>
                  <a:srgbClr val="9900CC"/>
                </a:solidFill>
              </a:rPr>
              <a:t>He</a:t>
            </a:r>
            <a:r>
              <a:rPr lang="nb-NO" sz="1200" dirty="0" smtClean="0">
                <a:solidFill>
                  <a:srgbClr val="9900CC"/>
                </a:solidFill>
              </a:rPr>
              <a:t> is </a:t>
            </a:r>
            <a:r>
              <a:rPr lang="nb-NO" sz="1200" b="1" dirty="0" err="1" smtClean="0">
                <a:solidFill>
                  <a:srgbClr val="9900CC"/>
                </a:solidFill>
              </a:rPr>
              <a:t>generally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associated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with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refractory</a:t>
            </a:r>
            <a:r>
              <a:rPr lang="nb-NO" sz="1200" b="1" dirty="0" smtClean="0">
                <a:solidFill>
                  <a:srgbClr val="9900CC"/>
                </a:solidFill>
              </a:rPr>
              <a:t> mantle </a:t>
            </a:r>
            <a:r>
              <a:rPr lang="nb-NO" sz="1200" b="1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PREMA-FOZO</a:t>
            </a:r>
            <a:r>
              <a:rPr lang="nb-NO" sz="1200" dirty="0" smtClean="0">
                <a:solidFill>
                  <a:srgbClr val="9900CC"/>
                </a:solidFill>
              </a:rPr>
              <a:t>)</a:t>
            </a:r>
          </a:p>
          <a:p>
            <a:pPr>
              <a:lnSpc>
                <a:spcPts val="24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dirty="0" smtClean="0">
                <a:solidFill>
                  <a:srgbClr val="9900CC"/>
                </a:solidFill>
              </a:rPr>
              <a:t>                    - Parts of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refractory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sources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seem</a:t>
            </a:r>
            <a:r>
              <a:rPr lang="nb-NO" sz="1200" dirty="0" smtClean="0">
                <a:solidFill>
                  <a:srgbClr val="9900CC"/>
                </a:solidFill>
              </a:rPr>
              <a:t> to have </a:t>
            </a:r>
            <a:r>
              <a:rPr lang="nb-NO" sz="1200" b="1" dirty="0" err="1" smtClean="0">
                <a:solidFill>
                  <a:srgbClr val="9900CC"/>
                </a:solidFill>
              </a:rPr>
              <a:t>formed</a:t>
            </a:r>
            <a:r>
              <a:rPr lang="nb-NO" sz="1200" b="1" dirty="0" smtClean="0">
                <a:solidFill>
                  <a:srgbClr val="9900CC"/>
                </a:solidFill>
              </a:rPr>
              <a:t> in </a:t>
            </a:r>
            <a:r>
              <a:rPr lang="nb-NO" sz="1200" b="1" dirty="0" err="1" smtClean="0">
                <a:solidFill>
                  <a:srgbClr val="9900CC"/>
                </a:solidFill>
              </a:rPr>
              <a:t>the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Hadean</a:t>
            </a:r>
            <a:r>
              <a:rPr lang="nb-NO" sz="1200" dirty="0" smtClean="0">
                <a:solidFill>
                  <a:srgbClr val="9900CC"/>
                </a:solidFill>
              </a:rPr>
              <a:t>: </a:t>
            </a:r>
            <a:r>
              <a:rPr lang="nb-NO" sz="1200" dirty="0" err="1" smtClean="0">
                <a:solidFill>
                  <a:srgbClr val="9900CC"/>
                </a:solidFill>
              </a:rPr>
              <a:t>Baffin</a:t>
            </a:r>
            <a:r>
              <a:rPr lang="nb-NO" sz="1200" dirty="0" smtClean="0">
                <a:solidFill>
                  <a:srgbClr val="9900CC"/>
                </a:solidFill>
              </a:rPr>
              <a:t> Island, Reunion, Samoa, Hawaii</a:t>
            </a:r>
            <a:endParaRPr lang="nb-NO" sz="1200" dirty="0">
              <a:solidFill>
                <a:srgbClr val="9900CC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859469" y="4483871"/>
            <a:ext cx="3228027" cy="2307510"/>
            <a:chOff x="5859469" y="4483871"/>
            <a:chExt cx="3228027" cy="2307510"/>
          </a:xfrm>
        </p:grpSpPr>
        <p:grpSp>
          <p:nvGrpSpPr>
            <p:cNvPr id="7" name="Group 6"/>
            <p:cNvGrpSpPr/>
            <p:nvPr/>
          </p:nvGrpSpPr>
          <p:grpSpPr>
            <a:xfrm>
              <a:off x="5859469" y="4483871"/>
              <a:ext cx="3219762" cy="2307510"/>
              <a:chOff x="4487519" y="2420888"/>
              <a:chExt cx="4656481" cy="418620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487519" y="2420888"/>
                <a:ext cx="4656481" cy="4186208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5103325" y="2555737"/>
                <a:ext cx="2272392" cy="67933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900"/>
                  </a:lnSpc>
                </a:pPr>
                <a:r>
                  <a:rPr lang="nb-NO" sz="1000" dirty="0" smtClean="0"/>
                  <a:t>Peters et al. (2018, Nature)</a:t>
                </a:r>
                <a:endParaRPr lang="en-US" sz="1000" dirty="0"/>
              </a:p>
              <a:p>
                <a:pPr>
                  <a:lnSpc>
                    <a:spcPts val="1300"/>
                  </a:lnSpc>
                </a:pPr>
                <a:r>
                  <a:rPr lang="nb-NO" sz="1200" b="1" dirty="0" smtClean="0"/>
                  <a:t>Reunion basalts</a:t>
                </a:r>
                <a:endParaRPr lang="en-US" sz="1200" b="1" dirty="0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>
              <a:off x="6271312" y="5528882"/>
              <a:ext cx="281618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ounded Rectangle 11"/>
            <p:cNvSpPr/>
            <p:nvPr/>
          </p:nvSpPr>
          <p:spPr>
            <a:xfrm rot="19041621">
              <a:off x="7090453" y="5150444"/>
              <a:ext cx="1723563" cy="647498"/>
            </a:xfrm>
            <a:prstGeom prst="roundRect">
              <a:avLst/>
            </a:prstGeom>
            <a:solidFill>
              <a:srgbClr val="9900FF">
                <a:alpha val="3922"/>
              </a:srgbClr>
            </a:solidFill>
            <a:ln w="9525">
              <a:solidFill>
                <a:srgbClr val="99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9231" y="4999108"/>
              <a:ext cx="1334020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050" b="1" dirty="0" smtClean="0">
                  <a:solidFill>
                    <a:srgbClr val="9900FF"/>
                  </a:solidFill>
                </a:rPr>
                <a:t>Positive </a:t>
              </a:r>
              <a:r>
                <a:rPr lang="nb-NO" sz="1050" b="1" dirty="0" err="1" smtClean="0">
                  <a:solidFill>
                    <a:srgbClr val="9900FF"/>
                  </a:solidFill>
                </a:rPr>
                <a:t>correlation</a:t>
              </a:r>
              <a:endParaRPr lang="nb-NO" sz="1050" baseline="30000" dirty="0">
                <a:solidFill>
                  <a:srgbClr val="9900FF"/>
                </a:solidFill>
              </a:endParaRPr>
            </a:p>
            <a:p>
              <a:pPr>
                <a:lnSpc>
                  <a:spcPts val="1200"/>
                </a:lnSpc>
              </a:pPr>
              <a:r>
                <a:rPr lang="nb-NO" sz="1050" baseline="30000" dirty="0" err="1" smtClean="0">
                  <a:solidFill>
                    <a:srgbClr val="9900FF"/>
                  </a:solidFill>
                </a:rPr>
                <a:t>3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/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4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He</a:t>
              </a:r>
              <a:r>
                <a:rPr lang="nb-NO" sz="105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smtClean="0">
                  <a:solidFill>
                    <a:srgbClr val="9900FF"/>
                  </a:solidFill>
                </a:rPr>
                <a:t>(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plume</a:t>
              </a:r>
              <a:r>
                <a:rPr lang="nb-NO" sz="1000" dirty="0" smtClean="0">
                  <a:solidFill>
                    <a:srgbClr val="9900FF"/>
                  </a:solidFill>
                </a:rPr>
                <a:t> </a:t>
              </a:r>
              <a:r>
                <a:rPr lang="nb-NO" sz="1000" dirty="0" err="1" smtClean="0">
                  <a:solidFill>
                    <a:srgbClr val="9900FF"/>
                  </a:solidFill>
                </a:rPr>
                <a:t>flux</a:t>
              </a:r>
              <a:r>
                <a:rPr lang="nb-NO" sz="1000" dirty="0" smtClean="0">
                  <a:solidFill>
                    <a:srgbClr val="9900FF"/>
                  </a:solidFill>
                </a:rPr>
                <a:t>)</a:t>
              </a:r>
            </a:p>
            <a:p>
              <a:pPr>
                <a:lnSpc>
                  <a:spcPts val="1200"/>
                </a:lnSpc>
              </a:pPr>
              <a:r>
                <a:rPr lang="nb-NO" sz="1050" dirty="0" smtClean="0">
                  <a:solidFill>
                    <a:srgbClr val="9900FF"/>
                  </a:solidFill>
                </a:rPr>
                <a:t>     versus </a:t>
              </a:r>
              <a:r>
                <a:rPr lang="nb-NO" sz="1200" b="1" dirty="0" err="1" smtClean="0">
                  <a:solidFill>
                    <a:srgbClr val="9900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050" baseline="30000" dirty="0" err="1" smtClean="0">
                  <a:solidFill>
                    <a:srgbClr val="9900FF"/>
                  </a:solidFill>
                </a:rPr>
                <a:t>142</a:t>
              </a:r>
              <a:r>
                <a:rPr lang="nb-NO" sz="1050" dirty="0" err="1" smtClean="0">
                  <a:solidFill>
                    <a:srgbClr val="9900FF"/>
                  </a:solidFill>
                </a:rPr>
                <a:t>Nd</a:t>
              </a:r>
              <a:endParaRPr lang="nb-NO" sz="1050" dirty="0" smtClean="0">
                <a:solidFill>
                  <a:srgbClr val="9900FF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138010"/>
            <a:ext cx="2473897" cy="2093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12" y="4147103"/>
            <a:ext cx="5482276" cy="2644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19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14" y="203171"/>
            <a:ext cx="1906231" cy="5848039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832184" y="950976"/>
            <a:ext cx="975352" cy="1159587"/>
          </a:xfrm>
          <a:prstGeom prst="roundRect">
            <a:avLst/>
          </a:prstGeom>
          <a:noFill/>
          <a:ln w="19050">
            <a:solidFill>
              <a:srgbClr val="33CC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81493" y="3657600"/>
            <a:ext cx="1045906" cy="1133029"/>
          </a:xfrm>
          <a:prstGeom prst="roundRect">
            <a:avLst/>
          </a:prstGeom>
          <a:noFill/>
          <a:ln w="19050">
            <a:solidFill>
              <a:srgbClr val="B800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784774" y="1529427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33CCCC"/>
                </a:solidFill>
              </a:rPr>
              <a:t>Ofu</a:t>
            </a:r>
            <a:endParaRPr lang="nb-NO" sz="1400" b="1" dirty="0" smtClean="0">
              <a:solidFill>
                <a:srgbClr val="33CCCC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33CCCC"/>
                </a:solidFill>
              </a:rPr>
              <a:t>04-14</a:t>
            </a:r>
            <a:endParaRPr lang="en-US" sz="1400" b="1" dirty="0">
              <a:solidFill>
                <a:srgbClr val="33CC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24606" y="3993502"/>
            <a:ext cx="603050" cy="4514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b="1" dirty="0" err="1" smtClean="0">
                <a:solidFill>
                  <a:srgbClr val="B800B8"/>
                </a:solidFill>
              </a:rPr>
              <a:t>Loihi</a:t>
            </a:r>
            <a:endParaRPr lang="nb-NO" sz="1400" b="1" dirty="0" smtClean="0">
              <a:solidFill>
                <a:srgbClr val="B800B8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400" b="1" dirty="0" smtClean="0">
                <a:solidFill>
                  <a:srgbClr val="B800B8"/>
                </a:solidFill>
              </a:rPr>
              <a:t>02-02</a:t>
            </a:r>
            <a:endParaRPr lang="en-US" sz="1400" b="1" dirty="0">
              <a:solidFill>
                <a:srgbClr val="B800B8"/>
              </a:solidFill>
            </a:endParaRPr>
          </a:p>
        </p:txBody>
      </p:sp>
      <p:sp>
        <p:nvSpPr>
          <p:cNvPr id="18" name="Left Brace 17"/>
          <p:cNvSpPr/>
          <p:nvPr/>
        </p:nvSpPr>
        <p:spPr>
          <a:xfrm>
            <a:off x="419373" y="269954"/>
            <a:ext cx="129268" cy="2812879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e 18"/>
          <p:cNvSpPr/>
          <p:nvPr/>
        </p:nvSpPr>
        <p:spPr>
          <a:xfrm>
            <a:off x="362767" y="3699400"/>
            <a:ext cx="138847" cy="1778075"/>
          </a:xfrm>
          <a:prstGeom prst="lef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-127303" y="146332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Samoa</a:t>
            </a:r>
            <a:endParaRPr lang="en-US" sz="1800" b="1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-208620" y="4361044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800" b="1" dirty="0" smtClean="0"/>
              <a:t>Hawaii</a:t>
            </a:r>
            <a:endParaRPr lang="en-US" sz="18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72346" y="5929336"/>
            <a:ext cx="38664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-</a:t>
            </a:r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5" name="TextBox 24"/>
          <p:cNvSpPr txBox="1"/>
          <p:nvPr/>
        </p:nvSpPr>
        <p:spPr>
          <a:xfrm>
            <a:off x="1731754" y="5924982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/>
              <a:t>5</a:t>
            </a:r>
            <a:endParaRPr lang="en-US" sz="1500" dirty="0"/>
          </a:p>
        </p:txBody>
      </p:sp>
      <p:sp>
        <p:nvSpPr>
          <p:cNvPr id="26" name="TextBox 25"/>
          <p:cNvSpPr txBox="1"/>
          <p:nvPr/>
        </p:nvSpPr>
        <p:spPr>
          <a:xfrm>
            <a:off x="1091560" y="5924688"/>
            <a:ext cx="28084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500" dirty="0" smtClean="0">
                <a:latin typeface="Symbol" panose="05050102010706020507" pitchFamily="18" charset="2"/>
              </a:rPr>
              <a:t>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743871" y="6091608"/>
            <a:ext cx="11977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err="1" smtClean="0">
                <a:latin typeface="Symbol" panose="05050102010706020507" pitchFamily="18" charset="2"/>
              </a:rPr>
              <a:t>m</a:t>
            </a:r>
            <a:r>
              <a:rPr lang="nb-NO" baseline="30000" dirty="0" err="1" smtClean="0"/>
              <a:t>142</a:t>
            </a:r>
            <a:r>
              <a:rPr lang="nb-NO" dirty="0" err="1" smtClean="0"/>
              <a:t>Nd</a:t>
            </a:r>
            <a:r>
              <a:rPr lang="nb-NO" sz="1400" dirty="0" smtClean="0"/>
              <a:t>, </a:t>
            </a:r>
            <a:r>
              <a:rPr lang="nb-NO" sz="1400" dirty="0" err="1" smtClean="0"/>
              <a:t>ppm</a:t>
            </a:r>
            <a:endParaRPr lang="en-US" sz="1400" dirty="0"/>
          </a:p>
        </p:txBody>
      </p:sp>
      <p:cxnSp>
        <p:nvCxnSpPr>
          <p:cNvPr id="57" name="Straight Connector 56"/>
          <p:cNvCxnSpPr>
            <a:stCxn id="26" idx="0"/>
            <a:endCxn id="16" idx="0"/>
          </p:cNvCxnSpPr>
          <p:nvPr/>
        </p:nvCxnSpPr>
        <p:spPr>
          <a:xfrm flipV="1">
            <a:off x="1231983" y="203171"/>
            <a:ext cx="16247" cy="5721517"/>
          </a:xfrm>
          <a:prstGeom prst="line">
            <a:avLst/>
          </a:prstGeom>
          <a:ln w="28575">
            <a:solidFill>
              <a:srgbClr val="000000">
                <a:alpha val="30196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4095356" y="118000"/>
            <a:ext cx="2682197" cy="1862833"/>
            <a:chOff x="3741606" y="327887"/>
            <a:chExt cx="2682197" cy="1862833"/>
          </a:xfrm>
        </p:grpSpPr>
        <p:grpSp>
          <p:nvGrpSpPr>
            <p:cNvPr id="34" name="Group 33"/>
            <p:cNvGrpSpPr/>
            <p:nvPr/>
          </p:nvGrpSpPr>
          <p:grpSpPr>
            <a:xfrm>
              <a:off x="4305459" y="433261"/>
              <a:ext cx="2118344" cy="1264485"/>
              <a:chOff x="6643967" y="303057"/>
              <a:chExt cx="2118344" cy="126448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643967" y="332656"/>
                <a:ext cx="2118344" cy="1216302"/>
              </a:xfrm>
              <a:prstGeom prst="rect">
                <a:avLst/>
              </a:prstGeom>
            </p:spPr>
          </p:pic>
          <p:sp>
            <p:nvSpPr>
              <p:cNvPr id="23" name="Rounded Rectangle 22"/>
              <p:cNvSpPr/>
              <p:nvPr/>
            </p:nvSpPr>
            <p:spPr>
              <a:xfrm>
                <a:off x="7997470" y="520848"/>
                <a:ext cx="606056" cy="593934"/>
              </a:xfrm>
              <a:prstGeom prst="roundRect">
                <a:avLst/>
              </a:prstGeom>
              <a:noFill/>
              <a:ln w="190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6656831" y="303057"/>
                <a:ext cx="2105479" cy="126448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998471" y="1460872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088169" y="32788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090668" y="907584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61236" y="1648653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30</a:t>
              </a:r>
              <a:endParaRPr lang="en-US" sz="1500" dirty="0"/>
            </a:p>
          </p:txBody>
        </p:sp>
        <p:sp>
          <p:nvSpPr>
            <p:cNvPr id="55" name="TextBox 54"/>
            <p:cNvSpPr txBox="1"/>
            <p:nvPr/>
          </p:nvSpPr>
          <p:spPr>
            <a:xfrm rot="16200000">
              <a:off x="3342779" y="803119"/>
              <a:ext cx="11977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sz="1400" dirty="0" smtClean="0"/>
                <a:t>, </a:t>
              </a:r>
              <a:r>
                <a:rPr lang="nb-NO" sz="1400" dirty="0" err="1" smtClean="0"/>
                <a:t>ppm</a:t>
              </a:r>
              <a:endParaRPr lang="en-US" sz="14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292011" y="164519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698843" y="1644896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10</a:t>
              </a:r>
              <a:endParaRPr lang="en-US" sz="1500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89086" y="1852166"/>
              <a:ext cx="14173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baseline="30000" dirty="0" err="1" smtClean="0"/>
                <a:t>3</a:t>
              </a:r>
              <a:r>
                <a:rPr lang="nb-NO" dirty="0" err="1" smtClean="0"/>
                <a:t>He</a:t>
              </a:r>
              <a:r>
                <a:rPr lang="nb-NO" dirty="0" smtClean="0"/>
                <a:t>/</a:t>
              </a:r>
              <a:r>
                <a:rPr lang="nb-NO" baseline="30000" dirty="0" err="1" smtClean="0"/>
                <a:t>4</a:t>
              </a:r>
              <a:r>
                <a:rPr lang="nb-NO" dirty="0" err="1" smtClean="0"/>
                <a:t>He</a:t>
              </a:r>
              <a:r>
                <a:rPr lang="nb-NO" sz="1400" dirty="0" smtClean="0"/>
                <a:t>, R/</a:t>
              </a:r>
              <a:r>
                <a:rPr lang="nb-NO" sz="1400" dirty="0" err="1" smtClean="0"/>
                <a:t>R</a:t>
              </a:r>
              <a:r>
                <a:rPr lang="nb-NO" sz="1400" baseline="-25000" dirty="0" err="1" smtClean="0"/>
                <a:t>atm</a:t>
              </a:r>
              <a:endParaRPr lang="en-US" sz="14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81858" y="2588012"/>
            <a:ext cx="4904772" cy="4095370"/>
            <a:chOff x="4181858" y="2588012"/>
            <a:chExt cx="4904772" cy="40953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37829" y="3060464"/>
              <a:ext cx="4156604" cy="305891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 rot="16200000">
              <a:off x="3753375" y="4560389"/>
              <a:ext cx="12570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142</a:t>
              </a:r>
              <a:r>
                <a:rPr lang="nb-NO" dirty="0" err="1" smtClean="0"/>
                <a:t>Nd</a:t>
              </a:r>
              <a:r>
                <a:rPr lang="nb-NO" dirty="0" smtClean="0"/>
                <a:t>, </a:t>
              </a:r>
              <a:r>
                <a:rPr lang="nb-NO" dirty="0" err="1" smtClean="0"/>
                <a:t>ppm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97631" y="6035989"/>
              <a:ext cx="78899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m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4748279" y="4891871"/>
              <a:ext cx="4129643" cy="1181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4424250" y="5345911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34850" y="4118875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5</a:t>
              </a:r>
              <a:endParaRPr lang="en-US" sz="15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32121" y="473514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451780" y="6089082"/>
              <a:ext cx="579005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7660911" y="6118077"/>
              <a:ext cx="47320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400</a:t>
              </a:r>
              <a:endParaRPr lang="en-US" sz="1500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686424" y="6089082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434508" y="3521142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10</a:t>
              </a:r>
              <a:endParaRPr lang="en-US" sz="15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8332898" y="6278213"/>
              <a:ext cx="7537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2000" b="1" dirty="0" err="1" smtClean="0">
                  <a:latin typeface="Symbol" panose="05050102010706020507" pitchFamily="18" charset="2"/>
                </a:rPr>
                <a:t>e</a:t>
              </a:r>
              <a:r>
                <a:rPr lang="nb-NO" baseline="30000" dirty="0" err="1" smtClean="0"/>
                <a:t>143</a:t>
              </a:r>
              <a:r>
                <a:rPr lang="nb-NO" dirty="0" err="1" smtClean="0"/>
                <a:t>Nd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560920" y="6319168"/>
              <a:ext cx="38664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750514" y="6360217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4</a:t>
              </a:r>
              <a:endParaRPr lang="en-US" sz="15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691665" y="6327426"/>
              <a:ext cx="28084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0</a:t>
              </a:r>
              <a:endParaRPr lang="en-US" sz="1500" dirty="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434525" y="2906850"/>
              <a:ext cx="3770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/>
                <a:t>20</a:t>
              </a:r>
              <a:endParaRPr lang="en-US" sz="1500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324366" y="5938972"/>
              <a:ext cx="482824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500" dirty="0" smtClean="0">
                  <a:latin typeface="Symbol" panose="05050102010706020507" pitchFamily="18" charset="2"/>
                </a:rPr>
                <a:t>-</a:t>
              </a:r>
              <a:r>
                <a:rPr lang="nb-NO" sz="1500" dirty="0" smtClean="0"/>
                <a:t>10</a:t>
              </a:r>
              <a:endParaRPr lang="en-US" sz="1500" dirty="0"/>
            </a:p>
          </p:txBody>
        </p:sp>
        <p:cxnSp>
          <p:nvCxnSpPr>
            <p:cNvPr id="78" name="Straight Connector 77"/>
            <p:cNvCxnSpPr/>
            <p:nvPr/>
          </p:nvCxnSpPr>
          <p:spPr>
            <a:xfrm flipH="1" flipV="1">
              <a:off x="6808767" y="3079928"/>
              <a:ext cx="3691" cy="3019974"/>
            </a:xfrm>
            <a:prstGeom prst="line">
              <a:avLst/>
            </a:prstGeom>
            <a:ln w="57150">
              <a:solidFill>
                <a:srgbClr val="000000">
                  <a:alpha val="21961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 rot="18531982">
              <a:off x="7544273" y="3264751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4.57 Ga</a:t>
              </a:r>
              <a:endParaRPr lang="en-US" sz="1300" dirty="0"/>
            </a:p>
          </p:txBody>
        </p:sp>
        <p:sp>
          <p:nvSpPr>
            <p:cNvPr id="84" name="TextBox 83"/>
            <p:cNvSpPr txBox="1"/>
            <p:nvPr/>
          </p:nvSpPr>
          <p:spPr>
            <a:xfrm rot="19299537">
              <a:off x="7906499" y="350962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4.50 Ga</a:t>
              </a:r>
              <a:endParaRPr lang="en-US" sz="1300" dirty="0"/>
            </a:p>
          </p:txBody>
        </p:sp>
        <p:sp>
          <p:nvSpPr>
            <p:cNvPr id="85" name="TextBox 84"/>
            <p:cNvSpPr txBox="1"/>
            <p:nvPr/>
          </p:nvSpPr>
          <p:spPr>
            <a:xfrm rot="20290316">
              <a:off x="7894078" y="4073095"/>
              <a:ext cx="712054" cy="271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300" dirty="0" smtClean="0"/>
                <a:t>4.42 Ga</a:t>
              </a:r>
              <a:endParaRPr lang="en-US" sz="1300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4624254" y="2588012"/>
              <a:ext cx="2577950" cy="502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nb-NO" sz="1500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Residues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after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melt </a:t>
              </a:r>
              <a:r>
                <a:rPr lang="nb-NO" sz="1300" b="1" dirty="0" err="1" smtClean="0">
                  <a:solidFill>
                    <a:srgbClr val="0066FF"/>
                  </a:solidFill>
                </a:rPr>
                <a:t>extraction</a:t>
              </a:r>
              <a:endParaRPr lang="nb-NO" sz="1300" b="1" dirty="0" smtClean="0">
                <a:solidFill>
                  <a:srgbClr val="0066FF"/>
                </a:solidFill>
              </a:endParaRPr>
            </a:p>
            <a:p>
              <a:pPr>
                <a:lnSpc>
                  <a:spcPts val="1600"/>
                </a:lnSpc>
              </a:pPr>
              <a:r>
                <a:rPr lang="nb-NO" sz="1300" b="1" dirty="0">
                  <a:solidFill>
                    <a:srgbClr val="0066FF"/>
                  </a:solidFill>
                </a:rPr>
                <a:t> 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 at: 4.57</a:t>
              </a:r>
              <a:r>
                <a:rPr lang="nb-NO" sz="200" b="1" dirty="0" smtClean="0">
                  <a:solidFill>
                    <a:srgbClr val="0066FF"/>
                  </a:solidFill>
                </a:rPr>
                <a:t> </a:t>
              </a:r>
              <a:r>
                <a:rPr lang="nb-NO" sz="1100" dirty="0" smtClean="0">
                  <a:solidFill>
                    <a:srgbClr val="0066FF"/>
                  </a:solidFill>
                </a:rPr>
                <a:t>(SS age)</a:t>
              </a:r>
              <a:r>
                <a:rPr lang="nb-NO" sz="1300" b="1" dirty="0" smtClean="0">
                  <a:solidFill>
                    <a:srgbClr val="0066FF"/>
                  </a:solidFill>
                </a:rPr>
                <a:t>, 4.50 and 4.42 Ga</a:t>
              </a:r>
              <a:endParaRPr lang="en-US" sz="1300" b="1" dirty="0">
                <a:solidFill>
                  <a:srgbClr val="0066FF"/>
                </a:solidFill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4867268" y="3055574"/>
              <a:ext cx="1789272" cy="13619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400"/>
                </a:lnSpc>
              </a:pP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Original mantle 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reservoir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</a:t>
              </a:r>
            </a:p>
            <a:p>
              <a:pPr>
                <a:lnSpc>
                  <a:spcPts val="1400"/>
                </a:lnSpc>
              </a:pPr>
              <a:r>
                <a:rPr lang="nb-NO" sz="1200" b="1" dirty="0" smtClean="0">
                  <a:solidFill>
                    <a:srgbClr val="0066FF"/>
                  </a:solidFill>
                  <a:latin typeface="Symbol" panose="05050102010706020507" pitchFamily="18" charset="2"/>
                </a:rPr>
                <a:t> 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m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142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</a:t>
              </a:r>
              <a:r>
                <a:rPr lang="nb-NO" sz="1300" b="1" dirty="0" err="1" smtClean="0">
                  <a:solidFill>
                    <a:srgbClr val="0066FF"/>
                  </a:solidFill>
                  <a:latin typeface="Symbol" panose="05050102010706020507" pitchFamily="18" charset="2"/>
                </a:rPr>
                <a:t>e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143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 = 0</a:t>
              </a:r>
            </a:p>
            <a:p>
              <a:pPr>
                <a:lnSpc>
                  <a:spcPts val="1400"/>
                </a:lnSpc>
              </a:pPr>
              <a:r>
                <a:rPr lang="nb-NO" sz="1200" baseline="30000" dirty="0" smtClean="0">
                  <a:solidFill>
                    <a:srgbClr val="0066FF"/>
                  </a:solidFill>
                  <a:latin typeface="+mn-lt"/>
                </a:rPr>
                <a:t>   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147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Sm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/</a:t>
              </a:r>
              <a:r>
                <a:rPr lang="nb-NO" sz="1200" baseline="30000" dirty="0" err="1" smtClean="0">
                  <a:solidFill>
                    <a:srgbClr val="0066FF"/>
                  </a:solidFill>
                  <a:latin typeface="+mn-lt"/>
                </a:rPr>
                <a:t>144</a:t>
              </a:r>
              <a:r>
                <a:rPr lang="nb-NO" sz="1200" dirty="0" err="1" smtClean="0">
                  <a:solidFill>
                    <a:srgbClr val="0066FF"/>
                  </a:solidFill>
                  <a:latin typeface="+mn-lt"/>
                </a:rPr>
                <a:t>Nd</a:t>
              </a:r>
              <a:r>
                <a:rPr lang="nb-NO" sz="1200" dirty="0" smtClean="0">
                  <a:solidFill>
                    <a:srgbClr val="0066FF"/>
                  </a:solidFill>
                  <a:latin typeface="+mn-lt"/>
                </a:rPr>
                <a:t>: </a:t>
              </a:r>
              <a:r>
                <a:rPr lang="nb-NO" sz="1200" b="1" dirty="0" smtClean="0">
                  <a:solidFill>
                    <a:srgbClr val="0066FF"/>
                  </a:solidFill>
                  <a:latin typeface="+mn-lt"/>
                </a:rPr>
                <a:t>0.196</a:t>
              </a:r>
              <a:endParaRPr lang="en-US" sz="1200" b="1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20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Small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black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symbols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on</a:t>
              </a:r>
              <a:endParaRPr lang="nb-NO" sz="1100" dirty="0" smtClean="0">
                <a:solidFill>
                  <a:srgbClr val="0066FF"/>
                </a:solidFill>
                <a:latin typeface="+mn-lt"/>
              </a:endParaRPr>
            </a:p>
            <a:p>
              <a:pPr>
                <a:lnSpc>
                  <a:spcPts val="11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residue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trends </a:t>
              </a:r>
              <a:r>
                <a:rPr lang="nb-NO" sz="1100" dirty="0" err="1" smtClean="0">
                  <a:solidFill>
                    <a:srgbClr val="0066FF"/>
                  </a:solidFill>
                  <a:latin typeface="+mn-lt"/>
                </a:rPr>
                <a:t>corresponds</a:t>
              </a: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  <a:latin typeface="+mn-lt"/>
                </a:rPr>
                <a:t> to 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147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Sm</a:t>
              </a:r>
              <a:r>
                <a:rPr lang="nb-NO" sz="1100" dirty="0" smtClean="0">
                  <a:solidFill>
                    <a:srgbClr val="0066FF"/>
                  </a:solidFill>
                </a:rPr>
                <a:t>/</a:t>
              </a:r>
              <a:r>
                <a:rPr lang="nb-NO" sz="1100" baseline="30000" dirty="0" err="1" smtClean="0">
                  <a:solidFill>
                    <a:srgbClr val="0066FF"/>
                  </a:solidFill>
                </a:rPr>
                <a:t>144</a:t>
              </a:r>
              <a:r>
                <a:rPr lang="nb-NO" sz="1100" dirty="0" err="1" smtClean="0">
                  <a:solidFill>
                    <a:srgbClr val="0066FF"/>
                  </a:solidFill>
                </a:rPr>
                <a:t>Nd</a:t>
              </a:r>
              <a:r>
                <a:rPr lang="nb-NO" sz="1100" dirty="0" smtClean="0">
                  <a:solidFill>
                    <a:srgbClr val="0066FF"/>
                  </a:solidFill>
                </a:rPr>
                <a:t>: </a:t>
              </a:r>
            </a:p>
            <a:p>
              <a:pPr>
                <a:lnSpc>
                  <a:spcPts val="1300"/>
                </a:lnSpc>
              </a:pPr>
              <a:r>
                <a:rPr lang="nb-NO" sz="1100" dirty="0" smtClean="0">
                  <a:solidFill>
                    <a:srgbClr val="0066FF"/>
                  </a:solidFill>
                </a:rPr>
                <a:t>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0.200</a:t>
              </a:r>
              <a:r>
                <a:rPr lang="nb-NO" sz="1100" dirty="0" smtClean="0">
                  <a:solidFill>
                    <a:srgbClr val="0066FF"/>
                  </a:solidFill>
                </a:rPr>
                <a:t>,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0.204</a:t>
              </a:r>
              <a:r>
                <a:rPr lang="nb-NO" sz="1100" dirty="0" smtClean="0">
                  <a:solidFill>
                    <a:srgbClr val="0066FF"/>
                  </a:solidFill>
                </a:rPr>
                <a:t> and </a:t>
              </a:r>
              <a:r>
                <a:rPr lang="nb-NO" sz="1100" b="1" dirty="0" smtClean="0">
                  <a:solidFill>
                    <a:srgbClr val="0066FF"/>
                  </a:solidFill>
                </a:rPr>
                <a:t>0.208</a:t>
              </a:r>
              <a:endParaRPr lang="nb-NO" sz="1100" b="1" dirty="0" smtClean="0">
                <a:solidFill>
                  <a:srgbClr val="0066FF"/>
                </a:solidFill>
                <a:latin typeface="+mn-lt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966458" y="5081567"/>
              <a:ext cx="120257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200" dirty="0" err="1" smtClean="0"/>
                <a:t>Enriched</a:t>
              </a:r>
              <a:r>
                <a:rPr lang="nb-NO" sz="1200" dirty="0" smtClean="0"/>
                <a:t> mantle</a:t>
              </a:r>
              <a:endParaRPr lang="en-US" sz="1200" dirty="0"/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flipH="1" flipV="1">
              <a:off x="5313144" y="4943400"/>
              <a:ext cx="48910" cy="200870"/>
            </a:xfrm>
            <a:prstGeom prst="straightConnector1">
              <a:avLst/>
            </a:prstGeom>
            <a:ln>
              <a:solidFill>
                <a:srgbClr val="0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TextBox 97"/>
          <p:cNvSpPr txBox="1"/>
          <p:nvPr/>
        </p:nvSpPr>
        <p:spPr>
          <a:xfrm>
            <a:off x="2433244" y="199601"/>
            <a:ext cx="1031051" cy="461665"/>
          </a:xfrm>
          <a:prstGeom prst="rect">
            <a:avLst/>
          </a:prstGeom>
          <a:solidFill>
            <a:srgbClr val="E0E0E0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 err="1" smtClean="0"/>
              <a:t>Horan</a:t>
            </a:r>
            <a:r>
              <a:rPr lang="nb-NO" sz="1200" dirty="0" smtClean="0"/>
              <a:t> et al.</a:t>
            </a:r>
          </a:p>
          <a:p>
            <a:r>
              <a:rPr lang="nb-NO" sz="1200" dirty="0" smtClean="0"/>
              <a:t>(2018, </a:t>
            </a:r>
            <a:r>
              <a:rPr lang="nb-NO" sz="1200" dirty="0" err="1" smtClean="0"/>
              <a:t>EPSL</a:t>
            </a:r>
            <a:r>
              <a:rPr lang="nb-NO" sz="1200" dirty="0" smtClean="0"/>
              <a:t>)</a:t>
            </a:r>
            <a:endParaRPr lang="en-US" sz="12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60828" y="223373"/>
            <a:ext cx="4313924" cy="1762350"/>
            <a:chOff x="4660828" y="223373"/>
            <a:chExt cx="4313924" cy="1762350"/>
          </a:xfrm>
        </p:grpSpPr>
        <p:grpSp>
          <p:nvGrpSpPr>
            <p:cNvPr id="75" name="Group 74"/>
            <p:cNvGrpSpPr/>
            <p:nvPr/>
          </p:nvGrpSpPr>
          <p:grpSpPr>
            <a:xfrm>
              <a:off x="6763368" y="223373"/>
              <a:ext cx="2211384" cy="1762350"/>
              <a:chOff x="6409618" y="433260"/>
              <a:chExt cx="2211384" cy="1762350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6409618" y="433260"/>
                <a:ext cx="2211384" cy="1262527"/>
                <a:chOff x="6666134" y="2111827"/>
                <a:chExt cx="2211384" cy="1262527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666134" y="2137836"/>
                  <a:ext cx="2188180" cy="1226127"/>
                </a:xfrm>
                <a:prstGeom prst="rect">
                  <a:avLst/>
                </a:prstGeom>
              </p:spPr>
            </p:pic>
            <p:sp>
              <p:nvSpPr>
                <p:cNvPr id="31" name="Rectangle 30"/>
                <p:cNvSpPr/>
                <p:nvPr/>
              </p:nvSpPr>
              <p:spPr>
                <a:xfrm>
                  <a:off x="6682958" y="2111827"/>
                  <a:ext cx="2194560" cy="1262527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Rounded Rectangle 32"/>
                <p:cNvSpPr/>
                <p:nvPr/>
              </p:nvSpPr>
              <p:spPr>
                <a:xfrm>
                  <a:off x="7052304" y="2329705"/>
                  <a:ext cx="612221" cy="579611"/>
                </a:xfrm>
                <a:prstGeom prst="roundRect">
                  <a:avLst/>
                </a:prstGeom>
                <a:noFill/>
                <a:ln w="19050">
                  <a:solidFill>
                    <a:srgbClr val="CC00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2" name="TextBox 51"/>
              <p:cNvSpPr txBox="1"/>
              <p:nvPr/>
            </p:nvSpPr>
            <p:spPr>
              <a:xfrm>
                <a:off x="7510906" y="1631021"/>
                <a:ext cx="38664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265692" y="1631755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/>
                  <a:t>5</a:t>
                </a:r>
                <a:endParaRPr lang="en-US" sz="1500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7928483" y="1627864"/>
                <a:ext cx="280846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0</a:t>
                </a:r>
                <a:endParaRPr lang="en-US" sz="1500" dirty="0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6795788" y="1642065"/>
                <a:ext cx="482824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1500" dirty="0" smtClean="0">
                    <a:latin typeface="Symbol" panose="05050102010706020507" pitchFamily="18" charset="2"/>
                  </a:rPr>
                  <a:t>-</a:t>
                </a:r>
                <a:r>
                  <a:rPr lang="nb-NO" sz="1500" dirty="0" smtClean="0"/>
                  <a:t>15</a:t>
                </a:r>
                <a:endParaRPr lang="en-US" sz="1500" dirty="0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716818" y="1795500"/>
                <a:ext cx="73289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err="1" smtClean="0">
                    <a:latin typeface="Symbol" panose="05050102010706020507" pitchFamily="18" charset="2"/>
                  </a:rPr>
                  <a:t>m</a:t>
                </a:r>
                <a:r>
                  <a:rPr lang="nb-NO" baseline="30000" dirty="0" err="1" smtClean="0"/>
                  <a:t>182</a:t>
                </a:r>
                <a:r>
                  <a:rPr lang="nb-NO" dirty="0" err="1" smtClean="0"/>
                  <a:t>W</a:t>
                </a:r>
                <a:endParaRPr lang="en-US" dirty="0"/>
              </a:p>
            </p:txBody>
          </p:sp>
        </p:grpSp>
        <p:sp>
          <p:nvSpPr>
            <p:cNvPr id="76" name="Rounded Rectangle 75"/>
            <p:cNvSpPr/>
            <p:nvPr/>
          </p:nvSpPr>
          <p:spPr>
            <a:xfrm>
              <a:off x="4660828" y="451884"/>
              <a:ext cx="3089686" cy="175438"/>
            </a:xfrm>
            <a:prstGeom prst="roundRect">
              <a:avLst/>
            </a:prstGeom>
            <a:noFill/>
            <a:ln w="3175">
              <a:solidFill>
                <a:srgbClr val="CC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Rounded Rectangle 78"/>
          <p:cNvSpPr/>
          <p:nvPr/>
        </p:nvSpPr>
        <p:spPr>
          <a:xfrm>
            <a:off x="1289675" y="950976"/>
            <a:ext cx="492460" cy="592404"/>
          </a:xfrm>
          <a:prstGeom prst="roundRect">
            <a:avLst/>
          </a:prstGeom>
          <a:noFill/>
          <a:ln w="57150">
            <a:solidFill>
              <a:srgbClr val="00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ounded Rectangle 80"/>
          <p:cNvSpPr/>
          <p:nvPr/>
        </p:nvSpPr>
        <p:spPr>
          <a:xfrm>
            <a:off x="1242104" y="4355293"/>
            <a:ext cx="586696" cy="428130"/>
          </a:xfrm>
          <a:prstGeom prst="roundRect">
            <a:avLst/>
          </a:prstGeom>
          <a:noFill/>
          <a:ln w="571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6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2215" y="4221088"/>
            <a:ext cx="5458414" cy="256590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924" y="124236"/>
            <a:ext cx="3229876" cy="83099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Primary</a:t>
            </a:r>
            <a:r>
              <a:rPr lang="nb-NO" sz="1800" b="1" dirty="0" smtClean="0">
                <a:solidFill>
                  <a:srgbClr val="3333FF"/>
                </a:solidFill>
              </a:rPr>
              <a:t> </a:t>
            </a:r>
            <a:r>
              <a:rPr lang="nb-NO" sz="1800" b="1" dirty="0" err="1" smtClean="0">
                <a:solidFill>
                  <a:srgbClr val="3333FF"/>
                </a:solidFill>
              </a:rPr>
              <a:t>kimberlites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500" b="1" dirty="0" smtClean="0">
                <a:solidFill>
                  <a:srgbClr val="9900FF"/>
                </a:solidFill>
              </a:rPr>
              <a:t>Negative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dirty="0" err="1" smtClean="0">
                <a:solidFill>
                  <a:srgbClr val="9900FF"/>
                </a:solidFill>
              </a:rPr>
              <a:t>correlation</a:t>
            </a:r>
            <a:r>
              <a:rPr lang="nb-NO" sz="1500" dirty="0" smtClean="0">
                <a:solidFill>
                  <a:srgbClr val="9900FF"/>
                </a:solidFill>
              </a:rPr>
              <a:t>: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142</a:t>
            </a:r>
            <a:r>
              <a:rPr lang="nb-NO" sz="1500" dirty="0" smtClean="0">
                <a:solidFill>
                  <a:srgbClr val="9900FF"/>
                </a:solidFill>
              </a:rPr>
              <a:t>Nd</a:t>
            </a:r>
            <a:r>
              <a:rPr lang="nb-NO" sz="1500" b="1" dirty="0" smtClean="0">
                <a:solidFill>
                  <a:srgbClr val="9900FF"/>
                </a:solidFill>
              </a:rPr>
              <a:t>-</a:t>
            </a:r>
            <a:r>
              <a:rPr lang="nb-NO" sz="1500" dirty="0" smtClean="0">
                <a:solidFill>
                  <a:srgbClr val="9900FF"/>
                </a:solidFill>
              </a:rPr>
              <a:t> </a:t>
            </a:r>
            <a:r>
              <a:rPr lang="nb-NO" sz="1500" b="1" dirty="0" smtClean="0">
                <a:solidFill>
                  <a:srgbClr val="9900FF"/>
                </a:solidFill>
                <a:latin typeface="Symbol" panose="05050102010706020507" pitchFamily="18" charset="2"/>
              </a:rPr>
              <a:t>m</a:t>
            </a:r>
            <a:r>
              <a:rPr lang="nb-NO" sz="1500" baseline="30000" dirty="0" smtClean="0">
                <a:solidFill>
                  <a:srgbClr val="9900FF"/>
                </a:solidFill>
              </a:rPr>
              <a:t>182</a:t>
            </a:r>
            <a:r>
              <a:rPr lang="nb-NO" sz="1500" dirty="0" smtClean="0">
                <a:solidFill>
                  <a:srgbClr val="9900FF"/>
                </a:solidFill>
              </a:rPr>
              <a:t>W ? </a:t>
            </a:r>
            <a:r>
              <a:rPr lang="nb-NO" sz="1400" dirty="0" smtClean="0"/>
              <a:t>No </a:t>
            </a:r>
            <a:r>
              <a:rPr lang="nb-NO" sz="1400" dirty="0" err="1" smtClean="0"/>
              <a:t>clear</a:t>
            </a:r>
            <a:r>
              <a:rPr lang="nb-NO" sz="1400" dirty="0" smtClean="0"/>
              <a:t> </a:t>
            </a:r>
            <a:r>
              <a:rPr lang="nb-NO" sz="1400" dirty="0" err="1" smtClean="0"/>
              <a:t>correlation</a:t>
            </a:r>
            <a:r>
              <a:rPr lang="nb-NO" sz="1400" dirty="0" smtClean="0"/>
              <a:t> </a:t>
            </a:r>
            <a:r>
              <a:rPr lang="nb-NO" sz="1400" dirty="0" err="1" smtClean="0"/>
              <a:t>with</a:t>
            </a:r>
            <a:r>
              <a:rPr lang="nb-NO" sz="1400" dirty="0" smtClean="0"/>
              <a:t> W-</a:t>
            </a:r>
            <a:r>
              <a:rPr lang="nb-NO" sz="1400" dirty="0" err="1" smtClean="0"/>
              <a:t>concentration</a:t>
            </a:r>
            <a:r>
              <a:rPr lang="nb-NO" sz="1400" dirty="0" smtClean="0"/>
              <a:t> </a:t>
            </a:r>
            <a:endParaRPr lang="nb-NO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28464" y="4509120"/>
            <a:ext cx="3024336" cy="769441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b="1" dirty="0" err="1" smtClean="0">
                <a:solidFill>
                  <a:srgbClr val="3333FF"/>
                </a:solidFill>
              </a:rPr>
              <a:t>OIBs</a:t>
            </a:r>
            <a:endParaRPr lang="nb-NO" sz="1800" b="1" dirty="0" smtClean="0">
              <a:solidFill>
                <a:srgbClr val="3333FF"/>
              </a:solidFill>
            </a:endParaRPr>
          </a:p>
          <a:p>
            <a:r>
              <a:rPr lang="nb-NO" sz="1400" dirty="0" smtClean="0"/>
              <a:t>Are W-</a:t>
            </a:r>
            <a:r>
              <a:rPr lang="nb-NO" sz="1400" dirty="0" err="1" smtClean="0"/>
              <a:t>conc</a:t>
            </a:r>
            <a:r>
              <a:rPr lang="nb-NO" sz="1400" dirty="0" smtClean="0"/>
              <a:t>. and </a:t>
            </a:r>
            <a:r>
              <a:rPr lang="nb-NO" sz="1400" b="1" dirty="0" smtClean="0">
                <a:latin typeface="Symbol" panose="05050102010706020507" pitchFamily="18" charset="2"/>
              </a:rPr>
              <a:t>m</a:t>
            </a:r>
            <a:r>
              <a:rPr lang="nb-NO" sz="1400" baseline="30000" dirty="0" smtClean="0"/>
              <a:t>182</a:t>
            </a:r>
            <a:r>
              <a:rPr lang="nb-NO" sz="1400" dirty="0" smtClean="0"/>
              <a:t>W  </a:t>
            </a:r>
            <a:r>
              <a:rPr lang="nb-NO" sz="1400" dirty="0" err="1" smtClean="0"/>
              <a:t>correlated</a:t>
            </a:r>
            <a:r>
              <a:rPr lang="nb-NO" sz="1400" dirty="0" smtClean="0"/>
              <a:t> ??</a:t>
            </a:r>
          </a:p>
          <a:p>
            <a:r>
              <a:rPr lang="nb-NO" sz="1200" dirty="0" smtClean="0"/>
              <a:t>  (Fig. S2, </a:t>
            </a:r>
            <a:r>
              <a:rPr lang="nb-NO" sz="1200" dirty="0" err="1" smtClean="0"/>
              <a:t>Yoshino</a:t>
            </a:r>
            <a:r>
              <a:rPr lang="nb-NO" sz="1200" dirty="0" smtClean="0"/>
              <a:t> et al., 2020, EPSL)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276" y="92708"/>
            <a:ext cx="5123698" cy="3727712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4158641" y="1816274"/>
            <a:ext cx="1672225" cy="1540701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4788024" y="4581129"/>
            <a:ext cx="2808312" cy="1679762"/>
          </a:xfrm>
          <a:custGeom>
            <a:avLst/>
            <a:gdLst>
              <a:gd name="connsiteX0" fmla="*/ 0 w 1672225"/>
              <a:gd name="connsiteY0" fmla="*/ 0 h 1540701"/>
              <a:gd name="connsiteX1" fmla="*/ 125260 w 1672225"/>
              <a:gd name="connsiteY1" fmla="*/ 745299 h 1540701"/>
              <a:gd name="connsiteX2" fmla="*/ 394570 w 1672225"/>
              <a:gd name="connsiteY2" fmla="*/ 1233814 h 1540701"/>
              <a:gd name="connsiteX3" fmla="*/ 870559 w 1672225"/>
              <a:gd name="connsiteY3" fmla="*/ 1434230 h 1540701"/>
              <a:gd name="connsiteX4" fmla="*/ 1672225 w 1672225"/>
              <a:gd name="connsiteY4" fmla="*/ 1540701 h 1540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225" h="1540701">
                <a:moveTo>
                  <a:pt x="0" y="0"/>
                </a:moveTo>
                <a:cubicBezTo>
                  <a:pt x="29749" y="269831"/>
                  <a:pt x="59498" y="539663"/>
                  <a:pt x="125260" y="745299"/>
                </a:cubicBezTo>
                <a:cubicBezTo>
                  <a:pt x="191022" y="950935"/>
                  <a:pt x="270354" y="1118992"/>
                  <a:pt x="394570" y="1233814"/>
                </a:cubicBezTo>
                <a:cubicBezTo>
                  <a:pt x="518786" y="1348636"/>
                  <a:pt x="657617" y="1383082"/>
                  <a:pt x="870559" y="1434230"/>
                </a:cubicBezTo>
                <a:cubicBezTo>
                  <a:pt x="1083501" y="1485378"/>
                  <a:pt x="1377863" y="1513039"/>
                  <a:pt x="1672225" y="1540701"/>
                </a:cubicBezTo>
              </a:path>
            </a:pathLst>
          </a:custGeom>
          <a:noFill/>
          <a:ln w="19050">
            <a:solidFill>
              <a:srgbClr val="99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9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11871" y="71052"/>
            <a:ext cx="2560818" cy="2033890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b="1" dirty="0" err="1">
                <a:solidFill>
                  <a:srgbClr val="0066FF"/>
                </a:solidFill>
              </a:rPr>
              <a:t>Approximate</a:t>
            </a:r>
            <a:r>
              <a:rPr lang="nb-NO" sz="1200" b="1" dirty="0">
                <a:solidFill>
                  <a:srgbClr val="0066FF"/>
                </a:solidFill>
              </a:rPr>
              <a:t> mineral </a:t>
            </a:r>
            <a:r>
              <a:rPr lang="nb-NO" sz="1200" b="1" dirty="0" err="1">
                <a:solidFill>
                  <a:srgbClr val="0066FF"/>
                </a:solidFill>
              </a:rPr>
              <a:t>compositions</a:t>
            </a:r>
            <a:endParaRPr lang="nb-NO" sz="1200" b="1" dirty="0">
              <a:solidFill>
                <a:srgbClr val="0066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900" dirty="0" err="1"/>
              <a:t>ferropericlase</a:t>
            </a:r>
            <a:r>
              <a:rPr lang="nb-NO" sz="900" dirty="0"/>
              <a:t>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Mg</a:t>
            </a:r>
            <a:r>
              <a:rPr lang="nb-NO" sz="1000" dirty="0" err="1">
                <a:solidFill>
                  <a:srgbClr val="9900FF"/>
                </a:solidFill>
              </a:rPr>
              <a:t>,Fe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1000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endParaRPr lang="nb-NO" sz="1000" dirty="0">
              <a:solidFill>
                <a:srgbClr val="99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900" dirty="0" err="1"/>
              <a:t>olivine</a:t>
            </a:r>
            <a:r>
              <a:rPr lang="nb-NO" sz="900" dirty="0"/>
              <a:t>, </a:t>
            </a:r>
            <a:r>
              <a:rPr lang="nb-NO" sz="900" dirty="0" err="1" smtClean="0"/>
              <a:t>wadsleyite</a:t>
            </a:r>
            <a:r>
              <a:rPr lang="nb-NO" sz="900" dirty="0" smtClean="0"/>
              <a:t>, </a:t>
            </a:r>
            <a:r>
              <a:rPr lang="nb-NO" sz="900" dirty="0" err="1" smtClean="0"/>
              <a:t>ringw</a:t>
            </a:r>
            <a:r>
              <a:rPr lang="nb-NO" sz="900" dirty="0" smtClean="0"/>
              <a:t>.: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Mg</a:t>
            </a:r>
            <a:r>
              <a:rPr lang="nb-NO" sz="1000" dirty="0" err="1">
                <a:solidFill>
                  <a:srgbClr val="9900FF"/>
                </a:solidFill>
              </a:rPr>
              <a:t>,Fe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1000" b="1" baseline="-25000" dirty="0">
                <a:solidFill>
                  <a:srgbClr val="9900FF"/>
                </a:solidFill>
              </a:rPr>
              <a:t>2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Si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en-GB" sz="1000" b="1" baseline="-25000" dirty="0">
                <a:solidFill>
                  <a:srgbClr val="9900FF"/>
                </a:solidFill>
              </a:rPr>
              <a:t>4</a:t>
            </a:r>
          </a:p>
          <a:p>
            <a:pPr>
              <a:lnSpc>
                <a:spcPts val="1400"/>
              </a:lnSpc>
            </a:pPr>
            <a:r>
              <a:rPr lang="nb-NO" sz="900" dirty="0"/>
              <a:t>garnet: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Mg</a:t>
            </a:r>
            <a:r>
              <a:rPr lang="nb-NO" sz="1000" dirty="0" err="1">
                <a:solidFill>
                  <a:srgbClr val="9900FF"/>
                </a:solidFill>
              </a:rPr>
              <a:t>,Fe,Ca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1000" b="1" baseline="-25000" dirty="0">
                <a:solidFill>
                  <a:srgbClr val="9900FF"/>
                </a:solidFill>
              </a:rPr>
              <a:t>3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Al</a:t>
            </a:r>
            <a:r>
              <a:rPr lang="nb-NO" sz="1000" dirty="0" err="1">
                <a:solidFill>
                  <a:srgbClr val="9900FF"/>
                </a:solidFill>
              </a:rPr>
              <a:t>,Si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1000" b="1" baseline="-25000" dirty="0">
                <a:solidFill>
                  <a:srgbClr val="9900FF"/>
                </a:solidFill>
              </a:rPr>
              <a:t>2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Si</a:t>
            </a:r>
            <a:r>
              <a:rPr lang="en-GB" sz="1000" b="1" baseline="-25000" dirty="0">
                <a:solidFill>
                  <a:srgbClr val="9900FF"/>
                </a:solidFill>
              </a:rPr>
              <a:t>3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nb-NO" sz="1000" b="1" baseline="-25000" dirty="0">
                <a:solidFill>
                  <a:srgbClr val="9900FF"/>
                </a:solidFill>
              </a:rPr>
              <a:t>12</a:t>
            </a:r>
            <a:endParaRPr lang="nb-NO" sz="1000" dirty="0">
              <a:solidFill>
                <a:srgbClr val="99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900" b="1" dirty="0" err="1"/>
              <a:t>opx</a:t>
            </a:r>
            <a:r>
              <a:rPr lang="nb-NO" sz="900" dirty="0"/>
              <a:t> (</a:t>
            </a:r>
            <a:r>
              <a:rPr lang="nb-NO" sz="900" dirty="0" err="1"/>
              <a:t>orthopyroxene</a:t>
            </a:r>
            <a:r>
              <a:rPr lang="nb-NO" sz="900" dirty="0"/>
              <a:t>), </a:t>
            </a:r>
            <a:r>
              <a:rPr lang="nb-NO" sz="900" b="1" dirty="0" err="1"/>
              <a:t>bm</a:t>
            </a:r>
            <a:r>
              <a:rPr lang="nb-NO" sz="900" dirty="0"/>
              <a:t> (</a:t>
            </a:r>
            <a:r>
              <a:rPr lang="nb-NO" sz="900" dirty="0" err="1"/>
              <a:t>bridgmanite</a:t>
            </a:r>
            <a:r>
              <a:rPr lang="nb-NO" sz="900" dirty="0"/>
              <a:t>), </a:t>
            </a:r>
          </a:p>
          <a:p>
            <a:pPr>
              <a:lnSpc>
                <a:spcPts val="900"/>
              </a:lnSpc>
            </a:pPr>
            <a:r>
              <a:rPr lang="nb-NO" sz="1000" b="1" dirty="0"/>
              <a:t> </a:t>
            </a:r>
            <a:r>
              <a:rPr lang="nb-NO" sz="1000" b="1" dirty="0" smtClean="0"/>
              <a:t>                   post-</a:t>
            </a:r>
            <a:r>
              <a:rPr lang="nb-NO" sz="1000" b="1" dirty="0" err="1" smtClean="0"/>
              <a:t>bm</a:t>
            </a:r>
            <a:r>
              <a:rPr lang="nb-NO" sz="1000" dirty="0"/>
              <a:t>:</a:t>
            </a:r>
            <a:r>
              <a:rPr lang="nb-NO" sz="1000" b="1" dirty="0" smtClean="0"/>
              <a:t> </a:t>
            </a:r>
            <a:r>
              <a:rPr lang="nb-NO" sz="1000" dirty="0" smtClean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Mg</a:t>
            </a:r>
            <a:r>
              <a:rPr lang="nb-NO" sz="1000" dirty="0" err="1">
                <a:solidFill>
                  <a:srgbClr val="9900FF"/>
                </a:solidFill>
              </a:rPr>
              <a:t>,Fe,Al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600" dirty="0">
                <a:solidFill>
                  <a:srgbClr val="9900FF"/>
                </a:solidFill>
              </a:rPr>
              <a:t> </a:t>
            </a:r>
            <a:r>
              <a:rPr lang="en-GB" sz="1000" dirty="0">
                <a:solidFill>
                  <a:srgbClr val="9900FF"/>
                </a:solidFill>
              </a:rPr>
              <a:t>(</a:t>
            </a:r>
            <a:r>
              <a:rPr lang="en-GB" sz="1000" b="1" dirty="0" err="1">
                <a:solidFill>
                  <a:srgbClr val="9900FF"/>
                </a:solidFill>
              </a:rPr>
              <a:t>Si</a:t>
            </a:r>
            <a:r>
              <a:rPr lang="en-GB" sz="1000" dirty="0" err="1">
                <a:solidFill>
                  <a:srgbClr val="9900FF"/>
                </a:solidFill>
              </a:rPr>
              <a:t>,Al</a:t>
            </a:r>
            <a:r>
              <a:rPr lang="en-GB" sz="1000" dirty="0">
                <a:solidFill>
                  <a:srgbClr val="9900FF"/>
                </a:solidFill>
              </a:rPr>
              <a:t>)</a:t>
            </a:r>
            <a:r>
              <a:rPr lang="en-GB" sz="600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en-GB" sz="1000" b="1" baseline="-25000" dirty="0">
                <a:solidFill>
                  <a:srgbClr val="9900FF"/>
                </a:solidFill>
              </a:rPr>
              <a:t>3</a:t>
            </a:r>
            <a:endParaRPr lang="en-GB" sz="1000" b="1" dirty="0">
              <a:solidFill>
                <a:srgbClr val="99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900" b="1" dirty="0" err="1"/>
              <a:t>cpx</a:t>
            </a:r>
            <a:r>
              <a:rPr lang="nb-NO" sz="900" dirty="0"/>
              <a:t> (</a:t>
            </a:r>
            <a:r>
              <a:rPr lang="nb-NO" sz="900" dirty="0" err="1"/>
              <a:t>clinopyroxene</a:t>
            </a:r>
            <a:r>
              <a:rPr lang="nb-NO" sz="900" dirty="0"/>
              <a:t>):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Ca</a:t>
            </a:r>
            <a:r>
              <a:rPr lang="nb-NO" sz="1000" dirty="0" err="1">
                <a:solidFill>
                  <a:srgbClr val="9900FF"/>
                </a:solidFill>
              </a:rPr>
              <a:t>,Mg,Fe,Al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en-GB" sz="600" baseline="-25000" dirty="0">
                <a:solidFill>
                  <a:srgbClr val="9900FF"/>
                </a:solidFill>
              </a:rPr>
              <a:t> </a:t>
            </a:r>
            <a:r>
              <a:rPr lang="en-GB" sz="1000" dirty="0">
                <a:solidFill>
                  <a:srgbClr val="9900FF"/>
                </a:solidFill>
              </a:rPr>
              <a:t>(</a:t>
            </a:r>
            <a:r>
              <a:rPr lang="en-GB" sz="1000" b="1" dirty="0" err="1">
                <a:solidFill>
                  <a:srgbClr val="9900FF"/>
                </a:solidFill>
              </a:rPr>
              <a:t>Si</a:t>
            </a:r>
            <a:r>
              <a:rPr lang="en-GB" sz="1000" dirty="0" err="1">
                <a:solidFill>
                  <a:srgbClr val="9900FF"/>
                </a:solidFill>
              </a:rPr>
              <a:t>,Al</a:t>
            </a:r>
            <a:r>
              <a:rPr lang="en-GB" sz="1000" dirty="0">
                <a:solidFill>
                  <a:srgbClr val="9900FF"/>
                </a:solidFill>
              </a:rPr>
              <a:t>)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en-GB" sz="1000" b="1" baseline="-25000" dirty="0">
                <a:solidFill>
                  <a:srgbClr val="9900FF"/>
                </a:solidFill>
              </a:rPr>
              <a:t>3</a:t>
            </a:r>
            <a:endParaRPr lang="nb-NO" sz="1000" dirty="0">
              <a:solidFill>
                <a:srgbClr val="99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900" dirty="0" err="1"/>
              <a:t>davemaoite</a:t>
            </a:r>
            <a:r>
              <a:rPr lang="nb-NO" sz="900" dirty="0"/>
              <a:t> (</a:t>
            </a:r>
            <a:r>
              <a:rPr lang="nb-NO" sz="900" dirty="0" err="1"/>
              <a:t>Ca-silicate</a:t>
            </a:r>
            <a:r>
              <a:rPr lang="nb-NO" sz="900" dirty="0"/>
              <a:t> </a:t>
            </a:r>
            <a:r>
              <a:rPr lang="nb-NO" sz="900" dirty="0" err="1"/>
              <a:t>perovskite</a:t>
            </a:r>
            <a:r>
              <a:rPr lang="nb-NO" sz="900" dirty="0"/>
              <a:t>): </a:t>
            </a:r>
            <a:r>
              <a:rPr lang="nb-NO" sz="1000" b="1" dirty="0" err="1">
                <a:solidFill>
                  <a:srgbClr val="9900FF"/>
                </a:solidFill>
              </a:rPr>
              <a:t>Ca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Si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en-GB" sz="1000" b="1" baseline="-25000" dirty="0">
                <a:solidFill>
                  <a:srgbClr val="9900FF"/>
                </a:solidFill>
              </a:rPr>
              <a:t>3</a:t>
            </a:r>
            <a:endParaRPr lang="en-GB" sz="1000" b="1" dirty="0">
              <a:solidFill>
                <a:srgbClr val="9900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900" dirty="0"/>
              <a:t>Al-</a:t>
            </a:r>
            <a:r>
              <a:rPr lang="nb-NO" sz="900" dirty="0" err="1"/>
              <a:t>rich</a:t>
            </a:r>
            <a:r>
              <a:rPr lang="nb-NO" sz="900" dirty="0"/>
              <a:t>, </a:t>
            </a:r>
            <a:r>
              <a:rPr lang="nb-NO" sz="900" dirty="0" err="1"/>
              <a:t>Ca-ferrite-structured</a:t>
            </a:r>
            <a:r>
              <a:rPr lang="nb-NO" sz="900" dirty="0"/>
              <a:t> </a:t>
            </a:r>
            <a:r>
              <a:rPr lang="nb-NO" sz="900" dirty="0" err="1"/>
              <a:t>phase</a:t>
            </a:r>
            <a:r>
              <a:rPr lang="nb-NO" sz="900" dirty="0"/>
              <a:t>, </a:t>
            </a:r>
            <a:r>
              <a:rPr lang="nb-NO" sz="900" dirty="0" err="1"/>
              <a:t>two</a:t>
            </a:r>
            <a:r>
              <a:rPr lang="nb-NO" sz="900" dirty="0"/>
              <a:t> </a:t>
            </a:r>
            <a:r>
              <a:rPr lang="nb-NO" sz="900" dirty="0" err="1"/>
              <a:t>main</a:t>
            </a:r>
            <a:endParaRPr lang="nb-NO" sz="900" dirty="0"/>
          </a:p>
          <a:p>
            <a:pPr>
              <a:lnSpc>
                <a:spcPts val="1000"/>
              </a:lnSpc>
            </a:pPr>
            <a:r>
              <a:rPr lang="nb-NO" sz="900" dirty="0"/>
              <a:t>  </a:t>
            </a:r>
            <a:r>
              <a:rPr lang="nb-NO" sz="900" dirty="0" err="1" smtClean="0"/>
              <a:t>components</a:t>
            </a:r>
            <a:r>
              <a:rPr lang="nb-NO" sz="900" dirty="0"/>
              <a:t>: </a:t>
            </a:r>
            <a:r>
              <a:rPr lang="nb-NO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Na,</a:t>
            </a:r>
            <a:r>
              <a:rPr lang="nb-NO" sz="1000" dirty="0" err="1">
                <a:solidFill>
                  <a:srgbClr val="9900FF"/>
                </a:solidFill>
              </a:rPr>
              <a:t>K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nb-NO" sz="600" dirty="0">
                <a:solidFill>
                  <a:srgbClr val="9900FF"/>
                </a:solidFill>
              </a:rPr>
              <a:t> </a:t>
            </a:r>
            <a:r>
              <a:rPr lang="nb-NO" sz="1000" b="1" dirty="0" err="1">
                <a:solidFill>
                  <a:srgbClr val="9900FF"/>
                </a:solidFill>
              </a:rPr>
              <a:t>AlSi</a:t>
            </a:r>
            <a:r>
              <a:rPr lang="nb-NO" sz="10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en-GB" sz="1000" b="1" baseline="-25000" dirty="0">
                <a:solidFill>
                  <a:srgbClr val="9900FF"/>
                </a:solidFill>
              </a:rPr>
              <a:t>4 </a:t>
            </a:r>
            <a:r>
              <a:rPr lang="en-GB" sz="1000" b="1" dirty="0">
                <a:solidFill>
                  <a:srgbClr val="9900FF"/>
                </a:solidFill>
              </a:rPr>
              <a:t>-</a:t>
            </a:r>
            <a:r>
              <a:rPr lang="en-GB" sz="1000" b="1" baseline="-25000" dirty="0">
                <a:solidFill>
                  <a:srgbClr val="9900FF"/>
                </a:solidFill>
              </a:rPr>
              <a:t> </a:t>
            </a:r>
            <a:r>
              <a:rPr lang="en-GB" sz="1000" dirty="0">
                <a:solidFill>
                  <a:srgbClr val="9900FF"/>
                </a:solidFill>
              </a:rPr>
              <a:t>(</a:t>
            </a:r>
            <a:r>
              <a:rPr lang="nb-NO" sz="1000" b="1" dirty="0" err="1">
                <a:solidFill>
                  <a:srgbClr val="9900FF"/>
                </a:solidFill>
              </a:rPr>
              <a:t>Mg,Fe</a:t>
            </a:r>
            <a:r>
              <a:rPr lang="nb-NO" sz="1000" dirty="0">
                <a:solidFill>
                  <a:srgbClr val="9900FF"/>
                </a:solidFill>
              </a:rPr>
              <a:t>)</a:t>
            </a:r>
            <a:r>
              <a:rPr lang="nb-NO" sz="1000" b="1" dirty="0">
                <a:solidFill>
                  <a:srgbClr val="9900FF"/>
                </a:solidFill>
              </a:rPr>
              <a:t> Al</a:t>
            </a:r>
            <a:r>
              <a:rPr lang="en-GB" sz="1000" b="1" baseline="-25000" dirty="0">
                <a:solidFill>
                  <a:srgbClr val="9900FF"/>
                </a:solidFill>
              </a:rPr>
              <a:t>2</a:t>
            </a:r>
            <a:r>
              <a:rPr lang="en-GB" sz="6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en-GB" sz="1000" b="1" baseline="-25000" dirty="0">
                <a:solidFill>
                  <a:srgbClr val="9900FF"/>
                </a:solidFill>
              </a:rPr>
              <a:t>4</a:t>
            </a:r>
          </a:p>
          <a:p>
            <a:pPr>
              <a:lnSpc>
                <a:spcPts val="1800"/>
              </a:lnSpc>
            </a:pPr>
            <a:r>
              <a:rPr lang="nb-NO" sz="900" dirty="0" err="1"/>
              <a:t>coesite</a:t>
            </a:r>
            <a:r>
              <a:rPr lang="nb-NO" sz="900" dirty="0"/>
              <a:t>, </a:t>
            </a:r>
            <a:r>
              <a:rPr lang="nb-NO" sz="900" dirty="0" err="1"/>
              <a:t>stishovite</a:t>
            </a:r>
            <a:r>
              <a:rPr lang="nb-NO" sz="900" dirty="0"/>
              <a:t>, </a:t>
            </a:r>
            <a:r>
              <a:rPr lang="nb-NO" sz="900" dirty="0">
                <a:latin typeface="Symbol" panose="05050102010706020507" pitchFamily="18" charset="2"/>
              </a:rPr>
              <a:t>b</a:t>
            </a:r>
            <a:r>
              <a:rPr lang="nb-NO" sz="900" dirty="0"/>
              <a:t>-</a:t>
            </a:r>
            <a:r>
              <a:rPr lang="nb-NO" sz="900" dirty="0" err="1"/>
              <a:t>stishovite</a:t>
            </a:r>
            <a:r>
              <a:rPr lang="nb-NO" sz="900" dirty="0"/>
              <a:t>, </a:t>
            </a:r>
            <a:r>
              <a:rPr lang="nb-NO" sz="900" dirty="0" err="1"/>
              <a:t>seifertite</a:t>
            </a:r>
            <a:r>
              <a:rPr lang="nb-NO" sz="900" dirty="0"/>
              <a:t>: </a:t>
            </a:r>
            <a:r>
              <a:rPr lang="en-GB" sz="1000" b="1" dirty="0">
                <a:solidFill>
                  <a:srgbClr val="9900FF"/>
                </a:solidFill>
              </a:rPr>
              <a:t>Si</a:t>
            </a:r>
            <a:r>
              <a:rPr lang="en-GB" sz="800" b="1" dirty="0">
                <a:solidFill>
                  <a:srgbClr val="9900FF"/>
                </a:solidFill>
              </a:rPr>
              <a:t> </a:t>
            </a:r>
            <a:r>
              <a:rPr lang="en-GB" sz="1000" b="1" dirty="0">
                <a:solidFill>
                  <a:srgbClr val="9900FF"/>
                </a:solidFill>
              </a:rPr>
              <a:t>O</a:t>
            </a:r>
            <a:r>
              <a:rPr lang="en-GB" sz="1000" b="1" baseline="-25000" dirty="0">
                <a:solidFill>
                  <a:srgbClr val="9900FF"/>
                </a:solidFill>
              </a:rPr>
              <a:t>2</a:t>
            </a:r>
            <a:endParaRPr lang="en-GB" sz="1000" b="1" dirty="0">
              <a:solidFill>
                <a:srgbClr val="99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06507" y="6042431"/>
            <a:ext cx="5040560" cy="713016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/>
              <a:t>- </a:t>
            </a:r>
            <a:r>
              <a:rPr lang="nb-NO" sz="1200" dirty="0" err="1" smtClean="0"/>
              <a:t>the</a:t>
            </a:r>
            <a:r>
              <a:rPr lang="nb-NO" sz="1200" dirty="0" smtClean="0"/>
              <a:t> </a:t>
            </a:r>
            <a:r>
              <a:rPr lang="nb-NO" sz="1200" dirty="0" err="1"/>
              <a:t>core</a:t>
            </a:r>
            <a:r>
              <a:rPr lang="nb-NO" sz="1200" dirty="0"/>
              <a:t> is </a:t>
            </a:r>
            <a:r>
              <a:rPr lang="nb-NO" sz="1200" dirty="0" err="1" smtClean="0"/>
              <a:t>cooler</a:t>
            </a:r>
            <a:r>
              <a:rPr lang="nb-NO" sz="1200" dirty="0" smtClean="0"/>
              <a:t> </a:t>
            </a:r>
            <a:r>
              <a:rPr lang="nb-NO" sz="1200" dirty="0" err="1" smtClean="0"/>
              <a:t>than</a:t>
            </a:r>
            <a:r>
              <a:rPr lang="nb-NO" sz="1200" dirty="0" smtClean="0"/>
              <a:t> </a:t>
            </a:r>
            <a:r>
              <a:rPr lang="nb-NO" sz="1200" dirty="0" err="1" smtClean="0"/>
              <a:t>previusly</a:t>
            </a:r>
            <a:r>
              <a:rPr lang="nb-NO" sz="1200" dirty="0" smtClean="0"/>
              <a:t> </a:t>
            </a:r>
            <a:r>
              <a:rPr lang="nb-NO" sz="1200" dirty="0" err="1" smtClean="0"/>
              <a:t>assumed</a:t>
            </a:r>
            <a:r>
              <a:rPr lang="nb-NO" sz="1200" dirty="0" smtClean="0"/>
              <a:t>  </a:t>
            </a:r>
            <a:r>
              <a:rPr lang="nb-NO" sz="1200" dirty="0"/>
              <a:t>-  </a:t>
            </a:r>
            <a:r>
              <a:rPr lang="nb-NO" sz="1200" dirty="0" err="1"/>
              <a:t>we</a:t>
            </a:r>
            <a:r>
              <a:rPr lang="nb-NO" sz="1200" dirty="0"/>
              <a:t> </a:t>
            </a:r>
            <a:r>
              <a:rPr lang="nb-NO" sz="1200" dirty="0" err="1"/>
              <a:t>use</a:t>
            </a:r>
            <a:r>
              <a:rPr lang="nb-NO" sz="1200" dirty="0"/>
              <a:t> a CMB-T of </a:t>
            </a:r>
            <a:r>
              <a:rPr lang="nb-NO" sz="1200" b="1" dirty="0"/>
              <a:t>3700 K</a:t>
            </a:r>
          </a:p>
          <a:p>
            <a:pPr>
              <a:lnSpc>
                <a:spcPts val="600"/>
              </a:lnSpc>
            </a:pPr>
            <a:r>
              <a:rPr lang="nb-NO" sz="800" dirty="0"/>
              <a:t> </a:t>
            </a:r>
          </a:p>
          <a:p>
            <a:pPr>
              <a:lnSpc>
                <a:spcPts val="1400"/>
              </a:lnSpc>
            </a:pPr>
            <a:r>
              <a:rPr lang="nb-NO" sz="1200" dirty="0" smtClean="0"/>
              <a:t>- </a:t>
            </a:r>
            <a:r>
              <a:rPr lang="nb-NO" sz="1200" dirty="0"/>
              <a:t>3700 K, in combination </a:t>
            </a:r>
            <a:r>
              <a:rPr lang="nb-NO" sz="1200" dirty="0" err="1"/>
              <a:t>with</a:t>
            </a:r>
            <a:r>
              <a:rPr lang="nb-NO" sz="1200" dirty="0"/>
              <a:t> </a:t>
            </a:r>
            <a:r>
              <a:rPr lang="nb-NO" sz="1200" dirty="0" err="1" smtClean="0"/>
              <a:t>new</a:t>
            </a:r>
            <a:r>
              <a:rPr lang="nb-NO" sz="1200" dirty="0"/>
              <a:t> </a:t>
            </a:r>
            <a:r>
              <a:rPr lang="nb-NO" sz="1200" dirty="0" smtClean="0"/>
              <a:t>data </a:t>
            </a:r>
            <a:r>
              <a:rPr lang="nb-NO" sz="1000" dirty="0" smtClean="0"/>
              <a:t>(</a:t>
            </a:r>
            <a:r>
              <a:rPr lang="nb-NO" sz="1000" dirty="0" err="1" smtClean="0"/>
              <a:t>e.g</a:t>
            </a:r>
            <a:r>
              <a:rPr lang="nb-NO" sz="1000" dirty="0" smtClean="0"/>
              <a:t> </a:t>
            </a:r>
            <a:r>
              <a:rPr lang="nb-NO" sz="1000" dirty="0" err="1" smtClean="0"/>
              <a:t>Kuwayama</a:t>
            </a:r>
            <a:r>
              <a:rPr lang="nb-NO" sz="1000" dirty="0"/>
              <a:t> </a:t>
            </a:r>
            <a:r>
              <a:rPr lang="nb-NO" sz="1000" dirty="0" smtClean="0"/>
              <a:t>et al, 2022; Mohn, in prep.)</a:t>
            </a:r>
          </a:p>
          <a:p>
            <a:pPr>
              <a:lnSpc>
                <a:spcPts val="1400"/>
              </a:lnSpc>
            </a:pPr>
            <a:r>
              <a:rPr lang="nb-NO" sz="1000" dirty="0"/>
              <a:t> </a:t>
            </a:r>
            <a:r>
              <a:rPr lang="nb-NO" sz="1000" dirty="0" smtClean="0"/>
              <a:t>    </a:t>
            </a:r>
            <a:r>
              <a:rPr lang="nb-NO" sz="1200" dirty="0" err="1" smtClean="0"/>
              <a:t>on</a:t>
            </a:r>
            <a:r>
              <a:rPr lang="nb-NO" sz="1200" dirty="0" smtClean="0"/>
              <a:t> </a:t>
            </a:r>
            <a:r>
              <a:rPr lang="nb-NO" sz="1200" dirty="0" err="1"/>
              <a:t>the</a:t>
            </a:r>
            <a:r>
              <a:rPr lang="nb-NO" sz="1200" dirty="0"/>
              <a:t> </a:t>
            </a:r>
            <a:r>
              <a:rPr lang="nb-NO" sz="1200" dirty="0" err="1"/>
              <a:t>bm-pbm-transition</a:t>
            </a:r>
            <a:r>
              <a:rPr lang="nb-NO" sz="1200" dirty="0" smtClean="0"/>
              <a:t>, </a:t>
            </a:r>
            <a:r>
              <a:rPr lang="nb-NO" sz="1200" dirty="0" err="1"/>
              <a:t>indicate</a:t>
            </a:r>
            <a:r>
              <a:rPr lang="nb-NO" sz="1200" dirty="0"/>
              <a:t> </a:t>
            </a:r>
            <a:r>
              <a:rPr lang="nb-NO" sz="1200" dirty="0" err="1" smtClean="0"/>
              <a:t>that</a:t>
            </a:r>
            <a:r>
              <a:rPr lang="nb-NO" sz="1200" dirty="0"/>
              <a:t> </a:t>
            </a:r>
            <a:r>
              <a:rPr lang="nb-NO" sz="1200" b="1" dirty="0" err="1" smtClean="0">
                <a:solidFill>
                  <a:srgbClr val="6600CC"/>
                </a:solidFill>
              </a:rPr>
              <a:t>pbm</a:t>
            </a:r>
            <a:r>
              <a:rPr lang="nb-NO" sz="1200" b="1" dirty="0" smtClean="0">
                <a:solidFill>
                  <a:srgbClr val="6600CC"/>
                </a:solidFill>
              </a:rPr>
              <a:t> </a:t>
            </a:r>
            <a:r>
              <a:rPr lang="nb-NO" sz="1200" b="1" dirty="0">
                <a:solidFill>
                  <a:srgbClr val="6600CC"/>
                </a:solidFill>
              </a:rPr>
              <a:t>is </a:t>
            </a:r>
            <a:r>
              <a:rPr lang="nb-NO" sz="1200" b="1" dirty="0" err="1">
                <a:solidFill>
                  <a:srgbClr val="6600CC"/>
                </a:solidFill>
              </a:rPr>
              <a:t>omnipresent</a:t>
            </a:r>
            <a:r>
              <a:rPr lang="nb-NO" sz="1200" b="1" dirty="0">
                <a:solidFill>
                  <a:srgbClr val="6600CC"/>
                </a:solidFill>
              </a:rPr>
              <a:t> in </a:t>
            </a:r>
            <a:r>
              <a:rPr lang="nb-NO" sz="1200" b="1" dirty="0" err="1">
                <a:solidFill>
                  <a:srgbClr val="6600CC"/>
                </a:solidFill>
              </a:rPr>
              <a:t>the</a:t>
            </a:r>
            <a:r>
              <a:rPr lang="nb-NO" sz="1200" b="1" dirty="0">
                <a:solidFill>
                  <a:srgbClr val="6600CC"/>
                </a:solidFill>
              </a:rPr>
              <a:t> D" </a:t>
            </a:r>
            <a:r>
              <a:rPr lang="nb-NO" sz="1200" b="1" dirty="0" err="1">
                <a:solidFill>
                  <a:srgbClr val="6600CC"/>
                </a:solidFill>
              </a:rPr>
              <a:t>zone</a:t>
            </a:r>
            <a:endParaRPr lang="nb-NO" sz="1200" b="1" dirty="0">
              <a:solidFill>
                <a:srgbClr val="6600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6" y="59097"/>
            <a:ext cx="6283486" cy="58498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53844" y="5970422"/>
            <a:ext cx="3456384" cy="29238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spAutoFit/>
          </a:bodyPr>
          <a:lstStyle/>
          <a:p>
            <a:r>
              <a:rPr lang="nb-NO" sz="1300" b="1" dirty="0" smtClean="0">
                <a:solidFill>
                  <a:srgbClr val="3366FF"/>
                </a:solidFill>
              </a:rPr>
              <a:t>New </a:t>
            </a:r>
            <a:r>
              <a:rPr lang="nb-NO" sz="1300" b="1" dirty="0" err="1" smtClean="0">
                <a:solidFill>
                  <a:srgbClr val="3366FF"/>
                </a:solidFill>
              </a:rPr>
              <a:t>results</a:t>
            </a:r>
            <a:r>
              <a:rPr lang="nb-NO" sz="1300" b="1" dirty="0" smtClean="0">
                <a:solidFill>
                  <a:srgbClr val="3366FF"/>
                </a:solidFill>
              </a:rPr>
              <a:t> </a:t>
            </a:r>
            <a:r>
              <a:rPr lang="nb-NO" sz="1100" dirty="0" smtClean="0">
                <a:solidFill>
                  <a:srgbClr val="3366FF"/>
                </a:solidFill>
              </a:rPr>
              <a:t>(</a:t>
            </a:r>
            <a:r>
              <a:rPr lang="nb-NO" sz="1100" dirty="0" err="1" smtClean="0">
                <a:solidFill>
                  <a:srgbClr val="3366FF"/>
                </a:solidFill>
              </a:rPr>
              <a:t>incl</a:t>
            </a:r>
            <a:r>
              <a:rPr lang="nb-NO" sz="1100" dirty="0" smtClean="0">
                <a:solidFill>
                  <a:srgbClr val="3366FF"/>
                </a:solidFill>
              </a:rPr>
              <a:t>. </a:t>
            </a:r>
            <a:r>
              <a:rPr lang="nb-NO" sz="1100" dirty="0" err="1" smtClean="0">
                <a:solidFill>
                  <a:srgbClr val="3366FF"/>
                </a:solidFill>
              </a:rPr>
              <a:t>Sinmyo</a:t>
            </a:r>
            <a:r>
              <a:rPr lang="nb-NO" sz="1100" dirty="0" smtClean="0">
                <a:solidFill>
                  <a:srgbClr val="3366FF"/>
                </a:solidFill>
              </a:rPr>
              <a:t> et al. 2019) </a:t>
            </a:r>
            <a:r>
              <a:rPr lang="nb-NO" sz="1300" dirty="0" err="1" smtClean="0">
                <a:solidFill>
                  <a:srgbClr val="3366FF"/>
                </a:solidFill>
              </a:rPr>
              <a:t>indicate</a:t>
            </a:r>
            <a:r>
              <a:rPr lang="nb-NO" sz="1300" dirty="0" smtClean="0">
                <a:solidFill>
                  <a:srgbClr val="3366FF"/>
                </a:solidFill>
              </a:rPr>
              <a:t> </a:t>
            </a:r>
            <a:r>
              <a:rPr lang="nb-NO" sz="1300" dirty="0" err="1" smtClean="0">
                <a:solidFill>
                  <a:srgbClr val="3366FF"/>
                </a:solidFill>
              </a:rPr>
              <a:t>that</a:t>
            </a:r>
            <a:r>
              <a:rPr lang="nb-NO" sz="1300" dirty="0" smtClean="0">
                <a:solidFill>
                  <a:srgbClr val="3366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916346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4050" y="93079"/>
            <a:ext cx="8827368" cy="400110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000" dirty="0" smtClean="0">
                <a:solidFill>
                  <a:srgbClr val="3333FF"/>
                </a:solidFill>
              </a:rPr>
              <a:t>W-</a:t>
            </a:r>
            <a:r>
              <a:rPr lang="nb-NO" sz="2000" dirty="0" err="1" smtClean="0">
                <a:solidFill>
                  <a:srgbClr val="3333FF"/>
                </a:solidFill>
              </a:rPr>
              <a:t>isotopic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evidence</a:t>
            </a:r>
            <a:r>
              <a:rPr lang="nb-NO" sz="2000" dirty="0" smtClean="0">
                <a:solidFill>
                  <a:srgbClr val="3333FF"/>
                </a:solidFill>
              </a:rPr>
              <a:t> for </a:t>
            </a:r>
            <a:r>
              <a:rPr lang="nb-NO" sz="2000" dirty="0" err="1" smtClean="0">
                <a:solidFill>
                  <a:srgbClr val="3333FF"/>
                </a:solidFill>
              </a:rPr>
              <a:t>core</a:t>
            </a:r>
            <a:r>
              <a:rPr lang="nb-NO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contaminatination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of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deep-rooted</a:t>
            </a:r>
            <a:r>
              <a:rPr lang="nb-NO" sz="2000" dirty="0" smtClean="0">
                <a:solidFill>
                  <a:srgbClr val="3333FF"/>
                </a:solidFill>
              </a:rPr>
              <a:t> </a:t>
            </a:r>
            <a:r>
              <a:rPr lang="nb-NO" sz="2000" dirty="0" err="1" smtClean="0">
                <a:solidFill>
                  <a:srgbClr val="3333FF"/>
                </a:solidFill>
              </a:rPr>
              <a:t>plumes</a:t>
            </a:r>
            <a:r>
              <a:rPr lang="nb-NO" sz="2000" dirty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(via </a:t>
            </a:r>
            <a:r>
              <a:rPr lang="nb-NO" dirty="0" err="1">
                <a:solidFill>
                  <a:srgbClr val="3333FF"/>
                </a:solidFill>
              </a:rPr>
              <a:t>ULVZs</a:t>
            </a:r>
            <a:r>
              <a:rPr lang="nb-NO" dirty="0" smtClean="0">
                <a:solidFill>
                  <a:srgbClr val="3333FF"/>
                </a:solidFill>
              </a:rPr>
              <a:t>?)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4050" y="592825"/>
            <a:ext cx="1571264" cy="269689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100" dirty="0" err="1" smtClean="0">
                <a:solidFill>
                  <a:srgbClr val="9900CC"/>
                </a:solidFill>
              </a:rPr>
              <a:t>Hf</a:t>
            </a:r>
            <a:r>
              <a:rPr lang="nb-NO" sz="1100" dirty="0" smtClean="0">
                <a:solidFill>
                  <a:srgbClr val="9900CC"/>
                </a:solidFill>
              </a:rPr>
              <a:t> → </a:t>
            </a:r>
            <a:r>
              <a:rPr lang="nb-NO" sz="1100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100" dirty="0" err="1" smtClean="0">
                <a:solidFill>
                  <a:srgbClr val="9900CC"/>
                </a:solidFill>
              </a:rPr>
              <a:t>W</a:t>
            </a:r>
            <a:r>
              <a:rPr lang="nb-NO" sz="1100" dirty="0" smtClean="0">
                <a:solidFill>
                  <a:srgbClr val="9900CC"/>
                </a:solidFill>
              </a:rPr>
              <a:t>,  T</a:t>
            </a:r>
            <a:r>
              <a:rPr lang="nb-NO" sz="1100" baseline="-25000" dirty="0" smtClean="0">
                <a:solidFill>
                  <a:srgbClr val="9900CC"/>
                </a:solidFill>
              </a:rPr>
              <a:t>h</a:t>
            </a:r>
            <a:r>
              <a:rPr lang="nb-NO" sz="1100" dirty="0" smtClean="0">
                <a:solidFill>
                  <a:srgbClr val="9900CC"/>
                </a:solidFill>
              </a:rPr>
              <a:t>: 9 My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050" y="970616"/>
            <a:ext cx="2854265" cy="810478"/>
          </a:xfrm>
          <a:prstGeom prst="rect">
            <a:avLst/>
          </a:prstGeom>
          <a:solidFill>
            <a:srgbClr val="E8E8E8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7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- W is </a:t>
            </a:r>
            <a:r>
              <a:rPr lang="nb-NO" sz="1200" dirty="0" err="1" smtClean="0">
                <a:solidFill>
                  <a:srgbClr val="9900CC"/>
                </a:solidFill>
              </a:rPr>
              <a:t>siderophile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partitions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into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</a:t>
            </a:r>
            <a:r>
              <a:rPr lang="nb-NO" sz="1200" dirty="0" err="1" smtClean="0">
                <a:solidFill>
                  <a:srgbClr val="9900CC"/>
                </a:solidFill>
              </a:rPr>
              <a:t>core</a:t>
            </a:r>
            <a:r>
              <a:rPr lang="nb-NO" sz="1200" dirty="0" smtClean="0">
                <a:solidFill>
                  <a:srgbClr val="9900CC"/>
                </a:solidFill>
              </a:rPr>
              <a:t>)</a:t>
            </a:r>
          </a:p>
          <a:p>
            <a:pPr>
              <a:lnSpc>
                <a:spcPts val="1700"/>
              </a:lnSpc>
            </a:pPr>
            <a:r>
              <a:rPr lang="nb-NO" sz="1200" dirty="0" smtClean="0">
                <a:solidFill>
                  <a:srgbClr val="9900CC"/>
                </a:solidFill>
              </a:rPr>
              <a:t>- </a:t>
            </a:r>
            <a:r>
              <a:rPr lang="nb-NO" sz="1200" dirty="0" err="1" smtClean="0">
                <a:solidFill>
                  <a:srgbClr val="9900CC"/>
                </a:solidFill>
              </a:rPr>
              <a:t>Hf</a:t>
            </a:r>
            <a:r>
              <a:rPr lang="nb-NO" sz="1200" dirty="0" smtClean="0">
                <a:solidFill>
                  <a:srgbClr val="9900CC"/>
                </a:solidFill>
              </a:rPr>
              <a:t> is </a:t>
            </a:r>
            <a:r>
              <a:rPr lang="nb-NO" sz="1200" dirty="0" err="1" smtClean="0">
                <a:solidFill>
                  <a:srgbClr val="9900CC"/>
                </a:solidFill>
              </a:rPr>
              <a:t>lithophile</a:t>
            </a:r>
            <a:r>
              <a:rPr lang="nb-NO" sz="1200" dirty="0" smtClean="0">
                <a:solidFill>
                  <a:srgbClr val="9900CC"/>
                </a:solidFill>
              </a:rPr>
              <a:t> (</a:t>
            </a:r>
            <a:r>
              <a:rPr lang="nb-NO" sz="1200" dirty="0" err="1" smtClean="0">
                <a:solidFill>
                  <a:srgbClr val="9900CC"/>
                </a:solidFill>
              </a:rPr>
              <a:t>goes</a:t>
            </a:r>
            <a:r>
              <a:rPr lang="nb-NO" sz="1200" dirty="0" smtClean="0">
                <a:solidFill>
                  <a:srgbClr val="9900CC"/>
                </a:solidFill>
              </a:rPr>
              <a:t> to </a:t>
            </a:r>
            <a:r>
              <a:rPr lang="nb-NO" sz="1200" dirty="0" err="1" smtClean="0">
                <a:solidFill>
                  <a:srgbClr val="9900CC"/>
                </a:solidFill>
              </a:rPr>
              <a:t>the</a:t>
            </a:r>
            <a:r>
              <a:rPr lang="nb-NO" sz="1200" dirty="0" smtClean="0">
                <a:solidFill>
                  <a:srgbClr val="9900CC"/>
                </a:solidFill>
              </a:rPr>
              <a:t> MO)</a:t>
            </a:r>
          </a:p>
          <a:p>
            <a:pPr>
              <a:lnSpc>
                <a:spcPts val="2200"/>
              </a:lnSpc>
            </a:pPr>
            <a:r>
              <a:rPr lang="nb-NO" sz="1200" dirty="0">
                <a:solidFill>
                  <a:srgbClr val="9900CC"/>
                </a:solidFill>
              </a:rPr>
              <a:t> </a:t>
            </a:r>
            <a:r>
              <a:rPr lang="nb-NO" sz="1200" b="1" dirty="0" smtClean="0">
                <a:solidFill>
                  <a:srgbClr val="9900CC"/>
                </a:solidFill>
              </a:rPr>
              <a:t>→ </a:t>
            </a:r>
            <a:r>
              <a:rPr lang="nb-NO" sz="1200" b="1" dirty="0" err="1" smtClean="0">
                <a:solidFill>
                  <a:srgbClr val="9900CC"/>
                </a:solidFill>
              </a:rPr>
              <a:t>extremely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low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baseline="30000" dirty="0" err="1" smtClean="0">
                <a:solidFill>
                  <a:srgbClr val="9900CC"/>
                </a:solidFill>
              </a:rPr>
              <a:t>182</a:t>
            </a:r>
            <a:r>
              <a:rPr lang="nb-NO" sz="1200" b="1" dirty="0" err="1" smtClean="0">
                <a:solidFill>
                  <a:srgbClr val="9900CC"/>
                </a:solidFill>
              </a:rPr>
              <a:t>W</a:t>
            </a:r>
            <a:r>
              <a:rPr lang="nb-NO" sz="1200" b="1" dirty="0" smtClean="0">
                <a:solidFill>
                  <a:srgbClr val="9900CC"/>
                </a:solidFill>
              </a:rPr>
              <a:t>/</a:t>
            </a:r>
            <a:r>
              <a:rPr lang="nb-NO" sz="1200" b="1" baseline="30000" dirty="0" err="1" smtClean="0">
                <a:solidFill>
                  <a:srgbClr val="9900CC"/>
                </a:solidFill>
              </a:rPr>
              <a:t>184</a:t>
            </a:r>
            <a:r>
              <a:rPr lang="nb-NO" sz="1200" b="1" dirty="0" err="1" smtClean="0">
                <a:solidFill>
                  <a:srgbClr val="9900CC"/>
                </a:solidFill>
              </a:rPr>
              <a:t>W</a:t>
            </a:r>
            <a:r>
              <a:rPr lang="nb-NO" sz="1200" b="1" dirty="0" smtClean="0">
                <a:solidFill>
                  <a:srgbClr val="9900CC"/>
                </a:solidFill>
              </a:rPr>
              <a:t> in </a:t>
            </a:r>
            <a:r>
              <a:rPr lang="nb-NO" sz="1200" b="1" dirty="0" err="1" smtClean="0">
                <a:solidFill>
                  <a:srgbClr val="9900CC"/>
                </a:solidFill>
              </a:rPr>
              <a:t>the</a:t>
            </a:r>
            <a:r>
              <a:rPr lang="nb-NO" sz="1200" b="1" dirty="0" smtClean="0">
                <a:solidFill>
                  <a:srgbClr val="9900CC"/>
                </a:solidFill>
              </a:rPr>
              <a:t> </a:t>
            </a:r>
            <a:r>
              <a:rPr lang="nb-NO" sz="1200" b="1" dirty="0" err="1" smtClean="0">
                <a:solidFill>
                  <a:srgbClr val="9900CC"/>
                </a:solidFill>
              </a:rPr>
              <a:t>core</a:t>
            </a:r>
            <a:endParaRPr lang="nb-NO" sz="1200" b="1" dirty="0">
              <a:solidFill>
                <a:srgbClr val="99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44" y="1939185"/>
            <a:ext cx="2909771" cy="284693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b="1" dirty="0" smtClean="0">
                <a:latin typeface="Symbol" panose="05050102010706020507" pitchFamily="18" charset="2"/>
              </a:rPr>
              <a:t>m</a:t>
            </a:r>
            <a:r>
              <a:rPr lang="nb-NO" sz="1100" dirty="0" smtClean="0">
                <a:latin typeface="Symbol" panose="05050102010706020507" pitchFamily="18" charset="2"/>
              </a:rPr>
              <a:t>(</a:t>
            </a:r>
            <a:r>
              <a:rPr lang="nb-NO" sz="1100" baseline="30000" dirty="0" err="1" smtClean="0"/>
              <a:t>182</a:t>
            </a:r>
            <a:r>
              <a:rPr lang="nb-NO" sz="1100" dirty="0" err="1" smtClean="0"/>
              <a:t>W</a:t>
            </a:r>
            <a:r>
              <a:rPr lang="nb-NO" sz="1100" dirty="0" smtClean="0"/>
              <a:t>) = (</a:t>
            </a:r>
            <a:r>
              <a:rPr lang="nb-NO" sz="1100" baseline="30000" dirty="0" smtClean="0"/>
              <a:t>182/</a:t>
            </a:r>
            <a:r>
              <a:rPr lang="nb-NO" sz="1100" baseline="30000" dirty="0" err="1" smtClean="0"/>
              <a:t>184</a:t>
            </a:r>
            <a:r>
              <a:rPr lang="nb-NO" sz="1100" dirty="0" err="1" smtClean="0"/>
              <a:t>W</a:t>
            </a:r>
            <a:r>
              <a:rPr lang="nb-NO" sz="1100" baseline="-25000" dirty="0" err="1" smtClean="0"/>
              <a:t>sample</a:t>
            </a:r>
            <a:r>
              <a:rPr lang="nb-NO" sz="400" baseline="-25000" dirty="0" smtClean="0"/>
              <a:t> </a:t>
            </a:r>
            <a:r>
              <a:rPr lang="nb-NO" b="1" dirty="0" smtClean="0"/>
              <a:t>/</a:t>
            </a:r>
            <a:r>
              <a:rPr lang="nb-NO" sz="400" baseline="30000" dirty="0" smtClean="0"/>
              <a:t> </a:t>
            </a:r>
            <a:r>
              <a:rPr lang="nb-NO" sz="1100" baseline="30000" dirty="0" smtClean="0"/>
              <a:t>182/</a:t>
            </a:r>
            <a:r>
              <a:rPr lang="nb-NO" sz="1100" baseline="30000" dirty="0" err="1" smtClean="0"/>
              <a:t>184</a:t>
            </a:r>
            <a:r>
              <a:rPr lang="nb-NO" sz="1100" dirty="0" err="1" smtClean="0"/>
              <a:t>W</a:t>
            </a:r>
            <a:r>
              <a:rPr lang="nb-NO" sz="1100" baseline="-25000" dirty="0" err="1" smtClean="0"/>
              <a:t>standard</a:t>
            </a:r>
            <a:r>
              <a:rPr lang="nb-NO" sz="1200" dirty="0" smtClean="0"/>
              <a:t> </a:t>
            </a:r>
            <a:r>
              <a:rPr lang="nb-NO" sz="1200" dirty="0" smtClean="0">
                <a:latin typeface="Symbol" panose="05050102010706020507" pitchFamily="18" charset="2"/>
              </a:rPr>
              <a:t>-</a:t>
            </a:r>
            <a:r>
              <a:rPr lang="nb-NO" sz="600" dirty="0" smtClean="0"/>
              <a:t> </a:t>
            </a:r>
            <a:r>
              <a:rPr lang="nb-NO" sz="1200" dirty="0" smtClean="0"/>
              <a:t>1</a:t>
            </a:r>
            <a:r>
              <a:rPr lang="nb-NO" sz="1100" dirty="0" smtClean="0"/>
              <a:t>)</a:t>
            </a:r>
            <a:r>
              <a:rPr lang="nb-NO" sz="400" dirty="0" smtClean="0"/>
              <a:t> </a:t>
            </a:r>
            <a:r>
              <a:rPr lang="nb-NO" sz="1100" baseline="-6000" dirty="0" smtClean="0"/>
              <a:t>*</a:t>
            </a:r>
            <a:r>
              <a:rPr lang="nb-NO" sz="400" dirty="0" smtClean="0"/>
              <a:t> </a:t>
            </a:r>
            <a:r>
              <a:rPr lang="nb-NO" sz="1100" dirty="0" smtClean="0"/>
              <a:t>10</a:t>
            </a:r>
            <a:r>
              <a:rPr lang="nb-NO" sz="1100" baseline="30000" dirty="0" smtClean="0"/>
              <a:t>6</a:t>
            </a:r>
            <a:endParaRPr lang="nb-NO" sz="1100" dirty="0" smtClean="0"/>
          </a:p>
        </p:txBody>
      </p:sp>
      <p:grpSp>
        <p:nvGrpSpPr>
          <p:cNvPr id="19" name="Group 18"/>
          <p:cNvGrpSpPr/>
          <p:nvPr/>
        </p:nvGrpSpPr>
        <p:grpSpPr>
          <a:xfrm>
            <a:off x="3635896" y="1016997"/>
            <a:ext cx="5455962" cy="5185767"/>
            <a:chOff x="3343519" y="1282252"/>
            <a:chExt cx="5780362" cy="54980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50263" y="1282252"/>
              <a:ext cx="5441106" cy="517888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43009" y="6495646"/>
              <a:ext cx="1899879" cy="284693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2200" b="1" baseline="30000" dirty="0" err="1" smtClean="0"/>
                <a:t>3</a:t>
              </a:r>
              <a:r>
                <a:rPr lang="nb-NO" sz="2200" b="1" dirty="0" err="1" smtClean="0"/>
                <a:t>He</a:t>
              </a:r>
              <a:r>
                <a:rPr lang="nb-NO" sz="2200" b="1" dirty="0" smtClean="0"/>
                <a:t>/</a:t>
              </a:r>
              <a:r>
                <a:rPr lang="nb-NO" sz="2200" b="1" baseline="30000" dirty="0" err="1" smtClean="0"/>
                <a:t>4</a:t>
              </a:r>
              <a:r>
                <a:rPr lang="nb-NO" sz="2200" b="1" dirty="0" err="1" smtClean="0"/>
                <a:t>He</a:t>
              </a:r>
              <a:r>
                <a:rPr lang="nb-NO" sz="2000" dirty="0" smtClean="0"/>
                <a:t>,</a:t>
              </a:r>
              <a:r>
                <a:rPr lang="nb-NO" sz="1400" dirty="0" smtClean="0"/>
                <a:t>  </a:t>
              </a:r>
              <a:r>
                <a:rPr lang="nb-NO" sz="1800" dirty="0" smtClean="0"/>
                <a:t>R/</a:t>
              </a:r>
              <a:r>
                <a:rPr lang="nb-NO" sz="1800" dirty="0" err="1" smtClean="0"/>
                <a:t>R</a:t>
              </a:r>
              <a:r>
                <a:rPr lang="nb-NO" sz="1800" baseline="-25000" dirty="0" err="1" smtClean="0"/>
                <a:t>atm</a:t>
              </a:r>
              <a:endParaRPr lang="nb-NO" sz="1800" baseline="-25000" dirty="0" smtClean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2723700" y="3075863"/>
              <a:ext cx="1553505" cy="313868"/>
            </a:xfrm>
            <a:prstGeom prst="rect">
              <a:avLst/>
            </a:prstGeom>
            <a:noFill/>
            <a:ln w="6350"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ts val="1500"/>
                </a:lnSpc>
              </a:pPr>
              <a:r>
                <a:rPr lang="nb-NO" sz="2800" b="1" dirty="0" smtClean="0">
                  <a:latin typeface="Symbol" panose="05050102010706020507" pitchFamily="18" charset="2"/>
                </a:rPr>
                <a:t>m </a:t>
              </a:r>
              <a:r>
                <a:rPr lang="nb-NO" sz="2000" dirty="0" smtClean="0"/>
                <a:t>(</a:t>
              </a:r>
              <a:r>
                <a:rPr lang="nb-NO" sz="2000" baseline="30000" dirty="0" err="1" smtClean="0"/>
                <a:t>182</a:t>
              </a:r>
              <a:r>
                <a:rPr lang="nb-NO" sz="2000" dirty="0" err="1" smtClean="0"/>
                <a:t>W</a:t>
              </a:r>
              <a:r>
                <a:rPr lang="nb-NO" sz="2000" dirty="0" smtClean="0"/>
                <a:t>)</a:t>
              </a:r>
              <a:endParaRPr lang="nb-NO" sz="2000" baseline="-25000" dirty="0" smtClean="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4139731" y="3768052"/>
              <a:ext cx="2702735" cy="2088232"/>
            </a:xfrm>
            <a:prstGeom prst="straightConnector1">
              <a:avLst/>
            </a:prstGeom>
            <a:ln w="76200"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 rot="2255905">
              <a:off x="3845385" y="4410688"/>
              <a:ext cx="223234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nb-NO" sz="1800" b="1" dirty="0" err="1" smtClean="0">
                  <a:solidFill>
                    <a:srgbClr val="FF00FF"/>
                  </a:solidFill>
                </a:rPr>
                <a:t>increased</a:t>
              </a:r>
              <a:r>
                <a:rPr lang="nb-NO" sz="1800" b="1" dirty="0" smtClean="0">
                  <a:solidFill>
                    <a:srgbClr val="FF00FF"/>
                  </a:solidFill>
                </a:rPr>
                <a:t> </a:t>
              </a:r>
              <a:r>
                <a:rPr lang="nb-NO" sz="1800" b="1" dirty="0" err="1" smtClean="0">
                  <a:solidFill>
                    <a:srgbClr val="FF00FF"/>
                  </a:solidFill>
                </a:rPr>
                <a:t>plume</a:t>
              </a:r>
              <a:r>
                <a:rPr lang="nb-NO" sz="1800" b="1" dirty="0" smtClean="0">
                  <a:solidFill>
                    <a:srgbClr val="FF00FF"/>
                  </a:solidFill>
                </a:rPr>
                <a:t> </a:t>
              </a:r>
              <a:r>
                <a:rPr lang="nb-NO" sz="1800" b="1" dirty="0" err="1" smtClean="0">
                  <a:solidFill>
                    <a:srgbClr val="FF00FF"/>
                  </a:solidFill>
                </a:rPr>
                <a:t>flux</a:t>
              </a:r>
              <a:endParaRPr lang="en-US" sz="1800" b="1" dirty="0">
                <a:solidFill>
                  <a:srgbClr val="FF00FF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898156" y="2879936"/>
              <a:ext cx="4981575" cy="3318816"/>
            </a:xfrm>
            <a:prstGeom prst="rect">
              <a:avLst/>
            </a:prstGeom>
            <a:noFill/>
            <a:ln w="317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 rot="948739">
              <a:off x="5978037" y="3212643"/>
              <a:ext cx="1867819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A50021"/>
                  </a:solidFill>
                </a:rPr>
                <a:t>   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Iceland</a:t>
              </a:r>
              <a:r>
                <a:rPr lang="nb-NO" sz="1200" b="1" dirty="0">
                  <a:solidFill>
                    <a:srgbClr val="A50021"/>
                  </a:solidFill>
                </a:rPr>
                <a:t>, 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 Ísafjörður</a:t>
              </a:r>
            </a:p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Mid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Miocene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, 12-15 </a:t>
              </a:r>
              <a:r>
                <a:rPr lang="nb-NO" sz="1200" b="1" dirty="0" err="1" smtClean="0">
                  <a:solidFill>
                    <a:srgbClr val="A50021"/>
                  </a:solidFill>
                </a:rPr>
                <a:t>Ma</a:t>
              </a:r>
              <a:r>
                <a:rPr lang="nb-NO" sz="1200" b="1" dirty="0" smtClean="0">
                  <a:solidFill>
                    <a:srgbClr val="A50021"/>
                  </a:solidFill>
                </a:rPr>
                <a:t> </a:t>
              </a:r>
              <a:endParaRPr lang="en-US" sz="1200" b="1" dirty="0">
                <a:solidFill>
                  <a:srgbClr val="A50021"/>
                </a:solidFill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 rot="175748">
              <a:off x="5545822" y="2758583"/>
              <a:ext cx="3578059" cy="345027"/>
            </a:xfrm>
            <a:prstGeom prst="roundRect">
              <a:avLst/>
            </a:prstGeom>
            <a:solidFill>
              <a:srgbClr val="9900FF">
                <a:alpha val="14902"/>
              </a:srgbClr>
            </a:solidFill>
            <a:ln w="3175">
              <a:solidFill>
                <a:srgbClr val="9900FF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 rot="176809">
              <a:off x="6269365" y="2384695"/>
              <a:ext cx="2696572" cy="4257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1300"/>
                </a:lnSpc>
              </a:pPr>
              <a:r>
                <a:rPr lang="nb-NO" sz="1200" b="1" dirty="0" err="1" smtClean="0">
                  <a:solidFill>
                    <a:srgbClr val="9900FF"/>
                  </a:solidFill>
                </a:rPr>
                <a:t>Iceland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plume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head,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Paleocene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, 62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Ma</a:t>
              </a:r>
              <a:endParaRPr lang="nb-NO" sz="1200" b="1" dirty="0" smtClean="0">
                <a:solidFill>
                  <a:srgbClr val="9900FF"/>
                </a:solidFill>
              </a:endParaRPr>
            </a:p>
            <a:p>
              <a:pPr>
                <a:lnSpc>
                  <a:spcPts val="1300"/>
                </a:lnSpc>
              </a:pPr>
              <a:r>
                <a:rPr lang="nb-NO" sz="1200" b="1" dirty="0" smtClean="0">
                  <a:solidFill>
                    <a:srgbClr val="9900FF"/>
                  </a:solidFill>
                </a:rPr>
                <a:t>       W.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Greenland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- </a:t>
              </a:r>
              <a:r>
                <a:rPr lang="nb-NO" sz="1200" b="1" dirty="0" err="1" smtClean="0">
                  <a:solidFill>
                    <a:srgbClr val="9900FF"/>
                  </a:solidFill>
                </a:rPr>
                <a:t>Baffin</a:t>
              </a:r>
              <a:r>
                <a:rPr lang="nb-NO" sz="1200" b="1" dirty="0" smtClean="0">
                  <a:solidFill>
                    <a:srgbClr val="9900FF"/>
                  </a:solidFill>
                </a:rPr>
                <a:t> Island</a:t>
              </a:r>
              <a:endParaRPr lang="en-US" sz="1200" b="1" dirty="0">
                <a:solidFill>
                  <a:srgbClr val="9900FF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602422" y="977454"/>
            <a:ext cx="2515432" cy="5924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100" dirty="0" err="1" smtClean="0"/>
              <a:t>Mundl</a:t>
            </a:r>
            <a:r>
              <a:rPr lang="nb-NO" sz="1100" dirty="0" smtClean="0"/>
              <a:t> et al. (2017, Science)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Rizo</a:t>
            </a:r>
            <a:r>
              <a:rPr lang="nb-NO" sz="1100" dirty="0" smtClean="0"/>
              <a:t> et al. (2019, </a:t>
            </a:r>
            <a:r>
              <a:rPr lang="nb-NO" sz="1100" dirty="0" err="1" smtClean="0"/>
              <a:t>GPL</a:t>
            </a:r>
            <a:r>
              <a:rPr lang="nb-NO" sz="1100" dirty="0" smtClean="0"/>
              <a:t>)</a:t>
            </a:r>
          </a:p>
          <a:p>
            <a:pPr>
              <a:lnSpc>
                <a:spcPts val="1300"/>
              </a:lnSpc>
            </a:pPr>
            <a:r>
              <a:rPr lang="nb-NO" sz="1100" dirty="0" err="1" smtClean="0"/>
              <a:t>Mundl-Petermeier</a:t>
            </a:r>
            <a:r>
              <a:rPr lang="nb-NO" sz="1100" dirty="0" smtClean="0"/>
              <a:t> et al. (2019, </a:t>
            </a:r>
            <a:r>
              <a:rPr lang="nb-NO" sz="1100" dirty="0" err="1" smtClean="0"/>
              <a:t>Chem.G</a:t>
            </a:r>
            <a:r>
              <a:rPr lang="nb-NO" sz="1100" dirty="0"/>
              <a:t>.</a:t>
            </a:r>
            <a:r>
              <a:rPr lang="nb-NO" sz="1100" dirty="0" smtClean="0"/>
              <a:t>)</a:t>
            </a:r>
            <a:endParaRPr lang="en-US" sz="1100" dirty="0"/>
          </a:p>
        </p:txBody>
      </p:sp>
      <p:grpSp>
        <p:nvGrpSpPr>
          <p:cNvPr id="22" name="Group 21"/>
          <p:cNvGrpSpPr/>
          <p:nvPr/>
        </p:nvGrpSpPr>
        <p:grpSpPr>
          <a:xfrm>
            <a:off x="110779" y="2223878"/>
            <a:ext cx="5280109" cy="4606044"/>
            <a:chOff x="110779" y="2223878"/>
            <a:chExt cx="5280109" cy="4606044"/>
          </a:xfrm>
        </p:grpSpPr>
        <p:sp>
          <p:nvSpPr>
            <p:cNvPr id="11" name="TextBox 10"/>
            <p:cNvSpPr txBox="1"/>
            <p:nvPr/>
          </p:nvSpPr>
          <p:spPr>
            <a:xfrm>
              <a:off x="3053389" y="6438384"/>
              <a:ext cx="2337499" cy="246221"/>
            </a:xfrm>
            <a:prstGeom prst="rect">
              <a:avLst/>
            </a:prstGeom>
            <a:solidFill>
              <a:srgbClr val="E4E4E4"/>
            </a:solidFill>
            <a:ln w="63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>
                <a:lnSpc>
                  <a:spcPts val="1200"/>
                </a:lnSpc>
              </a:pPr>
              <a:r>
                <a:rPr lang="nb-NO" sz="1100" dirty="0" err="1" smtClean="0"/>
                <a:t>Mundl-Petermeier</a:t>
              </a:r>
              <a:r>
                <a:rPr lang="nb-NO" sz="1100" dirty="0" smtClean="0"/>
                <a:t> et al. (2020, GCA)</a:t>
              </a:r>
              <a:endParaRPr lang="en-US" sz="1100" dirty="0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0779" y="2223878"/>
              <a:ext cx="2706927" cy="4606044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784954" y="4138709"/>
              <a:ext cx="1374094" cy="461665"/>
            </a:xfrm>
            <a:prstGeom prst="rect">
              <a:avLst/>
            </a:prstGeom>
            <a:solidFill>
              <a:srgbClr val="E8E8E8"/>
            </a:solidFill>
            <a:ln w="3175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nb-NO" sz="1200" dirty="0" smtClean="0"/>
                <a:t>All </a:t>
              </a:r>
              <a:r>
                <a:rPr lang="nb-NO" sz="1200" dirty="0" err="1" smtClean="0"/>
                <a:t>OIBs</a:t>
              </a:r>
              <a:r>
                <a:rPr lang="nb-NO" sz="1200" dirty="0"/>
                <a:t> </a:t>
              </a:r>
              <a:r>
                <a:rPr lang="nb-NO" sz="1200" dirty="0" smtClean="0"/>
                <a:t>have</a:t>
              </a:r>
            </a:p>
            <a:p>
              <a:r>
                <a:rPr lang="nb-NO" sz="1200" dirty="0" smtClean="0"/>
                <a:t>negative </a:t>
              </a:r>
              <a:r>
                <a:rPr lang="nb-NO" sz="1200" dirty="0" err="1" smtClean="0"/>
                <a:t>anomalies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287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53" y="204966"/>
            <a:ext cx="8280920" cy="661755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000704" y="2165131"/>
            <a:ext cx="840827" cy="37469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995449" y="2464676"/>
            <a:ext cx="530772" cy="3436885"/>
          </a:xfrm>
          <a:prstGeom prst="line">
            <a:avLst/>
          </a:prstGeom>
          <a:ln>
            <a:solidFill>
              <a:srgbClr val="66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3009726" y="1996966"/>
            <a:ext cx="1162881" cy="3910275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ounded Rectangle 19"/>
          <p:cNvSpPr/>
          <p:nvPr/>
        </p:nvSpPr>
        <p:spPr>
          <a:xfrm>
            <a:off x="2609435" y="2538156"/>
            <a:ext cx="1026777" cy="381508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3025117" y="777765"/>
            <a:ext cx="658759" cy="210207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3678621" y="882869"/>
            <a:ext cx="4093779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 rot="16965788">
            <a:off x="3444858" y="2157952"/>
            <a:ext cx="59022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FF0000"/>
                </a:solidFill>
              </a:rPr>
              <a:t>Iceland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7273214">
            <a:off x="3777460" y="2134171"/>
            <a:ext cx="474810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Loihi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16609636">
            <a:off x="2818681" y="3148459"/>
            <a:ext cx="76014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6600CC"/>
                </a:solidFill>
              </a:rPr>
              <a:t>Galapagos</a:t>
            </a:r>
            <a:endParaRPr lang="en-US" sz="1000" b="1" dirty="0">
              <a:solidFill>
                <a:srgbClr val="6600CC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252463" y="2885090"/>
            <a:ext cx="1766227" cy="2546133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287270" y="2453421"/>
            <a:ext cx="1361755" cy="2874660"/>
          </a:xfrm>
          <a:prstGeom prst="line">
            <a:avLst/>
          </a:prstGeom>
          <a:ln>
            <a:solidFill>
              <a:srgbClr val="3366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300248" y="1455684"/>
            <a:ext cx="2932386" cy="4025461"/>
          </a:xfrm>
          <a:prstGeom prst="line">
            <a:avLst/>
          </a:prstGeom>
          <a:ln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3354496" y="2532993"/>
            <a:ext cx="5384856" cy="3111807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3421117" y="2301766"/>
            <a:ext cx="4724400" cy="3190634"/>
          </a:xfrm>
          <a:prstGeom prst="line">
            <a:avLst/>
          </a:prstGeom>
          <a:ln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432794" y="2973450"/>
            <a:ext cx="1282852" cy="2087816"/>
          </a:xfrm>
          <a:prstGeom prst="line">
            <a:avLst/>
          </a:prstGeom>
          <a:ln>
            <a:solidFill>
              <a:srgbClr val="A5002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18015658">
            <a:off x="4163555" y="3138621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A50021"/>
                </a:solidFill>
              </a:rPr>
              <a:t>Samoa</a:t>
            </a:r>
            <a:endParaRPr lang="en-US" sz="1000" b="1" dirty="0">
              <a:solidFill>
                <a:srgbClr val="A50021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 rot="17765939">
            <a:off x="3837220" y="3208986"/>
            <a:ext cx="6463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336699"/>
                </a:solidFill>
              </a:rPr>
              <a:t>Reunion</a:t>
            </a:r>
            <a:endParaRPr lang="en-US" sz="1000" b="1" dirty="0">
              <a:solidFill>
                <a:srgbClr val="336699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 rot="19594520">
            <a:off x="7275055" y="2541085"/>
            <a:ext cx="9188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66FF"/>
                </a:solidFill>
              </a:rPr>
              <a:t>MAR</a:t>
            </a:r>
            <a:r>
              <a:rPr lang="nb-NO" sz="1200" b="1" dirty="0" smtClean="0">
                <a:solidFill>
                  <a:srgbClr val="6666FF"/>
                </a:solidFill>
              </a:rPr>
              <a:t>-</a:t>
            </a:r>
            <a:r>
              <a:rPr lang="nb-NO" sz="1200" b="1" dirty="0" err="1" smtClean="0">
                <a:solidFill>
                  <a:srgbClr val="9F9FFF"/>
                </a:solidFill>
              </a:rPr>
              <a:t>GSC</a:t>
            </a:r>
            <a:endParaRPr lang="en-US" sz="1200" b="1" dirty="0">
              <a:solidFill>
                <a:srgbClr val="9F9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 rot="18301928">
            <a:off x="5089829" y="2246546"/>
            <a:ext cx="7553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smtClean="0">
                <a:solidFill>
                  <a:srgbClr val="00CC00"/>
                </a:solidFill>
              </a:rPr>
              <a:t>Kerguelen</a:t>
            </a:r>
            <a:endParaRPr lang="en-US" sz="1000" b="1" dirty="0">
              <a:solidFill>
                <a:srgbClr val="00CC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 rot="19721910">
            <a:off x="8225917" y="2656783"/>
            <a:ext cx="4138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4D4D4D"/>
                </a:solidFill>
              </a:rPr>
              <a:t>IRs</a:t>
            </a:r>
            <a:endParaRPr lang="en-US" sz="1200" b="1" dirty="0">
              <a:solidFill>
                <a:srgbClr val="4D4D4D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 rot="18286003">
            <a:off x="4305379" y="2972419"/>
            <a:ext cx="904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Rochambeau</a:t>
            </a:r>
            <a:endParaRPr lang="en-US" sz="10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95080" y="93121"/>
            <a:ext cx="7645272" cy="34881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 smtClean="0">
                <a:solidFill>
                  <a:srgbClr val="3333FF"/>
                </a:solidFill>
              </a:rPr>
              <a:t>Ne-isotope </a:t>
            </a:r>
            <a:r>
              <a:rPr lang="nb-NO" sz="1800" dirty="0" err="1" smtClean="0">
                <a:solidFill>
                  <a:srgbClr val="3333FF"/>
                </a:solidFill>
              </a:rPr>
              <a:t>composition</a:t>
            </a:r>
            <a:r>
              <a:rPr lang="nb-NO" sz="1800" dirty="0" smtClean="0">
                <a:solidFill>
                  <a:srgbClr val="3333FF"/>
                </a:solidFill>
              </a:rPr>
              <a:t>, </a:t>
            </a:r>
            <a:r>
              <a:rPr lang="nb-NO" sz="1800" b="1" dirty="0" err="1" smtClean="0">
                <a:solidFill>
                  <a:srgbClr val="3333FF"/>
                </a:solidFill>
              </a:rPr>
              <a:t>atmosphere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Sun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OIB</a:t>
            </a:r>
            <a:r>
              <a:rPr lang="nb-NO" sz="1800" dirty="0" smtClean="0">
                <a:solidFill>
                  <a:srgbClr val="3333FF"/>
                </a:solidFill>
              </a:rPr>
              <a:t>,</a:t>
            </a:r>
            <a:r>
              <a:rPr lang="nb-NO" sz="1800" b="1" dirty="0" smtClean="0">
                <a:solidFill>
                  <a:srgbClr val="3333FF"/>
                </a:solidFill>
              </a:rPr>
              <a:t> MORB</a:t>
            </a:r>
            <a:r>
              <a:rPr lang="nb-NO" sz="1800" dirty="0" smtClean="0">
                <a:solidFill>
                  <a:srgbClr val="3333FF"/>
                </a:solidFill>
              </a:rPr>
              <a:t>    </a:t>
            </a:r>
            <a:r>
              <a:rPr lang="nb-NO" sz="1400" dirty="0" smtClean="0"/>
              <a:t>White, 2015, </a:t>
            </a:r>
            <a:r>
              <a:rPr lang="nb-NO" sz="1400" dirty="0" err="1" smtClean="0"/>
              <a:t>Chem</a:t>
            </a:r>
            <a:r>
              <a:rPr lang="nb-NO" sz="1400" dirty="0" smtClean="0"/>
              <a:t>. </a:t>
            </a:r>
            <a:r>
              <a:rPr lang="nb-NO" sz="1400" dirty="0" err="1" smtClean="0"/>
              <a:t>Geol</a:t>
            </a:r>
            <a:r>
              <a:rPr lang="nb-NO" sz="1400" dirty="0" smtClean="0"/>
              <a:t>.</a:t>
            </a: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3995936" y="2310924"/>
            <a:ext cx="3960440" cy="2846268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 rot="19504257">
            <a:off x="7403401" y="2279718"/>
            <a:ext cx="5757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smtClean="0">
                <a:solidFill>
                  <a:srgbClr val="000000"/>
                </a:solidFill>
              </a:rPr>
              <a:t>2</a:t>
            </a:r>
            <a:r>
              <a:rPr lang="el-GR" sz="1100" b="1" dirty="0" smtClean="0">
                <a:solidFill>
                  <a:srgbClr val="000000"/>
                </a:solidFill>
              </a:rPr>
              <a:t>π</a:t>
            </a:r>
            <a:r>
              <a:rPr lang="nb-NO" sz="1100" b="1" dirty="0" err="1" smtClean="0">
                <a:solidFill>
                  <a:srgbClr val="000000"/>
                </a:solidFill>
              </a:rPr>
              <a:t>D43</a:t>
            </a:r>
            <a:endParaRPr lang="en-US" sz="1100" b="1" dirty="0">
              <a:solidFill>
                <a:srgbClr val="000000"/>
              </a:solidFill>
            </a:endParaRPr>
          </a:p>
        </p:txBody>
      </p:sp>
      <p:sp>
        <p:nvSpPr>
          <p:cNvPr id="79" name="Rounded Rectangle 78"/>
          <p:cNvSpPr/>
          <p:nvPr/>
        </p:nvSpPr>
        <p:spPr>
          <a:xfrm rot="385006">
            <a:off x="3255076" y="1015751"/>
            <a:ext cx="427615" cy="1417770"/>
          </a:xfrm>
          <a:prstGeom prst="round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1581260" y="5967517"/>
            <a:ext cx="12843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7030A0"/>
                </a:solidFill>
              </a:rPr>
              <a:t>heavy</a:t>
            </a:r>
            <a:r>
              <a:rPr lang="nb-NO" sz="1100" b="1" dirty="0" smtClean="0">
                <a:solidFill>
                  <a:srgbClr val="7030A0"/>
                </a:solidFill>
              </a:rPr>
              <a:t> Ne, </a:t>
            </a:r>
            <a:r>
              <a:rPr lang="nb-NO" sz="1100" b="1" dirty="0" err="1" smtClean="0">
                <a:solidFill>
                  <a:srgbClr val="7030A0"/>
                </a:solidFill>
              </a:rPr>
              <a:t>mass</a:t>
            </a:r>
            <a:r>
              <a:rPr lang="nb-NO" sz="1100" b="1" dirty="0" smtClean="0">
                <a:solidFill>
                  <a:srgbClr val="7030A0"/>
                </a:solidFill>
              </a:rPr>
              <a:t> fr.</a:t>
            </a:r>
            <a:endParaRPr lang="en-US" sz="1100" b="1" dirty="0">
              <a:solidFill>
                <a:srgbClr val="7030A0"/>
              </a:solidFill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1652337" y="5812222"/>
            <a:ext cx="1122394" cy="396073"/>
          </a:xfrm>
          <a:prstGeom prst="roundRect">
            <a:avLst/>
          </a:prstGeom>
          <a:noFill/>
          <a:ln w="19050"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2534872" y="2662508"/>
            <a:ext cx="870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7030A0"/>
                </a:solidFill>
              </a:rPr>
              <a:t>meteorites</a:t>
            </a:r>
            <a:endParaRPr lang="en-US" sz="1200" b="1" dirty="0">
              <a:solidFill>
                <a:srgbClr val="7030A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456984" y="1478443"/>
            <a:ext cx="2362907" cy="553998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Rochambeau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rift in N. Lau </a:t>
            </a:r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backarc</a:t>
            </a:r>
            <a:endParaRPr lang="nb-NO" sz="1000" b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nb-NO" sz="1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basin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is </a:t>
            </a:r>
            <a:r>
              <a:rPr lang="nb-NO" sz="1000" b="1" dirty="0" err="1" smtClean="0">
                <a:solidFill>
                  <a:srgbClr val="990000"/>
                </a:solidFill>
              </a:rPr>
              <a:t>very</a:t>
            </a:r>
            <a:r>
              <a:rPr lang="nb-NO" sz="1000" b="1" dirty="0" smtClean="0">
                <a:solidFill>
                  <a:srgbClr val="990000"/>
                </a:solidFill>
              </a:rPr>
              <a:t> </a:t>
            </a:r>
            <a:r>
              <a:rPr lang="nb-NO" sz="1000" b="1" dirty="0" err="1" smtClean="0">
                <a:solidFill>
                  <a:srgbClr val="990000"/>
                </a:solidFill>
              </a:rPr>
              <a:t>close</a:t>
            </a:r>
            <a:r>
              <a:rPr lang="nb-NO" sz="1000" b="1" dirty="0" smtClean="0">
                <a:solidFill>
                  <a:srgbClr val="990000"/>
                </a:solidFill>
              </a:rPr>
              <a:t> to </a:t>
            </a:r>
            <a:r>
              <a:rPr lang="nb-NO" sz="1000" b="1" dirty="0" err="1" smtClean="0">
                <a:solidFill>
                  <a:srgbClr val="990000"/>
                </a:solidFill>
              </a:rPr>
              <a:t>the</a:t>
            </a:r>
            <a:r>
              <a:rPr lang="nb-NO" sz="1000" b="1" dirty="0" smtClean="0">
                <a:solidFill>
                  <a:srgbClr val="990000"/>
                </a:solidFill>
              </a:rPr>
              <a:t> Samoa </a:t>
            </a:r>
            <a:r>
              <a:rPr lang="nb-NO" sz="1000" b="1" dirty="0" err="1" smtClean="0">
                <a:solidFill>
                  <a:srgbClr val="990000"/>
                </a:solidFill>
              </a:rPr>
              <a:t>plume</a:t>
            </a:r>
            <a:endParaRPr lang="nb-NO" sz="1000" b="1" dirty="0" smtClean="0">
              <a:solidFill>
                <a:srgbClr val="990000"/>
              </a:solidFill>
            </a:endParaRPr>
          </a:p>
          <a:p>
            <a:r>
              <a:rPr lang="nb-NO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nb-NO" sz="1000" dirty="0" smtClean="0"/>
              <a:t>(e.g. </a:t>
            </a:r>
            <a:r>
              <a:rPr lang="nb-NO" sz="1000" dirty="0" err="1" smtClean="0"/>
              <a:t>Peto</a:t>
            </a:r>
            <a:r>
              <a:rPr lang="nb-NO" sz="1000" dirty="0" smtClean="0"/>
              <a:t>, 2013, EPSL)</a:t>
            </a:r>
            <a:endParaRPr lang="en-US" sz="1000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101336" y="894846"/>
            <a:ext cx="651003" cy="489654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 rot="16656227">
            <a:off x="-185346" y="2927022"/>
            <a:ext cx="4852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000" b="1" dirty="0" smtClean="0"/>
              <a:t>Mass </a:t>
            </a:r>
            <a:r>
              <a:rPr lang="nb-NO" sz="2000" b="1" dirty="0" err="1" smtClean="0"/>
              <a:t>fractionation</a:t>
            </a:r>
            <a:r>
              <a:rPr lang="nb-NO" sz="2000" b="1" dirty="0" smtClean="0"/>
              <a:t>, </a:t>
            </a:r>
            <a:r>
              <a:rPr lang="nb-NO" sz="2000" b="1" dirty="0" err="1" smtClean="0"/>
              <a:t>heavy</a:t>
            </a:r>
            <a:r>
              <a:rPr lang="nb-NO" sz="2000" b="1" dirty="0" smtClean="0"/>
              <a:t> </a:t>
            </a:r>
            <a:r>
              <a:rPr lang="nb-NO" sz="2000" b="1" dirty="0" err="1" smtClean="0"/>
              <a:t>atmospheric</a:t>
            </a:r>
            <a:r>
              <a:rPr lang="nb-NO" sz="2000" b="1" dirty="0" smtClean="0"/>
              <a:t> Ne 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015159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5287" y="99482"/>
            <a:ext cx="8537535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800" dirty="0" err="1" smtClean="0">
                <a:solidFill>
                  <a:srgbClr val="3333FF"/>
                </a:solidFill>
              </a:rPr>
              <a:t>Weak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Xe-isotopic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evidence</a:t>
            </a:r>
            <a:r>
              <a:rPr lang="nb-NO" sz="1800" dirty="0" smtClean="0">
                <a:solidFill>
                  <a:srgbClr val="3333FF"/>
                </a:solidFill>
              </a:rPr>
              <a:t> for </a:t>
            </a:r>
            <a:r>
              <a:rPr lang="nb-NO" sz="1800" dirty="0" err="1" smtClean="0">
                <a:solidFill>
                  <a:srgbClr val="3333FF"/>
                </a:solidFill>
              </a:rPr>
              <a:t>core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contaminatination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dirty="0">
                <a:solidFill>
                  <a:srgbClr val="3333FF"/>
                </a:solidFill>
              </a:rPr>
              <a:t>(via </a:t>
            </a:r>
            <a:r>
              <a:rPr lang="nb-NO" dirty="0" err="1">
                <a:solidFill>
                  <a:srgbClr val="3333FF"/>
                </a:solidFill>
              </a:rPr>
              <a:t>ULVZs</a:t>
            </a:r>
            <a:r>
              <a:rPr lang="nb-NO" dirty="0">
                <a:solidFill>
                  <a:srgbClr val="3333FF"/>
                </a:solidFill>
              </a:rPr>
              <a:t>?) </a:t>
            </a:r>
            <a:r>
              <a:rPr lang="nb-NO" sz="1800" dirty="0" err="1">
                <a:solidFill>
                  <a:srgbClr val="3333FF"/>
                </a:solidFill>
              </a:rPr>
              <a:t>of</a:t>
            </a:r>
            <a:r>
              <a:rPr lang="nb-NO" sz="1800" dirty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deep-rooted</a:t>
            </a:r>
            <a:r>
              <a:rPr lang="nb-NO" sz="1800" dirty="0" smtClean="0">
                <a:solidFill>
                  <a:srgbClr val="3333FF"/>
                </a:solidFill>
              </a:rPr>
              <a:t> </a:t>
            </a:r>
            <a:r>
              <a:rPr lang="nb-NO" sz="1800" dirty="0" err="1" smtClean="0">
                <a:solidFill>
                  <a:srgbClr val="3333FF"/>
                </a:solidFill>
              </a:rPr>
              <a:t>plumes</a:t>
            </a:r>
            <a:endParaRPr lang="nb-NO" sz="1800" dirty="0" smtClean="0">
              <a:solidFill>
                <a:srgbClr val="3333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90" y="513334"/>
            <a:ext cx="49614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/>
              <a:t>Icelandic</a:t>
            </a:r>
            <a:r>
              <a:rPr lang="nb-NO" dirty="0" smtClean="0"/>
              <a:t> basalts, in </a:t>
            </a:r>
            <a:r>
              <a:rPr lang="nb-NO" dirty="0" err="1" smtClean="0"/>
              <a:t>particular</a:t>
            </a:r>
            <a:r>
              <a:rPr lang="nb-NO" dirty="0" smtClean="0"/>
              <a:t>, have </a:t>
            </a:r>
            <a:r>
              <a:rPr lang="nb-NO" b="1" dirty="0" err="1" smtClean="0"/>
              <a:t>elevated</a:t>
            </a:r>
            <a:r>
              <a:rPr lang="nb-NO" b="1" dirty="0" smtClean="0"/>
              <a:t> </a:t>
            </a:r>
            <a:r>
              <a:rPr lang="nb-NO" b="1" baseline="30000" dirty="0" err="1" smtClean="0"/>
              <a:t>129</a:t>
            </a:r>
            <a:r>
              <a:rPr lang="nb-NO" b="1" dirty="0" err="1" smtClean="0"/>
              <a:t>Xe</a:t>
            </a:r>
            <a:r>
              <a:rPr lang="nb-NO" b="1" dirty="0" smtClean="0"/>
              <a:t>/</a:t>
            </a:r>
            <a:r>
              <a:rPr lang="nb-NO" b="1" baseline="30000" dirty="0" err="1" smtClean="0"/>
              <a:t>136</a:t>
            </a:r>
            <a:r>
              <a:rPr lang="nb-NO" b="1" dirty="0" err="1" smtClean="0"/>
              <a:t>Xe</a:t>
            </a:r>
            <a:r>
              <a:rPr lang="nb-NO" b="1" dirty="0" smtClean="0"/>
              <a:t> 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38738" y="892100"/>
            <a:ext cx="2887238" cy="1066959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dirty="0" smtClean="0"/>
              <a:t>                                      </a:t>
            </a:r>
            <a:r>
              <a:rPr lang="nb-NO" sz="1200" dirty="0" err="1" smtClean="0"/>
              <a:t>Practical</a:t>
            </a:r>
            <a:r>
              <a:rPr lang="nb-NO" sz="1400" dirty="0" smtClean="0"/>
              <a:t>                             	        </a:t>
            </a:r>
            <a:r>
              <a:rPr lang="nb-NO" dirty="0" smtClean="0"/>
              <a:t>T</a:t>
            </a:r>
            <a:r>
              <a:rPr lang="nb-NO" baseline="-25000" dirty="0" smtClean="0"/>
              <a:t>h</a:t>
            </a:r>
            <a:r>
              <a:rPr lang="nb-NO" sz="1400" dirty="0" smtClean="0"/>
              <a:t> </a:t>
            </a:r>
            <a:r>
              <a:rPr lang="nb-NO" sz="1200" dirty="0"/>
              <a:t>My</a:t>
            </a:r>
            <a:r>
              <a:rPr lang="nb-NO" sz="1400" dirty="0" smtClean="0"/>
              <a:t>   </a:t>
            </a:r>
            <a:r>
              <a:rPr lang="nb-NO" sz="1200" dirty="0" err="1" smtClean="0"/>
              <a:t>lifetime</a:t>
            </a:r>
            <a:r>
              <a:rPr lang="nb-NO" sz="1200" dirty="0" smtClean="0"/>
              <a:t>, 5</a:t>
            </a:r>
            <a:r>
              <a:rPr lang="nb-NO" sz="400" dirty="0" smtClean="0"/>
              <a:t> </a:t>
            </a:r>
            <a:r>
              <a:rPr lang="nb-NO" sz="1400" b="1" dirty="0" err="1" smtClean="0"/>
              <a:t>t</a:t>
            </a:r>
            <a:r>
              <a:rPr lang="nb-NO" sz="1400" b="1" baseline="-25000" dirty="0" err="1" smtClean="0"/>
              <a:t>h</a:t>
            </a:r>
            <a:endParaRPr lang="nb-NO" sz="1400" b="1" baseline="-25000" dirty="0" smtClean="0"/>
          </a:p>
          <a:p>
            <a:pPr>
              <a:lnSpc>
                <a:spcPts val="2000"/>
              </a:lnSpc>
            </a:pPr>
            <a:r>
              <a:rPr lang="nb-NO" baseline="30000" dirty="0" smtClean="0">
                <a:solidFill>
                  <a:srgbClr val="9900CC"/>
                </a:solidFill>
              </a:rPr>
              <a:t>    </a:t>
            </a:r>
            <a:r>
              <a:rPr lang="nb-NO" baseline="30000" dirty="0" smtClean="0">
                <a:solidFill>
                  <a:srgbClr val="FF0000"/>
                </a:solidFill>
              </a:rPr>
              <a:t>129</a:t>
            </a:r>
            <a:r>
              <a:rPr lang="nb-NO" dirty="0" smtClean="0">
                <a:solidFill>
                  <a:srgbClr val="FF0000"/>
                </a:solidFill>
              </a:rPr>
              <a:t>I  → </a:t>
            </a:r>
            <a:r>
              <a:rPr lang="nb-NO" baseline="30000" dirty="0" smtClean="0">
                <a:solidFill>
                  <a:srgbClr val="FF0000"/>
                </a:solidFill>
              </a:rPr>
              <a:t>129</a:t>
            </a:r>
            <a:r>
              <a:rPr lang="nb-NO" dirty="0" smtClean="0">
                <a:solidFill>
                  <a:srgbClr val="FF0000"/>
                </a:solidFill>
              </a:rPr>
              <a:t>Xe,   16         80 </a:t>
            </a:r>
          </a:p>
          <a:p>
            <a:pPr>
              <a:lnSpc>
                <a:spcPts val="2000"/>
              </a:lnSpc>
            </a:pPr>
            <a:r>
              <a:rPr lang="nb-NO" baseline="30000" dirty="0" smtClean="0">
                <a:solidFill>
                  <a:srgbClr val="009999"/>
                </a:solidFill>
              </a:rPr>
              <a:t>244</a:t>
            </a:r>
            <a:r>
              <a:rPr lang="nb-NO" dirty="0" smtClean="0">
                <a:solidFill>
                  <a:srgbClr val="009999"/>
                </a:solidFill>
              </a:rPr>
              <a:t>Pu  → </a:t>
            </a:r>
            <a:r>
              <a:rPr lang="nb-NO" baseline="30000" dirty="0" smtClean="0">
                <a:solidFill>
                  <a:srgbClr val="009999"/>
                </a:solidFill>
              </a:rPr>
              <a:t>136</a:t>
            </a:r>
            <a:r>
              <a:rPr lang="nb-NO" dirty="0" smtClean="0">
                <a:solidFill>
                  <a:srgbClr val="009999"/>
                </a:solidFill>
              </a:rPr>
              <a:t>Xe,   81        405</a:t>
            </a:r>
          </a:p>
          <a:p>
            <a:pPr>
              <a:lnSpc>
                <a:spcPts val="1200"/>
              </a:lnSpc>
            </a:pPr>
            <a:r>
              <a:rPr lang="nb-NO" dirty="0" smtClean="0">
                <a:solidFill>
                  <a:srgbClr val="009999"/>
                </a:solidFill>
              </a:rPr>
              <a:t>                       </a:t>
            </a:r>
            <a:r>
              <a:rPr lang="nb-NO" sz="1000" dirty="0" smtClean="0">
                <a:solidFill>
                  <a:srgbClr val="009999"/>
                </a:solidFill>
              </a:rPr>
              <a:t>(</a:t>
            </a:r>
            <a:r>
              <a:rPr lang="nb-NO" sz="1000" dirty="0" err="1" smtClean="0">
                <a:solidFill>
                  <a:srgbClr val="009999"/>
                </a:solidFill>
              </a:rPr>
              <a:t>fission</a:t>
            </a:r>
            <a:r>
              <a:rPr lang="nb-NO" sz="1000" dirty="0" smtClean="0">
                <a:solidFill>
                  <a:srgbClr val="009999"/>
                </a:solidFill>
              </a:rPr>
              <a:t> </a:t>
            </a:r>
            <a:r>
              <a:rPr lang="nb-NO" sz="1000" dirty="0" err="1" smtClean="0">
                <a:solidFill>
                  <a:srgbClr val="009999"/>
                </a:solidFill>
              </a:rPr>
              <a:t>decay</a:t>
            </a:r>
            <a:r>
              <a:rPr lang="nb-NO" sz="1000" dirty="0" smtClean="0">
                <a:solidFill>
                  <a:srgbClr val="009999"/>
                </a:solidFill>
              </a:rPr>
              <a:t>)</a:t>
            </a:r>
            <a:endParaRPr lang="nb-NO" sz="1000" dirty="0">
              <a:solidFill>
                <a:srgbClr val="0099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12" y="885534"/>
            <a:ext cx="4341253" cy="127214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200"/>
              </a:lnSpc>
            </a:pPr>
            <a:r>
              <a:rPr lang="nb-NO" sz="1400" b="1" baseline="30000" dirty="0" smtClean="0">
                <a:solidFill>
                  <a:srgbClr val="FF0000"/>
                </a:solidFill>
              </a:rPr>
              <a:t>129</a:t>
            </a:r>
            <a:r>
              <a:rPr lang="nb-NO" sz="1400" b="1" dirty="0" smtClean="0">
                <a:solidFill>
                  <a:srgbClr val="FF0000"/>
                </a:solidFill>
              </a:rPr>
              <a:t>I</a:t>
            </a:r>
            <a:r>
              <a:rPr lang="nb-NO" sz="1400" dirty="0" smtClean="0">
                <a:solidFill>
                  <a:srgbClr val="FF0000"/>
                </a:solidFill>
              </a:rPr>
              <a:t>: </a:t>
            </a:r>
            <a:r>
              <a:rPr lang="nb-NO" sz="1300" dirty="0" err="1" smtClean="0"/>
              <a:t>extinct</a:t>
            </a:r>
            <a:r>
              <a:rPr lang="nb-NO" sz="1300" dirty="0" smtClean="0"/>
              <a:t> </a:t>
            </a:r>
            <a:r>
              <a:rPr lang="nb-NO" sz="1300" dirty="0" err="1" smtClean="0"/>
              <a:t>before</a:t>
            </a:r>
            <a:r>
              <a:rPr lang="nb-NO" sz="1300" dirty="0" smtClean="0"/>
              <a:t> Earth-</a:t>
            </a:r>
            <a:r>
              <a:rPr lang="nb-NO" sz="1300" dirty="0" err="1" smtClean="0"/>
              <a:t>Theia</a:t>
            </a:r>
            <a:r>
              <a:rPr lang="nb-NO" sz="1300" dirty="0" smtClean="0"/>
              <a:t> </a:t>
            </a:r>
            <a:r>
              <a:rPr lang="nb-NO" sz="1300" dirty="0" err="1" smtClean="0"/>
              <a:t>collision</a:t>
            </a:r>
            <a:r>
              <a:rPr lang="nb-NO" sz="1300" dirty="0" smtClean="0"/>
              <a:t> and </a:t>
            </a:r>
            <a:r>
              <a:rPr lang="nb-NO" sz="1300" dirty="0" err="1" smtClean="0"/>
              <a:t>proto</a:t>
            </a:r>
            <a:r>
              <a:rPr lang="nb-NO" sz="1300" dirty="0" smtClean="0"/>
              <a:t>-lunar disk </a:t>
            </a:r>
          </a:p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FF0000"/>
                </a:solidFill>
              </a:rPr>
              <a:t>- </a:t>
            </a:r>
            <a:r>
              <a:rPr lang="nb-NO" sz="1400" b="1" dirty="0" smtClean="0">
                <a:solidFill>
                  <a:srgbClr val="FF0000"/>
                </a:solidFill>
              </a:rPr>
              <a:t>I: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siderophile</a:t>
            </a:r>
            <a:r>
              <a:rPr lang="nb-NO" sz="1400" dirty="0" smtClean="0">
                <a:solidFill>
                  <a:srgbClr val="FF0000"/>
                </a:solidFill>
              </a:rPr>
              <a:t> at </a:t>
            </a:r>
            <a:r>
              <a:rPr lang="nb-NO" sz="1400" dirty="0" err="1" smtClean="0">
                <a:solidFill>
                  <a:srgbClr val="FF0000"/>
                </a:solidFill>
              </a:rPr>
              <a:t>high</a:t>
            </a:r>
            <a:r>
              <a:rPr lang="nb-NO" sz="1400" dirty="0" smtClean="0">
                <a:solidFill>
                  <a:srgbClr val="FF0000"/>
                </a:solidFill>
              </a:rPr>
              <a:t> p - </a:t>
            </a:r>
            <a:r>
              <a:rPr lang="nb-NO" sz="1400" dirty="0" err="1" smtClean="0">
                <a:solidFill>
                  <a:srgbClr val="FF0000"/>
                </a:solidFill>
              </a:rPr>
              <a:t>partitioning</a:t>
            </a:r>
            <a:r>
              <a:rPr lang="nb-NO" sz="1400" dirty="0" smtClean="0">
                <a:solidFill>
                  <a:srgbClr val="FF0000"/>
                </a:solidFill>
              </a:rPr>
              <a:t> to </a:t>
            </a:r>
            <a:r>
              <a:rPr lang="nb-NO" sz="1400" dirty="0" err="1" smtClean="0">
                <a:solidFill>
                  <a:srgbClr val="FF0000"/>
                </a:solidFill>
              </a:rPr>
              <a:t>the</a:t>
            </a:r>
            <a:r>
              <a:rPr lang="nb-NO" sz="1400" dirty="0" smtClean="0">
                <a:solidFill>
                  <a:srgbClr val="FF0000"/>
                </a:solidFill>
              </a:rPr>
              <a:t> </a:t>
            </a:r>
            <a:r>
              <a:rPr lang="nb-NO" sz="1400" dirty="0" err="1" smtClean="0">
                <a:solidFill>
                  <a:srgbClr val="FF0000"/>
                </a:solidFill>
              </a:rPr>
              <a:t>core</a:t>
            </a:r>
            <a:endParaRPr lang="nb-NO" sz="1400" dirty="0" smtClean="0">
              <a:solidFill>
                <a:srgbClr val="FF0000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400" dirty="0" smtClean="0">
                <a:solidFill>
                  <a:srgbClr val="009999"/>
                </a:solidFill>
              </a:rPr>
              <a:t>- </a:t>
            </a:r>
            <a:r>
              <a:rPr lang="nb-NO" sz="1400" b="1" dirty="0" smtClean="0">
                <a:solidFill>
                  <a:srgbClr val="009999"/>
                </a:solidFill>
              </a:rPr>
              <a:t>Pu</a:t>
            </a:r>
            <a:r>
              <a:rPr lang="nb-NO" sz="1400" i="1" dirty="0" smtClean="0">
                <a:solidFill>
                  <a:srgbClr val="009999"/>
                </a:solidFill>
              </a:rPr>
              <a:t>:</a:t>
            </a:r>
            <a:r>
              <a:rPr lang="nb-NO" sz="1400" dirty="0" smtClean="0">
                <a:solidFill>
                  <a:srgbClr val="009999"/>
                </a:solidFill>
              </a:rPr>
              <a:t> </a:t>
            </a:r>
            <a:r>
              <a:rPr lang="nb-NO" sz="1400" b="1" dirty="0" err="1" smtClean="0">
                <a:solidFill>
                  <a:srgbClr val="009999"/>
                </a:solidFill>
              </a:rPr>
              <a:t>lithophile</a:t>
            </a:r>
            <a:r>
              <a:rPr lang="nb-NO" sz="1400" dirty="0" smtClean="0">
                <a:solidFill>
                  <a:srgbClr val="009999"/>
                </a:solidFill>
              </a:rPr>
              <a:t> - to </a:t>
            </a:r>
            <a:r>
              <a:rPr lang="nb-NO" sz="1400" dirty="0" err="1" smtClean="0">
                <a:solidFill>
                  <a:srgbClr val="009999"/>
                </a:solidFill>
              </a:rPr>
              <a:t>the</a:t>
            </a:r>
            <a:r>
              <a:rPr lang="nb-NO" sz="1400" dirty="0" smtClean="0">
                <a:solidFill>
                  <a:srgbClr val="009999"/>
                </a:solidFill>
              </a:rPr>
              <a:t> MO</a:t>
            </a:r>
          </a:p>
          <a:p>
            <a:pPr>
              <a:lnSpc>
                <a:spcPts val="2600"/>
              </a:lnSpc>
            </a:pPr>
            <a:r>
              <a:rPr lang="nb-NO" sz="1400" dirty="0">
                <a:solidFill>
                  <a:srgbClr val="9900CC"/>
                </a:solidFill>
              </a:rPr>
              <a:t> </a:t>
            </a:r>
            <a:r>
              <a:rPr lang="nb-NO" sz="1400" dirty="0" smtClean="0">
                <a:solidFill>
                  <a:srgbClr val="9900CC"/>
                </a:solidFill>
              </a:rPr>
              <a:t>   </a:t>
            </a:r>
            <a:r>
              <a:rPr lang="nb-NO" sz="1400" b="1" dirty="0" smtClean="0"/>
              <a:t>→ </a:t>
            </a:r>
            <a:r>
              <a:rPr lang="nb-NO" sz="1400" b="1" dirty="0" err="1" smtClean="0"/>
              <a:t>elevated</a:t>
            </a:r>
            <a:r>
              <a:rPr lang="nb-NO" sz="1400" b="1" dirty="0" smtClean="0"/>
              <a:t>  </a:t>
            </a:r>
            <a:r>
              <a:rPr lang="nb-NO" sz="1400" b="1" baseline="30000" dirty="0" err="1" smtClean="0">
                <a:solidFill>
                  <a:srgbClr val="FF0000"/>
                </a:solidFill>
              </a:rPr>
              <a:t>129</a:t>
            </a:r>
            <a:r>
              <a:rPr lang="nb-NO" sz="1400" b="1" dirty="0" err="1" smtClean="0">
                <a:solidFill>
                  <a:srgbClr val="FF0000"/>
                </a:solidFill>
              </a:rPr>
              <a:t>Xe</a:t>
            </a:r>
            <a:r>
              <a:rPr lang="nb-NO" sz="1400" b="1" dirty="0" smtClean="0"/>
              <a:t>/</a:t>
            </a:r>
            <a:r>
              <a:rPr lang="nb-NO" sz="1400" b="1" baseline="30000" dirty="0" err="1" smtClean="0">
                <a:solidFill>
                  <a:srgbClr val="009999"/>
                </a:solidFill>
              </a:rPr>
              <a:t>136</a:t>
            </a:r>
            <a:r>
              <a:rPr lang="nb-NO" sz="1400" b="1" dirty="0" err="1" smtClean="0">
                <a:solidFill>
                  <a:srgbClr val="009999"/>
                </a:solidFill>
              </a:rPr>
              <a:t>Xe</a:t>
            </a:r>
            <a:r>
              <a:rPr lang="nb-NO" sz="1400" b="1" dirty="0" smtClean="0">
                <a:solidFill>
                  <a:srgbClr val="9900CC"/>
                </a:solidFill>
              </a:rPr>
              <a:t> </a:t>
            </a:r>
            <a:r>
              <a:rPr lang="nb-NO" sz="1400" b="1" dirty="0" smtClean="0">
                <a:solidFill>
                  <a:srgbClr val="FF0000"/>
                </a:solidFill>
              </a:rPr>
              <a:t>in </a:t>
            </a:r>
            <a:r>
              <a:rPr lang="nb-NO" sz="1400" b="1" dirty="0" err="1" smtClean="0">
                <a:solidFill>
                  <a:srgbClr val="FF0000"/>
                </a:solidFill>
              </a:rPr>
              <a:t>the</a:t>
            </a:r>
            <a:r>
              <a:rPr lang="nb-NO" sz="1400" b="1" dirty="0" smtClean="0">
                <a:solidFill>
                  <a:srgbClr val="FF0000"/>
                </a:solidFill>
              </a:rPr>
              <a:t> </a:t>
            </a:r>
            <a:r>
              <a:rPr lang="nb-NO" sz="1400" b="1" dirty="0" err="1" smtClean="0">
                <a:solidFill>
                  <a:srgbClr val="FF0000"/>
                </a:solidFill>
              </a:rPr>
              <a:t>core</a:t>
            </a:r>
            <a:endParaRPr lang="nb-NO" sz="1400" b="1" dirty="0">
              <a:solidFill>
                <a:srgbClr val="FF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64383" y="2979522"/>
            <a:ext cx="2066591" cy="951543"/>
          </a:xfrm>
          <a:prstGeom prst="rect">
            <a:avLst/>
          </a:prstGeom>
          <a:solidFill>
            <a:srgbClr val="CCFFFF"/>
          </a:solidFill>
          <a:ln w="9525">
            <a:solidFill>
              <a:srgbClr val="009999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dirty="0" smtClean="0">
                <a:solidFill>
                  <a:srgbClr val="009999"/>
                </a:solidFill>
              </a:rPr>
              <a:t>Note </a:t>
            </a:r>
            <a:r>
              <a:rPr lang="nb-NO" dirty="0" err="1" smtClean="0">
                <a:solidFill>
                  <a:srgbClr val="009999"/>
                </a:solidFill>
              </a:rPr>
              <a:t>the</a:t>
            </a:r>
            <a:r>
              <a:rPr lang="nb-NO" dirty="0" smtClean="0">
                <a:solidFill>
                  <a:srgbClr val="009999"/>
                </a:solidFill>
              </a:rPr>
              <a:t> </a:t>
            </a:r>
            <a:r>
              <a:rPr lang="nb-NO" dirty="0" err="1" smtClean="0">
                <a:solidFill>
                  <a:srgbClr val="009999"/>
                </a:solidFill>
              </a:rPr>
              <a:t>effect</a:t>
            </a:r>
            <a:r>
              <a:rPr lang="nb-NO" dirty="0" smtClean="0">
                <a:solidFill>
                  <a:srgbClr val="009999"/>
                </a:solidFill>
              </a:rPr>
              <a:t> </a:t>
            </a:r>
            <a:r>
              <a:rPr lang="nb-NO" dirty="0" err="1" smtClean="0">
                <a:solidFill>
                  <a:srgbClr val="009999"/>
                </a:solidFill>
              </a:rPr>
              <a:t>of</a:t>
            </a:r>
            <a:r>
              <a:rPr lang="nb-NO" dirty="0" smtClean="0">
                <a:solidFill>
                  <a:srgbClr val="009999"/>
                </a:solidFill>
              </a:rPr>
              <a:t> air</a:t>
            </a:r>
          </a:p>
          <a:p>
            <a:pPr>
              <a:lnSpc>
                <a:spcPts val="1800"/>
              </a:lnSpc>
            </a:pPr>
            <a:r>
              <a:rPr lang="nb-NO" dirty="0" err="1" smtClean="0">
                <a:solidFill>
                  <a:srgbClr val="009999"/>
                </a:solidFill>
              </a:rPr>
              <a:t>contamination</a:t>
            </a:r>
            <a:r>
              <a:rPr lang="nb-NO" dirty="0" smtClean="0">
                <a:solidFill>
                  <a:srgbClr val="009999"/>
                </a:solidFill>
              </a:rPr>
              <a:t> for </a:t>
            </a:r>
            <a:r>
              <a:rPr lang="nb-NO" dirty="0" err="1" smtClean="0">
                <a:solidFill>
                  <a:srgbClr val="009999"/>
                </a:solidFill>
              </a:rPr>
              <a:t>Xe</a:t>
            </a:r>
            <a:endParaRPr lang="en-US" dirty="0">
              <a:solidFill>
                <a:srgbClr val="009999"/>
              </a:solidFill>
            </a:endParaRPr>
          </a:p>
          <a:p>
            <a:pPr>
              <a:lnSpc>
                <a:spcPts val="1800"/>
              </a:lnSpc>
            </a:pPr>
            <a:r>
              <a:rPr lang="nb-NO" sz="1200" dirty="0" smtClean="0">
                <a:solidFill>
                  <a:srgbClr val="009999"/>
                </a:solidFill>
              </a:rPr>
              <a:t>(</a:t>
            </a:r>
            <a:r>
              <a:rPr lang="nb-NO" sz="1200" dirty="0" err="1" smtClean="0">
                <a:solidFill>
                  <a:srgbClr val="009999"/>
                </a:solidFill>
              </a:rPr>
              <a:t>mixing</a:t>
            </a:r>
            <a:r>
              <a:rPr lang="nb-NO" sz="1200" dirty="0" smtClean="0">
                <a:solidFill>
                  <a:srgbClr val="009999"/>
                </a:solidFill>
              </a:rPr>
              <a:t> line </a:t>
            </a:r>
            <a:r>
              <a:rPr lang="nb-NO" sz="1200" dirty="0" err="1" smtClean="0">
                <a:solidFill>
                  <a:srgbClr val="009999"/>
                </a:solidFill>
              </a:rPr>
              <a:t>between</a:t>
            </a:r>
            <a:r>
              <a:rPr lang="nb-NO" sz="1200" dirty="0" smtClean="0">
                <a:solidFill>
                  <a:srgbClr val="009999"/>
                </a:solidFill>
              </a:rPr>
              <a:t> </a:t>
            </a:r>
            <a:r>
              <a:rPr lang="nb-NO" sz="1200" b="1" dirty="0" err="1" smtClean="0">
                <a:solidFill>
                  <a:srgbClr val="009999"/>
                </a:solidFill>
              </a:rPr>
              <a:t>MORB</a:t>
            </a:r>
            <a:r>
              <a:rPr lang="nb-NO" sz="1200" b="1" dirty="0" smtClean="0">
                <a:solidFill>
                  <a:srgbClr val="009999"/>
                </a:solidFill>
              </a:rPr>
              <a:t>-</a:t>
            </a:r>
          </a:p>
          <a:p>
            <a:pPr>
              <a:lnSpc>
                <a:spcPts val="1300"/>
              </a:lnSpc>
            </a:pPr>
            <a:r>
              <a:rPr lang="nb-NO" sz="1200" b="1" dirty="0" err="1" smtClean="0">
                <a:solidFill>
                  <a:srgbClr val="009999"/>
                </a:solidFill>
              </a:rPr>
              <a:t>source</a:t>
            </a:r>
            <a:r>
              <a:rPr lang="nb-NO" sz="1200" dirty="0" smtClean="0">
                <a:solidFill>
                  <a:srgbClr val="009999"/>
                </a:solidFill>
              </a:rPr>
              <a:t> and </a:t>
            </a:r>
            <a:r>
              <a:rPr lang="nb-NO" sz="1200" b="1" dirty="0" err="1" smtClean="0">
                <a:solidFill>
                  <a:srgbClr val="009999"/>
                </a:solidFill>
              </a:rPr>
              <a:t>atmosphere</a:t>
            </a:r>
            <a:r>
              <a:rPr lang="nb-NO" sz="1200" dirty="0" smtClean="0">
                <a:solidFill>
                  <a:srgbClr val="009999"/>
                </a:solidFill>
              </a:rPr>
              <a:t>)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0428" y="2852936"/>
            <a:ext cx="5686885" cy="3884103"/>
            <a:chOff x="211546" y="2852936"/>
            <a:chExt cx="5686885" cy="3884103"/>
          </a:xfrm>
        </p:grpSpPr>
        <p:grpSp>
          <p:nvGrpSpPr>
            <p:cNvPr id="6" name="Group 5"/>
            <p:cNvGrpSpPr/>
            <p:nvPr/>
          </p:nvGrpSpPr>
          <p:grpSpPr>
            <a:xfrm>
              <a:off x="211546" y="2852936"/>
              <a:ext cx="5686885" cy="3884103"/>
              <a:chOff x="37243" y="2350818"/>
              <a:chExt cx="6248960" cy="445822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37243" y="2350818"/>
                <a:ext cx="6248960" cy="4458229"/>
                <a:chOff x="899592" y="764705"/>
                <a:chExt cx="7587735" cy="5904656"/>
              </a:xfrm>
            </p:grpSpPr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899592" y="764705"/>
                  <a:ext cx="7587735" cy="5904656"/>
                </a:xfrm>
                <a:prstGeom prst="rect">
                  <a:avLst/>
                </a:prstGeom>
              </p:spPr>
            </p:pic>
            <p:cxnSp>
              <p:nvCxnSpPr>
                <p:cNvPr id="42" name="Straight Connector 41"/>
                <p:cNvCxnSpPr/>
                <p:nvPr/>
              </p:nvCxnSpPr>
              <p:spPr>
                <a:xfrm flipV="1">
                  <a:off x="2808941" y="3562032"/>
                  <a:ext cx="1913905" cy="1195240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7"/>
              <p:cNvSpPr txBox="1"/>
              <p:nvPr/>
            </p:nvSpPr>
            <p:spPr>
              <a:xfrm>
                <a:off x="833965" y="2497589"/>
                <a:ext cx="1927803" cy="2199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ts val="1300"/>
                  </a:lnSpc>
                </a:pPr>
                <a:r>
                  <a:rPr lang="nb-NO" sz="1400" dirty="0" smtClean="0"/>
                  <a:t>White (2015, </a:t>
                </a:r>
                <a:r>
                  <a:rPr lang="nb-NO" sz="1400" dirty="0" err="1" smtClean="0"/>
                  <a:t>Chem</a:t>
                </a:r>
                <a:r>
                  <a:rPr lang="nb-NO" sz="1400" dirty="0" smtClean="0"/>
                  <a:t>. </a:t>
                </a:r>
                <a:r>
                  <a:rPr lang="nb-NO" sz="1400" dirty="0" err="1" smtClean="0"/>
                  <a:t>Geol</a:t>
                </a:r>
                <a:r>
                  <a:rPr lang="nb-NO" sz="1400" dirty="0" smtClean="0"/>
                  <a:t>.)</a:t>
                </a:r>
                <a:endParaRPr lang="en-US" sz="1400" dirty="0"/>
              </a:p>
            </p:txBody>
          </p:sp>
          <p:sp>
            <p:nvSpPr>
              <p:cNvPr id="9" name="Diamond 8"/>
              <p:cNvSpPr/>
              <p:nvPr/>
            </p:nvSpPr>
            <p:spPr>
              <a:xfrm>
                <a:off x="3390964" y="5372850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Isosceles Triangle 9"/>
              <p:cNvSpPr/>
              <p:nvPr/>
            </p:nvSpPr>
            <p:spPr>
              <a:xfrm>
                <a:off x="3369581" y="5572772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Isosceles Triangle 10"/>
              <p:cNvSpPr/>
              <p:nvPr/>
            </p:nvSpPr>
            <p:spPr>
              <a:xfrm>
                <a:off x="1962724" y="4739122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Isosceles Triangle 12"/>
              <p:cNvSpPr/>
              <p:nvPr/>
            </p:nvSpPr>
            <p:spPr>
              <a:xfrm>
                <a:off x="2415375" y="4693629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/>
              <p:cNvSpPr/>
              <p:nvPr/>
            </p:nvSpPr>
            <p:spPr>
              <a:xfrm>
                <a:off x="1820560" y="5303229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/>
              <p:cNvSpPr/>
              <p:nvPr/>
            </p:nvSpPr>
            <p:spPr>
              <a:xfrm>
                <a:off x="1860366" y="5049608"/>
                <a:ext cx="100054" cy="93344"/>
              </a:xfrm>
              <a:prstGeom prst="triangle">
                <a:avLst/>
              </a:prstGeom>
              <a:solidFill>
                <a:srgbClr val="CC00CC"/>
              </a:solidFill>
              <a:ln w="6350">
                <a:solidFill>
                  <a:srgbClr val="CC00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3386626" y="6020405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791811" y="4586253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121933" y="4752301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776191" y="5314134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993417" y="53164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458880" y="5368294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902432" y="5201540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640548" y="48068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Diamond 26"/>
              <p:cNvSpPr/>
              <p:nvPr/>
            </p:nvSpPr>
            <p:spPr>
              <a:xfrm>
                <a:off x="2717675" y="4341307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iamond 27"/>
              <p:cNvSpPr/>
              <p:nvPr/>
            </p:nvSpPr>
            <p:spPr>
              <a:xfrm>
                <a:off x="2310517" y="4746190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iamond 28"/>
              <p:cNvSpPr/>
              <p:nvPr/>
            </p:nvSpPr>
            <p:spPr>
              <a:xfrm>
                <a:off x="1608547" y="5146237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Diamond 29"/>
              <p:cNvSpPr/>
              <p:nvPr/>
            </p:nvSpPr>
            <p:spPr>
              <a:xfrm>
                <a:off x="1750958" y="4807605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Diamond 30"/>
              <p:cNvSpPr/>
              <p:nvPr/>
            </p:nvSpPr>
            <p:spPr>
              <a:xfrm>
                <a:off x="1567464" y="5200572"/>
                <a:ext cx="72008" cy="72008"/>
              </a:xfrm>
              <a:prstGeom prst="diamond">
                <a:avLst/>
              </a:prstGeom>
              <a:noFill/>
              <a:ln w="12700">
                <a:solidFill>
                  <a:srgbClr val="00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991172" y="4974808"/>
                <a:ext cx="79597" cy="85851"/>
              </a:xfrm>
              <a:prstGeom prst="rect">
                <a:avLst/>
              </a:prstGeom>
              <a:noFill/>
              <a:ln w="19050">
                <a:solidFill>
                  <a:srgbClr val="66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3" name="Straight Connector 32"/>
              <p:cNvCxnSpPr/>
              <p:nvPr/>
            </p:nvCxnSpPr>
            <p:spPr>
              <a:xfrm flipV="1">
                <a:off x="3305954" y="5138927"/>
                <a:ext cx="239683" cy="142651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ounded Rectangle 33"/>
              <p:cNvSpPr/>
              <p:nvPr/>
            </p:nvSpPr>
            <p:spPr>
              <a:xfrm rot="19674591">
                <a:off x="1022580" y="3734976"/>
                <a:ext cx="5057637" cy="621661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4432816" y="5317968"/>
                <a:ext cx="1242737" cy="863746"/>
              </a:xfrm>
              <a:prstGeom prst="roundRect">
                <a:avLst/>
              </a:prstGeom>
              <a:noFill/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9685377">
                <a:off x="2486673" y="3547562"/>
                <a:ext cx="1405981" cy="388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dirty="0" err="1" smtClean="0"/>
                  <a:t>MORB-array</a:t>
                </a:r>
                <a:endParaRPr lang="en-US" dirty="0"/>
              </a:p>
            </p:txBody>
          </p:sp>
          <p:cxnSp>
            <p:nvCxnSpPr>
              <p:cNvPr id="37" name="Straight Connector 36"/>
              <p:cNvCxnSpPr/>
              <p:nvPr/>
            </p:nvCxnSpPr>
            <p:spPr>
              <a:xfrm>
                <a:off x="1511569" y="5261155"/>
                <a:ext cx="3404" cy="257058"/>
              </a:xfrm>
              <a:prstGeom prst="line">
                <a:avLst/>
              </a:prstGeom>
              <a:ln w="57150">
                <a:solidFill>
                  <a:srgbClr val="00CD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1379879" y="5382786"/>
                <a:ext cx="263379" cy="305"/>
              </a:xfrm>
              <a:prstGeom prst="line">
                <a:avLst/>
              </a:prstGeom>
              <a:ln w="57150">
                <a:solidFill>
                  <a:srgbClr val="00CDC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Rounded Rectangle 38"/>
              <p:cNvSpPr/>
              <p:nvPr/>
            </p:nvSpPr>
            <p:spPr>
              <a:xfrm>
                <a:off x="1089774" y="5278836"/>
                <a:ext cx="222923" cy="166537"/>
              </a:xfrm>
              <a:prstGeom prst="roundRect">
                <a:avLst/>
              </a:prstGeom>
              <a:solidFill>
                <a:schemeClr val="bg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73462" y="5059244"/>
                <a:ext cx="609811" cy="45925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nb-NO" sz="2000" b="1" dirty="0" smtClean="0">
                    <a:solidFill>
                      <a:srgbClr val="00CDC8"/>
                    </a:solidFill>
                  </a:rPr>
                  <a:t>Air</a:t>
                </a:r>
                <a:endParaRPr lang="en-US" sz="2000" b="1" dirty="0">
                  <a:solidFill>
                    <a:srgbClr val="00CDC8"/>
                  </a:solidFill>
                </a:endParaRP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 flipV="1">
              <a:off x="1557958" y="3132506"/>
              <a:ext cx="3794698" cy="2370209"/>
            </a:xfrm>
            <a:prstGeom prst="straightConnector1">
              <a:avLst/>
            </a:prstGeom>
            <a:ln w="19050">
              <a:solidFill>
                <a:srgbClr val="00CDC8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 rot="19685377">
              <a:off x="4467363" y="3324119"/>
              <a:ext cx="106150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b-NO" sz="1100" b="1" dirty="0" err="1" smtClean="0">
                  <a:solidFill>
                    <a:srgbClr val="00CDC8"/>
                  </a:solidFill>
                </a:rPr>
                <a:t>MORB-source</a:t>
              </a:r>
              <a:endParaRPr lang="en-US" sz="1100" b="1" dirty="0">
                <a:solidFill>
                  <a:srgbClr val="00CDC8"/>
                </a:solidFill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847052" y="4137282"/>
            <a:ext cx="2986715" cy="170816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nb-NO" b="1" dirty="0" err="1"/>
              <a:t>Low</a:t>
            </a:r>
            <a:r>
              <a:rPr lang="nb-NO" dirty="0"/>
              <a:t> </a:t>
            </a:r>
            <a:r>
              <a:rPr lang="nb-NO" sz="1400" dirty="0"/>
              <a:t>(air-like) </a:t>
            </a:r>
            <a:r>
              <a:rPr lang="nb-NO" sz="1400" baseline="30000" dirty="0"/>
              <a:t>129</a:t>
            </a:r>
            <a:r>
              <a:rPr lang="nb-NO" sz="1400" dirty="0"/>
              <a:t>Xe/</a:t>
            </a:r>
            <a:r>
              <a:rPr lang="nb-NO" sz="1400" baseline="30000" dirty="0"/>
              <a:t>136</a:t>
            </a:r>
            <a:r>
              <a:rPr lang="nb-NO" sz="1400" dirty="0"/>
              <a:t>Xe </a:t>
            </a:r>
            <a:r>
              <a:rPr lang="nb-NO" sz="1400" dirty="0" smtClean="0"/>
              <a:t>and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</a:t>
            </a:r>
            <a:r>
              <a:rPr lang="nb-NO" sz="1400" baseline="30000" dirty="0" smtClean="0"/>
              <a:t>129</a:t>
            </a:r>
            <a:r>
              <a:rPr lang="nb-NO" sz="1400" dirty="0" smtClean="0"/>
              <a:t>Xe/</a:t>
            </a:r>
            <a:r>
              <a:rPr lang="nb-NO" sz="1400" baseline="30000" dirty="0" smtClean="0"/>
              <a:t>136</a:t>
            </a:r>
            <a:r>
              <a:rPr lang="nb-NO" sz="1400" dirty="0" smtClean="0"/>
              <a:t>Xe in </a:t>
            </a:r>
            <a:r>
              <a:rPr lang="nb-NO" sz="1400" dirty="0"/>
              <a:t>OIB relative to </a:t>
            </a:r>
            <a:r>
              <a:rPr lang="nb-NO" sz="1400" dirty="0" smtClean="0"/>
              <a:t>MORB: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</a:t>
            </a:r>
            <a:r>
              <a:rPr lang="nb-NO" sz="1400" b="1" dirty="0" err="1" smtClean="0"/>
              <a:t>subduction</a:t>
            </a:r>
            <a:r>
              <a:rPr lang="nb-NO" sz="1400" b="1" dirty="0" smtClean="0"/>
              <a:t> of </a:t>
            </a:r>
            <a:r>
              <a:rPr lang="nb-NO" sz="1400" b="1" dirty="0" err="1" smtClean="0"/>
              <a:t>atmospheric</a:t>
            </a:r>
            <a:r>
              <a:rPr lang="nb-NO" sz="1400" b="1" dirty="0" smtClean="0"/>
              <a:t> </a:t>
            </a:r>
            <a:r>
              <a:rPr lang="nb-NO" sz="1400" b="1" dirty="0" err="1" smtClean="0"/>
              <a:t>Xe</a:t>
            </a:r>
            <a:r>
              <a:rPr lang="nb-NO" sz="1400" b="1" dirty="0" smtClean="0"/>
              <a:t> </a:t>
            </a:r>
            <a:r>
              <a:rPr lang="nb-NO" sz="1400" dirty="0" smtClean="0"/>
              <a:t>(?)</a:t>
            </a:r>
            <a:endParaRPr lang="nb-NO" sz="1400" dirty="0"/>
          </a:p>
          <a:p>
            <a:pPr>
              <a:lnSpc>
                <a:spcPts val="1800"/>
              </a:lnSpc>
            </a:pPr>
            <a:endParaRPr lang="nb-NO" b="1" dirty="0" smtClean="0">
              <a:solidFill>
                <a:srgbClr val="FF0000"/>
              </a:solidFill>
            </a:endParaRPr>
          </a:p>
          <a:p>
            <a:pPr>
              <a:lnSpc>
                <a:spcPts val="1800"/>
              </a:lnSpc>
            </a:pPr>
            <a:r>
              <a:rPr lang="nb-NO" b="1" dirty="0" smtClean="0">
                <a:solidFill>
                  <a:srgbClr val="FF0000"/>
                </a:solidFill>
              </a:rPr>
              <a:t>Iceland </a:t>
            </a:r>
            <a:r>
              <a:rPr lang="nb-NO" dirty="0" smtClean="0"/>
              <a:t>and</a:t>
            </a:r>
            <a:r>
              <a:rPr lang="nb-NO" b="1" dirty="0" smtClean="0">
                <a:solidFill>
                  <a:srgbClr val="FF0000"/>
                </a:solidFill>
              </a:rPr>
              <a:t> </a:t>
            </a:r>
            <a:r>
              <a:rPr lang="nb-NO" b="1" dirty="0" smtClean="0">
                <a:solidFill>
                  <a:srgbClr val="6600FF"/>
                </a:solidFill>
              </a:rPr>
              <a:t>Hawaii </a:t>
            </a:r>
            <a:r>
              <a:rPr lang="nb-NO" dirty="0" smtClean="0">
                <a:solidFill>
                  <a:srgbClr val="6600FF"/>
                </a:solidFill>
              </a:rPr>
              <a:t>(</a:t>
            </a:r>
            <a:r>
              <a:rPr lang="nb-NO" dirty="0" err="1" smtClean="0">
                <a:solidFill>
                  <a:srgbClr val="6600FF"/>
                </a:solidFill>
              </a:rPr>
              <a:t>Loihi</a:t>
            </a:r>
            <a:r>
              <a:rPr lang="nb-NO" dirty="0" smtClean="0">
                <a:solidFill>
                  <a:srgbClr val="6600FF"/>
                </a:solidFill>
              </a:rPr>
              <a:t>)</a:t>
            </a:r>
            <a:r>
              <a:rPr lang="nb-NO" dirty="0" smtClean="0"/>
              <a:t>:</a:t>
            </a:r>
          </a:p>
          <a:p>
            <a:pPr>
              <a:lnSpc>
                <a:spcPts val="1800"/>
              </a:lnSpc>
            </a:pPr>
            <a:r>
              <a:rPr lang="nb-NO" sz="1400" dirty="0" smtClean="0"/>
              <a:t>  - </a:t>
            </a:r>
            <a:r>
              <a:rPr lang="nb-NO" sz="1400" dirty="0" err="1" smtClean="0"/>
              <a:t>slightly</a:t>
            </a:r>
            <a:r>
              <a:rPr lang="nb-NO" sz="1400" dirty="0" smtClean="0"/>
              <a:t> </a:t>
            </a:r>
            <a:r>
              <a:rPr lang="nb-NO" sz="1400" dirty="0" err="1" smtClean="0"/>
              <a:t>elevated</a:t>
            </a:r>
            <a:r>
              <a:rPr lang="nb-NO" sz="1400" dirty="0" smtClean="0"/>
              <a:t> </a:t>
            </a:r>
            <a:r>
              <a:rPr lang="nb-NO" sz="1400" b="1" baseline="30000" dirty="0" smtClean="0"/>
              <a:t>129</a:t>
            </a:r>
            <a:r>
              <a:rPr lang="nb-NO" sz="1400" dirty="0" smtClean="0"/>
              <a:t>Xe/</a:t>
            </a:r>
            <a:r>
              <a:rPr lang="nb-NO" sz="1400" b="1" baseline="30000" dirty="0" smtClean="0">
                <a:solidFill>
                  <a:srgbClr val="009999"/>
                </a:solidFill>
              </a:rPr>
              <a:t>136</a:t>
            </a:r>
            <a:r>
              <a:rPr lang="nb-NO" sz="1400" dirty="0" smtClean="0">
                <a:solidFill>
                  <a:srgbClr val="009999"/>
                </a:solidFill>
              </a:rPr>
              <a:t>Xe</a:t>
            </a:r>
          </a:p>
          <a:p>
            <a:pPr>
              <a:lnSpc>
                <a:spcPts val="1800"/>
              </a:lnSpc>
            </a:pPr>
            <a:r>
              <a:rPr lang="nb-NO" sz="1400" dirty="0"/>
              <a:t> </a:t>
            </a:r>
            <a:r>
              <a:rPr lang="nb-NO" sz="1400" dirty="0" smtClean="0"/>
              <a:t> - </a:t>
            </a:r>
            <a:r>
              <a:rPr lang="nb-NO" sz="1400" dirty="0" err="1" smtClean="0"/>
              <a:t>core</a:t>
            </a:r>
            <a:r>
              <a:rPr lang="nb-NO" sz="1400" dirty="0" smtClean="0"/>
              <a:t> signal (?)</a:t>
            </a:r>
          </a:p>
        </p:txBody>
      </p:sp>
    </p:spTree>
    <p:extLst>
      <p:ext uri="{BB962C8B-B14F-4D97-AF65-F5344CB8AC3E}">
        <p14:creationId xmlns:p14="http://schemas.microsoft.com/office/powerpoint/2010/main" val="367218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5" grpId="0" animBg="1"/>
      <p:bldP spid="4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3447" y="72132"/>
            <a:ext cx="637866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>
                <a:solidFill>
                  <a:srgbClr val="0066FF"/>
                </a:solidFill>
              </a:rPr>
              <a:t>MORB-</a:t>
            </a:r>
            <a:r>
              <a:rPr lang="nb-NO" sz="2400" b="1" dirty="0" smtClean="0">
                <a:solidFill>
                  <a:srgbClr val="0066FF"/>
                </a:solidFill>
              </a:rPr>
              <a:t>OIB </a:t>
            </a:r>
            <a:r>
              <a:rPr lang="nb-NO" sz="2400" dirty="0" err="1" smtClean="0">
                <a:solidFill>
                  <a:srgbClr val="0066FF"/>
                </a:solidFill>
              </a:rPr>
              <a:t>relations</a:t>
            </a:r>
            <a:r>
              <a:rPr lang="nb-NO" sz="2400" dirty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= </a:t>
            </a:r>
            <a:r>
              <a:rPr lang="nb-NO" sz="1800" dirty="0" err="1" smtClean="0">
                <a:solidFill>
                  <a:srgbClr val="0066FF"/>
                </a:solidFill>
              </a:rPr>
              <a:t>depleted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peridotite</a:t>
            </a:r>
            <a:r>
              <a:rPr lang="nb-NO" sz="800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-</a:t>
            </a:r>
            <a:r>
              <a:rPr lang="nb-NO" sz="800" dirty="0" smtClean="0">
                <a:solidFill>
                  <a:srgbClr val="0066FF"/>
                </a:solidFill>
              </a:rPr>
              <a:t> </a:t>
            </a:r>
            <a:r>
              <a:rPr lang="nb-NO" sz="1800" b="1" dirty="0" smtClean="0">
                <a:solidFill>
                  <a:srgbClr val="0066FF"/>
                </a:solidFill>
              </a:rPr>
              <a:t>ROC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relations</a:t>
            </a:r>
            <a:endParaRPr lang="nb-NO" sz="1800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04" y="718398"/>
            <a:ext cx="6078908" cy="2682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  <a:spcBef>
                <a:spcPts val="0"/>
              </a:spcBef>
            </a:pPr>
            <a:r>
              <a:rPr lang="nb-NO" sz="1500" dirty="0" smtClean="0"/>
              <a:t>Loss of  </a:t>
            </a:r>
            <a:r>
              <a:rPr lang="nb-NO" sz="1500" dirty="0" err="1" smtClean="0"/>
              <a:t>Xe</a:t>
            </a:r>
            <a:r>
              <a:rPr lang="nb-NO" sz="1500" dirty="0" smtClean="0"/>
              <a:t> from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deep</a:t>
            </a:r>
            <a:r>
              <a:rPr lang="nb-NO" sz="1500" dirty="0" smtClean="0"/>
              <a:t> mantle (</a:t>
            </a:r>
            <a:r>
              <a:rPr lang="nb-NO" sz="1500" b="1" dirty="0" smtClean="0"/>
              <a:t>MO</a:t>
            </a:r>
            <a:r>
              <a:rPr lang="nb-NO" sz="1500" dirty="0" smtClean="0"/>
              <a:t>, </a:t>
            </a:r>
            <a:r>
              <a:rPr lang="nb-NO" sz="1500" dirty="0" err="1" smtClean="0">
                <a:solidFill>
                  <a:schemeClr val="bg1">
                    <a:lumMod val="50000"/>
                  </a:schemeClr>
                </a:solidFill>
              </a:rPr>
              <a:t>bm</a:t>
            </a:r>
            <a:r>
              <a:rPr lang="nb-NO" sz="1500" dirty="0" smtClean="0"/>
              <a:t>) to </a:t>
            </a:r>
            <a:r>
              <a:rPr lang="nb-NO" sz="1500" dirty="0" err="1" smtClean="0"/>
              <a:t>the</a:t>
            </a:r>
            <a:r>
              <a:rPr lang="nb-NO" sz="1500" dirty="0" smtClean="0"/>
              <a:t> </a:t>
            </a:r>
            <a:r>
              <a:rPr lang="nb-NO" sz="1500" dirty="0" err="1" smtClean="0"/>
              <a:t>proto-atmosphere</a:t>
            </a:r>
            <a:r>
              <a:rPr lang="nb-NO" dirty="0" smtClean="0"/>
              <a:t> during</a:t>
            </a:r>
          </a:p>
          <a:p>
            <a:pPr>
              <a:lnSpc>
                <a:spcPts val="1800"/>
              </a:lnSpc>
              <a:spcBef>
                <a:spcPts val="0"/>
              </a:spcBef>
            </a:pPr>
            <a:r>
              <a:rPr lang="nb-NO" sz="1500" dirty="0" smtClean="0"/>
              <a:t>  </a:t>
            </a:r>
            <a:r>
              <a:rPr lang="nb-NO" sz="1500" dirty="0" err="1" smtClean="0"/>
              <a:t>the</a:t>
            </a:r>
            <a:r>
              <a:rPr lang="nb-NO" sz="1500" dirty="0" smtClean="0"/>
              <a:t> first 80-405 My of </a:t>
            </a:r>
            <a:r>
              <a:rPr lang="nb-NO" sz="1500" baseline="30000" dirty="0" smtClean="0"/>
              <a:t>129</a:t>
            </a:r>
            <a:r>
              <a:rPr lang="nb-NO" sz="1500" dirty="0" smtClean="0"/>
              <a:t>I and </a:t>
            </a:r>
            <a:r>
              <a:rPr lang="nb-NO" sz="1500" baseline="30000" dirty="0" smtClean="0"/>
              <a:t>244</a:t>
            </a:r>
            <a:r>
              <a:rPr lang="nb-NO" sz="1500" dirty="0" smtClean="0"/>
              <a:t>Pu-decay </a:t>
            </a:r>
            <a:r>
              <a:rPr lang="nb-NO" sz="1200" dirty="0" smtClean="0"/>
              <a:t>(</a:t>
            </a:r>
            <a:r>
              <a:rPr lang="nb-NO" sz="1200" dirty="0" err="1"/>
              <a:t>Shcheka</a:t>
            </a:r>
            <a:r>
              <a:rPr lang="nb-NO" sz="1200" dirty="0"/>
              <a:t> &amp; </a:t>
            </a:r>
            <a:r>
              <a:rPr lang="nb-NO" sz="1200" dirty="0" err="1"/>
              <a:t>Keppler</a:t>
            </a:r>
            <a:r>
              <a:rPr lang="nb-NO" sz="1200" dirty="0"/>
              <a:t> 2012, Nat.)</a:t>
            </a:r>
            <a:endParaRPr lang="nb-NO" sz="1200" dirty="0" smtClean="0"/>
          </a:p>
          <a:p>
            <a:pPr>
              <a:lnSpc>
                <a:spcPts val="800"/>
              </a:lnSpc>
            </a:pPr>
            <a:endParaRPr lang="nb-NO" sz="800" b="1" dirty="0"/>
          </a:p>
          <a:p>
            <a:pPr>
              <a:lnSpc>
                <a:spcPts val="1800"/>
              </a:lnSpc>
            </a:pPr>
            <a:r>
              <a:rPr lang="nb-NO" sz="1800" b="1" dirty="0">
                <a:solidFill>
                  <a:srgbClr val="CC00CC"/>
                </a:solidFill>
              </a:rPr>
              <a:t> </a:t>
            </a:r>
            <a:r>
              <a:rPr lang="nb-NO" sz="1800" b="1" dirty="0" smtClean="0">
                <a:solidFill>
                  <a:srgbClr val="CC00CC"/>
                </a:solidFill>
              </a:rPr>
              <a:t>   → </a:t>
            </a:r>
            <a:r>
              <a:rPr lang="nb-NO" sz="1500" dirty="0" err="1" smtClean="0">
                <a:solidFill>
                  <a:srgbClr val="CC00CC"/>
                </a:solidFill>
              </a:rPr>
              <a:t>elevated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baseline="30000" dirty="0" smtClean="0">
                <a:solidFill>
                  <a:srgbClr val="CC00CC"/>
                </a:solidFill>
              </a:rPr>
              <a:t>129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and </a:t>
            </a:r>
            <a:r>
              <a:rPr lang="nb-NO" sz="1500" baseline="30000" dirty="0" smtClean="0">
                <a:solidFill>
                  <a:srgbClr val="CC00CC"/>
                </a:solidFill>
              </a:rPr>
              <a:t>136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ratios in </a:t>
            </a:r>
            <a:r>
              <a:rPr lang="nb-NO" sz="1500" dirty="0" err="1" smtClean="0">
                <a:solidFill>
                  <a:srgbClr val="CC00CC"/>
                </a:solidFill>
              </a:rPr>
              <a:t>the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dirty="0" err="1" smtClean="0">
                <a:solidFill>
                  <a:srgbClr val="CC00CC"/>
                </a:solidFill>
              </a:rPr>
              <a:t>depleted</a:t>
            </a:r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mantle,</a:t>
            </a:r>
          </a:p>
          <a:p>
            <a:pPr>
              <a:lnSpc>
                <a:spcPts val="1800"/>
              </a:lnSpc>
            </a:pPr>
            <a:r>
              <a:rPr lang="nb-NO" sz="1500" dirty="0">
                <a:solidFill>
                  <a:srgbClr val="CC00CC"/>
                </a:solidFill>
              </a:rPr>
              <a:t> </a:t>
            </a:r>
            <a:r>
              <a:rPr lang="nb-NO" sz="1500" dirty="0" smtClean="0">
                <a:solidFill>
                  <a:srgbClr val="CC00CC"/>
                </a:solidFill>
              </a:rPr>
              <a:t>             </a:t>
            </a:r>
            <a:r>
              <a:rPr lang="nb-NO" sz="1500" dirty="0" err="1" smtClean="0">
                <a:solidFill>
                  <a:srgbClr val="CC00CC"/>
                </a:solidFill>
              </a:rPr>
              <a:t>incl</a:t>
            </a:r>
            <a:r>
              <a:rPr lang="nb-NO" sz="1500" dirty="0" smtClean="0">
                <a:solidFill>
                  <a:srgbClr val="CC00CC"/>
                </a:solidFill>
              </a:rPr>
              <a:t>. </a:t>
            </a:r>
            <a:r>
              <a:rPr lang="nb-NO" sz="1500" dirty="0" err="1" smtClean="0">
                <a:solidFill>
                  <a:srgbClr val="CC00CC"/>
                </a:solidFill>
              </a:rPr>
              <a:t>the</a:t>
            </a:r>
            <a:r>
              <a:rPr lang="nb-NO" sz="1500" dirty="0" smtClean="0">
                <a:solidFill>
                  <a:srgbClr val="CC00CC"/>
                </a:solidFill>
              </a:rPr>
              <a:t> MORB-</a:t>
            </a:r>
            <a:r>
              <a:rPr lang="nb-NO" sz="1500" dirty="0" err="1" smtClean="0">
                <a:solidFill>
                  <a:srgbClr val="CC00CC"/>
                </a:solidFill>
              </a:rPr>
              <a:t>source</a:t>
            </a:r>
            <a:endParaRPr lang="nb-NO" sz="1500" dirty="0" smtClean="0">
              <a:solidFill>
                <a:srgbClr val="CC00CC"/>
              </a:solidFill>
            </a:endParaRPr>
          </a:p>
          <a:p>
            <a:pPr>
              <a:lnSpc>
                <a:spcPts val="22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  </a:t>
            </a:r>
            <a:r>
              <a:rPr lang="nb-NO" sz="1500" dirty="0" err="1" smtClean="0">
                <a:solidFill>
                  <a:srgbClr val="0066FF"/>
                </a:solidFill>
              </a:rPr>
              <a:t>Can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Xe</a:t>
            </a:r>
            <a:r>
              <a:rPr lang="nb-NO" sz="1500" dirty="0" smtClean="0">
                <a:solidFill>
                  <a:srgbClr val="0066FF"/>
                </a:solidFill>
              </a:rPr>
              <a:t> in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proto-atmospheres</a:t>
            </a:r>
            <a:r>
              <a:rPr lang="nb-NO" sz="1500" dirty="0" smtClean="0">
                <a:solidFill>
                  <a:srgbClr val="0066FF"/>
                </a:solidFill>
              </a:rPr>
              <a:t> of Earth and </a:t>
            </a:r>
            <a:r>
              <a:rPr lang="nb-NO" sz="1500" dirty="0" err="1" smtClean="0">
                <a:solidFill>
                  <a:srgbClr val="0066FF"/>
                </a:solidFill>
              </a:rPr>
              <a:t>Theia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partly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survive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  <a:r>
              <a:rPr lang="nb-NO" sz="1500" dirty="0" err="1" smtClean="0">
                <a:solidFill>
                  <a:srgbClr val="0066FF"/>
                </a:solidFill>
              </a:rPr>
              <a:t>the</a:t>
            </a:r>
            <a:r>
              <a:rPr lang="nb-NO" sz="1500" dirty="0" smtClean="0">
                <a:solidFill>
                  <a:srgbClr val="0066FF"/>
                </a:solidFill>
              </a:rPr>
              <a:t> </a:t>
            </a:r>
          </a:p>
          <a:p>
            <a:pPr>
              <a:lnSpc>
                <a:spcPts val="2200"/>
              </a:lnSpc>
            </a:pPr>
            <a:r>
              <a:rPr lang="nb-NO" sz="1500" dirty="0">
                <a:solidFill>
                  <a:srgbClr val="0066FF"/>
                </a:solidFill>
              </a:rPr>
              <a:t> </a:t>
            </a:r>
            <a:r>
              <a:rPr lang="nb-NO" sz="1500" dirty="0" smtClean="0">
                <a:solidFill>
                  <a:srgbClr val="0066FF"/>
                </a:solidFill>
              </a:rPr>
              <a:t>   </a:t>
            </a:r>
            <a:r>
              <a:rPr lang="nb-NO" sz="1500" dirty="0" err="1" smtClean="0">
                <a:solidFill>
                  <a:srgbClr val="0066FF"/>
                </a:solidFill>
              </a:rPr>
              <a:t>proto</a:t>
            </a:r>
            <a:r>
              <a:rPr lang="nb-NO" sz="1500" dirty="0" smtClean="0">
                <a:solidFill>
                  <a:srgbClr val="0066FF"/>
                </a:solidFill>
              </a:rPr>
              <a:t>-lunar disk (synestia) stage </a:t>
            </a:r>
            <a:r>
              <a:rPr lang="nb-NO" sz="1500" b="1" dirty="0" smtClean="0">
                <a:solidFill>
                  <a:srgbClr val="0066FF"/>
                </a:solidFill>
              </a:rPr>
              <a:t>??</a:t>
            </a:r>
            <a:endParaRPr lang="nb-NO" sz="1500" b="1" dirty="0">
              <a:solidFill>
                <a:srgbClr val="0066FF"/>
              </a:solidFill>
            </a:endParaRPr>
          </a:p>
          <a:p>
            <a:pPr>
              <a:lnSpc>
                <a:spcPts val="1800"/>
              </a:lnSpc>
            </a:pPr>
            <a:endParaRPr lang="nb-NO" sz="1500" dirty="0" smtClean="0"/>
          </a:p>
          <a:p>
            <a:pPr>
              <a:lnSpc>
                <a:spcPts val="4000"/>
              </a:lnSpc>
            </a:pPr>
            <a:r>
              <a:rPr lang="nb-NO" sz="1500" b="1" dirty="0" smtClean="0"/>
              <a:t>ROC </a:t>
            </a:r>
            <a:r>
              <a:rPr lang="nb-NO" sz="1500" b="1" dirty="0" err="1" smtClean="0"/>
              <a:t>with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atmospheric</a:t>
            </a:r>
            <a:r>
              <a:rPr lang="nb-NO" sz="1500" b="1" dirty="0" smtClean="0"/>
              <a:t> </a:t>
            </a:r>
            <a:r>
              <a:rPr lang="nb-NO" sz="1500" b="1" dirty="0" err="1" smtClean="0"/>
              <a:t>Xe</a:t>
            </a:r>
            <a:endParaRPr lang="nb-NO" sz="1500" b="1" dirty="0"/>
          </a:p>
          <a:p>
            <a:pPr>
              <a:lnSpc>
                <a:spcPts val="2000"/>
              </a:lnSpc>
            </a:pPr>
            <a:r>
              <a:rPr lang="nb-NO" sz="1500" dirty="0" smtClean="0">
                <a:solidFill>
                  <a:srgbClr val="CC00CC"/>
                </a:solidFill>
              </a:rPr>
              <a:t>    </a:t>
            </a:r>
            <a:r>
              <a:rPr lang="nb-NO" sz="1800" dirty="0" smtClean="0">
                <a:solidFill>
                  <a:srgbClr val="CC00CC"/>
                </a:solidFill>
              </a:rPr>
              <a:t>→ </a:t>
            </a:r>
            <a:r>
              <a:rPr lang="nb-NO" sz="1500" b="1" dirty="0" err="1" smtClean="0">
                <a:solidFill>
                  <a:srgbClr val="CC00CC"/>
                </a:solidFill>
              </a:rPr>
              <a:t>low</a:t>
            </a:r>
            <a:r>
              <a:rPr lang="nb-NO" sz="1500" dirty="0" smtClean="0">
                <a:solidFill>
                  <a:srgbClr val="CC00CC"/>
                </a:solidFill>
              </a:rPr>
              <a:t> </a:t>
            </a:r>
            <a:r>
              <a:rPr lang="nb-NO" sz="1500" baseline="30000" dirty="0" smtClean="0">
                <a:solidFill>
                  <a:srgbClr val="CC00CC"/>
                </a:solidFill>
              </a:rPr>
              <a:t>129</a:t>
            </a:r>
            <a:r>
              <a:rPr lang="nb-NO" sz="1500" dirty="0" smtClean="0">
                <a:solidFill>
                  <a:srgbClr val="CC00CC"/>
                </a:solidFill>
              </a:rPr>
              <a:t>Xe/</a:t>
            </a:r>
            <a:r>
              <a:rPr lang="nb-NO" sz="1500" baseline="30000" dirty="0" smtClean="0">
                <a:solidFill>
                  <a:srgbClr val="CC00CC"/>
                </a:solidFill>
              </a:rPr>
              <a:t>130</a:t>
            </a:r>
            <a:r>
              <a:rPr lang="nb-NO" sz="1500" dirty="0" smtClean="0">
                <a:solidFill>
                  <a:srgbClr val="CC00CC"/>
                </a:solidFill>
              </a:rPr>
              <a:t>Xe </a:t>
            </a:r>
            <a:r>
              <a:rPr lang="nb-NO" sz="1500" dirty="0">
                <a:solidFill>
                  <a:srgbClr val="CC00CC"/>
                </a:solidFill>
              </a:rPr>
              <a:t>and </a:t>
            </a:r>
            <a:r>
              <a:rPr lang="nb-NO" sz="1500" baseline="30000" dirty="0">
                <a:solidFill>
                  <a:srgbClr val="CC00CC"/>
                </a:solidFill>
              </a:rPr>
              <a:t>136</a:t>
            </a:r>
            <a:r>
              <a:rPr lang="nb-NO" sz="1500" dirty="0">
                <a:solidFill>
                  <a:srgbClr val="CC00CC"/>
                </a:solidFill>
              </a:rPr>
              <a:t>Xe/</a:t>
            </a:r>
            <a:r>
              <a:rPr lang="nb-NO" sz="1500" baseline="30000" dirty="0">
                <a:solidFill>
                  <a:srgbClr val="CC00CC"/>
                </a:solidFill>
              </a:rPr>
              <a:t>130</a:t>
            </a:r>
            <a:r>
              <a:rPr lang="nb-NO" sz="1500" dirty="0">
                <a:solidFill>
                  <a:srgbClr val="CC00CC"/>
                </a:solidFill>
              </a:rPr>
              <a:t>Xe ratios in </a:t>
            </a:r>
            <a:r>
              <a:rPr lang="nb-NO" sz="1500" dirty="0" smtClean="0">
                <a:solidFill>
                  <a:srgbClr val="CC00CC"/>
                </a:solidFill>
              </a:rPr>
              <a:t>OIB</a:t>
            </a:r>
            <a:endParaRPr lang="nb-NO" sz="1500" dirty="0">
              <a:solidFill>
                <a:srgbClr val="CC00C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3866942"/>
            <a:ext cx="3140603" cy="27186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400"/>
              </a:lnSpc>
            </a:pPr>
            <a:r>
              <a:rPr lang="nb-NO" sz="1400" dirty="0" smtClean="0"/>
              <a:t>Solubility of noble </a:t>
            </a:r>
            <a:r>
              <a:rPr lang="nb-NO" sz="1400" dirty="0" err="1" smtClean="0"/>
              <a:t>gases</a:t>
            </a:r>
            <a:r>
              <a:rPr lang="nb-NO" sz="1400" dirty="0" smtClean="0"/>
              <a:t> in </a:t>
            </a:r>
            <a:r>
              <a:rPr lang="nb-NO" sz="1400" b="1" dirty="0" smtClean="0"/>
              <a:t>bridgmanite</a:t>
            </a:r>
            <a:endParaRPr lang="nb-NO" sz="1400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868144" y="4580732"/>
            <a:ext cx="3042315" cy="9771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300" dirty="0" smtClean="0">
                <a:solidFill>
                  <a:srgbClr val="3333FF"/>
                </a:solidFill>
              </a:rPr>
              <a:t>Low solubility of Xe in </a:t>
            </a:r>
            <a:r>
              <a:rPr lang="nb-NO" sz="1300" dirty="0" err="1" smtClean="0">
                <a:solidFill>
                  <a:srgbClr val="3333FF"/>
                </a:solidFill>
              </a:rPr>
              <a:t>bridgmanite</a:t>
            </a:r>
            <a:r>
              <a:rPr lang="nb-NO" sz="1300" dirty="0" smtClean="0">
                <a:solidFill>
                  <a:srgbClr val="3333FF"/>
                </a:solidFill>
              </a:rPr>
              <a:t> </a:t>
            </a:r>
            <a:r>
              <a:rPr lang="nb-NO" b="1" dirty="0">
                <a:solidFill>
                  <a:srgbClr val="3333FF"/>
                </a:solidFill>
              </a:rPr>
              <a:t>→</a:t>
            </a:r>
            <a:endParaRPr lang="nb-NO" dirty="0" smtClean="0">
              <a:solidFill>
                <a:srgbClr val="3333FF"/>
              </a:solidFill>
            </a:endParaRPr>
          </a:p>
          <a:p>
            <a:pPr>
              <a:lnSpc>
                <a:spcPts val="1700"/>
              </a:lnSpc>
            </a:pPr>
            <a:r>
              <a:rPr lang="nb-NO" sz="1100" dirty="0" err="1" smtClean="0"/>
              <a:t>Degassing</a:t>
            </a:r>
            <a:r>
              <a:rPr lang="nb-NO" sz="1100" dirty="0" smtClean="0"/>
              <a:t> during MO-solidification, followed by</a:t>
            </a:r>
          </a:p>
          <a:p>
            <a:pPr>
              <a:lnSpc>
                <a:spcPts val="1700"/>
              </a:lnSpc>
            </a:pPr>
            <a:r>
              <a:rPr lang="nb-NO" sz="1100" baseline="30000" dirty="0" smtClean="0"/>
              <a:t>129</a:t>
            </a:r>
            <a:r>
              <a:rPr lang="nb-NO" sz="1100" dirty="0" smtClean="0"/>
              <a:t>Xe ingrowth and late </a:t>
            </a:r>
            <a:r>
              <a:rPr lang="nb-NO" sz="1100" dirty="0" err="1" smtClean="0"/>
              <a:t>Xe</a:t>
            </a:r>
            <a:r>
              <a:rPr lang="nb-NO" sz="1100" dirty="0" smtClean="0"/>
              <a:t> </a:t>
            </a:r>
            <a:r>
              <a:rPr lang="nb-NO" sz="1100" dirty="0" err="1" smtClean="0"/>
              <a:t>accretion</a:t>
            </a:r>
            <a:r>
              <a:rPr lang="nb-NO" sz="1100" dirty="0" smtClean="0"/>
              <a:t>/</a:t>
            </a:r>
            <a:r>
              <a:rPr lang="nb-NO" sz="1100" dirty="0" err="1" smtClean="0"/>
              <a:t>implantation</a:t>
            </a:r>
            <a:endParaRPr lang="nb-NO" sz="1100" dirty="0" smtClean="0"/>
          </a:p>
          <a:p>
            <a:pPr>
              <a:lnSpc>
                <a:spcPts val="2000"/>
              </a:lnSpc>
            </a:pPr>
            <a:r>
              <a:rPr lang="nb-NO" sz="1100" dirty="0" smtClean="0"/>
              <a:t> </a:t>
            </a:r>
            <a:r>
              <a:rPr lang="nb-NO" sz="1100" dirty="0" err="1" smtClean="0">
                <a:solidFill>
                  <a:srgbClr val="008000"/>
                </a:solidFill>
              </a:rPr>
              <a:t>Xe</a:t>
            </a:r>
            <a:r>
              <a:rPr lang="nb-NO" sz="1100" dirty="0" smtClean="0">
                <a:solidFill>
                  <a:srgbClr val="008000"/>
                </a:solidFill>
              </a:rPr>
              <a:t> can be recycled into the mantle by subduction</a:t>
            </a:r>
            <a:endParaRPr lang="en-GB" sz="11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4411" y="5733256"/>
            <a:ext cx="2537255" cy="646331"/>
          </a:xfrm>
          <a:prstGeom prst="rect">
            <a:avLst/>
          </a:prstGeom>
          <a:solidFill>
            <a:srgbClr val="CCFFFF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200" dirty="0" smtClean="0">
                <a:solidFill>
                  <a:srgbClr val="3333FF"/>
                </a:solidFill>
              </a:rPr>
              <a:t>Refractory </a:t>
            </a:r>
            <a:r>
              <a:rPr lang="nb-NO" sz="1200" dirty="0" err="1" smtClean="0">
                <a:solidFill>
                  <a:srgbClr val="3333FF"/>
                </a:solidFill>
              </a:rPr>
              <a:t>deep</a:t>
            </a:r>
            <a:r>
              <a:rPr lang="nb-NO" sz="1200" dirty="0" smtClean="0">
                <a:solidFill>
                  <a:srgbClr val="3333FF"/>
                </a:solidFill>
              </a:rPr>
              <a:t> mantle sources might have lost I and Pu by melt-</a:t>
            </a:r>
            <a:r>
              <a:rPr lang="nb-NO" sz="1200" dirty="0" err="1" smtClean="0">
                <a:solidFill>
                  <a:srgbClr val="3333FF"/>
                </a:solidFill>
              </a:rPr>
              <a:t>extraction</a:t>
            </a:r>
            <a:r>
              <a:rPr lang="nb-NO" sz="1200" dirty="0" smtClean="0">
                <a:solidFill>
                  <a:srgbClr val="3333FF"/>
                </a:solidFill>
              </a:rPr>
              <a:t> and </a:t>
            </a:r>
            <a:r>
              <a:rPr lang="nb-NO" sz="1200" dirty="0" err="1" smtClean="0">
                <a:solidFill>
                  <a:srgbClr val="3333FF"/>
                </a:solidFill>
              </a:rPr>
              <a:t>degassing</a:t>
            </a:r>
            <a:r>
              <a:rPr lang="nb-NO" sz="1200" dirty="0" smtClean="0">
                <a:solidFill>
                  <a:srgbClr val="3333FF"/>
                </a:solidFill>
              </a:rPr>
              <a:t> </a:t>
            </a:r>
            <a:r>
              <a:rPr lang="nb-NO" sz="1200" dirty="0" err="1" smtClean="0">
                <a:solidFill>
                  <a:srgbClr val="3333FF"/>
                </a:solidFill>
              </a:rPr>
              <a:t>within</a:t>
            </a:r>
            <a:r>
              <a:rPr lang="nb-NO" sz="1200" dirty="0" smtClean="0">
                <a:solidFill>
                  <a:srgbClr val="3333FF"/>
                </a:solidFill>
              </a:rPr>
              <a:t> the first 80 Ma ?   </a:t>
            </a:r>
            <a:endParaRPr lang="en-GB" sz="1200" dirty="0">
              <a:solidFill>
                <a:srgbClr val="3333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440737" y="4293096"/>
            <a:ext cx="3303608" cy="2474279"/>
            <a:chOff x="2699792" y="4263394"/>
            <a:chExt cx="3303608" cy="2474279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792" y="4263394"/>
              <a:ext cx="3303608" cy="247427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noFill/>
            </a:ln>
            <a:extLst/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3150266" y="5527886"/>
              <a:ext cx="2804891" cy="562"/>
            </a:xfrm>
            <a:prstGeom prst="line">
              <a:avLst/>
            </a:prstGeom>
            <a:ln w="31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63539" y="4678704"/>
              <a:ext cx="2804891" cy="562"/>
            </a:xfrm>
            <a:prstGeom prst="line">
              <a:avLst/>
            </a:prstGeom>
            <a:ln w="31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56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329516" y="325925"/>
          <a:ext cx="8964489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318704" y="3399782"/>
            <a:ext cx="105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 err="1" smtClean="0"/>
              <a:t>D</a:t>
            </a:r>
            <a:r>
              <a:rPr lang="nb-NO" sz="2200" b="1" baseline="30000" dirty="0" err="1" smtClean="0"/>
              <a:t>bm</a:t>
            </a:r>
            <a:r>
              <a:rPr lang="nb-NO" sz="2200" b="1" baseline="30000" dirty="0" smtClean="0"/>
              <a:t>/melt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394187" y="653385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9" name="Oval 8"/>
          <p:cNvSpPr/>
          <p:nvPr/>
        </p:nvSpPr>
        <p:spPr>
          <a:xfrm>
            <a:off x="3301123" y="3833824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4812" y="609472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89225">
            <a:off x="5781472" y="3566678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66FF"/>
                </a:solidFill>
              </a:rPr>
              <a:t>Monovalent</a:t>
            </a:r>
            <a:endParaRPr lang="en-US" b="1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915749">
            <a:off x="4596843" y="3844729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CCFF"/>
                </a:solidFill>
              </a:rPr>
              <a:t>Divalent</a:t>
            </a:r>
            <a:endParaRPr lang="en-US" b="1" dirty="0">
              <a:solidFill>
                <a:srgbClr val="00C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4611966">
            <a:off x="3473527" y="4071291"/>
            <a:ext cx="99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EE8E00"/>
                </a:solidFill>
              </a:rPr>
              <a:t>Trivalent</a:t>
            </a:r>
            <a:endParaRPr lang="en-US" b="1" dirty="0">
              <a:solidFill>
                <a:srgbClr val="EE8E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673988">
            <a:off x="2789044" y="4826113"/>
            <a:ext cx="1402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FF0000"/>
                </a:solidFill>
              </a:rPr>
              <a:t>Quadrovalent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0672" y="333866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Li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4034" y="204422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0761" y="618689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Cs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5167" y="505918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Rb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0006" y="43913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K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5192" y="329543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Na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7868" y="5798533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35332" y="151037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2396" y="1962966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Mg</a:t>
            </a:r>
            <a:r>
              <a:rPr lang="en-US" sz="1400" dirty="0" smtClean="0">
                <a:solidFill>
                  <a:srgbClr val="0099FF"/>
                </a:solidFill>
              </a:rPr>
              <a:t>,</a:t>
            </a:r>
          </a:p>
          <a:p>
            <a:pPr>
              <a:lnSpc>
                <a:spcPts val="1200"/>
              </a:lnSpc>
            </a:pPr>
            <a:r>
              <a:rPr lang="nb-NO" sz="1400" dirty="0">
                <a:solidFill>
                  <a:srgbClr val="0099FF"/>
                </a:solidFill>
              </a:rPr>
              <a:t> </a:t>
            </a:r>
            <a:r>
              <a:rPr lang="nb-NO" sz="1400" dirty="0" smtClean="0">
                <a:solidFill>
                  <a:srgbClr val="0099FF"/>
                </a:solidFill>
              </a:rPr>
              <a:t>Co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0092" y="38058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1448" y="2604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2206" y="2751458"/>
            <a:ext cx="441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Tb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7795" y="481415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1905" y="504723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3577" y="600837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5691" y="23124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29033" y="165665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1112" y="183783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1450" y="146436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9705" y="214138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Ga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17572" y="126277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9900"/>
                </a:solidFill>
              </a:rPr>
              <a:t>Sc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2559" y="6090339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4295" y="2528717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Dy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45846" y="490578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Pr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66190" y="549340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Ce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68137" y="292779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Gd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73121" y="3579595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Sm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02511" y="442804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Nd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7988" y="1802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Lu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3348" y="211555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Er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18702" y="2333159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Ho,Y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6281" y="1866529"/>
            <a:ext cx="364202" cy="249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Fe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24440" y="1432052"/>
            <a:ext cx="2415759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bm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Hf</a:t>
            </a:r>
            <a:r>
              <a:rPr lang="nb-NO" sz="1400" dirty="0" smtClean="0"/>
              <a:t> (&gt;1) and </a:t>
            </a:r>
            <a:r>
              <a:rPr lang="nb-NO" sz="1400" dirty="0" err="1" smtClean="0"/>
              <a:t>low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Lu</a:t>
            </a:r>
            <a:r>
              <a:rPr lang="nb-NO" sz="1400" dirty="0" smtClean="0"/>
              <a:t> (&lt;0.8), and D</a:t>
            </a:r>
            <a:r>
              <a:rPr lang="nb-NO" sz="1400" baseline="-25000" dirty="0" smtClean="0"/>
              <a:t>W</a:t>
            </a:r>
            <a:r>
              <a:rPr lang="nb-NO" sz="1400" dirty="0" smtClean="0"/>
              <a:t> (&lt;0.2)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7937" y="109792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00006" y="2491915"/>
            <a:ext cx="1640193" cy="738664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smtClean="0"/>
              <a:t>Walter et al. (2004, GCA)</a:t>
            </a:r>
          </a:p>
          <a:p>
            <a:r>
              <a:rPr lang="nb-NO" sz="1000" dirty="0" err="1" smtClean="0"/>
              <a:t>Liebske</a:t>
            </a:r>
            <a:r>
              <a:rPr lang="nb-NO" sz="1000" dirty="0" smtClean="0"/>
              <a:t> et al. (2005, </a:t>
            </a:r>
            <a:r>
              <a:rPr lang="nb-NO" sz="1000" dirty="0" err="1" smtClean="0"/>
              <a:t>Lithos</a:t>
            </a:r>
            <a:r>
              <a:rPr lang="nb-NO" sz="1000" dirty="0" smtClean="0"/>
              <a:t>)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8127" y="2455157"/>
            <a:ext cx="1398140" cy="6771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FF3300"/>
                </a:solidFill>
              </a:rPr>
              <a:t>W</a:t>
            </a:r>
            <a:r>
              <a:rPr lang="nb-NO" sz="1300" dirty="0" smtClean="0">
                <a:solidFill>
                  <a:srgbClr val="FF3300"/>
                </a:solidFill>
              </a:rPr>
              <a:t>, </a:t>
            </a:r>
            <a:r>
              <a:rPr lang="nb-NO" sz="1300" dirty="0" err="1" smtClean="0">
                <a:solidFill>
                  <a:srgbClr val="FF3300"/>
                </a:solidFill>
              </a:rPr>
              <a:t>hexavalent</a:t>
            </a:r>
            <a:endParaRPr lang="nb-NO" sz="1300" dirty="0" smtClean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Although</a:t>
            </a:r>
            <a:r>
              <a:rPr lang="nb-NO" sz="900" dirty="0" smtClean="0">
                <a:solidFill>
                  <a:srgbClr val="FF3300"/>
                </a:solidFill>
              </a:rPr>
              <a:t> D</a:t>
            </a:r>
            <a:r>
              <a:rPr lang="nb-NO" sz="900" baseline="-25000" dirty="0" smtClean="0">
                <a:solidFill>
                  <a:srgbClr val="FF3300"/>
                </a:solidFill>
              </a:rPr>
              <a:t>W</a:t>
            </a:r>
            <a:r>
              <a:rPr lang="nb-NO" sz="900" dirty="0" smtClean="0">
                <a:solidFill>
                  <a:srgbClr val="FF3300"/>
                </a:solidFill>
              </a:rPr>
              <a:t> is </a:t>
            </a:r>
            <a:r>
              <a:rPr lang="nb-NO" sz="900" dirty="0" err="1" smtClean="0">
                <a:solidFill>
                  <a:srgbClr val="FF3300"/>
                </a:solidFill>
              </a:rPr>
              <a:t>unknown</a:t>
            </a:r>
            <a:r>
              <a:rPr lang="nb-NO" sz="900" dirty="0" smtClean="0">
                <a:solidFill>
                  <a:srgbClr val="FF3300"/>
                </a:solidFill>
              </a:rPr>
              <a:t>,</a:t>
            </a: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its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b="1" dirty="0" err="1" smtClean="0">
                <a:solidFill>
                  <a:srgbClr val="FF3300"/>
                </a:solidFill>
              </a:rPr>
              <a:t>r</a:t>
            </a:r>
            <a:r>
              <a:rPr lang="nb-NO" sz="900" b="1" baseline="-25000" dirty="0" err="1" smtClean="0">
                <a:solidFill>
                  <a:srgbClr val="FF3300"/>
                </a:solidFill>
              </a:rPr>
              <a:t>cation</a:t>
            </a:r>
            <a:r>
              <a:rPr lang="nb-NO" sz="900" b="1" baseline="-25000" dirty="0" smtClean="0">
                <a:solidFill>
                  <a:srgbClr val="FF3300"/>
                </a:solidFill>
              </a:rPr>
              <a:t> </a:t>
            </a:r>
            <a:r>
              <a:rPr lang="nb-NO" sz="900" dirty="0" smtClean="0">
                <a:solidFill>
                  <a:srgbClr val="FF3300"/>
                </a:solidFill>
              </a:rPr>
              <a:t>is </a:t>
            </a:r>
            <a:r>
              <a:rPr lang="nb-NO" sz="900" dirty="0" err="1" smtClean="0">
                <a:solidFill>
                  <a:srgbClr val="FF3300"/>
                </a:solidFill>
              </a:rPr>
              <a:t>plotted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on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the</a:t>
            </a:r>
            <a:endParaRPr lang="nb-NO" sz="900" dirty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b="1" dirty="0" err="1" smtClean="0">
                <a:solidFill>
                  <a:srgbClr val="FF3300"/>
                </a:solidFill>
              </a:rPr>
              <a:t>quadrovalent</a:t>
            </a:r>
            <a:r>
              <a:rPr lang="nb-NO" sz="900" b="1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curve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endParaRPr lang="en-US" sz="9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3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009472" y="227511"/>
          <a:ext cx="7776864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776422" y="2400043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/>
              <a:t>D</a:t>
            </a:r>
            <a:r>
              <a:rPr lang="nb-NO" sz="2400" b="1" baseline="30000" dirty="0" err="1" smtClean="0"/>
              <a:t>dm</a:t>
            </a:r>
            <a:r>
              <a:rPr lang="nb-NO" sz="2400" b="1" baseline="30000" dirty="0" smtClean="0"/>
              <a:t>/melt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5310" y="38586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5" name="Oval 4"/>
          <p:cNvSpPr/>
          <p:nvPr/>
        </p:nvSpPr>
        <p:spPr>
          <a:xfrm>
            <a:off x="3628044" y="1483250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74834" y="144201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0839" y="1253488"/>
            <a:ext cx="2490216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dm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very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D</a:t>
            </a:r>
            <a:r>
              <a:rPr lang="nb-NO" sz="1400" baseline="-25000" dirty="0" smtClean="0"/>
              <a:t>REE</a:t>
            </a:r>
            <a:r>
              <a:rPr lang="nb-NO" sz="1400" dirty="0"/>
              <a:t> </a:t>
            </a:r>
            <a:r>
              <a:rPr lang="nb-NO" sz="1400" dirty="0" smtClean="0"/>
              <a:t>(8-20), D</a:t>
            </a:r>
            <a:r>
              <a:rPr lang="nb-NO" sz="1400" baseline="-25000" dirty="0" smtClean="0"/>
              <a:t>U</a:t>
            </a:r>
            <a:r>
              <a:rPr lang="nb-NO" sz="1400" dirty="0" smtClean="0"/>
              <a:t> (15), and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Th</a:t>
            </a:r>
            <a:r>
              <a:rPr lang="nb-NO" sz="1400" dirty="0" smtClean="0"/>
              <a:t> (13)</a:t>
            </a:r>
          </a:p>
        </p:txBody>
      </p:sp>
      <p:sp>
        <p:nvSpPr>
          <p:cNvPr id="8" name="TextBox 7"/>
          <p:cNvSpPr txBox="1"/>
          <p:nvPr/>
        </p:nvSpPr>
        <p:spPr>
          <a:xfrm rot="264053">
            <a:off x="5744347" y="2690892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6666FF"/>
                </a:solidFill>
              </a:rPr>
              <a:t>Monovalent</a:t>
            </a:r>
            <a:endParaRPr lang="en-US" sz="1200" b="1" dirty="0">
              <a:solidFill>
                <a:srgbClr val="66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3693739">
            <a:off x="5637187" y="3374088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CCFF"/>
                </a:solidFill>
              </a:rPr>
              <a:t>Divalent</a:t>
            </a: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4294439">
            <a:off x="5050106" y="3513847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EE8E00"/>
                </a:solidFill>
              </a:rPr>
              <a:t>Trivalent</a:t>
            </a:r>
            <a:endParaRPr lang="en-US" sz="1200" b="1" dirty="0">
              <a:solidFill>
                <a:srgbClr val="EE8E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283539">
            <a:off x="4631768" y="3688460"/>
            <a:ext cx="1097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FF0000"/>
                </a:solidFill>
              </a:rPr>
              <a:t>Quadrovalent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2387" y="4058643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Li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2225" y="383902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7070" y="394389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Cs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5947" y="3343311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Rb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1468" y="3062724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K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6269" y="32074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Na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4178" y="4234040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Ba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1925" y="3073392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Fe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3145" y="261987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8954" y="32680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Co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9651" y="3462553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Mg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4451" y="15466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70612" y="201026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8701" y="194973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0573" y="2129274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625" y="239103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0970" y="159584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8600" y="39089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Cr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2617" y="2351883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8755" y="25352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16611" y="2166337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2614" y="373784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Ga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78188" y="22755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DE8400"/>
                </a:solidFill>
              </a:rPr>
              <a:t>Sc</a:t>
            </a:r>
            <a:endParaRPr lang="en-US" b="1" dirty="0">
              <a:solidFill>
                <a:srgbClr val="DE84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8620" y="128191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Y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70281" y="100717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Gd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2532" y="158556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La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75345" y="119220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Nd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924" y="1040330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Sm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50934" y="1526040"/>
            <a:ext cx="2068550" cy="45719"/>
          </a:xfrm>
          <a:prstGeom prst="rect">
            <a:avLst/>
          </a:prstGeom>
          <a:solidFill>
            <a:srgbClr val="FFFF00">
              <a:alpha val="14902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659269" y="1311320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U:14.9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5640" y="1505492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Th:13.1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305" y="57611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55821" y="2305716"/>
            <a:ext cx="1555234" cy="43088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51" y="4660336"/>
            <a:ext cx="2627665" cy="21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329516" y="325925"/>
          <a:ext cx="8964489" cy="6480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 rot="16200000">
            <a:off x="318704" y="3399782"/>
            <a:ext cx="105830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200" b="1" dirty="0" err="1" smtClean="0"/>
              <a:t>D</a:t>
            </a:r>
            <a:r>
              <a:rPr lang="nb-NO" sz="2200" b="1" baseline="30000" dirty="0" err="1" smtClean="0"/>
              <a:t>bm</a:t>
            </a:r>
            <a:r>
              <a:rPr lang="nb-NO" sz="2200" b="1" baseline="30000" dirty="0" smtClean="0"/>
              <a:t>/melt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4394187" y="653385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9" name="Oval 8"/>
          <p:cNvSpPr/>
          <p:nvPr/>
        </p:nvSpPr>
        <p:spPr>
          <a:xfrm>
            <a:off x="3301123" y="3833824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684812" y="609472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89225">
            <a:off x="5781472" y="3566678"/>
            <a:ext cx="12346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6666FF"/>
                </a:solidFill>
              </a:rPr>
              <a:t>Monovalent</a:t>
            </a:r>
            <a:endParaRPr lang="en-US" b="1" dirty="0">
              <a:solidFill>
                <a:srgbClr val="6666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915749">
            <a:off x="4596843" y="3844729"/>
            <a:ext cx="9268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00CCFF"/>
                </a:solidFill>
              </a:rPr>
              <a:t>Divalent</a:t>
            </a:r>
            <a:endParaRPr lang="en-US" b="1" dirty="0">
              <a:solidFill>
                <a:srgbClr val="00CC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4611966">
            <a:off x="3473527" y="4071291"/>
            <a:ext cx="991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EE8E00"/>
                </a:solidFill>
              </a:rPr>
              <a:t>Trivalent</a:t>
            </a:r>
            <a:endParaRPr lang="en-US" b="1" dirty="0">
              <a:solidFill>
                <a:srgbClr val="EE8E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 rot="4673988">
            <a:off x="2789044" y="4826113"/>
            <a:ext cx="14024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err="1" smtClean="0">
                <a:solidFill>
                  <a:srgbClr val="FF0000"/>
                </a:solidFill>
              </a:rPr>
              <a:t>Quadrovalent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0672" y="333866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Li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74034" y="2044227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90761" y="6186893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Cs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65167" y="5059183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66CC"/>
                </a:solidFill>
              </a:rPr>
              <a:t>Rb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00006" y="4391322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K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375192" y="329543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66CC"/>
                </a:solidFill>
              </a:rPr>
              <a:t>Na</a:t>
            </a:r>
            <a:endParaRPr lang="en-US" dirty="0">
              <a:solidFill>
                <a:srgbClr val="0066CC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7868" y="5798533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35332" y="151037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32396" y="1962966"/>
            <a:ext cx="479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Mg</a:t>
            </a:r>
            <a:r>
              <a:rPr lang="en-US" sz="1400" dirty="0" smtClean="0">
                <a:solidFill>
                  <a:srgbClr val="0099FF"/>
                </a:solidFill>
              </a:rPr>
              <a:t>,</a:t>
            </a:r>
          </a:p>
          <a:p>
            <a:pPr>
              <a:lnSpc>
                <a:spcPts val="1200"/>
              </a:lnSpc>
            </a:pPr>
            <a:r>
              <a:rPr lang="nb-NO" sz="1400" dirty="0">
                <a:solidFill>
                  <a:srgbClr val="0099FF"/>
                </a:solidFill>
              </a:rPr>
              <a:t> </a:t>
            </a:r>
            <a:r>
              <a:rPr lang="nb-NO" sz="1400" dirty="0" smtClean="0">
                <a:solidFill>
                  <a:srgbClr val="0099FF"/>
                </a:solidFill>
              </a:rPr>
              <a:t>Co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420092" y="38058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291448" y="2604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672206" y="2751458"/>
            <a:ext cx="4418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Tb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277795" y="4814158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61905" y="5047238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93577" y="600837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125691" y="23124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729033" y="1656654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581112" y="1837831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81450" y="1464366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159705" y="214138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Ga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217572" y="1262775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9900"/>
                </a:solidFill>
              </a:rPr>
              <a:t>Sc</a:t>
            </a:r>
            <a:endParaRPr lang="en-US" b="1" dirty="0">
              <a:solidFill>
                <a:srgbClr val="FF99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592559" y="6090339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La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94295" y="2528717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Dy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345846" y="4905785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Pr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66190" y="5493407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Ce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68137" y="292779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Gd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973121" y="3579595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Sm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202511" y="4428042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Nd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07988" y="180292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Lu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413348" y="2115551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9900"/>
                </a:solidFill>
              </a:rPr>
              <a:t>Er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518702" y="2333159"/>
            <a:ext cx="6335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9900"/>
                </a:solidFill>
              </a:rPr>
              <a:t>Ho,Y</a:t>
            </a:r>
            <a:endParaRPr lang="en-US" dirty="0">
              <a:solidFill>
                <a:srgbClr val="FF99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706281" y="1866529"/>
            <a:ext cx="364202" cy="249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200"/>
              </a:lnSpc>
            </a:pPr>
            <a:r>
              <a:rPr lang="nb-NO" sz="1400" dirty="0" smtClean="0">
                <a:solidFill>
                  <a:srgbClr val="0099FF"/>
                </a:solidFill>
              </a:rPr>
              <a:t>Fe</a:t>
            </a:r>
            <a:endParaRPr lang="en-US" sz="1400" dirty="0">
              <a:solidFill>
                <a:srgbClr val="0099FF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124440" y="1432052"/>
            <a:ext cx="2415759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bm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Hf</a:t>
            </a:r>
            <a:r>
              <a:rPr lang="nb-NO" sz="1400" dirty="0" smtClean="0"/>
              <a:t> (&gt;1) and </a:t>
            </a:r>
            <a:r>
              <a:rPr lang="nb-NO" sz="1400" dirty="0" err="1" smtClean="0"/>
              <a:t>low</a:t>
            </a:r>
            <a:r>
              <a:rPr lang="nb-NO" sz="1400" dirty="0" smtClean="0"/>
              <a:t>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Lu</a:t>
            </a:r>
            <a:r>
              <a:rPr lang="nb-NO" sz="1400" dirty="0" smtClean="0"/>
              <a:t> (&lt;0.8), and D</a:t>
            </a:r>
            <a:r>
              <a:rPr lang="nb-NO" sz="1400" baseline="-25000" dirty="0" smtClean="0"/>
              <a:t>W</a:t>
            </a:r>
            <a:r>
              <a:rPr lang="nb-NO" sz="1400" dirty="0" smtClean="0"/>
              <a:t> (&lt;0.2)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37937" y="109792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900006" y="2491915"/>
            <a:ext cx="1640193" cy="738664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smtClean="0"/>
              <a:t>Walter et al. (2004, GCA)</a:t>
            </a:r>
          </a:p>
          <a:p>
            <a:r>
              <a:rPr lang="nb-NO" sz="1000" dirty="0" err="1" smtClean="0"/>
              <a:t>Liebske</a:t>
            </a:r>
            <a:r>
              <a:rPr lang="nb-NO" sz="1000" dirty="0" smtClean="0"/>
              <a:t> et al. (2005, </a:t>
            </a:r>
            <a:r>
              <a:rPr lang="nb-NO" sz="1000" dirty="0" err="1" smtClean="0"/>
              <a:t>Lithos</a:t>
            </a:r>
            <a:r>
              <a:rPr lang="nb-NO" sz="1000" dirty="0" smtClean="0"/>
              <a:t>)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738127" y="2455157"/>
            <a:ext cx="1398140" cy="677108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nb-NO" sz="1300" b="1" dirty="0" smtClean="0">
                <a:solidFill>
                  <a:srgbClr val="FF3300"/>
                </a:solidFill>
              </a:rPr>
              <a:t>W</a:t>
            </a:r>
            <a:r>
              <a:rPr lang="nb-NO" sz="1300" dirty="0" smtClean="0">
                <a:solidFill>
                  <a:srgbClr val="FF3300"/>
                </a:solidFill>
              </a:rPr>
              <a:t>, </a:t>
            </a:r>
            <a:r>
              <a:rPr lang="nb-NO" sz="1300" dirty="0" err="1" smtClean="0">
                <a:solidFill>
                  <a:srgbClr val="FF3300"/>
                </a:solidFill>
              </a:rPr>
              <a:t>hexavalent</a:t>
            </a:r>
            <a:endParaRPr lang="nb-NO" sz="1300" dirty="0" smtClean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Although</a:t>
            </a:r>
            <a:r>
              <a:rPr lang="nb-NO" sz="900" dirty="0" smtClean="0">
                <a:solidFill>
                  <a:srgbClr val="FF3300"/>
                </a:solidFill>
              </a:rPr>
              <a:t> D</a:t>
            </a:r>
            <a:r>
              <a:rPr lang="nb-NO" sz="900" baseline="-25000" dirty="0" smtClean="0">
                <a:solidFill>
                  <a:srgbClr val="FF3300"/>
                </a:solidFill>
              </a:rPr>
              <a:t>W</a:t>
            </a:r>
            <a:r>
              <a:rPr lang="nb-NO" sz="900" dirty="0" smtClean="0">
                <a:solidFill>
                  <a:srgbClr val="FF3300"/>
                </a:solidFill>
              </a:rPr>
              <a:t> is </a:t>
            </a:r>
            <a:r>
              <a:rPr lang="nb-NO" sz="900" dirty="0" err="1" smtClean="0">
                <a:solidFill>
                  <a:srgbClr val="FF3300"/>
                </a:solidFill>
              </a:rPr>
              <a:t>unknown</a:t>
            </a:r>
            <a:r>
              <a:rPr lang="nb-NO" sz="900" dirty="0" smtClean="0">
                <a:solidFill>
                  <a:srgbClr val="FF3300"/>
                </a:solidFill>
              </a:rPr>
              <a:t>,</a:t>
            </a:r>
          </a:p>
          <a:p>
            <a:pPr>
              <a:lnSpc>
                <a:spcPts val="1000"/>
              </a:lnSpc>
            </a:pPr>
            <a:r>
              <a:rPr lang="nb-NO" sz="900" dirty="0" err="1" smtClean="0">
                <a:solidFill>
                  <a:srgbClr val="FF3300"/>
                </a:solidFill>
              </a:rPr>
              <a:t>its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b="1" dirty="0" err="1" smtClean="0">
                <a:solidFill>
                  <a:srgbClr val="FF3300"/>
                </a:solidFill>
              </a:rPr>
              <a:t>r</a:t>
            </a:r>
            <a:r>
              <a:rPr lang="nb-NO" sz="900" b="1" baseline="-25000" dirty="0" err="1" smtClean="0">
                <a:solidFill>
                  <a:srgbClr val="FF3300"/>
                </a:solidFill>
              </a:rPr>
              <a:t>cation</a:t>
            </a:r>
            <a:r>
              <a:rPr lang="nb-NO" sz="900" b="1" baseline="-25000" dirty="0" smtClean="0">
                <a:solidFill>
                  <a:srgbClr val="FF3300"/>
                </a:solidFill>
              </a:rPr>
              <a:t> </a:t>
            </a:r>
            <a:r>
              <a:rPr lang="nb-NO" sz="900" dirty="0" smtClean="0">
                <a:solidFill>
                  <a:srgbClr val="FF3300"/>
                </a:solidFill>
              </a:rPr>
              <a:t>is </a:t>
            </a:r>
            <a:r>
              <a:rPr lang="nb-NO" sz="900" dirty="0" err="1" smtClean="0">
                <a:solidFill>
                  <a:srgbClr val="FF3300"/>
                </a:solidFill>
              </a:rPr>
              <a:t>plotted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on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the</a:t>
            </a:r>
            <a:endParaRPr lang="nb-NO" sz="900" dirty="0">
              <a:solidFill>
                <a:srgbClr val="FF3300"/>
              </a:solidFill>
            </a:endParaRPr>
          </a:p>
          <a:p>
            <a:pPr>
              <a:lnSpc>
                <a:spcPts val="1000"/>
              </a:lnSpc>
            </a:pPr>
            <a:r>
              <a:rPr lang="nb-NO" sz="900" b="1" dirty="0" err="1" smtClean="0">
                <a:solidFill>
                  <a:srgbClr val="FF3300"/>
                </a:solidFill>
              </a:rPr>
              <a:t>quadrovalent</a:t>
            </a:r>
            <a:r>
              <a:rPr lang="nb-NO" sz="900" b="1" dirty="0" smtClean="0">
                <a:solidFill>
                  <a:srgbClr val="FF3300"/>
                </a:solidFill>
              </a:rPr>
              <a:t> </a:t>
            </a:r>
            <a:r>
              <a:rPr lang="nb-NO" sz="900" dirty="0" err="1" smtClean="0">
                <a:solidFill>
                  <a:srgbClr val="FF3300"/>
                </a:solidFill>
              </a:rPr>
              <a:t>curve</a:t>
            </a:r>
            <a:r>
              <a:rPr lang="nb-NO" sz="900" dirty="0" smtClean="0">
                <a:solidFill>
                  <a:srgbClr val="FF3300"/>
                </a:solidFill>
              </a:rPr>
              <a:t> </a:t>
            </a:r>
            <a:endParaRPr lang="en-US" sz="900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939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/>
          </p:nvPr>
        </p:nvGraphicFramePr>
        <p:xfrm>
          <a:off x="1009472" y="227511"/>
          <a:ext cx="7776864" cy="67687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 rot="16200000">
            <a:off x="776422" y="2400043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1" dirty="0" err="1" smtClean="0"/>
              <a:t>D</a:t>
            </a:r>
            <a:r>
              <a:rPr lang="nb-NO" sz="2400" b="1" baseline="30000" dirty="0" err="1" smtClean="0"/>
              <a:t>dm</a:t>
            </a:r>
            <a:r>
              <a:rPr lang="nb-NO" sz="2400" b="1" baseline="30000" dirty="0" smtClean="0"/>
              <a:t>/melt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45310" y="385865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400" b="1" dirty="0" err="1" smtClean="0"/>
              <a:t>Ionic</a:t>
            </a:r>
            <a:r>
              <a:rPr lang="nb-NO" sz="1400" b="1" dirty="0" smtClean="0"/>
              <a:t> radius</a:t>
            </a:r>
            <a:endParaRPr lang="en-US" sz="1400" b="1" dirty="0"/>
          </a:p>
        </p:txBody>
      </p:sp>
      <p:sp>
        <p:nvSpPr>
          <p:cNvPr id="5" name="Oval 4"/>
          <p:cNvSpPr/>
          <p:nvPr/>
        </p:nvSpPr>
        <p:spPr>
          <a:xfrm>
            <a:off x="3628044" y="1483250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274834" y="1442012"/>
            <a:ext cx="182880" cy="177502"/>
          </a:xfrm>
          <a:prstGeom prst="ellipse">
            <a:avLst/>
          </a:prstGeom>
          <a:solidFill>
            <a:srgbClr val="FFFF00">
              <a:alpha val="12157"/>
            </a:srgbClr>
          </a:solidFill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20839" y="1253488"/>
            <a:ext cx="2490216" cy="95410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2800" b="1" dirty="0" err="1" smtClean="0">
                <a:solidFill>
                  <a:srgbClr val="0066FF"/>
                </a:solidFill>
              </a:rPr>
              <a:t>D</a:t>
            </a:r>
            <a:r>
              <a:rPr lang="nb-NO" sz="2800" b="1" baseline="30000" dirty="0" err="1" smtClean="0">
                <a:solidFill>
                  <a:srgbClr val="0066FF"/>
                </a:solidFill>
              </a:rPr>
              <a:t>dm</a:t>
            </a:r>
            <a:r>
              <a:rPr lang="nb-NO" sz="2800" b="1" baseline="30000" dirty="0" smtClean="0">
                <a:solidFill>
                  <a:srgbClr val="0066FF"/>
                </a:solidFill>
              </a:rPr>
              <a:t>/melt</a:t>
            </a:r>
          </a:p>
          <a:p>
            <a:r>
              <a:rPr lang="nb-NO" sz="1400" dirty="0" smtClean="0"/>
              <a:t>Note </a:t>
            </a:r>
            <a:r>
              <a:rPr lang="nb-NO" sz="1400" dirty="0" err="1" smtClean="0"/>
              <a:t>the</a:t>
            </a:r>
            <a:r>
              <a:rPr lang="nb-NO" sz="1400" dirty="0" smtClean="0"/>
              <a:t> </a:t>
            </a:r>
            <a:r>
              <a:rPr lang="nb-NO" sz="1400" b="1" dirty="0" err="1" smtClean="0"/>
              <a:t>very</a:t>
            </a:r>
            <a:r>
              <a:rPr lang="nb-NO" sz="1400" dirty="0" smtClean="0"/>
              <a:t> </a:t>
            </a:r>
            <a:r>
              <a:rPr lang="nb-NO" sz="1400" dirty="0" err="1" smtClean="0"/>
              <a:t>high</a:t>
            </a:r>
            <a:r>
              <a:rPr lang="nb-NO" sz="1400" dirty="0" smtClean="0"/>
              <a:t> D</a:t>
            </a:r>
            <a:r>
              <a:rPr lang="nb-NO" sz="1400" baseline="-25000" dirty="0" smtClean="0"/>
              <a:t>REE</a:t>
            </a:r>
            <a:r>
              <a:rPr lang="nb-NO" sz="1400" dirty="0"/>
              <a:t> </a:t>
            </a:r>
            <a:r>
              <a:rPr lang="nb-NO" sz="1400" dirty="0" smtClean="0"/>
              <a:t>(8-20), D</a:t>
            </a:r>
            <a:r>
              <a:rPr lang="nb-NO" sz="1400" baseline="-25000" dirty="0" smtClean="0"/>
              <a:t>U</a:t>
            </a:r>
            <a:r>
              <a:rPr lang="nb-NO" sz="1400" dirty="0" smtClean="0"/>
              <a:t> (15), and </a:t>
            </a:r>
            <a:r>
              <a:rPr lang="nb-NO" sz="1400" dirty="0" err="1" smtClean="0"/>
              <a:t>D</a:t>
            </a:r>
            <a:r>
              <a:rPr lang="nb-NO" sz="1400" baseline="-25000" dirty="0" err="1" smtClean="0"/>
              <a:t>Th</a:t>
            </a:r>
            <a:r>
              <a:rPr lang="nb-NO" sz="1400" dirty="0" smtClean="0"/>
              <a:t> (13)</a:t>
            </a:r>
          </a:p>
        </p:txBody>
      </p:sp>
      <p:sp>
        <p:nvSpPr>
          <p:cNvPr id="8" name="TextBox 7"/>
          <p:cNvSpPr txBox="1"/>
          <p:nvPr/>
        </p:nvSpPr>
        <p:spPr>
          <a:xfrm rot="264053">
            <a:off x="5744347" y="2690892"/>
            <a:ext cx="9717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6666FF"/>
                </a:solidFill>
              </a:rPr>
              <a:t>Monovalent</a:t>
            </a:r>
            <a:endParaRPr lang="en-US" sz="1200" b="1" dirty="0">
              <a:solidFill>
                <a:srgbClr val="6666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3693739">
            <a:off x="5637187" y="3374088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00CCFF"/>
                </a:solidFill>
              </a:rPr>
              <a:t>Divalent</a:t>
            </a:r>
            <a:endParaRPr lang="en-US" sz="1200" b="1" dirty="0">
              <a:solidFill>
                <a:srgbClr val="00CC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4294439">
            <a:off x="5050106" y="3513847"/>
            <a:ext cx="790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smtClean="0">
                <a:solidFill>
                  <a:srgbClr val="EE8E00"/>
                </a:solidFill>
              </a:rPr>
              <a:t>Trivalent</a:t>
            </a:r>
            <a:endParaRPr lang="en-US" sz="1200" b="1" dirty="0">
              <a:solidFill>
                <a:srgbClr val="EE8E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4283539">
            <a:off x="4631768" y="3688460"/>
            <a:ext cx="1097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200" b="1" dirty="0" err="1" smtClean="0">
                <a:solidFill>
                  <a:srgbClr val="FF0000"/>
                </a:solidFill>
              </a:rPr>
              <a:t>Quadrovalent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42387" y="4058643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Li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2225" y="3839024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Ni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57070" y="394389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Cs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5947" y="3343311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3366CC"/>
                </a:solidFill>
              </a:rPr>
              <a:t>Rb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81468" y="3062724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K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6269" y="32074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3366CC"/>
                </a:solidFill>
              </a:rPr>
              <a:t>Na</a:t>
            </a:r>
            <a:endParaRPr lang="en-US" dirty="0">
              <a:solidFill>
                <a:srgbClr val="3366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44178" y="4234040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Ba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1925" y="3073392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Fe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53145" y="261987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Mn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08954" y="3268076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Co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49651" y="3462553"/>
            <a:ext cx="481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Mg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94451" y="1546623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U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70612" y="201026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0099FF"/>
                </a:solidFill>
              </a:rPr>
              <a:t>Ca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018701" y="1949730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Eu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40573" y="2129274"/>
            <a:ext cx="367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Sr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46625" y="239103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0099FF"/>
                </a:solidFill>
              </a:rPr>
              <a:t>Pb</a:t>
            </a:r>
            <a:endParaRPr lang="en-US" dirty="0">
              <a:solidFill>
                <a:srgbClr val="0099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0970" y="1595841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FF0000"/>
                </a:solidFill>
              </a:rPr>
              <a:t>Th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58600" y="390891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Cr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822617" y="2351883"/>
            <a:ext cx="4138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Hf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668755" y="2535275"/>
            <a:ext cx="4122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Sn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916611" y="2166337"/>
            <a:ext cx="378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FF0000"/>
                </a:solidFill>
              </a:rPr>
              <a:t>Zr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292614" y="3737846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Ga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78188" y="2275556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b="1" dirty="0" smtClean="0">
                <a:solidFill>
                  <a:srgbClr val="DE8400"/>
                </a:solidFill>
              </a:rPr>
              <a:t>Sc</a:t>
            </a:r>
            <a:endParaRPr lang="en-US" b="1" dirty="0">
              <a:solidFill>
                <a:srgbClr val="DE84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18620" y="1281917"/>
            <a:ext cx="3321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Y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470281" y="1007170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Gd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52532" y="1585565"/>
            <a:ext cx="401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DE8400"/>
                </a:solidFill>
              </a:rPr>
              <a:t>La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75345" y="1192209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Nd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10924" y="1040330"/>
            <a:ext cx="4587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err="1" smtClean="0">
                <a:solidFill>
                  <a:srgbClr val="DE8400"/>
                </a:solidFill>
              </a:rPr>
              <a:t>Sm</a:t>
            </a:r>
            <a:endParaRPr lang="en-US" dirty="0">
              <a:solidFill>
                <a:srgbClr val="DE84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650934" y="1526040"/>
            <a:ext cx="2068550" cy="45719"/>
          </a:xfrm>
          <a:prstGeom prst="rect">
            <a:avLst/>
          </a:prstGeom>
          <a:solidFill>
            <a:srgbClr val="FFFF00">
              <a:alpha val="14902"/>
            </a:srgbClr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/>
          <p:cNvSpPr txBox="1"/>
          <p:nvPr/>
        </p:nvSpPr>
        <p:spPr>
          <a:xfrm>
            <a:off x="1659269" y="1311320"/>
            <a:ext cx="5806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U:14.9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665640" y="1505492"/>
            <a:ext cx="6511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b="1" dirty="0" err="1" smtClean="0">
                <a:solidFill>
                  <a:srgbClr val="FF0000"/>
                </a:solidFill>
              </a:rPr>
              <a:t>Th:13.1</a:t>
            </a:r>
            <a:endParaRPr lang="en-US" sz="1100" b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7305" y="57611"/>
            <a:ext cx="8129148" cy="369332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800" dirty="0" smtClean="0">
                <a:solidFill>
                  <a:srgbClr val="0066FF"/>
                </a:solidFill>
              </a:rPr>
              <a:t>Mineral-melt </a:t>
            </a:r>
            <a:r>
              <a:rPr lang="nb-NO" sz="1800" dirty="0" err="1" smtClean="0">
                <a:solidFill>
                  <a:srgbClr val="0066FF"/>
                </a:solidFill>
              </a:rPr>
              <a:t>partitioning</a:t>
            </a:r>
            <a:r>
              <a:rPr lang="nb-NO" sz="1800" dirty="0" smtClean="0">
                <a:solidFill>
                  <a:srgbClr val="0066FF"/>
                </a:solidFill>
              </a:rPr>
              <a:t>:  Brice </a:t>
            </a:r>
            <a:r>
              <a:rPr lang="nb-NO" sz="1800" dirty="0" err="1" smtClean="0">
                <a:solidFill>
                  <a:srgbClr val="0066FF"/>
                </a:solidFill>
              </a:rPr>
              <a:t>curves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for </a:t>
            </a:r>
            <a:r>
              <a:rPr lang="nb-NO" sz="1800" b="1" dirty="0" err="1" smtClean="0">
                <a:solidFill>
                  <a:srgbClr val="0066FF"/>
                </a:solidFill>
              </a:rPr>
              <a:t>davemaoite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(dm) and </a:t>
            </a:r>
            <a:r>
              <a:rPr lang="nb-NO" sz="1800" b="1" dirty="0" err="1" smtClean="0">
                <a:solidFill>
                  <a:srgbClr val="0066FF"/>
                </a:solidFill>
              </a:rPr>
              <a:t>bridgmanite</a:t>
            </a:r>
            <a:r>
              <a:rPr lang="nb-NO" sz="1800" b="1" dirty="0" smtClean="0">
                <a:solidFill>
                  <a:srgbClr val="0066FF"/>
                </a:solidFill>
              </a:rPr>
              <a:t> </a:t>
            </a:r>
            <a:r>
              <a:rPr lang="nb-NO" sz="1800" dirty="0" smtClean="0">
                <a:solidFill>
                  <a:srgbClr val="0066FF"/>
                </a:solidFill>
              </a:rPr>
              <a:t>(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r>
              <a:rPr lang="nb-NO" sz="1800" dirty="0" smtClean="0">
                <a:solidFill>
                  <a:srgbClr val="0066FF"/>
                </a:solidFill>
              </a:rPr>
              <a:t>) </a:t>
            </a:r>
            <a:endParaRPr lang="en-US" sz="1800" dirty="0">
              <a:solidFill>
                <a:srgbClr val="0066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55821" y="2305716"/>
            <a:ext cx="1555234" cy="430887"/>
          </a:xfrm>
          <a:prstGeom prst="rect">
            <a:avLst/>
          </a:prstGeom>
          <a:solidFill>
            <a:srgbClr val="E2E2E2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b="1" dirty="0" smtClean="0"/>
              <a:t>References for dm:</a:t>
            </a:r>
          </a:p>
          <a:p>
            <a:r>
              <a:rPr lang="nb-NO" sz="1000" dirty="0" err="1" smtClean="0"/>
              <a:t>Corgne</a:t>
            </a:r>
            <a:r>
              <a:rPr lang="nb-NO" sz="1000" dirty="0" smtClean="0"/>
              <a:t> et al. (2005, GCA)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51" y="4660336"/>
            <a:ext cx="2627665" cy="2108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6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5" y="0"/>
            <a:ext cx="9056176" cy="4637270"/>
          </a:xfrm>
          <a:prstGeom prst="rect">
            <a:avLst/>
          </a:prstGeom>
        </p:spPr>
      </p:pic>
      <p:pic>
        <p:nvPicPr>
          <p:cNvPr id="3" name="Picture 3" descr="M:\pc\Dokumenter\Adobe-Illustr-figures\CMB-plumes-chem-interact\90-deg section BMO-crys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2" y="3402712"/>
            <a:ext cx="8988385" cy="34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674381" y="6006742"/>
            <a:ext cx="2388795" cy="784830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100" b="1" dirty="0" smtClean="0"/>
              <a:t>Modified</a:t>
            </a:r>
            <a:r>
              <a:rPr lang="nb-NO" sz="1100" dirty="0" smtClean="0"/>
              <a:t>, mainly from: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Torsvik et al. (2016, Can. J. Earth </a:t>
            </a:r>
            <a:r>
              <a:rPr lang="nb-NO" sz="1100" dirty="0" err="1" smtClean="0"/>
              <a:t>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Ballmer et al. (2017, Nature </a:t>
            </a:r>
            <a:r>
              <a:rPr lang="nb-NO" sz="1100" dirty="0" err="1" smtClean="0"/>
              <a:t>Geosci</a:t>
            </a:r>
            <a:r>
              <a:rPr lang="nb-NO" sz="1100" dirty="0" smtClean="0"/>
              <a:t>.)</a:t>
            </a:r>
          </a:p>
          <a:p>
            <a:pPr>
              <a:lnSpc>
                <a:spcPts val="1300"/>
              </a:lnSpc>
            </a:pPr>
            <a:r>
              <a:rPr lang="nb-NO" sz="1100" dirty="0" smtClean="0"/>
              <a:t>Trønnes et al. (2014, </a:t>
            </a:r>
            <a:r>
              <a:rPr lang="nb-NO" sz="1100" dirty="0" err="1" smtClean="0"/>
              <a:t>Tectonophys</a:t>
            </a:r>
            <a:r>
              <a:rPr lang="nb-NO" sz="1100" dirty="0" smtClean="0"/>
              <a:t>.)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5778" y="74991"/>
            <a:ext cx="1255862" cy="938719"/>
          </a:xfrm>
          <a:prstGeom prst="rect">
            <a:avLst/>
          </a:prstGeom>
          <a:solidFill>
            <a:srgbClr val="E8E8E8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Magma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ocean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crystallisation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endParaRPr lang="nb-NO" sz="1200" b="1" dirty="0" smtClean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600"/>
              </a:lnSpc>
            </a:pPr>
            <a:endParaRPr lang="nb-NO" sz="1200" b="1" dirty="0">
              <a:solidFill>
                <a:srgbClr val="0066FF"/>
              </a:solidFill>
              <a:latin typeface="+mj-lt"/>
            </a:endParaRPr>
          </a:p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Evolution </a:t>
            </a:r>
            <a:r>
              <a:rPr lang="nb-NO" sz="1200" b="1" dirty="0" err="1">
                <a:solidFill>
                  <a:srgbClr val="0066FF"/>
                </a:solidFill>
                <a:latin typeface="+mj-lt"/>
              </a:rPr>
              <a:t>of</a:t>
            </a:r>
            <a:r>
              <a:rPr lang="nb-NO" sz="1200" b="1" dirty="0">
                <a:solidFill>
                  <a:srgbClr val="0066FF"/>
                </a:solidFill>
                <a:latin typeface="+mj-lt"/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  <a:latin typeface="+mj-lt"/>
              </a:rPr>
              <a:t>viscous</a:t>
            </a:r>
            <a:r>
              <a:rPr lang="nb-NO" sz="1200" b="1" dirty="0" smtClean="0">
                <a:solidFill>
                  <a:srgbClr val="0066FF"/>
                </a:solidFill>
                <a:latin typeface="+mj-lt"/>
              </a:rPr>
              <a:t> BEAMS</a:t>
            </a:r>
            <a:endParaRPr lang="nb-NO" sz="1200" b="1" dirty="0">
              <a:solidFill>
                <a:srgbClr val="0066FF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14936" y="9094"/>
            <a:ext cx="1731334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</a:pPr>
            <a:r>
              <a:rPr lang="nb-NO" sz="1200" dirty="0" err="1" smtClean="0"/>
              <a:t>Refractory</a:t>
            </a:r>
            <a:r>
              <a:rPr lang="nb-NO" sz="1200" dirty="0" smtClean="0"/>
              <a:t> &amp; </a:t>
            </a:r>
            <a:r>
              <a:rPr lang="nb-NO" sz="1200" dirty="0" err="1" smtClean="0"/>
              <a:t>viscous</a:t>
            </a:r>
            <a:r>
              <a:rPr lang="nb-NO" sz="1200" dirty="0" smtClean="0"/>
              <a:t> </a:t>
            </a:r>
            <a:r>
              <a:rPr lang="nb-NO" sz="1200" dirty="0" err="1" smtClean="0"/>
              <a:t>ERD</a:t>
            </a:r>
            <a:r>
              <a:rPr lang="nb-NO" sz="1200" dirty="0" smtClean="0"/>
              <a:t> </a:t>
            </a:r>
            <a:r>
              <a:rPr lang="nb-NO" sz="1200" b="1" dirty="0" err="1" smtClean="0"/>
              <a:t>convectively</a:t>
            </a:r>
            <a:r>
              <a:rPr lang="nb-NO" sz="1200" b="1" dirty="0" smtClean="0"/>
              <a:t> </a:t>
            </a:r>
            <a:r>
              <a:rPr lang="nb-NO" sz="1200" b="1" dirty="0" err="1" smtClean="0"/>
              <a:t>aggregated</a:t>
            </a:r>
            <a:r>
              <a:rPr lang="nb-NO" sz="1200" dirty="0" smtClean="0"/>
              <a:t> to BEAMS</a:t>
            </a:r>
          </a:p>
          <a:p>
            <a:pPr>
              <a:lnSpc>
                <a:spcPts val="1300"/>
              </a:lnSpc>
            </a:pPr>
            <a:r>
              <a:rPr lang="nb-NO" sz="1050" dirty="0"/>
              <a:t>  </a:t>
            </a:r>
            <a:r>
              <a:rPr lang="nb-NO" sz="1050" dirty="0" smtClean="0"/>
              <a:t>(e.g. Manga, 1996, </a:t>
            </a:r>
            <a:r>
              <a:rPr lang="nb-NO" sz="1050" dirty="0" err="1" smtClean="0"/>
              <a:t>GRL</a:t>
            </a:r>
            <a:r>
              <a:rPr lang="nb-NO" sz="1050" dirty="0" smtClean="0"/>
              <a:t>) </a:t>
            </a:r>
            <a:endParaRPr lang="en-US" sz="105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097233" y="723254"/>
            <a:ext cx="584760" cy="175944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586607" y="1"/>
            <a:ext cx="4547688" cy="4672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9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6853"/>
            <a:ext cx="4222153" cy="2152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" y="4018140"/>
            <a:ext cx="4224283" cy="28083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1556792"/>
            <a:ext cx="4175313" cy="2718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354" y="4337517"/>
            <a:ext cx="4392488" cy="24890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93" y="95611"/>
            <a:ext cx="4271362" cy="377283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400"/>
              </a:lnSpc>
            </a:pPr>
            <a:r>
              <a:rPr lang="nb-NO" sz="1800" dirty="0" err="1" smtClean="0">
                <a:solidFill>
                  <a:srgbClr val="0066FF"/>
                </a:solidFill>
              </a:rPr>
              <a:t>Diffusion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length</a:t>
            </a:r>
            <a:r>
              <a:rPr lang="nb-NO" sz="1800" dirty="0" smtClean="0">
                <a:solidFill>
                  <a:srgbClr val="0066FF"/>
                </a:solidFill>
              </a:rPr>
              <a:t> </a:t>
            </a:r>
            <a:r>
              <a:rPr lang="nb-NO" sz="1800" dirty="0" err="1" smtClean="0">
                <a:solidFill>
                  <a:srgbClr val="0066FF"/>
                </a:solidFill>
              </a:rPr>
              <a:t>scales</a:t>
            </a:r>
            <a:r>
              <a:rPr lang="nb-NO" sz="1800" dirty="0" smtClean="0">
                <a:solidFill>
                  <a:srgbClr val="0066FF"/>
                </a:solidFill>
              </a:rPr>
              <a:t> for He and Ne in </a:t>
            </a:r>
            <a:r>
              <a:rPr lang="nb-NO" sz="1800" dirty="0" err="1" smtClean="0">
                <a:solidFill>
                  <a:srgbClr val="0066FF"/>
                </a:solidFill>
              </a:rPr>
              <a:t>bm</a:t>
            </a:r>
            <a:endParaRPr lang="nb-NO" sz="1400" b="1" dirty="0" smtClean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584299"/>
            <a:ext cx="2899448" cy="86177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err="1" smtClean="0">
                <a:solidFill>
                  <a:srgbClr val="0066FF"/>
                </a:solidFill>
              </a:rPr>
              <a:t>Sufficient</a:t>
            </a:r>
            <a:r>
              <a:rPr lang="nb-NO" sz="1200" b="1" dirty="0" smtClean="0">
                <a:solidFill>
                  <a:srgbClr val="0066FF"/>
                </a:solidFill>
              </a:rPr>
              <a:t> for </a:t>
            </a:r>
            <a:r>
              <a:rPr lang="nb-NO" sz="1200" b="1" dirty="0" err="1" smtClean="0">
                <a:solidFill>
                  <a:srgbClr val="0066FF"/>
                </a:solidFill>
              </a:rPr>
              <a:t>recharging</a:t>
            </a:r>
            <a:r>
              <a:rPr lang="nb-NO" sz="1200" b="1" dirty="0" smtClean="0">
                <a:solidFill>
                  <a:srgbClr val="0066FF"/>
                </a:solidFill>
              </a:rPr>
              <a:t> over: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 - 19 mm </a:t>
            </a:r>
            <a:r>
              <a:rPr lang="nb-NO" sz="1200" dirty="0" err="1" smtClean="0"/>
              <a:t>length</a:t>
            </a:r>
            <a:r>
              <a:rPr lang="nb-NO" sz="1200" dirty="0" smtClean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in 10 </a:t>
            </a:r>
            <a:r>
              <a:rPr lang="nb-NO" sz="1200" dirty="0" err="1" smtClean="0"/>
              <a:t>hr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dirty="0"/>
              <a:t> </a:t>
            </a:r>
            <a:r>
              <a:rPr lang="nb-NO" sz="1200" dirty="0" smtClean="0"/>
              <a:t>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</a:t>
            </a:r>
            <a:r>
              <a:rPr lang="nb-NO" sz="1200" dirty="0"/>
              <a:t>at </a:t>
            </a:r>
            <a:r>
              <a:rPr lang="nb-NO" sz="1200" dirty="0" err="1" smtClean="0"/>
              <a:t>liquidus</a:t>
            </a:r>
            <a:r>
              <a:rPr lang="nb-NO" sz="1200" dirty="0" smtClean="0"/>
              <a:t> </a:t>
            </a:r>
            <a:r>
              <a:rPr lang="nb-NO" sz="1200" dirty="0"/>
              <a:t>in 300 </a:t>
            </a:r>
            <a:r>
              <a:rPr lang="nb-NO" sz="1200" dirty="0" err="1" smtClean="0"/>
              <a:t>Ma</a:t>
            </a:r>
            <a:endParaRPr lang="nb-NO" sz="1200" dirty="0" smtClean="0"/>
          </a:p>
          <a:p>
            <a:pPr>
              <a:lnSpc>
                <a:spcPts val="1500"/>
              </a:lnSpc>
            </a:pPr>
            <a:r>
              <a:rPr lang="nb-NO" sz="1200" b="1" dirty="0"/>
              <a:t> </a:t>
            </a:r>
            <a:r>
              <a:rPr lang="nb-NO" sz="1200" b="1" dirty="0" smtClean="0"/>
              <a:t>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 smtClean="0"/>
              <a:t>scale</a:t>
            </a:r>
            <a:r>
              <a:rPr lang="nb-NO" sz="1200" dirty="0" smtClean="0"/>
              <a:t> </a:t>
            </a:r>
            <a:r>
              <a:rPr lang="nb-NO" sz="1200" dirty="0"/>
              <a:t>at </a:t>
            </a:r>
            <a:r>
              <a:rPr lang="nb-NO" sz="1200" dirty="0" smtClean="0"/>
              <a:t>solidus in 500 </a:t>
            </a:r>
            <a:r>
              <a:rPr lang="nb-NO" sz="1200" dirty="0" err="1"/>
              <a:t>Ma</a:t>
            </a:r>
            <a:endParaRPr lang="nb-NO" sz="1200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3275856" y="810327"/>
            <a:ext cx="5361661" cy="47705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200" b="1" dirty="0" smtClean="0">
                <a:solidFill>
                  <a:srgbClr val="0066FF"/>
                </a:solidFill>
              </a:rPr>
              <a:t>AND: </a:t>
            </a:r>
            <a:r>
              <a:rPr lang="nb-NO" sz="1200" b="1" dirty="0" err="1" smtClean="0">
                <a:solidFill>
                  <a:srgbClr val="0066FF"/>
                </a:solidFill>
              </a:rPr>
              <a:t>Insufficient</a:t>
            </a:r>
            <a:r>
              <a:rPr lang="nb-NO" sz="1200" b="1" dirty="0" smtClean="0">
                <a:solidFill>
                  <a:srgbClr val="0066FF"/>
                </a:solidFill>
              </a:rPr>
              <a:t> for resetting to </a:t>
            </a:r>
            <a:r>
              <a:rPr lang="nb-NO" sz="1200" b="1" dirty="0" err="1" smtClean="0">
                <a:solidFill>
                  <a:srgbClr val="0066FF"/>
                </a:solidFill>
              </a:rPr>
              <a:t>convective</a:t>
            </a:r>
            <a:r>
              <a:rPr lang="nb-NO" sz="1200" b="1" dirty="0" smtClean="0">
                <a:solidFill>
                  <a:srgbClr val="0066FF"/>
                </a:solidFill>
              </a:rPr>
              <a:t> mantle </a:t>
            </a:r>
            <a:r>
              <a:rPr lang="nb-NO" sz="1200" b="1" baseline="30000" dirty="0" err="1" smtClean="0">
                <a:solidFill>
                  <a:srgbClr val="0066FF"/>
                </a:solidFill>
              </a:rPr>
              <a:t>3</a:t>
            </a:r>
            <a:r>
              <a:rPr lang="nb-NO" sz="1200" b="1" dirty="0" err="1" smtClean="0">
                <a:solidFill>
                  <a:srgbClr val="0066FF"/>
                </a:solidFill>
              </a:rPr>
              <a:t>He</a:t>
            </a:r>
            <a:r>
              <a:rPr lang="nb-NO" sz="1200" b="1" dirty="0" smtClean="0">
                <a:solidFill>
                  <a:srgbClr val="0066FF"/>
                </a:solidFill>
              </a:rPr>
              <a:t>/</a:t>
            </a:r>
            <a:r>
              <a:rPr lang="nb-NO" sz="1200" b="1" baseline="30000" dirty="0" err="1" smtClean="0">
                <a:solidFill>
                  <a:srgbClr val="0066FF"/>
                </a:solidFill>
              </a:rPr>
              <a:t>4</a:t>
            </a:r>
            <a:r>
              <a:rPr lang="nb-NO" sz="1200" b="1" dirty="0" err="1" smtClean="0">
                <a:solidFill>
                  <a:srgbClr val="0066FF"/>
                </a:solidFill>
              </a:rPr>
              <a:t>He</a:t>
            </a:r>
            <a:r>
              <a:rPr lang="nb-NO" sz="1200" b="1" dirty="0">
                <a:solidFill>
                  <a:srgbClr val="0066FF"/>
                </a:solidFill>
              </a:rPr>
              <a:t> </a:t>
            </a:r>
            <a:r>
              <a:rPr lang="nb-NO" sz="1200" b="1" dirty="0" err="1" smtClean="0">
                <a:solidFill>
                  <a:srgbClr val="0066FF"/>
                </a:solidFill>
              </a:rPr>
              <a:t>composition</a:t>
            </a:r>
            <a:r>
              <a:rPr lang="nb-NO" sz="1200" b="1" dirty="0" smtClean="0">
                <a:solidFill>
                  <a:srgbClr val="0066FF"/>
                </a:solidFill>
              </a:rPr>
              <a:t> over:</a:t>
            </a:r>
          </a:p>
          <a:p>
            <a:pPr>
              <a:lnSpc>
                <a:spcPts val="1500"/>
              </a:lnSpc>
            </a:pPr>
            <a:r>
              <a:rPr lang="nb-NO" sz="1200" dirty="0" smtClean="0"/>
              <a:t> - </a:t>
            </a:r>
            <a:r>
              <a:rPr lang="nb-NO" sz="1200" dirty="0"/>
              <a:t>10 km </a:t>
            </a:r>
            <a:r>
              <a:rPr lang="nb-NO" sz="1200" dirty="0" err="1"/>
              <a:t>length</a:t>
            </a:r>
            <a:r>
              <a:rPr lang="nb-NO" sz="1200" dirty="0"/>
              <a:t> </a:t>
            </a:r>
            <a:r>
              <a:rPr lang="nb-NO" sz="1200" dirty="0" err="1"/>
              <a:t>scale</a:t>
            </a:r>
            <a:r>
              <a:rPr lang="nb-NO" sz="1200" dirty="0"/>
              <a:t> at </a:t>
            </a:r>
            <a:r>
              <a:rPr lang="nb-NO" sz="1200" b="1" dirty="0" smtClean="0"/>
              <a:t>200 K </a:t>
            </a:r>
            <a:r>
              <a:rPr lang="nb-NO" sz="1200" b="1" dirty="0" err="1" smtClean="0"/>
              <a:t>above</a:t>
            </a:r>
            <a:r>
              <a:rPr lang="nb-NO" sz="1200" b="1" dirty="0" smtClean="0"/>
              <a:t> </a:t>
            </a:r>
            <a:r>
              <a:rPr lang="nb-NO" sz="1200" dirty="0" err="1" smtClean="0"/>
              <a:t>the</a:t>
            </a:r>
            <a:r>
              <a:rPr lang="nb-NO" sz="1200" dirty="0" smtClean="0"/>
              <a:t> present ambient mantle </a:t>
            </a:r>
            <a:r>
              <a:rPr lang="nb-NO" sz="1200" dirty="0" err="1" smtClean="0"/>
              <a:t>geotherm</a:t>
            </a:r>
            <a:r>
              <a:rPr lang="nb-NO" sz="1200" dirty="0" smtClean="0"/>
              <a:t> in </a:t>
            </a:r>
            <a:r>
              <a:rPr lang="nb-NO" sz="1200" b="1" dirty="0" smtClean="0"/>
              <a:t>4 Gy</a:t>
            </a:r>
          </a:p>
        </p:txBody>
      </p:sp>
    </p:spTree>
    <p:extLst>
      <p:ext uri="{BB962C8B-B14F-4D97-AF65-F5344CB8AC3E}">
        <p14:creationId xmlns:p14="http://schemas.microsoft.com/office/powerpoint/2010/main" val="230029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0" y="190464"/>
            <a:ext cx="7776865" cy="65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58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081847" y="6178120"/>
            <a:ext cx="1992853" cy="605294"/>
          </a:xfrm>
          <a:prstGeom prst="rect">
            <a:avLst/>
          </a:prstGeom>
          <a:solidFill>
            <a:srgbClr val="ECECEC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1000"/>
              </a:lnSpc>
            </a:pPr>
            <a:r>
              <a:rPr lang="nb-NO" sz="900" b="1" dirty="0" smtClean="0"/>
              <a:t>Modified</a:t>
            </a:r>
            <a:r>
              <a:rPr lang="nb-NO" sz="900" dirty="0" smtClean="0"/>
              <a:t>, mainly from: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Torsvik et al. (2016, Can. J. Earth </a:t>
            </a:r>
            <a:r>
              <a:rPr lang="nb-NO" sz="900" dirty="0" err="1" smtClean="0"/>
              <a:t>Sci</a:t>
            </a:r>
            <a:r>
              <a:rPr lang="nb-NO" sz="900" dirty="0" smtClean="0"/>
              <a:t>.)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Ballmer et al. (2017, Nature </a:t>
            </a:r>
            <a:r>
              <a:rPr lang="nb-NO" sz="900" dirty="0" err="1" smtClean="0"/>
              <a:t>Geosci</a:t>
            </a:r>
            <a:r>
              <a:rPr lang="nb-NO" sz="900" dirty="0" smtClean="0"/>
              <a:t>.)</a:t>
            </a:r>
          </a:p>
          <a:p>
            <a:pPr>
              <a:lnSpc>
                <a:spcPts val="1000"/>
              </a:lnSpc>
            </a:pPr>
            <a:r>
              <a:rPr lang="nb-NO" sz="900" dirty="0" smtClean="0"/>
              <a:t>Trønnes et al. (2014, </a:t>
            </a:r>
            <a:r>
              <a:rPr lang="nb-NO" sz="900" dirty="0" err="1" smtClean="0"/>
              <a:t>Tectonophys</a:t>
            </a:r>
            <a:r>
              <a:rPr lang="nb-NO" sz="900" dirty="0" smtClean="0"/>
              <a:t>.) 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3431"/>
            <a:ext cx="5770364" cy="5803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93" y="116632"/>
            <a:ext cx="4315996" cy="418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44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106"/>
            <a:ext cx="9144000" cy="48777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" y="971056"/>
            <a:ext cx="8988871" cy="459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94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2" y="3689498"/>
            <a:ext cx="5890711" cy="31578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660" y="0"/>
            <a:ext cx="4948340" cy="47971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20939"/>
            <a:ext cx="4597734" cy="2708434"/>
          </a:xfrm>
          <a:prstGeom prst="rect">
            <a:avLst/>
          </a:prstGeom>
          <a:noFill/>
          <a:ln w="6350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- BEAMS </a:t>
            </a:r>
            <a:r>
              <a:rPr lang="nb-NO" sz="1400" dirty="0" err="1">
                <a:solidFill>
                  <a:srgbClr val="3333FF"/>
                </a:solidFill>
              </a:rPr>
              <a:t>are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positioned</a:t>
            </a:r>
            <a:r>
              <a:rPr lang="nb-NO" sz="1400" dirty="0">
                <a:solidFill>
                  <a:srgbClr val="3333FF"/>
                </a:solidFill>
              </a:rPr>
              <a:t> to </a:t>
            </a:r>
            <a:r>
              <a:rPr lang="nb-NO" sz="1400" dirty="0" err="1">
                <a:solidFill>
                  <a:srgbClr val="3333FF"/>
                </a:solidFill>
              </a:rPr>
              <a:t>avoid</a:t>
            </a:r>
            <a:r>
              <a:rPr lang="nb-NO" sz="1400" dirty="0">
                <a:solidFill>
                  <a:srgbClr val="3333FF"/>
                </a:solidFill>
              </a:rPr>
              <a:t> ’’</a:t>
            </a:r>
            <a:r>
              <a:rPr lang="nb-NO" sz="1400" dirty="0" err="1">
                <a:solidFill>
                  <a:srgbClr val="3333FF"/>
                </a:solidFill>
              </a:rPr>
              <a:t>interference</a:t>
            </a:r>
            <a:r>
              <a:rPr lang="nb-NO" sz="1400" dirty="0">
                <a:solidFill>
                  <a:srgbClr val="3333FF"/>
                </a:solidFill>
              </a:rPr>
              <a:t>’’ </a:t>
            </a:r>
            <a:r>
              <a:rPr lang="nb-NO" sz="1400" dirty="0" err="1">
                <a:solidFill>
                  <a:srgbClr val="3333FF"/>
                </a:solidFill>
              </a:rPr>
              <a:t>with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  </a:t>
            </a:r>
            <a:r>
              <a:rPr lang="nb-NO" sz="1400" dirty="0" err="1">
                <a:solidFill>
                  <a:srgbClr val="3333FF"/>
                </a:solidFill>
              </a:rPr>
              <a:t>the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slabs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mapped</a:t>
            </a:r>
            <a:r>
              <a:rPr lang="nb-NO" sz="1400" dirty="0">
                <a:solidFill>
                  <a:srgbClr val="3333FF"/>
                </a:solidFill>
              </a:rPr>
              <a:t> by </a:t>
            </a:r>
            <a:r>
              <a:rPr lang="nb-NO" sz="1100" dirty="0"/>
              <a:t>van der </a:t>
            </a:r>
            <a:r>
              <a:rPr lang="nb-NO" sz="1100" dirty="0" err="1"/>
              <a:t>Meer</a:t>
            </a:r>
            <a:r>
              <a:rPr lang="nb-NO" sz="1100" dirty="0"/>
              <a:t> et al. (2010, NG, 2019, </a:t>
            </a:r>
            <a:r>
              <a:rPr lang="nb-NO" sz="1100" dirty="0" err="1"/>
              <a:t>Tectonoph</a:t>
            </a:r>
            <a:r>
              <a:rPr lang="nb-NO" sz="1100" dirty="0"/>
              <a:t>)</a:t>
            </a:r>
          </a:p>
          <a:p>
            <a:pPr>
              <a:lnSpc>
                <a:spcPts val="1200"/>
              </a:lnSpc>
            </a:pP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- </a:t>
            </a:r>
            <a:r>
              <a:rPr lang="nb-NO" sz="1400" dirty="0" err="1">
                <a:solidFill>
                  <a:srgbClr val="3333FF"/>
                </a:solidFill>
              </a:rPr>
              <a:t>Viscous</a:t>
            </a:r>
            <a:r>
              <a:rPr lang="nb-NO" sz="1400" dirty="0">
                <a:solidFill>
                  <a:srgbClr val="3333FF"/>
                </a:solidFill>
              </a:rPr>
              <a:t> and </a:t>
            </a:r>
            <a:r>
              <a:rPr lang="nb-NO" sz="1400" dirty="0" err="1">
                <a:solidFill>
                  <a:srgbClr val="3333FF"/>
                </a:solidFill>
              </a:rPr>
              <a:t>refractory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bridgmanitic</a:t>
            </a:r>
            <a:r>
              <a:rPr lang="nb-NO" sz="1400" dirty="0">
                <a:solidFill>
                  <a:srgbClr val="3333FF"/>
                </a:solidFill>
              </a:rPr>
              <a:t> material is </a:t>
            </a:r>
            <a:r>
              <a:rPr lang="nb-NO" sz="1400" dirty="0" err="1">
                <a:solidFill>
                  <a:srgbClr val="3333FF"/>
                </a:solidFill>
              </a:rPr>
              <a:t>strongly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  </a:t>
            </a:r>
            <a:r>
              <a:rPr lang="nb-NO" sz="1400" dirty="0" err="1">
                <a:solidFill>
                  <a:srgbClr val="3333FF"/>
                </a:solidFill>
              </a:rPr>
              <a:t>indicated</a:t>
            </a:r>
            <a:r>
              <a:rPr lang="nb-NO" sz="1400" dirty="0">
                <a:solidFill>
                  <a:srgbClr val="3333FF"/>
                </a:solidFill>
              </a:rPr>
              <a:t> from a </a:t>
            </a:r>
            <a:r>
              <a:rPr lang="nb-NO" sz="1400" dirty="0" err="1">
                <a:solidFill>
                  <a:srgbClr val="3333FF"/>
                </a:solidFill>
              </a:rPr>
              <a:t>petrological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point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of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view</a:t>
            </a:r>
            <a:endParaRPr lang="nb-NO" sz="1400" dirty="0">
              <a:solidFill>
                <a:srgbClr val="3333FF"/>
              </a:solidFill>
            </a:endParaRPr>
          </a:p>
          <a:p>
            <a:pPr>
              <a:lnSpc>
                <a:spcPts val="1400"/>
              </a:lnSpc>
            </a:pPr>
            <a:r>
              <a:rPr lang="nb-NO" sz="1500" dirty="0"/>
              <a:t>    </a:t>
            </a:r>
            <a:r>
              <a:rPr lang="nb-NO" sz="1200" dirty="0" err="1"/>
              <a:t>early</a:t>
            </a:r>
            <a:r>
              <a:rPr lang="nb-NO" sz="1200" dirty="0"/>
              <a:t> </a:t>
            </a:r>
            <a:r>
              <a:rPr lang="nb-NO" sz="1200" dirty="0">
                <a:solidFill>
                  <a:srgbClr val="FF0000"/>
                </a:solidFill>
              </a:rPr>
              <a:t>MO</a:t>
            </a:r>
            <a:r>
              <a:rPr lang="nb-NO" sz="1200" dirty="0"/>
              <a:t>-</a:t>
            </a:r>
            <a:r>
              <a:rPr lang="nb-NO" sz="1200" dirty="0" err="1"/>
              <a:t>crystallisation</a:t>
            </a:r>
            <a:r>
              <a:rPr lang="nb-NO" sz="1200" dirty="0"/>
              <a:t> during </a:t>
            </a:r>
            <a:r>
              <a:rPr lang="nb-NO" sz="1200" dirty="0" err="1"/>
              <a:t>core</a:t>
            </a:r>
            <a:r>
              <a:rPr lang="nb-NO" sz="1200" dirty="0"/>
              <a:t>-</a:t>
            </a:r>
            <a:r>
              <a:rPr lang="nb-NO" sz="1200" dirty="0">
                <a:solidFill>
                  <a:srgbClr val="FF0000"/>
                </a:solidFill>
              </a:rPr>
              <a:t>MO</a:t>
            </a:r>
            <a:r>
              <a:rPr lang="nb-NO" sz="1200" dirty="0"/>
              <a:t> and </a:t>
            </a:r>
            <a:r>
              <a:rPr lang="nb-NO" sz="1200" dirty="0" err="1"/>
              <a:t>core</a:t>
            </a:r>
            <a:r>
              <a:rPr lang="nb-NO" sz="1200" dirty="0"/>
              <a:t>-</a:t>
            </a:r>
            <a:r>
              <a:rPr lang="nb-NO" sz="1200" dirty="0">
                <a:solidFill>
                  <a:srgbClr val="FF0000"/>
                </a:solidFill>
              </a:rPr>
              <a:t>BMO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     </a:t>
            </a:r>
            <a:r>
              <a:rPr lang="nb-NO" sz="1200" dirty="0" err="1"/>
              <a:t>chemical</a:t>
            </a:r>
            <a:r>
              <a:rPr lang="nb-NO" sz="1200" dirty="0"/>
              <a:t> </a:t>
            </a:r>
            <a:r>
              <a:rPr lang="nb-NO" sz="1200" dirty="0" err="1"/>
              <a:t>exchange</a:t>
            </a:r>
            <a:r>
              <a:rPr lang="nb-NO" sz="1200" dirty="0"/>
              <a:t> (CEED Ann. Report 2020, SAB-seminar,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       2021).     </a:t>
            </a:r>
            <a:r>
              <a:rPr lang="nb-NO" sz="1200" dirty="0">
                <a:solidFill>
                  <a:srgbClr val="FF0000"/>
                </a:solidFill>
              </a:rPr>
              <a:t>(B)MO: (basal) magma </a:t>
            </a:r>
            <a:r>
              <a:rPr lang="nb-NO" sz="1200" dirty="0" err="1">
                <a:solidFill>
                  <a:srgbClr val="FF0000"/>
                </a:solidFill>
              </a:rPr>
              <a:t>ocean</a:t>
            </a:r>
            <a:r>
              <a:rPr lang="nb-NO" sz="1200" dirty="0">
                <a:solidFill>
                  <a:srgbClr val="FF0000"/>
                </a:solidFill>
              </a:rPr>
              <a:t> </a:t>
            </a:r>
          </a:p>
          <a:p>
            <a:pPr>
              <a:lnSpc>
                <a:spcPts val="1200"/>
              </a:lnSpc>
            </a:pPr>
            <a:endParaRPr lang="nb-NO" sz="1200" dirty="0"/>
          </a:p>
          <a:p>
            <a:pPr>
              <a:lnSpc>
                <a:spcPts val="1400"/>
              </a:lnSpc>
            </a:pPr>
            <a:r>
              <a:rPr lang="nb-NO" sz="1400" dirty="0">
                <a:solidFill>
                  <a:srgbClr val="3333FF"/>
                </a:solidFill>
              </a:rPr>
              <a:t>- </a:t>
            </a:r>
            <a:r>
              <a:rPr lang="nb-NO" sz="1400" dirty="0" err="1">
                <a:solidFill>
                  <a:srgbClr val="3333FF"/>
                </a:solidFill>
              </a:rPr>
              <a:t>Early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refractory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domains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are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likely</a:t>
            </a:r>
            <a:r>
              <a:rPr lang="nb-NO" sz="1400" dirty="0">
                <a:solidFill>
                  <a:srgbClr val="3333FF"/>
                </a:solidFill>
              </a:rPr>
              <a:t> to be</a:t>
            </a:r>
          </a:p>
          <a:p>
            <a:pPr>
              <a:lnSpc>
                <a:spcPts val="1500"/>
              </a:lnSpc>
            </a:pPr>
            <a:r>
              <a:rPr lang="nb-NO" sz="1400" dirty="0">
                <a:solidFill>
                  <a:srgbClr val="3333FF"/>
                </a:solidFill>
              </a:rPr>
              <a:t>    </a:t>
            </a:r>
            <a:r>
              <a:rPr lang="nb-NO" sz="1400" dirty="0" err="1">
                <a:solidFill>
                  <a:srgbClr val="3333FF"/>
                </a:solidFill>
              </a:rPr>
              <a:t>convectively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aggregated</a:t>
            </a:r>
            <a:r>
              <a:rPr lang="nb-NO" sz="1400" dirty="0">
                <a:solidFill>
                  <a:srgbClr val="3333FF"/>
                </a:solidFill>
              </a:rPr>
              <a:t> </a:t>
            </a:r>
            <a:r>
              <a:rPr lang="nb-NO" sz="1400" dirty="0" err="1">
                <a:solidFill>
                  <a:srgbClr val="3333FF"/>
                </a:solidFill>
              </a:rPr>
              <a:t>into</a:t>
            </a:r>
            <a:r>
              <a:rPr lang="nb-NO" sz="1400" dirty="0">
                <a:solidFill>
                  <a:srgbClr val="3333FF"/>
                </a:solidFill>
              </a:rPr>
              <a:t> BEAMS</a:t>
            </a:r>
          </a:p>
          <a:p>
            <a:pPr>
              <a:lnSpc>
                <a:spcPts val="1400"/>
              </a:lnSpc>
            </a:pPr>
            <a:r>
              <a:rPr lang="nb-NO" sz="1200" dirty="0"/>
              <a:t>     </a:t>
            </a:r>
            <a:r>
              <a:rPr lang="nb-NO" sz="1100" dirty="0"/>
              <a:t>(Manga 1996a,b, GRL; Becker et al. 1999, EPSL;</a:t>
            </a:r>
          </a:p>
          <a:p>
            <a:pPr>
              <a:lnSpc>
                <a:spcPts val="1400"/>
              </a:lnSpc>
            </a:pPr>
            <a:r>
              <a:rPr lang="nb-NO" sz="1100" dirty="0"/>
              <a:t>        Ballmer et al. 2017, NG) </a:t>
            </a:r>
          </a:p>
          <a:p>
            <a:pPr>
              <a:lnSpc>
                <a:spcPts val="2100"/>
              </a:lnSpc>
            </a:pPr>
            <a:endParaRPr lang="nb-NO" dirty="0">
              <a:solidFill>
                <a:srgbClr val="33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05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9155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0" y="190464"/>
            <a:ext cx="7776865" cy="65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8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69" y="187518"/>
            <a:ext cx="7776867" cy="655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0" y="190464"/>
            <a:ext cx="7776865" cy="654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36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4698"/>
            <a:ext cx="9144000" cy="4877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2562209"/>
            <a:ext cx="8105775" cy="4191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8623893" cy="3473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653" y="81445"/>
            <a:ext cx="2322111" cy="605294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nb-NO" sz="1800" dirty="0">
                <a:solidFill>
                  <a:srgbClr val="0066FF"/>
                </a:solidFill>
              </a:rPr>
              <a:t>D"-</a:t>
            </a:r>
            <a:r>
              <a:rPr lang="nb-NO" sz="1800" dirty="0" err="1">
                <a:solidFill>
                  <a:srgbClr val="0066FF"/>
                </a:solidFill>
              </a:rPr>
              <a:t>zone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err="1">
                <a:solidFill>
                  <a:srgbClr val="0066FF"/>
                </a:solidFill>
              </a:rPr>
              <a:t>structure</a:t>
            </a:r>
            <a:r>
              <a:rPr lang="nb-NO" sz="1800" dirty="0">
                <a:solidFill>
                  <a:srgbClr val="0066FF"/>
                </a:solidFill>
              </a:rPr>
              <a:t> </a:t>
            </a:r>
            <a:r>
              <a:rPr lang="nb-NO" sz="1800" dirty="0" err="1">
                <a:solidFill>
                  <a:srgbClr val="0066FF"/>
                </a:solidFill>
              </a:rPr>
              <a:t>with</a:t>
            </a:r>
            <a:endParaRPr lang="nb-NO" sz="1800" dirty="0">
              <a:solidFill>
                <a:srgbClr val="0066FF"/>
              </a:solidFill>
            </a:endParaRPr>
          </a:p>
          <a:p>
            <a:pPr>
              <a:lnSpc>
                <a:spcPts val="2000"/>
              </a:lnSpc>
            </a:pPr>
            <a:r>
              <a:rPr lang="nb-NO" sz="1800" b="1" dirty="0">
                <a:solidFill>
                  <a:srgbClr val="0066FF"/>
                </a:solidFill>
              </a:rPr>
              <a:t>  degree-2 </a:t>
            </a:r>
            <a:r>
              <a:rPr lang="nb-NO" sz="1800" b="1" dirty="0" err="1">
                <a:solidFill>
                  <a:srgbClr val="0066FF"/>
                </a:solidFill>
              </a:rPr>
              <a:t>flow</a:t>
            </a:r>
            <a:r>
              <a:rPr lang="nb-NO" sz="1800" b="1" dirty="0">
                <a:solidFill>
                  <a:srgbClr val="0066FF"/>
                </a:solidFill>
              </a:rPr>
              <a:t> </a:t>
            </a:r>
            <a:r>
              <a:rPr lang="nb-NO" sz="1800" dirty="0" err="1">
                <a:solidFill>
                  <a:srgbClr val="0066FF"/>
                </a:solidFill>
              </a:rPr>
              <a:t>pattern</a:t>
            </a:r>
            <a:endParaRPr lang="nb-NO" sz="1800" dirty="0">
              <a:solidFill>
                <a:srgbClr val="0066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404664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noProof="1"/>
          </a:p>
        </p:txBody>
      </p:sp>
      <p:sp>
        <p:nvSpPr>
          <p:cNvPr id="3" name="TextBox 2"/>
          <p:cNvSpPr txBox="1"/>
          <p:nvPr/>
        </p:nvSpPr>
        <p:spPr>
          <a:xfrm>
            <a:off x="4666710" y="81445"/>
            <a:ext cx="4392230" cy="2013372"/>
          </a:xfrm>
          <a:prstGeom prst="rect">
            <a:avLst/>
          </a:prstGeom>
          <a:solidFill>
            <a:srgbClr val="E6E6E6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b-NO" sz="1400" b="1" dirty="0"/>
              <a:t>LLSVP</a:t>
            </a:r>
            <a:r>
              <a:rPr lang="nb-NO" sz="1400" dirty="0"/>
              <a:t>-</a:t>
            </a:r>
            <a:r>
              <a:rPr lang="nb-NO" sz="1400" dirty="0" err="1"/>
              <a:t>layers</a:t>
            </a:r>
            <a:r>
              <a:rPr lang="nb-NO" sz="1400" dirty="0"/>
              <a:t>:  </a:t>
            </a:r>
            <a:r>
              <a:rPr lang="nb-NO" sz="1400" dirty="0" err="1"/>
              <a:t>about</a:t>
            </a:r>
            <a:r>
              <a:rPr lang="nb-NO" sz="1400" dirty="0"/>
              <a:t> 300 km </a:t>
            </a:r>
            <a:r>
              <a:rPr lang="nb-NO" sz="1400" dirty="0" err="1"/>
              <a:t>thick</a:t>
            </a:r>
            <a:r>
              <a:rPr lang="nb-NO" sz="1400" dirty="0"/>
              <a:t>,  </a:t>
            </a:r>
            <a:r>
              <a:rPr lang="nb-NO" sz="1400" dirty="0">
                <a:latin typeface="Symbol" panose="05050102010706020507" pitchFamily="18" charset="2"/>
              </a:rPr>
              <a:t>D</a:t>
            </a:r>
            <a:r>
              <a:rPr lang="nb-NO" sz="1400" dirty="0"/>
              <a:t>V</a:t>
            </a:r>
            <a:r>
              <a:rPr lang="nb-NO" sz="1400" baseline="-25000" dirty="0"/>
              <a:t>S</a:t>
            </a:r>
            <a:r>
              <a:rPr lang="nb-NO" sz="1400" dirty="0"/>
              <a:t>: </a:t>
            </a:r>
            <a:r>
              <a:rPr lang="nb-NO" sz="1400" dirty="0">
                <a:latin typeface="Symbol" panose="05050102010706020507" pitchFamily="18" charset="2"/>
              </a:rPr>
              <a:t>-</a:t>
            </a:r>
            <a:r>
              <a:rPr lang="nb-NO" sz="1400" dirty="0"/>
              <a:t>1 to </a:t>
            </a:r>
            <a:r>
              <a:rPr lang="nb-NO" sz="1400" dirty="0">
                <a:latin typeface="Symbol" panose="05050102010706020507" pitchFamily="18" charset="2"/>
              </a:rPr>
              <a:t>-</a:t>
            </a:r>
            <a:r>
              <a:rPr lang="nb-NO" sz="1400" dirty="0"/>
              <a:t>2.5%</a:t>
            </a:r>
          </a:p>
          <a:p>
            <a:pPr>
              <a:lnSpc>
                <a:spcPts val="2800"/>
              </a:lnSpc>
            </a:pPr>
            <a:r>
              <a:rPr lang="nb-NO" sz="1400" b="1" dirty="0" err="1"/>
              <a:t>ULVZs</a:t>
            </a:r>
            <a:r>
              <a:rPr lang="nb-NO" sz="1200" dirty="0"/>
              <a:t>, </a:t>
            </a:r>
            <a:r>
              <a:rPr lang="nb-NO" sz="1200" b="1" dirty="0" err="1"/>
              <a:t>partially</a:t>
            </a:r>
            <a:r>
              <a:rPr lang="nb-NO" sz="1200" b="1" dirty="0"/>
              <a:t> </a:t>
            </a:r>
            <a:r>
              <a:rPr lang="nb-NO" sz="1200" b="1" dirty="0" err="1"/>
              <a:t>open</a:t>
            </a:r>
            <a:r>
              <a:rPr lang="nb-NO" sz="1200" b="1" dirty="0"/>
              <a:t> "</a:t>
            </a:r>
            <a:r>
              <a:rPr lang="nb-NO" sz="1200" b="1" dirty="0" err="1"/>
              <a:t>windows</a:t>
            </a:r>
            <a:r>
              <a:rPr lang="nb-NO" sz="1200" b="1" dirty="0"/>
              <a:t>" from </a:t>
            </a:r>
            <a:r>
              <a:rPr lang="nb-NO" sz="1200" b="1" dirty="0" err="1"/>
              <a:t>core</a:t>
            </a:r>
            <a:r>
              <a:rPr lang="nb-NO" sz="1200" b="1" dirty="0"/>
              <a:t> to </a:t>
            </a:r>
            <a:r>
              <a:rPr lang="nb-NO" sz="1200" b="1" dirty="0" err="1"/>
              <a:t>plume</a:t>
            </a:r>
            <a:r>
              <a:rPr lang="nb-NO" sz="1200" b="1" dirty="0"/>
              <a:t> </a:t>
            </a:r>
            <a:r>
              <a:rPr lang="nb-NO" sz="1200" b="1" dirty="0" err="1"/>
              <a:t>roots</a:t>
            </a:r>
            <a:r>
              <a:rPr lang="nb-NO" sz="1200" b="1" dirty="0"/>
              <a:t>:</a:t>
            </a:r>
          </a:p>
          <a:p>
            <a:pPr>
              <a:lnSpc>
                <a:spcPts val="1800"/>
              </a:lnSpc>
            </a:pPr>
            <a:r>
              <a:rPr lang="nb-NO" sz="1300" dirty="0"/>
              <a:t>  - </a:t>
            </a:r>
            <a:r>
              <a:rPr lang="nb-NO" sz="1300" dirty="0" err="1"/>
              <a:t>detectable</a:t>
            </a:r>
            <a:r>
              <a:rPr lang="nb-NO" sz="1300" dirty="0"/>
              <a:t> </a:t>
            </a:r>
            <a:r>
              <a:rPr lang="nb-NO" sz="1300" dirty="0" err="1"/>
              <a:t>thicknesses</a:t>
            </a:r>
            <a:r>
              <a:rPr lang="nb-NO" sz="1300" dirty="0"/>
              <a:t>: </a:t>
            </a:r>
            <a:r>
              <a:rPr lang="nb-NO" sz="1300" dirty="0" err="1"/>
              <a:t>about</a:t>
            </a:r>
            <a:r>
              <a:rPr lang="nb-NO" sz="1300" dirty="0"/>
              <a:t> 5-40 km</a:t>
            </a:r>
          </a:p>
          <a:p>
            <a:pPr>
              <a:lnSpc>
                <a:spcPts val="1800"/>
              </a:lnSpc>
            </a:pPr>
            <a:r>
              <a:rPr lang="nb-NO" sz="1300" dirty="0"/>
              <a:t>  - </a:t>
            </a:r>
            <a:r>
              <a:rPr lang="nb-NO" sz="1300" dirty="0" err="1"/>
              <a:t>thickest</a:t>
            </a:r>
            <a:r>
              <a:rPr lang="nb-NO" sz="1300" dirty="0"/>
              <a:t> lenses in </a:t>
            </a:r>
            <a:r>
              <a:rPr lang="nb-NO" sz="1300" dirty="0" err="1"/>
              <a:t>roots</a:t>
            </a:r>
            <a:r>
              <a:rPr lang="nb-NO" sz="1300" dirty="0"/>
              <a:t> of </a:t>
            </a:r>
            <a:r>
              <a:rPr lang="nb-NO" sz="1300" dirty="0" err="1"/>
              <a:t>the</a:t>
            </a:r>
            <a:r>
              <a:rPr lang="nb-NO" sz="1300" dirty="0"/>
              <a:t> major </a:t>
            </a:r>
            <a:r>
              <a:rPr lang="nb-NO" sz="1300" dirty="0" err="1"/>
              <a:t>plumes</a:t>
            </a:r>
            <a:endParaRPr lang="nb-NO" sz="1300" dirty="0"/>
          </a:p>
          <a:p>
            <a:pPr>
              <a:lnSpc>
                <a:spcPts val="1800"/>
              </a:lnSpc>
            </a:pPr>
            <a:r>
              <a:rPr lang="nb-NO" sz="1300" dirty="0"/>
              <a:t>  - </a:t>
            </a:r>
            <a:r>
              <a:rPr lang="nb-NO" sz="1300" dirty="0" err="1"/>
              <a:t>physical</a:t>
            </a:r>
            <a:r>
              <a:rPr lang="nb-NO" sz="1300" dirty="0"/>
              <a:t> </a:t>
            </a:r>
            <a:r>
              <a:rPr lang="nb-NO" sz="1300" dirty="0" err="1"/>
              <a:t>property</a:t>
            </a:r>
            <a:r>
              <a:rPr lang="nb-NO" sz="1300" dirty="0"/>
              <a:t> contrasts relative to ambient mantle:</a:t>
            </a:r>
          </a:p>
          <a:p>
            <a:pPr>
              <a:lnSpc>
                <a:spcPts val="1400"/>
              </a:lnSpc>
            </a:pPr>
            <a:r>
              <a:rPr lang="nb-NO" sz="1300" dirty="0"/>
              <a:t>      </a:t>
            </a:r>
            <a:r>
              <a:rPr lang="nb-NO" sz="1300" dirty="0" smtClean="0"/>
              <a:t> </a:t>
            </a:r>
            <a:r>
              <a:rPr lang="nb-NO" sz="1300" dirty="0" smtClean="0">
                <a:latin typeface="Symbol" panose="05050102010706020507" pitchFamily="18" charset="2"/>
              </a:rPr>
              <a:t>Dr</a:t>
            </a:r>
            <a:r>
              <a:rPr lang="nb-NO" sz="1300" dirty="0"/>
              <a:t>, </a:t>
            </a:r>
            <a:r>
              <a:rPr lang="nb-NO" sz="1300" dirty="0">
                <a:latin typeface="Symbol" panose="05050102010706020507" pitchFamily="18" charset="2"/>
              </a:rPr>
              <a:t>D</a:t>
            </a:r>
            <a:r>
              <a:rPr lang="nb-NO" sz="1300" dirty="0"/>
              <a:t>V</a:t>
            </a:r>
            <a:r>
              <a:rPr lang="nb-NO" sz="1300" baseline="-25000" dirty="0"/>
              <a:t>P </a:t>
            </a:r>
            <a:r>
              <a:rPr lang="nb-NO" sz="1300" dirty="0"/>
              <a:t>, </a:t>
            </a:r>
            <a:r>
              <a:rPr lang="nb-NO" sz="1300" dirty="0">
                <a:latin typeface="Symbol" panose="05050102010706020507" pitchFamily="18" charset="2"/>
              </a:rPr>
              <a:t>D</a:t>
            </a:r>
            <a:r>
              <a:rPr lang="nb-NO" sz="1300" dirty="0"/>
              <a:t>V</a:t>
            </a:r>
            <a:r>
              <a:rPr lang="nb-NO" sz="1300" baseline="-25000" dirty="0"/>
              <a:t>S</a:t>
            </a:r>
            <a:r>
              <a:rPr lang="nb-NO" sz="1300" dirty="0"/>
              <a:t>:  </a:t>
            </a:r>
            <a:r>
              <a:rPr lang="nb-NO" sz="1300" dirty="0" err="1"/>
              <a:t>about</a:t>
            </a:r>
            <a:r>
              <a:rPr lang="nb-NO" sz="1300" dirty="0"/>
              <a:t> </a:t>
            </a:r>
            <a:r>
              <a:rPr lang="nb-NO" sz="1300" dirty="0">
                <a:latin typeface="Symbol" panose="05050102010706020507" pitchFamily="18" charset="2"/>
              </a:rPr>
              <a:t>+</a:t>
            </a:r>
            <a:r>
              <a:rPr lang="nb-NO" sz="1300" dirty="0"/>
              <a:t>10, </a:t>
            </a:r>
            <a:r>
              <a:rPr lang="nb-NO" sz="1300" dirty="0">
                <a:latin typeface="Symbol" panose="05050102010706020507" pitchFamily="18" charset="2"/>
              </a:rPr>
              <a:t>-</a:t>
            </a:r>
            <a:r>
              <a:rPr lang="nb-NO" sz="1300" dirty="0"/>
              <a:t>10, </a:t>
            </a:r>
            <a:r>
              <a:rPr lang="nb-NO" sz="1300" dirty="0">
                <a:latin typeface="Symbol" panose="05050102010706020507" pitchFamily="18" charset="2"/>
              </a:rPr>
              <a:t>-</a:t>
            </a:r>
            <a:r>
              <a:rPr lang="nb-NO" sz="1300" dirty="0"/>
              <a:t>30%, </a:t>
            </a:r>
            <a:r>
              <a:rPr lang="nb-NO" sz="1300" dirty="0" err="1"/>
              <a:t>respectively</a:t>
            </a:r>
            <a:endParaRPr lang="nb-NO" sz="1300" dirty="0"/>
          </a:p>
          <a:p>
            <a:pPr>
              <a:lnSpc>
                <a:spcPts val="2400"/>
              </a:lnSpc>
            </a:pPr>
            <a:r>
              <a:rPr lang="nb-NO" sz="1400" dirty="0"/>
              <a:t>  - </a:t>
            </a:r>
            <a:r>
              <a:rPr lang="nb-NO" sz="1400" dirty="0">
                <a:latin typeface="Symbol" panose="05050102010706020507" pitchFamily="18" charset="2"/>
              </a:rPr>
              <a:t>Dr</a:t>
            </a:r>
            <a:r>
              <a:rPr lang="nb-NO" sz="1400" dirty="0">
                <a:cs typeface="Times New Roman" panose="02020603050405020304" pitchFamily="18" charset="0"/>
              </a:rPr>
              <a:t> </a:t>
            </a:r>
            <a:r>
              <a:rPr lang="nb-NO" sz="1200" dirty="0">
                <a:cs typeface="Times New Roman" panose="02020603050405020304" pitchFamily="18" charset="0"/>
              </a:rPr>
              <a:t>of 10% in a </a:t>
            </a:r>
            <a:r>
              <a:rPr lang="nb-NO" sz="1200" dirty="0" err="1">
                <a:cs typeface="Times New Roman" panose="02020603050405020304" pitchFamily="18" charset="0"/>
              </a:rPr>
              <a:t>low-viscosity</a:t>
            </a:r>
            <a:r>
              <a:rPr lang="nb-NO" sz="1200" dirty="0">
                <a:cs typeface="Times New Roman" panose="02020603050405020304" pitchFamily="18" charset="0"/>
              </a:rPr>
              <a:t> D" </a:t>
            </a:r>
            <a:r>
              <a:rPr lang="nb-NO" sz="1200" dirty="0" err="1">
                <a:cs typeface="Times New Roman" panose="02020603050405020304" pitchFamily="18" charset="0"/>
              </a:rPr>
              <a:t>zone</a:t>
            </a:r>
            <a:r>
              <a:rPr lang="nb-NO" sz="1200" dirty="0">
                <a:cs typeface="Times New Roman" panose="02020603050405020304" pitchFamily="18" charset="0"/>
              </a:rPr>
              <a:t> </a:t>
            </a:r>
            <a:r>
              <a:rPr lang="nb-NO" sz="1300" dirty="0" err="1">
                <a:cs typeface="Times New Roman" panose="02020603050405020304" pitchFamily="18" charset="0"/>
              </a:rPr>
              <a:t>indicates</a:t>
            </a:r>
            <a:r>
              <a:rPr lang="nb-NO" sz="1300" dirty="0">
                <a:cs typeface="Times New Roman" panose="02020603050405020304" pitchFamily="18" charset="0"/>
              </a:rPr>
              <a:t> </a:t>
            </a:r>
            <a:r>
              <a:rPr lang="nb-NO" sz="1300" dirty="0" smtClean="0">
                <a:cs typeface="Times New Roman" panose="02020603050405020304" pitchFamily="18" charset="0"/>
              </a:rPr>
              <a:t>a </a:t>
            </a:r>
            <a:r>
              <a:rPr lang="nb-NO" sz="1300" dirty="0" err="1" smtClean="0">
                <a:cs typeface="Times New Roman" panose="02020603050405020304" pitchFamily="18" charset="0"/>
              </a:rPr>
              <a:t>nearly</a:t>
            </a:r>
            <a:endParaRPr lang="nb-NO" sz="1300" b="1" dirty="0"/>
          </a:p>
          <a:p>
            <a:pPr>
              <a:lnSpc>
                <a:spcPts val="1300"/>
              </a:lnSpc>
            </a:pPr>
            <a:r>
              <a:rPr lang="nb-NO" sz="1300" b="1" dirty="0"/>
              <a:t>     </a:t>
            </a:r>
            <a:r>
              <a:rPr lang="nb-NO" sz="1300" b="1" dirty="0" smtClean="0"/>
              <a:t> </a:t>
            </a:r>
            <a:r>
              <a:rPr lang="nb-NO" sz="1300" b="1" dirty="0" err="1" smtClean="0"/>
              <a:t>continuous</a:t>
            </a:r>
            <a:r>
              <a:rPr lang="nb-NO" sz="1300" b="1" dirty="0" smtClean="0"/>
              <a:t> ULVZ-</a:t>
            </a:r>
            <a:r>
              <a:rPr lang="nb-NO" sz="1300" b="1" dirty="0" err="1" smtClean="0"/>
              <a:t>layer</a:t>
            </a:r>
            <a:r>
              <a:rPr lang="nb-NO" sz="1300" dirty="0" smtClean="0"/>
              <a:t> </a:t>
            </a:r>
            <a:r>
              <a:rPr lang="nb-NO" sz="1200" dirty="0"/>
              <a:t>(&lt;5 km </a:t>
            </a:r>
            <a:r>
              <a:rPr lang="nb-NO" sz="1200" dirty="0" err="1"/>
              <a:t>which</a:t>
            </a:r>
            <a:r>
              <a:rPr lang="nb-NO" sz="1200" dirty="0"/>
              <a:t> is </a:t>
            </a:r>
            <a:r>
              <a:rPr lang="nb-NO" sz="1200" dirty="0" err="1"/>
              <a:t>the</a:t>
            </a:r>
            <a:r>
              <a:rPr lang="nb-NO" sz="1200" dirty="0"/>
              <a:t> </a:t>
            </a:r>
            <a:r>
              <a:rPr lang="nb-NO" sz="1200" dirty="0" err="1"/>
              <a:t>detection</a:t>
            </a:r>
            <a:r>
              <a:rPr lang="nb-NO" sz="1200" dirty="0"/>
              <a:t> </a:t>
            </a:r>
            <a:r>
              <a:rPr lang="nb-NO" sz="1200" dirty="0" smtClean="0"/>
              <a:t>limit)</a:t>
            </a:r>
            <a:endParaRPr lang="en-GB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55065"/>
            <a:ext cx="3590278" cy="913070"/>
          </a:xfrm>
          <a:prstGeom prst="rect">
            <a:avLst/>
          </a:prstGeom>
          <a:noFill/>
          <a:ln w="3175">
            <a:noFill/>
          </a:ln>
        </p:spPr>
        <p:txBody>
          <a:bodyPr wrap="none" rtlCol="0">
            <a:spAutoFit/>
          </a:bodyPr>
          <a:lstStyle/>
          <a:p>
            <a:pPr>
              <a:lnSpc>
                <a:spcPts val="1600"/>
              </a:lnSpc>
            </a:pPr>
            <a:r>
              <a:rPr lang="nb-NO" b="1" dirty="0"/>
              <a:t>D"</a:t>
            </a:r>
            <a:r>
              <a:rPr lang="nb-NO" sz="1400" dirty="0"/>
              <a:t>: </a:t>
            </a:r>
            <a:r>
              <a:rPr lang="nb-NO" sz="1400" dirty="0" err="1"/>
              <a:t>lowermost</a:t>
            </a:r>
            <a:r>
              <a:rPr lang="nb-NO" sz="1400" dirty="0"/>
              <a:t> mantle </a:t>
            </a:r>
            <a:r>
              <a:rPr lang="nb-NO" sz="1400" dirty="0" err="1"/>
              <a:t>thermal</a:t>
            </a:r>
            <a:r>
              <a:rPr lang="nb-NO" sz="1400" dirty="0"/>
              <a:t> </a:t>
            </a:r>
            <a:r>
              <a:rPr lang="nb-NO" sz="1400" dirty="0" err="1"/>
              <a:t>boundary</a:t>
            </a:r>
            <a:r>
              <a:rPr lang="nb-NO" sz="1400" dirty="0"/>
              <a:t> </a:t>
            </a:r>
            <a:r>
              <a:rPr lang="nb-NO" sz="1400" dirty="0" err="1"/>
              <a:t>layer</a:t>
            </a:r>
            <a:r>
              <a:rPr lang="nb-NO" sz="1400" dirty="0"/>
              <a:t>,</a:t>
            </a:r>
          </a:p>
          <a:p>
            <a:pPr>
              <a:lnSpc>
                <a:spcPts val="1600"/>
              </a:lnSpc>
            </a:pPr>
            <a:r>
              <a:rPr lang="nb-NO" sz="1400" dirty="0"/>
              <a:t>         - 200-400 km </a:t>
            </a:r>
            <a:r>
              <a:rPr lang="nb-NO" sz="1400" dirty="0" err="1"/>
              <a:t>thick</a:t>
            </a:r>
            <a:r>
              <a:rPr lang="nb-NO" sz="1400" dirty="0"/>
              <a:t>, </a:t>
            </a:r>
          </a:p>
          <a:p>
            <a:pPr>
              <a:lnSpc>
                <a:spcPts val="1600"/>
              </a:lnSpc>
            </a:pPr>
            <a:r>
              <a:rPr lang="nb-NO" sz="1400" dirty="0"/>
              <a:t>         - </a:t>
            </a:r>
            <a:r>
              <a:rPr lang="nb-NO" sz="1400" dirty="0" err="1"/>
              <a:t>large</a:t>
            </a:r>
            <a:r>
              <a:rPr lang="nb-NO" sz="1400" dirty="0"/>
              <a:t> radial and lateral </a:t>
            </a:r>
            <a:r>
              <a:rPr lang="nb-NO" sz="1400" dirty="0" err="1"/>
              <a:t>variation</a:t>
            </a:r>
            <a:r>
              <a:rPr lang="nb-NO" sz="1400" dirty="0"/>
              <a:t> in</a:t>
            </a:r>
          </a:p>
          <a:p>
            <a:pPr>
              <a:lnSpc>
                <a:spcPts val="1400"/>
              </a:lnSpc>
            </a:pPr>
            <a:r>
              <a:rPr lang="nb-NO" sz="1400" dirty="0"/>
              <a:t>            thermo-</a:t>
            </a:r>
            <a:r>
              <a:rPr lang="nb-NO" sz="1400" dirty="0" err="1"/>
              <a:t>mechanical</a:t>
            </a:r>
            <a:r>
              <a:rPr lang="nb-NO" sz="1400" dirty="0"/>
              <a:t> </a:t>
            </a:r>
            <a:r>
              <a:rPr lang="nb-NO" sz="1400" dirty="0" err="1"/>
              <a:t>properties</a:t>
            </a:r>
            <a:r>
              <a:rPr lang="nb-NO" sz="1400" dirty="0"/>
              <a:t>  </a:t>
            </a:r>
            <a:endParaRPr lang="nb-NO" sz="1400" b="1" dirty="0"/>
          </a:p>
        </p:txBody>
      </p:sp>
    </p:spTree>
    <p:extLst>
      <p:ext uri="{BB962C8B-B14F-4D97-AF65-F5344CB8AC3E}">
        <p14:creationId xmlns:p14="http://schemas.microsoft.com/office/powerpoint/2010/main" val="249111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59660</TotalTime>
  <Words>3492</Words>
  <Application>Microsoft Office PowerPoint</Application>
  <PresentationFormat>On-screen Show (4:3)</PresentationFormat>
  <Paragraphs>682</Paragraphs>
  <Slides>53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7" baseType="lpstr">
      <vt:lpstr>Calibri</vt:lpstr>
      <vt:lpstr>Symbol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NORVOL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Reidar Tronnes</dc:creator>
  <cp:lastModifiedBy>Reidar G Trønnes</cp:lastModifiedBy>
  <cp:revision>1323</cp:revision>
  <cp:lastPrinted>2021-11-25T09:13:37Z</cp:lastPrinted>
  <dcterms:created xsi:type="dcterms:W3CDTF">2004-05-12T10:19:50Z</dcterms:created>
  <dcterms:modified xsi:type="dcterms:W3CDTF">2024-06-02T17:57:29Z</dcterms:modified>
</cp:coreProperties>
</file>