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31" r:id="rId2"/>
    <p:sldId id="538" r:id="rId3"/>
    <p:sldId id="520" r:id="rId4"/>
    <p:sldId id="516" r:id="rId5"/>
    <p:sldId id="508" r:id="rId6"/>
    <p:sldId id="522" r:id="rId7"/>
    <p:sldId id="471" r:id="rId8"/>
    <p:sldId id="544" r:id="rId9"/>
    <p:sldId id="472" r:id="rId10"/>
    <p:sldId id="509" r:id="rId11"/>
    <p:sldId id="374" r:id="rId12"/>
    <p:sldId id="521" r:id="rId13"/>
    <p:sldId id="485" r:id="rId14"/>
    <p:sldId id="486" r:id="rId15"/>
    <p:sldId id="507" r:id="rId16"/>
    <p:sldId id="483" r:id="rId17"/>
    <p:sldId id="535" r:id="rId18"/>
    <p:sldId id="537" r:id="rId19"/>
    <p:sldId id="534" r:id="rId20"/>
    <p:sldId id="541" r:id="rId21"/>
    <p:sldId id="487" r:id="rId22"/>
    <p:sldId id="354" r:id="rId23"/>
    <p:sldId id="543" r:id="rId24"/>
  </p:sldIdLst>
  <p:sldSz cx="9144000" cy="6858000" type="screen4x3"/>
  <p:notesSz cx="143637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00CC"/>
    <a:srgbClr val="E8E8E8"/>
    <a:srgbClr val="CC00FF"/>
    <a:srgbClr val="FFCCFF"/>
    <a:srgbClr val="FF99FF"/>
    <a:srgbClr val="CC0099"/>
    <a:srgbClr val="EAEAEA"/>
    <a:srgbClr val="ECECE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53" autoAdjust="0"/>
    <p:restoredTop sz="99347" autoAdjust="0"/>
  </p:normalViewPr>
  <p:slideViewPr>
    <p:cSldViewPr>
      <p:cViewPr varScale="1">
        <p:scale>
          <a:sx n="182" d="100"/>
          <a:sy n="182" d="100"/>
        </p:scale>
        <p:origin x="139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6225390" cy="496889"/>
          </a:xfrm>
          <a:prstGeom prst="rect">
            <a:avLst/>
          </a:prstGeom>
        </p:spPr>
        <p:txBody>
          <a:bodyPr vert="horz" lIns="132817" tIns="66408" rIns="132817" bIns="66408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134957" y="1"/>
            <a:ext cx="6225390" cy="496889"/>
          </a:xfrm>
          <a:prstGeom prst="rect">
            <a:avLst/>
          </a:prstGeom>
        </p:spPr>
        <p:txBody>
          <a:bodyPr vert="horz" lIns="132817" tIns="66408" rIns="132817" bIns="66408" rtlCol="0"/>
          <a:lstStyle>
            <a:lvl1pPr algn="r">
              <a:defRPr sz="1700"/>
            </a:lvl1pPr>
          </a:lstStyle>
          <a:p>
            <a:fld id="{0B4E4A59-C91C-487B-B018-5291A05DDD2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2925"/>
            <a:ext cx="6225390" cy="496889"/>
          </a:xfrm>
          <a:prstGeom prst="rect">
            <a:avLst/>
          </a:prstGeom>
        </p:spPr>
        <p:txBody>
          <a:bodyPr vert="horz" lIns="132817" tIns="66408" rIns="132817" bIns="66408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134957" y="9432925"/>
            <a:ext cx="6225390" cy="496889"/>
          </a:xfrm>
          <a:prstGeom prst="rect">
            <a:avLst/>
          </a:prstGeom>
        </p:spPr>
        <p:txBody>
          <a:bodyPr vert="horz" lIns="132817" tIns="66408" rIns="132817" bIns="66408" rtlCol="0" anchor="b"/>
          <a:lstStyle>
            <a:lvl1pPr algn="r">
              <a:defRPr sz="1700"/>
            </a:lvl1pPr>
          </a:lstStyle>
          <a:p>
            <a:fld id="{E0104C9E-58E1-4A53-8728-8904BC62F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6224269" cy="496570"/>
          </a:xfrm>
          <a:prstGeom prst="rect">
            <a:avLst/>
          </a:prstGeom>
        </p:spPr>
        <p:txBody>
          <a:bodyPr vert="horz" lIns="132594" tIns="66296" rIns="132594" bIns="66296" rtlCol="0"/>
          <a:lstStyle>
            <a:lvl1pPr algn="l">
              <a:defRPr sz="17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36115" y="1"/>
            <a:ext cx="6224269" cy="496570"/>
          </a:xfrm>
          <a:prstGeom prst="rect">
            <a:avLst/>
          </a:prstGeom>
        </p:spPr>
        <p:txBody>
          <a:bodyPr vert="horz" lIns="132594" tIns="66296" rIns="132594" bIns="66296" rtlCol="0"/>
          <a:lstStyle>
            <a:lvl1pPr algn="r">
              <a:defRPr sz="1700"/>
            </a:lvl1pPr>
          </a:lstStyle>
          <a:p>
            <a:pPr>
              <a:defRPr/>
            </a:pPr>
            <a:fld id="{BC1E349A-B436-45AA-813C-0B9D05B48694}" type="datetimeFigureOut">
              <a:rPr lang="nb-NO"/>
              <a:pPr>
                <a:defRPr/>
              </a:pPr>
              <a:t>01.09.2020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94" tIns="66296" rIns="132594" bIns="66296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6371" y="4717416"/>
            <a:ext cx="11490960" cy="4469130"/>
          </a:xfrm>
          <a:prstGeom prst="rect">
            <a:avLst/>
          </a:prstGeom>
        </p:spPr>
        <p:txBody>
          <a:bodyPr vert="horz" lIns="132594" tIns="66296" rIns="132594" bIns="6629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9433107"/>
            <a:ext cx="6224269" cy="496570"/>
          </a:xfrm>
          <a:prstGeom prst="rect">
            <a:avLst/>
          </a:prstGeom>
        </p:spPr>
        <p:txBody>
          <a:bodyPr vert="horz" lIns="132594" tIns="66296" rIns="132594" bIns="66296" rtlCol="0" anchor="b"/>
          <a:lstStyle>
            <a:lvl1pPr algn="l">
              <a:defRPr sz="17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36115" y="9433107"/>
            <a:ext cx="6224269" cy="496570"/>
          </a:xfrm>
          <a:prstGeom prst="rect">
            <a:avLst/>
          </a:prstGeom>
        </p:spPr>
        <p:txBody>
          <a:bodyPr vert="horz" lIns="132594" tIns="66296" rIns="132594" bIns="66296" rtlCol="0" anchor="b"/>
          <a:lstStyle>
            <a:lvl1pPr algn="r">
              <a:defRPr sz="1700"/>
            </a:lvl1pPr>
          </a:lstStyle>
          <a:p>
            <a:pPr>
              <a:defRPr/>
            </a:pPr>
            <a:fld id="{8202DB1F-E8F4-444F-AE71-6956994F65A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026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40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09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337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93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548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66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6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9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04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04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236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96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88F87-2EC1-4508-86D2-5BD5928920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1E73-90C1-4959-B4AB-69433EF64B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1C1D-3553-4A2B-B2BC-1027BDE944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9042-C5F2-468E-A7F6-4F7B5AB8F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A92E-FD2B-4390-8C65-198496407D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77A8-472E-4EAC-9320-EE571B9BF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FC19-CF76-482B-894F-BC3AF78F2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C717-0190-422A-B436-9B05D572B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9F976-F684-4643-A41D-6931F4FA8B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6FFC-387E-4DDD-A44A-F997029E62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BA0C-4DDC-4F33-8EA4-E60C1792A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D8D2635-F36E-4FDC-92EF-ADF78AD026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73" y="362598"/>
            <a:ext cx="3638329" cy="3498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03" y="84445"/>
            <a:ext cx="6137001" cy="605294"/>
          </a:xfrm>
          <a:prstGeom prst="rect">
            <a:avLst/>
          </a:prstGeom>
          <a:solidFill>
            <a:srgbClr val="E6E6E6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sz="2000" b="1" dirty="0" err="1" smtClean="0">
                <a:solidFill>
                  <a:srgbClr val="9900FF"/>
                </a:solidFill>
              </a:rPr>
              <a:t>Structure</a:t>
            </a:r>
            <a:r>
              <a:rPr lang="nb-NO" sz="2000" b="1" dirty="0" smtClean="0">
                <a:solidFill>
                  <a:srgbClr val="9900FF"/>
                </a:solidFill>
              </a:rPr>
              <a:t>, materials and </a:t>
            </a:r>
            <a:r>
              <a:rPr lang="nb-NO" sz="2000" b="1" dirty="0" err="1" smtClean="0">
                <a:solidFill>
                  <a:srgbClr val="9900FF"/>
                </a:solidFill>
              </a:rPr>
              <a:t>dynamics</a:t>
            </a:r>
            <a:r>
              <a:rPr lang="nb-NO" sz="2000" b="1" dirty="0" smtClean="0">
                <a:solidFill>
                  <a:srgbClr val="9900FF"/>
                </a:solidFill>
              </a:rPr>
              <a:t> </a:t>
            </a:r>
            <a:r>
              <a:rPr lang="nb-NO" sz="2000" b="1" dirty="0" err="1" smtClean="0">
                <a:solidFill>
                  <a:srgbClr val="9900FF"/>
                </a:solidFill>
              </a:rPr>
              <a:t>of</a:t>
            </a:r>
            <a:r>
              <a:rPr lang="nb-NO" sz="2000" b="1" dirty="0" smtClean="0">
                <a:solidFill>
                  <a:srgbClr val="9900FF"/>
                </a:solidFill>
              </a:rPr>
              <a:t> </a:t>
            </a:r>
            <a:r>
              <a:rPr lang="nb-NO" sz="2000" b="1" dirty="0" err="1" smtClean="0">
                <a:solidFill>
                  <a:srgbClr val="9900FF"/>
                </a:solidFill>
              </a:rPr>
              <a:t>the</a:t>
            </a:r>
            <a:r>
              <a:rPr lang="nb-NO" sz="2000" b="1" dirty="0" smtClean="0">
                <a:solidFill>
                  <a:srgbClr val="9900FF"/>
                </a:solidFill>
              </a:rPr>
              <a:t> </a:t>
            </a:r>
            <a:r>
              <a:rPr lang="nb-NO" sz="2000" b="1" dirty="0" err="1" smtClean="0">
                <a:solidFill>
                  <a:srgbClr val="9900FF"/>
                </a:solidFill>
              </a:rPr>
              <a:t>lower</a:t>
            </a:r>
            <a:r>
              <a:rPr lang="nb-NO" sz="2000" b="1" dirty="0" smtClean="0">
                <a:solidFill>
                  <a:srgbClr val="9900FF"/>
                </a:solidFill>
              </a:rPr>
              <a:t> mantle</a:t>
            </a:r>
          </a:p>
          <a:p>
            <a:pPr>
              <a:lnSpc>
                <a:spcPts val="2000"/>
              </a:lnSpc>
            </a:pPr>
            <a:r>
              <a:rPr lang="nb-NO" sz="2000" b="1" dirty="0">
                <a:solidFill>
                  <a:srgbClr val="9900FF"/>
                </a:solidFill>
              </a:rPr>
              <a:t> </a:t>
            </a:r>
            <a:r>
              <a:rPr lang="nb-NO" sz="1600" dirty="0" smtClean="0">
                <a:solidFill>
                  <a:srgbClr val="9900FF"/>
                </a:solidFill>
              </a:rPr>
              <a:t>(and </a:t>
            </a:r>
            <a:r>
              <a:rPr lang="nb-NO" sz="1600" dirty="0" err="1">
                <a:solidFill>
                  <a:srgbClr val="9900FF"/>
                </a:solidFill>
              </a:rPr>
              <a:t>chemical</a:t>
            </a:r>
            <a:r>
              <a:rPr lang="nb-NO" sz="1600" dirty="0">
                <a:solidFill>
                  <a:srgbClr val="9900FF"/>
                </a:solidFill>
              </a:rPr>
              <a:t> </a:t>
            </a:r>
            <a:r>
              <a:rPr lang="nb-NO" sz="1600" dirty="0" err="1" smtClean="0">
                <a:solidFill>
                  <a:srgbClr val="9900FF"/>
                </a:solidFill>
              </a:rPr>
              <a:t>exchange</a:t>
            </a:r>
            <a:r>
              <a:rPr lang="nb-NO" sz="1600" dirty="0" smtClean="0">
                <a:solidFill>
                  <a:srgbClr val="9900FF"/>
                </a:solidFill>
              </a:rPr>
              <a:t> </a:t>
            </a:r>
            <a:r>
              <a:rPr lang="nb-NO" sz="1600" dirty="0" err="1" smtClean="0">
                <a:solidFill>
                  <a:srgbClr val="9900FF"/>
                </a:solidFill>
              </a:rPr>
              <a:t>between</a:t>
            </a:r>
            <a:r>
              <a:rPr lang="nb-NO" sz="1600" dirty="0" smtClean="0">
                <a:solidFill>
                  <a:srgbClr val="9900FF"/>
                </a:solidFill>
              </a:rPr>
              <a:t> </a:t>
            </a:r>
            <a:r>
              <a:rPr lang="nb-NO" sz="1600" dirty="0" err="1" smtClean="0">
                <a:solidFill>
                  <a:srgbClr val="9900FF"/>
                </a:solidFill>
              </a:rPr>
              <a:t>the</a:t>
            </a:r>
            <a:r>
              <a:rPr lang="nb-NO" sz="1600" dirty="0" smtClean="0">
                <a:solidFill>
                  <a:srgbClr val="9900FF"/>
                </a:solidFill>
              </a:rPr>
              <a:t> </a:t>
            </a:r>
            <a:r>
              <a:rPr lang="nb-NO" sz="1600" dirty="0" err="1" smtClean="0">
                <a:solidFill>
                  <a:srgbClr val="9900FF"/>
                </a:solidFill>
              </a:rPr>
              <a:t>protocore</a:t>
            </a:r>
            <a:r>
              <a:rPr lang="nb-NO" sz="1600" dirty="0" smtClean="0">
                <a:solidFill>
                  <a:srgbClr val="9900FF"/>
                </a:solidFill>
              </a:rPr>
              <a:t> and magma </a:t>
            </a:r>
            <a:r>
              <a:rPr lang="nb-NO" sz="1600" dirty="0" err="1" smtClean="0">
                <a:solidFill>
                  <a:srgbClr val="9900FF"/>
                </a:solidFill>
              </a:rPr>
              <a:t>ocean</a:t>
            </a:r>
            <a:r>
              <a:rPr lang="nb-NO" sz="1600" dirty="0" smtClean="0">
                <a:solidFill>
                  <a:srgbClr val="9900FF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1006" y="362598"/>
            <a:ext cx="1115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/>
              <a:t>Equatorial</a:t>
            </a:r>
            <a:r>
              <a:rPr lang="nb-NO" sz="1000" dirty="0" smtClean="0"/>
              <a:t> </a:t>
            </a:r>
            <a:r>
              <a:rPr lang="nb-NO" sz="1000" dirty="0" err="1" smtClean="0"/>
              <a:t>section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90203" y="1268760"/>
            <a:ext cx="4586248" cy="164404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sz="1300" dirty="0" smtClean="0">
                <a:solidFill>
                  <a:srgbClr val="0066FF"/>
                </a:solidFill>
              </a:rPr>
              <a:t>I </a:t>
            </a:r>
            <a:r>
              <a:rPr lang="nb-NO" sz="1300" dirty="0" err="1" smtClean="0">
                <a:solidFill>
                  <a:srgbClr val="0066FF"/>
                </a:solidFill>
              </a:rPr>
              <a:t>will</a:t>
            </a:r>
            <a:r>
              <a:rPr lang="nb-NO" sz="1300" dirty="0" smtClean="0">
                <a:solidFill>
                  <a:srgbClr val="0066FF"/>
                </a:solidFill>
              </a:rPr>
              <a:t> </a:t>
            </a:r>
            <a:r>
              <a:rPr lang="nb-NO" sz="1300" dirty="0" err="1" smtClean="0">
                <a:solidFill>
                  <a:srgbClr val="0066FF"/>
                </a:solidFill>
              </a:rPr>
              <a:t>review</a:t>
            </a:r>
            <a:r>
              <a:rPr lang="nb-NO" sz="1300" dirty="0" smtClean="0">
                <a:solidFill>
                  <a:srgbClr val="0066FF"/>
                </a:solidFill>
              </a:rPr>
              <a:t>:</a:t>
            </a:r>
          </a:p>
          <a:p>
            <a:pPr>
              <a:lnSpc>
                <a:spcPts val="2100"/>
              </a:lnSpc>
            </a:pPr>
            <a:r>
              <a:rPr lang="nb-NO" sz="1400" dirty="0" smtClean="0"/>
              <a:t> </a:t>
            </a:r>
            <a:r>
              <a:rPr lang="nb-NO" sz="1300" dirty="0" smtClean="0"/>
              <a:t>- </a:t>
            </a:r>
            <a:r>
              <a:rPr lang="nb-NO" sz="1300" dirty="0" err="1" smtClean="0"/>
              <a:t>the</a:t>
            </a:r>
            <a:r>
              <a:rPr lang="nb-NO" sz="1300" dirty="0" smtClean="0"/>
              <a:t> </a:t>
            </a:r>
            <a:r>
              <a:rPr lang="nb-NO" sz="1300" dirty="0" err="1" smtClean="0"/>
              <a:t>inferred</a:t>
            </a:r>
            <a:r>
              <a:rPr lang="nb-NO" sz="1300" dirty="0" smtClean="0"/>
              <a:t> mantle </a:t>
            </a:r>
            <a:r>
              <a:rPr lang="nb-NO" sz="1300" dirty="0" err="1" smtClean="0"/>
              <a:t>structure</a:t>
            </a:r>
            <a:r>
              <a:rPr lang="nb-NO" sz="1300" dirty="0" smtClean="0"/>
              <a:t> and </a:t>
            </a:r>
            <a:r>
              <a:rPr lang="nb-NO" sz="1300" dirty="0" err="1" smtClean="0"/>
              <a:t>compositional</a:t>
            </a:r>
            <a:r>
              <a:rPr lang="nb-NO" sz="1300" dirty="0" smtClean="0"/>
              <a:t> </a:t>
            </a:r>
            <a:r>
              <a:rPr lang="nb-NO" sz="1300" dirty="0" err="1" smtClean="0"/>
              <a:t>domains</a:t>
            </a:r>
            <a:endParaRPr lang="nb-NO" sz="1300" dirty="0"/>
          </a:p>
          <a:p>
            <a:pPr>
              <a:lnSpc>
                <a:spcPts val="2100"/>
              </a:lnSpc>
            </a:pPr>
            <a:r>
              <a:rPr lang="nb-NO" sz="1400" dirty="0" smtClean="0"/>
              <a:t> </a:t>
            </a:r>
            <a:r>
              <a:rPr lang="nb-NO" sz="1300" dirty="0" smtClean="0"/>
              <a:t>- </a:t>
            </a:r>
            <a:r>
              <a:rPr lang="nb-NO" sz="1300" dirty="0" err="1" smtClean="0"/>
              <a:t>the</a:t>
            </a:r>
            <a:r>
              <a:rPr lang="nb-NO" sz="1300" dirty="0" smtClean="0"/>
              <a:t> </a:t>
            </a:r>
            <a:r>
              <a:rPr lang="nb-NO" sz="1300" dirty="0" err="1" smtClean="0"/>
              <a:t>origin</a:t>
            </a:r>
            <a:r>
              <a:rPr lang="nb-NO" sz="1300" dirty="0" smtClean="0"/>
              <a:t>, </a:t>
            </a:r>
            <a:r>
              <a:rPr lang="nb-NO" sz="1300" dirty="0" err="1" smtClean="0"/>
              <a:t>evolution</a:t>
            </a:r>
            <a:r>
              <a:rPr lang="nb-NO" sz="1300" dirty="0" smtClean="0"/>
              <a:t> and </a:t>
            </a:r>
            <a:r>
              <a:rPr lang="nb-NO" sz="1300" dirty="0" err="1" smtClean="0"/>
              <a:t>dynamics</a:t>
            </a:r>
            <a:r>
              <a:rPr lang="nb-NO" sz="1300" dirty="0" smtClean="0"/>
              <a:t> </a:t>
            </a:r>
            <a:r>
              <a:rPr lang="nb-NO" sz="1300" dirty="0" err="1" smtClean="0"/>
              <a:t>of</a:t>
            </a:r>
            <a:r>
              <a:rPr lang="nb-NO" sz="1300" dirty="0" smtClean="0"/>
              <a:t> </a:t>
            </a:r>
            <a:r>
              <a:rPr lang="nb-NO" sz="1300" dirty="0" err="1" smtClean="0"/>
              <a:t>these</a:t>
            </a:r>
            <a:r>
              <a:rPr lang="nb-NO" sz="1300" dirty="0" smtClean="0"/>
              <a:t> </a:t>
            </a:r>
            <a:r>
              <a:rPr lang="nb-NO" sz="1300" dirty="0" err="1" smtClean="0"/>
              <a:t>domains</a:t>
            </a:r>
            <a:endParaRPr lang="nb-NO" sz="1300" dirty="0" smtClean="0"/>
          </a:p>
          <a:p>
            <a:pPr>
              <a:lnSpc>
                <a:spcPts val="1200"/>
              </a:lnSpc>
            </a:pPr>
            <a:r>
              <a:rPr lang="nb-NO" sz="1200" dirty="0" smtClean="0"/>
              <a:t>      </a:t>
            </a:r>
            <a:r>
              <a:rPr lang="nb-NO" sz="1200" i="1" dirty="0" err="1" smtClean="0"/>
              <a:t>including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the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key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issue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of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core-BMO</a:t>
            </a:r>
            <a:r>
              <a:rPr lang="nb-NO" sz="1200" b="1" i="1" dirty="0" smtClean="0">
                <a:solidFill>
                  <a:srgbClr val="CC00FF"/>
                </a:solidFill>
              </a:rPr>
              <a:t>*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chemical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exchange</a:t>
            </a:r>
            <a:endParaRPr lang="nb-NO" sz="1200" i="1" dirty="0" smtClean="0"/>
          </a:p>
          <a:p>
            <a:pPr>
              <a:lnSpc>
                <a:spcPts val="2100"/>
              </a:lnSpc>
            </a:pPr>
            <a:r>
              <a:rPr lang="nb-NO" sz="1400" dirty="0" smtClean="0"/>
              <a:t> </a:t>
            </a:r>
            <a:r>
              <a:rPr lang="nb-NO" sz="1300" dirty="0" smtClean="0"/>
              <a:t>- </a:t>
            </a:r>
            <a:r>
              <a:rPr lang="nb-NO" sz="1300" dirty="0" err="1" smtClean="0"/>
              <a:t>geochemical</a:t>
            </a:r>
            <a:r>
              <a:rPr lang="nb-NO" sz="1300" dirty="0" smtClean="0"/>
              <a:t> </a:t>
            </a:r>
            <a:r>
              <a:rPr lang="nb-NO" sz="1300" dirty="0" err="1" smtClean="0"/>
              <a:t>evidence</a:t>
            </a:r>
            <a:r>
              <a:rPr lang="nb-NO" sz="1300" dirty="0" smtClean="0"/>
              <a:t> for </a:t>
            </a:r>
            <a:r>
              <a:rPr lang="nb-NO" sz="1300" dirty="0" err="1" smtClean="0"/>
              <a:t>the</a:t>
            </a:r>
            <a:r>
              <a:rPr lang="nb-NO" sz="1300" dirty="0" smtClean="0"/>
              <a:t> nature </a:t>
            </a:r>
            <a:r>
              <a:rPr lang="nb-NO" sz="1300" dirty="0" err="1" smtClean="0"/>
              <a:t>of</a:t>
            </a:r>
            <a:r>
              <a:rPr lang="nb-NO" sz="1300" dirty="0" smtClean="0"/>
              <a:t> </a:t>
            </a:r>
            <a:r>
              <a:rPr lang="nb-NO" sz="1300" dirty="0" err="1" smtClean="0"/>
              <a:t>ERDs</a:t>
            </a:r>
            <a:r>
              <a:rPr lang="nb-NO" sz="1300" dirty="0" smtClean="0">
                <a:solidFill>
                  <a:srgbClr val="CC00FF"/>
                </a:solidFill>
              </a:rPr>
              <a:t>*</a:t>
            </a:r>
            <a:r>
              <a:rPr lang="nb-NO" sz="1300" dirty="0" smtClean="0"/>
              <a:t> and </a:t>
            </a:r>
            <a:r>
              <a:rPr lang="nb-NO" sz="1300" dirty="0" err="1" smtClean="0"/>
              <a:t>LLSVPs</a:t>
            </a:r>
            <a:r>
              <a:rPr lang="nb-NO" sz="1300" dirty="0" smtClean="0">
                <a:solidFill>
                  <a:srgbClr val="CC00FF"/>
                </a:solidFill>
              </a:rPr>
              <a:t>*</a:t>
            </a:r>
            <a:endParaRPr lang="nb-NO" sz="1300" dirty="0" smtClean="0"/>
          </a:p>
          <a:p>
            <a:pPr>
              <a:lnSpc>
                <a:spcPts val="1500"/>
              </a:lnSpc>
            </a:pPr>
            <a:r>
              <a:rPr lang="nb-NO" sz="1400" dirty="0"/>
              <a:t> </a:t>
            </a:r>
            <a:r>
              <a:rPr lang="nb-NO" sz="1400" dirty="0" smtClean="0"/>
              <a:t>                   </a:t>
            </a:r>
            <a:r>
              <a:rPr lang="nb-NO" sz="1400" b="1" dirty="0" smtClean="0">
                <a:solidFill>
                  <a:srgbClr val="CC00FF"/>
                </a:solidFill>
              </a:rPr>
              <a:t>*</a:t>
            </a:r>
            <a:r>
              <a:rPr lang="nb-NO" sz="1000" b="1" i="1" dirty="0" err="1" smtClean="0">
                <a:solidFill>
                  <a:srgbClr val="CC00FF"/>
                </a:solidFill>
              </a:rPr>
              <a:t>BMO</a:t>
            </a:r>
            <a:r>
              <a:rPr lang="nb-NO" sz="1000" i="1" dirty="0" smtClean="0">
                <a:solidFill>
                  <a:srgbClr val="CC00FF"/>
                </a:solidFill>
              </a:rPr>
              <a:t>: Basal magma </a:t>
            </a:r>
            <a:r>
              <a:rPr lang="nb-NO" sz="1000" i="1" dirty="0" err="1" smtClean="0">
                <a:solidFill>
                  <a:srgbClr val="CC00FF"/>
                </a:solidFill>
              </a:rPr>
              <a:t>ocean</a:t>
            </a:r>
            <a:r>
              <a:rPr lang="nb-NO" sz="1000" i="1" dirty="0" smtClean="0">
                <a:solidFill>
                  <a:srgbClr val="CC00FF"/>
                </a:solidFill>
              </a:rPr>
              <a:t>;  </a:t>
            </a:r>
            <a:r>
              <a:rPr lang="nb-NO" sz="1000" b="1" i="1" dirty="0" err="1" smtClean="0">
                <a:solidFill>
                  <a:srgbClr val="CC00FF"/>
                </a:solidFill>
              </a:rPr>
              <a:t>ERD</a:t>
            </a:r>
            <a:r>
              <a:rPr lang="nb-NO" sz="1000" i="1" dirty="0" smtClean="0">
                <a:solidFill>
                  <a:srgbClr val="CC00FF"/>
                </a:solidFill>
              </a:rPr>
              <a:t>: </a:t>
            </a:r>
            <a:r>
              <a:rPr lang="nb-NO" sz="1000" i="1" dirty="0" err="1" smtClean="0">
                <a:solidFill>
                  <a:srgbClr val="CC00FF"/>
                </a:solidFill>
              </a:rPr>
              <a:t>Early</a:t>
            </a:r>
            <a:r>
              <a:rPr lang="nb-NO" sz="1000" i="1" dirty="0" smtClean="0">
                <a:solidFill>
                  <a:srgbClr val="CC00FF"/>
                </a:solidFill>
              </a:rPr>
              <a:t> </a:t>
            </a:r>
            <a:r>
              <a:rPr lang="nb-NO" sz="1000" i="1" dirty="0" err="1" smtClean="0">
                <a:solidFill>
                  <a:srgbClr val="CC00FF"/>
                </a:solidFill>
              </a:rPr>
              <a:t>refractory</a:t>
            </a:r>
            <a:r>
              <a:rPr lang="nb-NO" sz="1000" i="1" dirty="0" smtClean="0">
                <a:solidFill>
                  <a:srgbClr val="CC00FF"/>
                </a:solidFill>
              </a:rPr>
              <a:t> </a:t>
            </a:r>
            <a:r>
              <a:rPr lang="nb-NO" sz="1000" i="1" dirty="0" err="1" smtClean="0">
                <a:solidFill>
                  <a:srgbClr val="CC00FF"/>
                </a:solidFill>
              </a:rPr>
              <a:t>domains</a:t>
            </a:r>
            <a:r>
              <a:rPr lang="nb-NO" sz="1000" i="1" dirty="0" smtClean="0">
                <a:solidFill>
                  <a:srgbClr val="CC00FF"/>
                </a:solidFill>
              </a:rPr>
              <a:t>; </a:t>
            </a:r>
          </a:p>
          <a:p>
            <a:pPr>
              <a:lnSpc>
                <a:spcPts val="1100"/>
              </a:lnSpc>
            </a:pPr>
            <a:r>
              <a:rPr lang="nb-NO" sz="1000" i="1" dirty="0">
                <a:solidFill>
                  <a:srgbClr val="CC00FF"/>
                </a:solidFill>
              </a:rPr>
              <a:t> </a:t>
            </a:r>
            <a:r>
              <a:rPr lang="nb-NO" sz="1000" i="1" dirty="0" smtClean="0">
                <a:solidFill>
                  <a:srgbClr val="CC00FF"/>
                </a:solidFill>
              </a:rPr>
              <a:t>                             </a:t>
            </a:r>
            <a:r>
              <a:rPr lang="nb-NO" sz="1000" b="1" i="1" dirty="0" err="1" smtClean="0">
                <a:solidFill>
                  <a:srgbClr val="CC00FF"/>
                </a:solidFill>
              </a:rPr>
              <a:t>LLSVP</a:t>
            </a:r>
            <a:r>
              <a:rPr lang="nb-NO" sz="1000" i="1" dirty="0" smtClean="0">
                <a:solidFill>
                  <a:srgbClr val="CC00FF"/>
                </a:solidFill>
              </a:rPr>
              <a:t>: Large </a:t>
            </a:r>
            <a:r>
              <a:rPr lang="nb-NO" sz="1000" i="1" dirty="0" err="1" smtClean="0">
                <a:solidFill>
                  <a:srgbClr val="CC00FF"/>
                </a:solidFill>
              </a:rPr>
              <a:t>low</a:t>
            </a:r>
            <a:r>
              <a:rPr lang="nb-NO" sz="1000" i="1" dirty="0" smtClean="0">
                <a:solidFill>
                  <a:srgbClr val="CC00FF"/>
                </a:solidFill>
              </a:rPr>
              <a:t> </a:t>
            </a:r>
            <a:r>
              <a:rPr lang="nb-NO" sz="1000" i="1" dirty="0" err="1" smtClean="0">
                <a:solidFill>
                  <a:srgbClr val="CC00FF"/>
                </a:solidFill>
              </a:rPr>
              <a:t>shear-wave</a:t>
            </a:r>
            <a:r>
              <a:rPr lang="nb-NO" sz="1000" i="1" dirty="0" smtClean="0">
                <a:solidFill>
                  <a:srgbClr val="CC00FF"/>
                </a:solidFill>
              </a:rPr>
              <a:t> </a:t>
            </a:r>
            <a:r>
              <a:rPr lang="nb-NO" sz="1000" i="1" dirty="0" err="1" smtClean="0">
                <a:solidFill>
                  <a:srgbClr val="CC00FF"/>
                </a:solidFill>
              </a:rPr>
              <a:t>velocity</a:t>
            </a:r>
            <a:r>
              <a:rPr lang="nb-NO" sz="1000" i="1" dirty="0" smtClean="0">
                <a:solidFill>
                  <a:srgbClr val="CC00FF"/>
                </a:solidFill>
              </a:rPr>
              <a:t> </a:t>
            </a:r>
            <a:r>
              <a:rPr lang="nb-NO" sz="1000" i="1" dirty="0" err="1" smtClean="0">
                <a:solidFill>
                  <a:srgbClr val="CC00FF"/>
                </a:solidFill>
              </a:rPr>
              <a:t>province</a:t>
            </a:r>
            <a:endParaRPr lang="nb-NO" sz="1000" dirty="0" smtClean="0">
              <a:solidFill>
                <a:srgbClr val="CC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" y="3137197"/>
            <a:ext cx="7380312" cy="3708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53" y="723314"/>
            <a:ext cx="5147563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100" dirty="0" smtClean="0"/>
              <a:t>Reidar G. Trønnes</a:t>
            </a:r>
          </a:p>
          <a:p>
            <a:pPr>
              <a:lnSpc>
                <a:spcPts val="1200"/>
              </a:lnSpc>
            </a:pPr>
            <a:r>
              <a:rPr lang="nb-NO" sz="1000" dirty="0" smtClean="0"/>
              <a:t>Centre for Earth Evolution and Dynamics (</a:t>
            </a:r>
            <a:r>
              <a:rPr lang="nb-NO" sz="1000" dirty="0" err="1" smtClean="0"/>
              <a:t>CEED</a:t>
            </a:r>
            <a:r>
              <a:rPr lang="nb-NO" sz="1000" dirty="0" smtClean="0"/>
              <a:t>) and Natural </a:t>
            </a:r>
            <a:r>
              <a:rPr lang="nb-NO" sz="1000" dirty="0" err="1" smtClean="0"/>
              <a:t>History</a:t>
            </a:r>
            <a:r>
              <a:rPr lang="nb-NO" sz="1000" dirty="0" smtClean="0"/>
              <a:t> Museum, Univ. </a:t>
            </a:r>
            <a:r>
              <a:rPr lang="nb-NO" sz="1000" dirty="0" err="1" smtClean="0"/>
              <a:t>of</a:t>
            </a:r>
            <a:r>
              <a:rPr lang="nb-NO" sz="1000" dirty="0" smtClean="0"/>
              <a:t> Oslo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574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62" y="77546"/>
            <a:ext cx="3962309" cy="9771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nb-NO" b="1" dirty="0" smtClean="0">
                <a:solidFill>
                  <a:srgbClr val="0066FF"/>
                </a:solidFill>
              </a:rPr>
              <a:t>Venus and Earth</a:t>
            </a:r>
            <a:endParaRPr lang="nb-NO" b="1" dirty="0"/>
          </a:p>
          <a:p>
            <a:pPr>
              <a:lnSpc>
                <a:spcPts val="2300"/>
              </a:lnSpc>
            </a:pPr>
            <a:r>
              <a:rPr lang="nb-NO" sz="1600" dirty="0" err="1" smtClean="0"/>
              <a:t>Segregated</a:t>
            </a:r>
            <a:r>
              <a:rPr lang="nb-NO" sz="1600" dirty="0" smtClean="0"/>
              <a:t> </a:t>
            </a:r>
            <a:r>
              <a:rPr lang="nb-NO" sz="1600" dirty="0" err="1" smtClean="0"/>
              <a:t>cores</a:t>
            </a:r>
            <a:r>
              <a:rPr lang="nb-NO" sz="1600" dirty="0" smtClean="0"/>
              <a:t> at </a:t>
            </a:r>
            <a:r>
              <a:rPr lang="nb-NO" sz="1600" dirty="0" err="1" smtClean="0"/>
              <a:t>very</a:t>
            </a:r>
            <a:r>
              <a:rPr lang="nb-NO" sz="1600" dirty="0" smtClean="0"/>
              <a:t> </a:t>
            </a:r>
            <a:r>
              <a:rPr lang="nb-NO" sz="1600" dirty="0" err="1" smtClean="0"/>
              <a:t>high</a:t>
            </a:r>
            <a:r>
              <a:rPr lang="nb-NO" sz="1600" dirty="0" smtClean="0"/>
              <a:t> T, </a:t>
            </a:r>
            <a:r>
              <a:rPr lang="nb-NO" sz="1600" dirty="0" err="1" smtClean="0"/>
              <a:t>allowing</a:t>
            </a:r>
            <a:endParaRPr lang="nb-NO" sz="1600" dirty="0"/>
          </a:p>
          <a:p>
            <a:pPr>
              <a:lnSpc>
                <a:spcPts val="2300"/>
              </a:lnSpc>
            </a:pPr>
            <a:r>
              <a:rPr lang="nb-NO" sz="1600" dirty="0" smtClean="0"/>
              <a:t>  </a:t>
            </a:r>
            <a:r>
              <a:rPr lang="nb-NO" sz="1600" dirty="0" err="1" smtClean="0"/>
              <a:t>high</a:t>
            </a:r>
            <a:r>
              <a:rPr lang="nb-NO" sz="1600" dirty="0" smtClean="0"/>
              <a:t> </a:t>
            </a:r>
            <a:r>
              <a:rPr lang="nb-NO" sz="1600" dirty="0" err="1" smtClean="0"/>
              <a:t>Si</a:t>
            </a:r>
            <a:r>
              <a:rPr lang="nb-NO" sz="1600" baseline="30000" dirty="0" err="1" smtClean="0"/>
              <a:t>core</a:t>
            </a:r>
            <a:r>
              <a:rPr lang="nb-NO" sz="1600" dirty="0" smtClean="0"/>
              <a:t>  </a:t>
            </a:r>
            <a:r>
              <a:rPr lang="nb-NO" sz="1600" b="1" dirty="0" smtClean="0"/>
              <a:t>and</a:t>
            </a:r>
            <a:r>
              <a:rPr lang="nb-NO" sz="1600" dirty="0" smtClean="0"/>
              <a:t>  high </a:t>
            </a:r>
            <a:r>
              <a:rPr lang="nb-NO" sz="1600" dirty="0" err="1" smtClean="0"/>
              <a:t>FeO</a:t>
            </a:r>
            <a:r>
              <a:rPr lang="nb-NO" sz="1600" baseline="30000" dirty="0" err="1" smtClean="0">
                <a:solidFill>
                  <a:srgbClr val="000000"/>
                </a:solidFill>
              </a:rPr>
              <a:t>MO</a:t>
            </a:r>
            <a:r>
              <a:rPr lang="nb-NO" sz="1600" baseline="30000" dirty="0" smtClean="0">
                <a:solidFill>
                  <a:srgbClr val="000000"/>
                </a:solidFill>
              </a:rPr>
              <a:t> </a:t>
            </a:r>
            <a:r>
              <a:rPr lang="nb-N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(i.e. </a:t>
            </a:r>
            <a:r>
              <a:rPr lang="nb-NO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</a:t>
            </a:r>
            <a:r>
              <a:rPr lang="nb-N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</a:t>
            </a:r>
            <a:r>
              <a:rPr lang="nb-NO" sz="1400" baseline="-1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nb-NO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nb-N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90720" y="5305703"/>
            <a:ext cx="4051109" cy="1374735"/>
            <a:chOff x="1703759" y="4966683"/>
            <a:chExt cx="4051109" cy="1374735"/>
          </a:xfrm>
        </p:grpSpPr>
        <p:sp>
          <p:nvSpPr>
            <p:cNvPr id="12" name="TextBox 11"/>
            <p:cNvSpPr txBox="1"/>
            <p:nvPr/>
          </p:nvSpPr>
          <p:spPr>
            <a:xfrm>
              <a:off x="1703759" y="4966683"/>
              <a:ext cx="4051109" cy="13747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nb-NO" b="1" dirty="0" smtClean="0">
                  <a:solidFill>
                    <a:srgbClr val="0066FF"/>
                  </a:solidFill>
                </a:rPr>
                <a:t>Cooling</a:t>
              </a:r>
              <a:r>
                <a:rPr lang="nb-NO" dirty="0" smtClean="0">
                  <a:solidFill>
                    <a:srgbClr val="0066FF"/>
                  </a:solidFill>
                </a:rPr>
                <a:t> of core and magma </a:t>
              </a:r>
              <a:r>
                <a:rPr lang="nb-NO" dirty="0" err="1" smtClean="0">
                  <a:solidFill>
                    <a:srgbClr val="0066FF"/>
                  </a:solidFill>
                </a:rPr>
                <a:t>ocean</a:t>
              </a:r>
              <a:r>
                <a:rPr lang="nb-NO" dirty="0" smtClean="0">
                  <a:solidFill>
                    <a:srgbClr val="0066FF"/>
                  </a:solidFill>
                </a:rPr>
                <a:t> (MO)</a:t>
              </a:r>
            </a:p>
            <a:p>
              <a:pPr>
                <a:lnSpc>
                  <a:spcPts val="3400"/>
                </a:lnSpc>
              </a:pPr>
              <a:r>
                <a:rPr lang="nb-NO" sz="2000" dirty="0" smtClean="0">
                  <a:solidFill>
                    <a:srgbClr val="6600CC"/>
                  </a:solidFill>
                </a:rPr>
                <a:t>        </a:t>
              </a:r>
              <a:r>
                <a:rPr lang="nb-NO" sz="2000" dirty="0" err="1" smtClean="0">
                  <a:solidFill>
                    <a:srgbClr val="6600CC"/>
                  </a:solidFill>
                </a:rPr>
                <a:t>core</a:t>
              </a:r>
              <a:r>
                <a:rPr lang="nb-NO" sz="2000" dirty="0" smtClean="0">
                  <a:solidFill>
                    <a:srgbClr val="6600CC"/>
                  </a:solidFill>
                </a:rPr>
                <a:t>-MO </a:t>
              </a:r>
              <a:r>
                <a:rPr lang="nb-NO" sz="2000" b="1" dirty="0" smtClean="0">
                  <a:solidFill>
                    <a:srgbClr val="6600CC"/>
                  </a:solidFill>
                </a:rPr>
                <a:t>chemical exchange</a:t>
              </a:r>
            </a:p>
            <a:p>
              <a:pPr>
                <a:lnSpc>
                  <a:spcPts val="2200"/>
                </a:lnSpc>
              </a:pPr>
              <a:r>
                <a:rPr lang="nb-NO" dirty="0" smtClean="0">
                  <a:solidFill>
                    <a:srgbClr val="6600CC"/>
                  </a:solidFill>
                </a:rPr>
                <a:t>           - FeO </a:t>
              </a:r>
              <a:r>
                <a:rPr lang="nb-NO" dirty="0" smtClean="0">
                  <a:solidFill>
                    <a:srgbClr val="9999FF"/>
                  </a:solidFill>
                </a:rPr>
                <a:t>and FeO</a:t>
              </a:r>
              <a:r>
                <a:rPr lang="nb-NO" baseline="-25000" dirty="0" smtClean="0">
                  <a:solidFill>
                    <a:srgbClr val="9999FF"/>
                  </a:solidFill>
                </a:rPr>
                <a:t>1.5</a:t>
              </a:r>
              <a:r>
                <a:rPr lang="nb-NO" dirty="0" smtClean="0">
                  <a:solidFill>
                    <a:srgbClr val="6600CC"/>
                  </a:solidFill>
                </a:rPr>
                <a:t> to the core</a:t>
              </a:r>
            </a:p>
            <a:p>
              <a:pPr>
                <a:lnSpc>
                  <a:spcPts val="2200"/>
                </a:lnSpc>
              </a:pPr>
              <a:r>
                <a:rPr lang="nb-NO" dirty="0" smtClean="0">
                  <a:solidFill>
                    <a:srgbClr val="6600CC"/>
                  </a:solidFill>
                </a:rPr>
                <a:t>           - SiO</a:t>
              </a:r>
              <a:r>
                <a:rPr lang="nb-NO" baseline="-25000" dirty="0" smtClean="0">
                  <a:solidFill>
                    <a:srgbClr val="6600CC"/>
                  </a:solidFill>
                </a:rPr>
                <a:t>2</a:t>
              </a:r>
              <a:r>
                <a:rPr lang="nb-NO" dirty="0" smtClean="0">
                  <a:solidFill>
                    <a:srgbClr val="6600CC"/>
                  </a:solidFill>
                </a:rPr>
                <a:t> to </a:t>
              </a:r>
              <a:r>
                <a:rPr lang="nb-NO" dirty="0" err="1" smtClean="0">
                  <a:solidFill>
                    <a:srgbClr val="6600CC"/>
                  </a:solidFill>
                </a:rPr>
                <a:t>the</a:t>
              </a:r>
              <a:r>
                <a:rPr lang="nb-NO" dirty="0" smtClean="0">
                  <a:solidFill>
                    <a:srgbClr val="6600CC"/>
                  </a:solidFill>
                </a:rPr>
                <a:t> MO (and </a:t>
              </a:r>
              <a:r>
                <a:rPr lang="nb-NO" dirty="0" err="1" smtClean="0">
                  <a:solidFill>
                    <a:srgbClr val="6600CC"/>
                  </a:solidFill>
                </a:rPr>
                <a:t>BMO</a:t>
              </a:r>
              <a:r>
                <a:rPr lang="nb-NO" dirty="0" smtClean="0">
                  <a:solidFill>
                    <a:srgbClr val="6600CC"/>
                  </a:solidFill>
                </a:rPr>
                <a:t>)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830094" y="5441337"/>
              <a:ext cx="365960" cy="21249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82462" y="61350"/>
            <a:ext cx="3849131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Because the chemical equilibrium:</a:t>
            </a:r>
          </a:p>
          <a:p>
            <a:r>
              <a:rPr lang="nb-NO" sz="2000" b="1" dirty="0" smtClean="0">
                <a:solidFill>
                  <a:srgbClr val="FF0000"/>
                </a:solidFill>
              </a:rPr>
              <a:t>2 Fe</a:t>
            </a:r>
            <a:r>
              <a:rPr lang="nb-NO" sz="2000" b="1" baseline="30000" dirty="0" smtClean="0">
                <a:solidFill>
                  <a:srgbClr val="FF0000"/>
                </a:solidFill>
              </a:rPr>
              <a:t>met</a:t>
            </a:r>
            <a:r>
              <a:rPr lang="nb-NO" sz="2000" b="1" dirty="0" smtClean="0">
                <a:solidFill>
                  <a:srgbClr val="FF0000"/>
                </a:solidFill>
              </a:rPr>
              <a:t> + SiO</a:t>
            </a:r>
            <a:r>
              <a:rPr lang="nb-NO" sz="2000" b="1" baseline="-25000" dirty="0" smtClean="0">
                <a:solidFill>
                  <a:srgbClr val="FF0000"/>
                </a:solidFill>
              </a:rPr>
              <a:t>2</a:t>
            </a:r>
            <a:r>
              <a:rPr lang="nb-NO" sz="2000" b="1" baseline="30000" dirty="0" smtClean="0">
                <a:solidFill>
                  <a:srgbClr val="FF0000"/>
                </a:solidFill>
              </a:rPr>
              <a:t>sil</a:t>
            </a:r>
            <a:r>
              <a:rPr lang="nb-NO" sz="2000" b="1" dirty="0" smtClean="0">
                <a:solidFill>
                  <a:srgbClr val="FF0000"/>
                </a:solidFill>
              </a:rPr>
              <a:t>  =  Si</a:t>
            </a:r>
            <a:r>
              <a:rPr lang="nb-NO" sz="2000" b="1" baseline="30000" dirty="0" smtClean="0">
                <a:solidFill>
                  <a:srgbClr val="FF0000"/>
                </a:solidFill>
              </a:rPr>
              <a:t>met</a:t>
            </a:r>
            <a:r>
              <a:rPr lang="nb-NO" sz="2000" b="1" dirty="0" smtClean="0">
                <a:solidFill>
                  <a:srgbClr val="FF0000"/>
                </a:solidFill>
              </a:rPr>
              <a:t> + 2 FeO</a:t>
            </a:r>
            <a:r>
              <a:rPr lang="nb-NO" sz="2000" b="1" baseline="30000" dirty="0" smtClean="0">
                <a:solidFill>
                  <a:srgbClr val="FF0000"/>
                </a:solidFill>
              </a:rPr>
              <a:t>sil</a:t>
            </a:r>
          </a:p>
          <a:p>
            <a:pPr>
              <a:lnSpc>
                <a:spcPts val="2600"/>
              </a:lnSpc>
            </a:pPr>
            <a:r>
              <a:rPr lang="nb-NO" sz="1400" dirty="0" smtClean="0"/>
              <a:t>is displaced towards the product side (right) with</a:t>
            </a:r>
          </a:p>
          <a:p>
            <a:pPr>
              <a:lnSpc>
                <a:spcPts val="1600"/>
              </a:lnSpc>
            </a:pPr>
            <a:r>
              <a:rPr lang="nb-NO" sz="1400" dirty="0" smtClean="0"/>
              <a:t>increasing T  </a:t>
            </a:r>
            <a:r>
              <a:rPr lang="nb-NO" sz="1400" b="1" dirty="0" smtClean="0">
                <a:solidFill>
                  <a:srgbClr val="0066FF"/>
                </a:solidFill>
              </a:rPr>
              <a:t>and reversed with decreasing T</a:t>
            </a:r>
            <a:endParaRPr lang="en-GB" sz="1400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5166" y="1348667"/>
            <a:ext cx="282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rgbClr val="CC00CC"/>
                </a:solidFill>
              </a:rPr>
              <a:t>           2 Fe + O</a:t>
            </a:r>
            <a:r>
              <a:rPr lang="nb-NO" sz="1600" baseline="-25000" dirty="0" smtClean="0">
                <a:solidFill>
                  <a:srgbClr val="CC00CC"/>
                </a:solidFill>
              </a:rPr>
              <a:t>2</a:t>
            </a:r>
            <a:r>
              <a:rPr lang="nb-NO" sz="1600" dirty="0" smtClean="0">
                <a:solidFill>
                  <a:srgbClr val="CC00CC"/>
                </a:solidFill>
              </a:rPr>
              <a:t> = 2 FeO   (IW)</a:t>
            </a:r>
          </a:p>
          <a:p>
            <a:r>
              <a:rPr lang="nb-NO" sz="1600" dirty="0" smtClean="0"/>
              <a:t>  minus:  </a:t>
            </a:r>
            <a:r>
              <a:rPr lang="nb-NO" sz="1600" dirty="0" smtClean="0">
                <a:solidFill>
                  <a:srgbClr val="800080"/>
                </a:solidFill>
              </a:rPr>
              <a:t>Si + O</a:t>
            </a:r>
            <a:r>
              <a:rPr lang="nb-NO" sz="1600" baseline="-25000" dirty="0" smtClean="0">
                <a:solidFill>
                  <a:srgbClr val="800080"/>
                </a:solidFill>
              </a:rPr>
              <a:t>2</a:t>
            </a:r>
            <a:r>
              <a:rPr lang="nb-NO" sz="1600" dirty="0" smtClean="0">
                <a:solidFill>
                  <a:srgbClr val="800080"/>
                </a:solidFill>
              </a:rPr>
              <a:t> = SiO</a:t>
            </a:r>
            <a:r>
              <a:rPr lang="nb-NO" sz="1600" baseline="-25000" dirty="0" smtClean="0">
                <a:solidFill>
                  <a:srgbClr val="800080"/>
                </a:solidFill>
              </a:rPr>
              <a:t>2       </a:t>
            </a:r>
            <a:r>
              <a:rPr lang="nb-NO" sz="1600" dirty="0" smtClean="0">
                <a:solidFill>
                  <a:srgbClr val="800080"/>
                </a:solidFill>
              </a:rPr>
              <a:t>(SS)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8961" y="1961639"/>
            <a:ext cx="29578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gives:  </a:t>
            </a:r>
            <a:r>
              <a:rPr lang="nb-NO" sz="1600" dirty="0" smtClean="0">
                <a:solidFill>
                  <a:srgbClr val="FF7C80"/>
                </a:solidFill>
              </a:rPr>
              <a:t>2 Fe </a:t>
            </a:r>
            <a:r>
              <a:rPr lang="nb-NO" sz="1600" dirty="0" smtClean="0">
                <a:solidFill>
                  <a:srgbClr val="FF7C80"/>
                </a:solidFill>
                <a:latin typeface="Symbol" panose="05050102010706020507" pitchFamily="18" charset="2"/>
              </a:rPr>
              <a:t>-</a:t>
            </a:r>
            <a:r>
              <a:rPr lang="nb-NO" sz="1600" dirty="0" smtClean="0">
                <a:solidFill>
                  <a:srgbClr val="FF7C80"/>
                </a:solidFill>
              </a:rPr>
              <a:t> Si = 2 FeO </a:t>
            </a:r>
            <a:r>
              <a:rPr lang="nb-NO" sz="1600" dirty="0">
                <a:solidFill>
                  <a:srgbClr val="FF7C80"/>
                </a:solidFill>
                <a:latin typeface="Symbol" panose="05050102010706020507" pitchFamily="18" charset="2"/>
              </a:rPr>
              <a:t>-</a:t>
            </a:r>
            <a:r>
              <a:rPr lang="nb-NO" sz="1600" dirty="0" smtClean="0">
                <a:solidFill>
                  <a:srgbClr val="FF7C80"/>
                </a:solidFill>
              </a:rPr>
              <a:t> SiO</a:t>
            </a:r>
            <a:r>
              <a:rPr lang="nb-NO" sz="1600" baseline="-25000" dirty="0" smtClean="0">
                <a:solidFill>
                  <a:srgbClr val="FF7C80"/>
                </a:solidFill>
              </a:rPr>
              <a:t>2</a:t>
            </a:r>
            <a:endParaRPr lang="en-GB" sz="1600" dirty="0">
              <a:solidFill>
                <a:srgbClr val="FF7C80"/>
              </a:solidFill>
            </a:endParaRPr>
          </a:p>
          <a:p>
            <a:r>
              <a:rPr lang="nb-NO" sz="1600" dirty="0" smtClean="0"/>
              <a:t>or:</a:t>
            </a:r>
            <a:r>
              <a:rPr lang="nb-NO" sz="1600" dirty="0" smtClean="0">
                <a:solidFill>
                  <a:srgbClr val="800080"/>
                </a:solidFill>
              </a:rPr>
              <a:t>  </a:t>
            </a:r>
            <a:r>
              <a:rPr lang="nb-NO" b="1" dirty="0" smtClean="0">
                <a:solidFill>
                  <a:srgbClr val="FF0000"/>
                </a:solidFill>
              </a:rPr>
              <a:t>2 </a:t>
            </a:r>
            <a:r>
              <a:rPr lang="nb-NO" b="1" dirty="0">
                <a:solidFill>
                  <a:srgbClr val="FF0000"/>
                </a:solidFill>
              </a:rPr>
              <a:t>Fe </a:t>
            </a:r>
            <a:r>
              <a:rPr lang="nb-NO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nb-NO" b="1" dirty="0" smtClean="0">
                <a:solidFill>
                  <a:srgbClr val="FF0000"/>
                </a:solidFill>
              </a:rPr>
              <a:t> Si</a:t>
            </a:r>
            <a:r>
              <a:rPr lang="nb-NO" b="1" dirty="0">
                <a:solidFill>
                  <a:srgbClr val="FF0000"/>
                </a:solidFill>
              </a:rPr>
              <a:t>O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>
                <a:solidFill>
                  <a:srgbClr val="FF0000"/>
                </a:solidFill>
              </a:rPr>
              <a:t>= </a:t>
            </a:r>
            <a:r>
              <a:rPr lang="nb-NO" b="1" dirty="0" smtClean="0">
                <a:solidFill>
                  <a:srgbClr val="FF0000"/>
                </a:solidFill>
              </a:rPr>
              <a:t>Si + 2 FeO</a:t>
            </a:r>
            <a:endParaRPr lang="en-GB" b="1" dirty="0">
              <a:solidFill>
                <a:srgbClr val="800080"/>
              </a:solidFill>
            </a:endParaRPr>
          </a:p>
        </p:txBody>
      </p:sp>
      <p:pic>
        <p:nvPicPr>
          <p:cNvPr id="6" name="Picture 2" descr="M:\pc\Dokumenter\Adobe-Illustr-figures\Experimental-PhaseRel\Core-phase-rel\Tecto12217-Fig\Fig 5B-IW-SS-T-f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" y="1215263"/>
            <a:ext cx="4672013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990720" y="3101391"/>
            <a:ext cx="4064437" cy="1733808"/>
            <a:chOff x="4303526" y="4897603"/>
            <a:chExt cx="4064437" cy="1733808"/>
          </a:xfrm>
        </p:grpSpPr>
        <p:sp>
          <p:nvSpPr>
            <p:cNvPr id="15" name="TextBox 14"/>
            <p:cNvSpPr txBox="1"/>
            <p:nvPr/>
          </p:nvSpPr>
          <p:spPr>
            <a:xfrm>
              <a:off x="4303526" y="4897603"/>
              <a:ext cx="4064437" cy="17338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nb-NO" sz="1600" b="1" dirty="0" err="1" smtClean="0">
                  <a:solidFill>
                    <a:srgbClr val="0066FF"/>
                  </a:solidFill>
                </a:rPr>
                <a:t>Additional</a:t>
              </a:r>
              <a:r>
                <a:rPr lang="nb-NO" sz="1600" b="1" dirty="0" smtClean="0">
                  <a:solidFill>
                    <a:srgbClr val="0066FF"/>
                  </a:solidFill>
                </a:rPr>
                <a:t> </a:t>
              </a:r>
              <a:r>
                <a:rPr lang="nb-NO" sz="1600" dirty="0" err="1" smtClean="0">
                  <a:solidFill>
                    <a:srgbClr val="0066FF"/>
                  </a:solidFill>
                </a:rPr>
                <a:t>pressure-effect</a:t>
              </a:r>
              <a:r>
                <a:rPr lang="nb-NO" sz="1600" dirty="0" smtClean="0">
                  <a:solidFill>
                    <a:srgbClr val="0066FF"/>
                  </a:solidFill>
                </a:rPr>
                <a:t> </a:t>
              </a:r>
              <a:r>
                <a:rPr lang="nb-NO" sz="1400" b="1" dirty="0" smtClean="0">
                  <a:solidFill>
                    <a:srgbClr val="0066FF"/>
                  </a:solidFill>
                </a:rPr>
                <a:t>– </a:t>
              </a:r>
              <a:r>
                <a:rPr lang="nb-NO" sz="1400" dirty="0" err="1" smtClean="0">
                  <a:solidFill>
                    <a:srgbClr val="0066FF"/>
                  </a:solidFill>
                </a:rPr>
                <a:t>above</a:t>
              </a:r>
              <a:r>
                <a:rPr lang="nb-NO" sz="1400" dirty="0" smtClean="0">
                  <a:solidFill>
                    <a:srgbClr val="0066FF"/>
                  </a:solidFill>
                </a:rPr>
                <a:t> 25 GPa</a:t>
              </a:r>
            </a:p>
            <a:p>
              <a:pPr>
                <a:lnSpc>
                  <a:spcPts val="1200"/>
                </a:lnSpc>
              </a:pPr>
              <a:r>
                <a:rPr lang="nb-NO" sz="1200" dirty="0" smtClean="0">
                  <a:solidFill>
                    <a:srgbClr val="0066FF"/>
                  </a:solidFill>
                </a:rPr>
                <a:t>                                      </a:t>
              </a:r>
              <a:r>
                <a:rPr lang="nb-NO" sz="1100" dirty="0" smtClean="0"/>
                <a:t>Armstrong and Frost (2019, Nature)</a:t>
              </a:r>
            </a:p>
            <a:p>
              <a:pPr>
                <a:lnSpc>
                  <a:spcPts val="2300"/>
                </a:lnSpc>
              </a:pPr>
              <a:r>
                <a:rPr lang="nb-NO" sz="1400" dirty="0" err="1" smtClean="0"/>
                <a:t>Disproportionation</a:t>
              </a:r>
              <a:r>
                <a:rPr lang="nb-NO" sz="1400" dirty="0" smtClean="0"/>
                <a:t> </a:t>
              </a:r>
              <a:r>
                <a:rPr lang="nb-NO" sz="1400" dirty="0" err="1"/>
                <a:t>of</a:t>
              </a:r>
              <a:r>
                <a:rPr lang="nb-NO" sz="1400" dirty="0"/>
                <a:t> </a:t>
              </a:r>
              <a:r>
                <a:rPr lang="nb-NO" sz="1400" dirty="0" err="1"/>
                <a:t>FeO</a:t>
              </a:r>
              <a:r>
                <a:rPr lang="nb-NO" sz="1400" baseline="30000" dirty="0" err="1"/>
                <a:t>MO</a:t>
              </a:r>
              <a:r>
                <a:rPr lang="nb-NO" sz="1400" dirty="0"/>
                <a:t> </a:t>
              </a:r>
              <a:r>
                <a:rPr lang="nb-NO" sz="1400" dirty="0" smtClean="0"/>
                <a:t>at p &gt; 25 GPa promotes</a:t>
              </a:r>
            </a:p>
            <a:p>
              <a:pPr>
                <a:lnSpc>
                  <a:spcPts val="1400"/>
                </a:lnSpc>
              </a:pPr>
              <a:r>
                <a:rPr lang="nb-NO" sz="1400" dirty="0" err="1"/>
                <a:t>high</a:t>
              </a:r>
              <a:r>
                <a:rPr lang="nb-NO" sz="1400" dirty="0"/>
                <a:t> f</a:t>
              </a:r>
              <a:r>
                <a:rPr lang="nb-NO" sz="1600" baseline="-10000" dirty="0"/>
                <a:t>O</a:t>
              </a:r>
              <a:r>
                <a:rPr lang="nb-NO" sz="1400" baseline="-25000" dirty="0"/>
                <a:t>2</a:t>
              </a:r>
              <a:r>
                <a:rPr lang="nb-NO" sz="1400" dirty="0"/>
                <a:t> </a:t>
              </a:r>
              <a:r>
                <a:rPr lang="nb-NO" sz="1400" dirty="0" smtClean="0"/>
                <a:t>in </a:t>
              </a:r>
              <a:r>
                <a:rPr lang="nb-NO" sz="1400" dirty="0" err="1" smtClean="0"/>
                <a:t>the</a:t>
              </a:r>
              <a:r>
                <a:rPr lang="nb-NO" sz="1400" dirty="0" smtClean="0"/>
                <a:t> MO, </a:t>
              </a:r>
              <a:r>
                <a:rPr lang="nb-NO" sz="1400" dirty="0" err="1" smtClean="0"/>
                <a:t>combined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with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core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segregation</a:t>
              </a:r>
              <a:r>
                <a:rPr lang="nb-NO" sz="1400" dirty="0" smtClean="0"/>
                <a:t>:  </a:t>
              </a:r>
            </a:p>
            <a:p>
              <a:pPr>
                <a:lnSpc>
                  <a:spcPts val="2800"/>
                </a:lnSpc>
              </a:pPr>
              <a:r>
                <a:rPr lang="nb-NO" dirty="0">
                  <a:solidFill>
                    <a:srgbClr val="FF0000"/>
                  </a:solidFill>
                </a:rPr>
                <a:t> </a:t>
              </a:r>
              <a:r>
                <a:rPr lang="nb-NO" dirty="0" smtClean="0">
                  <a:solidFill>
                    <a:srgbClr val="FF0000"/>
                  </a:solidFill>
                </a:rPr>
                <a:t>   </a:t>
              </a:r>
              <a:r>
                <a:rPr lang="nb-NO" sz="1900" b="1" dirty="0" smtClean="0">
                  <a:solidFill>
                    <a:srgbClr val="FF0000"/>
                  </a:solidFill>
                </a:rPr>
                <a:t>3 </a:t>
              </a:r>
              <a:r>
                <a:rPr lang="nb-NO" sz="1900" b="1" dirty="0" err="1" smtClean="0">
                  <a:solidFill>
                    <a:srgbClr val="FF0000"/>
                  </a:solidFill>
                </a:rPr>
                <a:t>FeO</a:t>
              </a:r>
              <a:r>
                <a:rPr lang="nb-NO" sz="1900" b="1" dirty="0" smtClean="0">
                  <a:solidFill>
                    <a:srgbClr val="FF0000"/>
                  </a:solidFill>
                </a:rPr>
                <a:t>  =  2 FeO</a:t>
              </a:r>
              <a:r>
                <a:rPr lang="nb-NO" sz="1900" b="1" baseline="-25000" dirty="0" smtClean="0">
                  <a:solidFill>
                    <a:srgbClr val="FF0000"/>
                  </a:solidFill>
                </a:rPr>
                <a:t>1.5</a:t>
              </a:r>
              <a:r>
                <a:rPr lang="nb-NO" sz="1900" b="1" dirty="0" smtClean="0">
                  <a:solidFill>
                    <a:srgbClr val="FF0000"/>
                  </a:solidFill>
                </a:rPr>
                <a:t>   +      Fe</a:t>
              </a:r>
            </a:p>
            <a:p>
              <a:pPr>
                <a:lnSpc>
                  <a:spcPts val="1700"/>
                </a:lnSpc>
              </a:pPr>
              <a:r>
                <a:rPr lang="nb-NO" sz="1100" dirty="0"/>
                <a:t> </a:t>
              </a:r>
              <a:r>
                <a:rPr lang="nb-NO" sz="1100" dirty="0" smtClean="0"/>
                <a:t>             </a:t>
              </a:r>
              <a:r>
                <a:rPr lang="nb-NO" sz="1100" dirty="0" err="1" smtClean="0"/>
                <a:t>components</a:t>
              </a:r>
              <a:r>
                <a:rPr lang="nb-NO" sz="1100" dirty="0" smtClean="0"/>
                <a:t> in </a:t>
              </a:r>
              <a:r>
                <a:rPr lang="nb-NO" sz="1100" dirty="0" err="1" smtClean="0"/>
                <a:t>the</a:t>
              </a:r>
              <a:r>
                <a:rPr lang="nb-NO" sz="1100" dirty="0" smtClean="0"/>
                <a:t> MO               </a:t>
              </a:r>
              <a:r>
                <a:rPr lang="nb-NO" sz="1100" dirty="0" err="1" smtClean="0"/>
                <a:t>liquid</a:t>
              </a:r>
              <a:r>
                <a:rPr lang="nb-NO" sz="1100" dirty="0" smtClean="0"/>
                <a:t> metal </a:t>
              </a:r>
              <a:r>
                <a:rPr lang="nb-NO" sz="1100" dirty="0" err="1" smtClean="0"/>
                <a:t>segregating</a:t>
              </a:r>
              <a:endParaRPr lang="nb-NO" sz="1100" dirty="0"/>
            </a:p>
            <a:p>
              <a:pPr>
                <a:lnSpc>
                  <a:spcPts val="1100"/>
                </a:lnSpc>
              </a:pPr>
              <a:r>
                <a:rPr lang="nb-NO" sz="1100" dirty="0" smtClean="0"/>
                <a:t>                                                                   and sinking to </a:t>
              </a:r>
              <a:r>
                <a:rPr lang="nb-NO" sz="1100" dirty="0" err="1" smtClean="0"/>
                <a:t>the</a:t>
              </a:r>
              <a:r>
                <a:rPr lang="nb-NO" sz="1100" dirty="0" smtClean="0"/>
                <a:t> </a:t>
              </a:r>
              <a:r>
                <a:rPr lang="nb-NO" sz="1100" dirty="0" err="1" smtClean="0"/>
                <a:t>core</a:t>
              </a:r>
              <a:r>
                <a:rPr lang="nb-NO" sz="1100" dirty="0" smtClean="0"/>
                <a:t> 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5515020" y="5285448"/>
              <a:ext cx="94127" cy="185985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7227179" y="6019284"/>
              <a:ext cx="90353" cy="32020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46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:\pc\Dokumenter\Adobe-Illustr-figures\Experimental-PhaseRel\Core-phase-rel\Tecto12217-Fig\Fig 18-Fe-FeO-MgO Frost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2" y="3560866"/>
            <a:ext cx="3883630" cy="30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M:\pc\Dokumenter\Adobe-Illustr-figures\Experimental-PhaseRel\Core-phase-rel\Tecto12217-Fig\Fig 18-Fe-FeO-MgO Frost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3" y="5058771"/>
            <a:ext cx="2788039" cy="14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5774" y="110660"/>
            <a:ext cx="7847681" cy="400110"/>
            <a:chOff x="108696" y="109371"/>
            <a:chExt cx="7850395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108696" y="109371"/>
              <a:ext cx="7850395" cy="400110"/>
            </a:xfrm>
            <a:prstGeom prst="rect">
              <a:avLst/>
            </a:prstGeom>
            <a:solidFill>
              <a:srgbClr val="E4E4E4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nb-NO" sz="2200" b="1" dirty="0" smtClean="0">
                  <a:solidFill>
                    <a:srgbClr val="0066FF"/>
                  </a:solidFill>
                </a:rPr>
                <a:t>O and Si in Fe-</a:t>
              </a:r>
              <a:r>
                <a:rPr lang="nb-NO" sz="2200" b="1" dirty="0" err="1" smtClean="0">
                  <a:solidFill>
                    <a:srgbClr val="0066FF"/>
                  </a:solidFill>
                </a:rPr>
                <a:t>alloys</a:t>
              </a:r>
              <a:r>
                <a:rPr lang="nb-NO" sz="2200" b="1" dirty="0" smtClean="0">
                  <a:solidFill>
                    <a:srgbClr val="0066FF"/>
                  </a:solidFill>
                </a:rPr>
                <a:t>        </a:t>
              </a:r>
              <a:r>
                <a:rPr lang="nb-NO" sz="2000" b="1" dirty="0" err="1" smtClean="0">
                  <a:solidFill>
                    <a:srgbClr val="0066FF"/>
                  </a:solidFill>
                </a:rPr>
                <a:t>Cooling</a:t>
              </a:r>
              <a:r>
                <a:rPr lang="nb-NO" sz="2000" dirty="0" smtClean="0">
                  <a:solidFill>
                    <a:srgbClr val="0066FF"/>
                  </a:solidFill>
                </a:rPr>
                <a:t>         </a:t>
              </a:r>
              <a:r>
                <a:rPr lang="nb-NO" sz="2000" dirty="0" err="1" smtClean="0">
                  <a:solidFill>
                    <a:srgbClr val="6600CC"/>
                  </a:solidFill>
                </a:rPr>
                <a:t>core-BMO</a:t>
              </a:r>
              <a:r>
                <a:rPr lang="nb-NO" sz="2000" dirty="0" smtClean="0">
                  <a:solidFill>
                    <a:srgbClr val="6600CC"/>
                  </a:solidFill>
                </a:rPr>
                <a:t> chemical exchange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226234" y="220584"/>
              <a:ext cx="368459" cy="204491"/>
            </a:xfrm>
            <a:prstGeom prst="rightArrow">
              <a:avLst/>
            </a:prstGeom>
            <a:noFill/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5774" y="908720"/>
            <a:ext cx="3835345" cy="900246"/>
          </a:xfrm>
          <a:prstGeom prst="rect">
            <a:avLst/>
          </a:prstGeom>
          <a:solidFill>
            <a:srgbClr val="E4E4E4"/>
          </a:solidFill>
          <a:ln w="6350">
            <a:solidFill>
              <a:srgbClr val="6600CC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700" dirty="0" smtClean="0">
                <a:solidFill>
                  <a:srgbClr val="6600CC"/>
                </a:solidFill>
              </a:rPr>
              <a:t>System: Fe-Mg-O </a:t>
            </a:r>
          </a:p>
          <a:p>
            <a:pPr>
              <a:lnSpc>
                <a:spcPts val="1800"/>
              </a:lnSpc>
            </a:pPr>
            <a:r>
              <a:rPr lang="nb-NO" sz="1700" dirty="0" smtClean="0">
                <a:solidFill>
                  <a:srgbClr val="6600CC"/>
                </a:solidFill>
              </a:rPr>
              <a:t>metal-</a:t>
            </a:r>
            <a:r>
              <a:rPr lang="nb-NO" sz="1700" dirty="0" err="1" smtClean="0">
                <a:solidFill>
                  <a:srgbClr val="6600CC"/>
                </a:solidFill>
              </a:rPr>
              <a:t>ferropericlase</a:t>
            </a:r>
            <a:r>
              <a:rPr lang="nb-NO" sz="1700" dirty="0" smtClean="0">
                <a:solidFill>
                  <a:srgbClr val="6600CC"/>
                </a:solidFill>
              </a:rPr>
              <a:t> equilibrium</a:t>
            </a:r>
          </a:p>
          <a:p>
            <a:pPr>
              <a:lnSpc>
                <a:spcPts val="2700"/>
              </a:lnSpc>
            </a:pPr>
            <a:r>
              <a:rPr lang="nb-NO" dirty="0">
                <a:solidFill>
                  <a:srgbClr val="0066FF"/>
                </a:solidFill>
              </a:rPr>
              <a:t>Solvus closure </a:t>
            </a:r>
            <a:r>
              <a:rPr lang="nb-NO" dirty="0" smtClean="0">
                <a:solidFill>
                  <a:srgbClr val="0066FF"/>
                </a:solidFill>
              </a:rPr>
              <a:t>with increasing </a:t>
            </a:r>
            <a:r>
              <a:rPr lang="nb-NO" b="1" dirty="0">
                <a:solidFill>
                  <a:srgbClr val="0066FF"/>
                </a:solidFill>
              </a:rPr>
              <a:t>p and </a:t>
            </a:r>
            <a:r>
              <a:rPr lang="nb-NO" b="1" dirty="0" smtClean="0">
                <a:solidFill>
                  <a:srgbClr val="0066FF"/>
                </a:solidFill>
              </a:rPr>
              <a:t>T</a:t>
            </a:r>
            <a:endParaRPr lang="en-GB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5510" y="4149080"/>
            <a:ext cx="2866490" cy="615553"/>
          </a:xfrm>
          <a:prstGeom prst="rect">
            <a:avLst/>
          </a:prstGeom>
          <a:solidFill>
            <a:srgbClr val="E4E4E4"/>
          </a:solidFill>
          <a:ln w="6350">
            <a:solidFill>
              <a:srgbClr val="6600CC"/>
            </a:solidFill>
          </a:ln>
        </p:spPr>
        <p:txBody>
          <a:bodyPr wrap="none" rtlCol="0">
            <a:spAutoFit/>
          </a:bodyPr>
          <a:lstStyle/>
          <a:p>
            <a:r>
              <a:rPr lang="nb-NO" sz="1700" dirty="0" smtClean="0">
                <a:solidFill>
                  <a:srgbClr val="6600CC"/>
                </a:solidFill>
              </a:rPr>
              <a:t>System: Fe-Mg-Si-O</a:t>
            </a:r>
          </a:p>
          <a:p>
            <a:r>
              <a:rPr lang="nb-NO" sz="1700" dirty="0" smtClean="0">
                <a:solidFill>
                  <a:srgbClr val="6600CC"/>
                </a:solidFill>
              </a:rPr>
              <a:t>metal-bridgmanite equilibrium</a:t>
            </a:r>
            <a:endParaRPr lang="en-GB" sz="1700" dirty="0">
              <a:solidFill>
                <a:srgbClr val="6600CC"/>
              </a:solidFill>
            </a:endParaRPr>
          </a:p>
        </p:txBody>
      </p:sp>
      <p:pic>
        <p:nvPicPr>
          <p:cNvPr id="3076" name="Picture 4" descr="M:\pc\Dokumenter\Adobe-Illustr-figures\Experimental-PhaseRel\Core-phase-rel\Tecto12217-Fig\Fig 18-Fe-FeO-MgO Frost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7" y="2066194"/>
            <a:ext cx="4008379" cy="149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:\pc\Dokumenter\Adobe-Illustr-figures\Experimental-PhaseRel\Core-phase-rel\Tecto12217-Fig\Fig 19-Fe-MgSiO3 Takafuji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28" y="4949927"/>
            <a:ext cx="3263644" cy="18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:\pc\Dokumenter\Adobe-Illustr-figures\Experimental-PhaseRel\Core-phase-rel\Tecto12217-Fig\Fig 18-Fe-FeO-MgO Frost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" y="3625927"/>
            <a:ext cx="4198192" cy="31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03" y="766783"/>
            <a:ext cx="3575397" cy="2779004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4" name="Rectangle 3"/>
          <p:cNvSpPr/>
          <p:nvPr/>
        </p:nvSpPr>
        <p:spPr>
          <a:xfrm>
            <a:off x="5652120" y="1431010"/>
            <a:ext cx="1008112" cy="185397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pc\Dokumenter\Adobe-Illustr-figures\Experimental-PhaseRel\Core-phase-rel\Tecto12217-Fig\Fig 21-O-Si-diagr Hirose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86" y="547666"/>
            <a:ext cx="3980662" cy="394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pc\Dokumenter\Adobe-Illustr-figures\Experimental-PhaseRel\Core-phase-rel\Tr Fig 21 Si-O Hiro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" y="790439"/>
            <a:ext cx="3672409" cy="28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pc\Dokumenter\Adobe-Illustr-figures\Experimental-PhaseRel\Core-phase-rel\Tecto12217-Fig\Fig 21-O-Si-diagr Hirose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44" y="1667759"/>
            <a:ext cx="1325978" cy="154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580" y="47914"/>
            <a:ext cx="3105337" cy="615553"/>
          </a:xfrm>
          <a:prstGeom prst="rect">
            <a:avLst/>
          </a:prstGeom>
          <a:solidFill>
            <a:srgbClr val="E4E4E4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700" b="1" dirty="0" smtClean="0">
                <a:solidFill>
                  <a:srgbClr val="6600CC"/>
                </a:solidFill>
              </a:rPr>
              <a:t>System: Fe-Si-O</a:t>
            </a:r>
          </a:p>
          <a:p>
            <a:r>
              <a:rPr lang="nb-NO" sz="1700" dirty="0" smtClean="0">
                <a:solidFill>
                  <a:srgbClr val="6600CC"/>
                </a:solidFill>
              </a:rPr>
              <a:t>Solubility of O and Si in Fe-alloy</a:t>
            </a:r>
            <a:endParaRPr lang="en-GB" sz="1700" dirty="0">
              <a:solidFill>
                <a:srgbClr val="6600CC"/>
              </a:solidFill>
            </a:endParaRPr>
          </a:p>
        </p:txBody>
      </p:sp>
      <p:pic>
        <p:nvPicPr>
          <p:cNvPr id="5124" name="Picture 4" descr="M:\pc\Dokumenter\Adobe-Illustr-figures\Experimental-PhaseRel\Core-phase-rel\Tecto12217-Fig\Fig 21-O-Si-diagr Hirose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10" y="1807409"/>
            <a:ext cx="1339632" cy="134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77" y="3695678"/>
            <a:ext cx="3908662" cy="8014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nb-NO" sz="1300" dirty="0" smtClean="0"/>
              <a:t>- O and Si: mutually exclusive</a:t>
            </a:r>
          </a:p>
          <a:p>
            <a:pPr>
              <a:lnSpc>
                <a:spcPts val="1900"/>
              </a:lnSpc>
            </a:pPr>
            <a:r>
              <a:rPr lang="nb-NO" sz="1300" dirty="0" smtClean="0"/>
              <a:t>- Solubility increases with </a:t>
            </a:r>
            <a:r>
              <a:rPr lang="nb-NO" sz="1300" b="1" dirty="0" smtClean="0"/>
              <a:t>T</a:t>
            </a:r>
            <a:r>
              <a:rPr lang="nb-NO" sz="1300" dirty="0" smtClean="0"/>
              <a:t> and decreases with </a:t>
            </a:r>
            <a:r>
              <a:rPr lang="nb-NO" sz="1300" b="1" dirty="0" smtClean="0"/>
              <a:t>p</a:t>
            </a:r>
          </a:p>
          <a:p>
            <a:pPr>
              <a:lnSpc>
                <a:spcPts val="1900"/>
              </a:lnSpc>
            </a:pPr>
            <a:r>
              <a:rPr lang="nb-NO" sz="1300" dirty="0" smtClean="0"/>
              <a:t>- Related to the silica liquidus surface in systam Fi-Si-O</a:t>
            </a:r>
            <a:r>
              <a:rPr lang="nb-NO" sz="1200" dirty="0" smtClean="0"/>
              <a:t>  </a:t>
            </a:r>
            <a:endParaRPr lang="en-GB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742121" y="2617815"/>
            <a:ext cx="227540" cy="14343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38392" y="2329551"/>
            <a:ext cx="980143" cy="3488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nb-NO" sz="900" b="1" dirty="0" smtClean="0">
                <a:solidFill>
                  <a:schemeClr val="bg1">
                    <a:lumMod val="50000"/>
                  </a:schemeClr>
                </a:solidFill>
              </a:rPr>
              <a:t>Mercury:</a:t>
            </a:r>
          </a:p>
          <a:p>
            <a:pPr>
              <a:lnSpc>
                <a:spcPts val="1000"/>
              </a:lnSpc>
            </a:pP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</a:rPr>
              <a:t>15 wt% Si, 0% O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1544" y="4665713"/>
            <a:ext cx="4876626" cy="101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66FF"/>
                </a:solidFill>
              </a:rPr>
              <a:t>Mass </a:t>
            </a:r>
            <a:r>
              <a:rPr lang="nb-NO" sz="1400" b="1" dirty="0" err="1" smtClean="0">
                <a:solidFill>
                  <a:srgbClr val="0066FF"/>
                </a:solidFill>
              </a:rPr>
              <a:t>balance</a:t>
            </a:r>
            <a:r>
              <a:rPr lang="nb-NO" sz="1400" b="1" dirty="0" smtClean="0">
                <a:solidFill>
                  <a:srgbClr val="0066FF"/>
                </a:solidFill>
              </a:rPr>
              <a:t> </a:t>
            </a:r>
            <a:r>
              <a:rPr lang="nb-NO" sz="1400" b="1" dirty="0" err="1" smtClean="0">
                <a:solidFill>
                  <a:srgbClr val="0066FF"/>
                </a:solidFill>
              </a:rPr>
              <a:t>modelling</a:t>
            </a:r>
            <a:r>
              <a:rPr lang="nb-NO" sz="1400" b="1" dirty="0" smtClean="0">
                <a:solidFill>
                  <a:srgbClr val="0066FF"/>
                </a:solidFill>
              </a:rPr>
              <a:t>  </a:t>
            </a:r>
            <a:r>
              <a:rPr lang="nb-NO" sz="1100" dirty="0" smtClean="0"/>
              <a:t>(Trønnes et al. 2019, </a:t>
            </a:r>
            <a:r>
              <a:rPr lang="nb-NO" sz="1100" dirty="0" err="1" smtClean="0"/>
              <a:t>Tectonophys</a:t>
            </a:r>
            <a:r>
              <a:rPr lang="nb-NO" sz="1100" dirty="0" smtClean="0"/>
              <a:t>.)</a:t>
            </a:r>
          </a:p>
          <a:p>
            <a:pPr>
              <a:lnSpc>
                <a:spcPts val="1700"/>
              </a:lnSpc>
            </a:pPr>
            <a:r>
              <a:rPr lang="nb-NO" sz="1200" dirty="0" smtClean="0"/>
              <a:t>Step 1:  protoC + earlyMO = convC + </a:t>
            </a:r>
            <a:r>
              <a:rPr lang="nb-NO" sz="1200" dirty="0" err="1" smtClean="0"/>
              <a:t>pyrolitic</a:t>
            </a:r>
            <a:r>
              <a:rPr lang="nb-NO" sz="1200" dirty="0" smtClean="0"/>
              <a:t>-MO  </a:t>
            </a:r>
            <a:r>
              <a:rPr lang="nb-NO" sz="1100" dirty="0" smtClean="0">
                <a:solidFill>
                  <a:srgbClr val="008000"/>
                </a:solidFill>
              </a:rPr>
              <a:t>(100% </a:t>
            </a:r>
            <a:r>
              <a:rPr lang="nb-NO" sz="1100" dirty="0" err="1" smtClean="0">
                <a:solidFill>
                  <a:srgbClr val="008000"/>
                </a:solidFill>
              </a:rPr>
              <a:t>volumes</a:t>
            </a:r>
            <a:r>
              <a:rPr lang="nb-NO" sz="1100" dirty="0" smtClean="0">
                <a:solidFill>
                  <a:srgbClr val="008000"/>
                </a:solidFill>
              </a:rPr>
              <a:t>)</a:t>
            </a:r>
            <a:endParaRPr lang="nb-NO" sz="1300" dirty="0" smtClean="0">
              <a:solidFill>
                <a:srgbClr val="008000"/>
              </a:solidFill>
            </a:endParaRPr>
          </a:p>
          <a:p>
            <a:pPr>
              <a:lnSpc>
                <a:spcPts val="2000"/>
              </a:lnSpc>
            </a:pPr>
            <a:r>
              <a:rPr lang="nb-NO" sz="1200" dirty="0" smtClean="0"/>
              <a:t>Step 2:  upper </a:t>
            </a:r>
            <a:r>
              <a:rPr lang="nb-NO" sz="1200" dirty="0" err="1" smtClean="0"/>
              <a:t>convC</a:t>
            </a:r>
            <a:r>
              <a:rPr lang="nb-NO" sz="1200" dirty="0" smtClean="0"/>
              <a:t>  +  </a:t>
            </a:r>
            <a:r>
              <a:rPr lang="nb-NO" sz="1200" dirty="0" err="1" smtClean="0"/>
              <a:t>BMO</a:t>
            </a:r>
            <a:r>
              <a:rPr lang="nb-NO" sz="1200" dirty="0" smtClean="0"/>
              <a:t>   =   E'-</a:t>
            </a:r>
            <a:r>
              <a:rPr lang="nb-NO" sz="1200" dirty="0" err="1" smtClean="0"/>
              <a:t>layer</a:t>
            </a:r>
            <a:r>
              <a:rPr lang="nb-NO" sz="1200" dirty="0" smtClean="0"/>
              <a:t>   +   </a:t>
            </a:r>
            <a:r>
              <a:rPr lang="nb-NO" sz="1200" dirty="0" err="1" smtClean="0"/>
              <a:t>modified</a:t>
            </a:r>
            <a:r>
              <a:rPr lang="nb-NO" sz="1200" dirty="0" smtClean="0"/>
              <a:t> </a:t>
            </a:r>
            <a:r>
              <a:rPr lang="nb-NO" sz="1200" dirty="0" err="1" smtClean="0"/>
              <a:t>lowermost</a:t>
            </a:r>
            <a:r>
              <a:rPr lang="nb-NO" sz="1200" dirty="0" smtClean="0"/>
              <a:t> mantle</a:t>
            </a:r>
          </a:p>
          <a:p>
            <a:pPr>
              <a:lnSpc>
                <a:spcPts val="900"/>
              </a:lnSpc>
            </a:pPr>
            <a:r>
              <a:rPr lang="nb-NO" sz="1000" dirty="0"/>
              <a:t> </a:t>
            </a:r>
            <a:r>
              <a:rPr lang="nb-NO" sz="1000" dirty="0" smtClean="0"/>
              <a:t>               </a:t>
            </a:r>
            <a:r>
              <a:rPr lang="nb-NO" sz="1000" dirty="0" smtClean="0">
                <a:solidFill>
                  <a:srgbClr val="008000"/>
                </a:solidFill>
              </a:rPr>
              <a:t>34 vol%,                 28 vol%,</a:t>
            </a:r>
          </a:p>
          <a:p>
            <a:pPr>
              <a:lnSpc>
                <a:spcPts val="900"/>
              </a:lnSpc>
            </a:pPr>
            <a:r>
              <a:rPr lang="nb-NO" sz="1000" dirty="0">
                <a:solidFill>
                  <a:srgbClr val="008000"/>
                </a:solidFill>
              </a:rPr>
              <a:t> </a:t>
            </a:r>
            <a:r>
              <a:rPr lang="nb-NO" sz="1000" dirty="0" smtClean="0">
                <a:solidFill>
                  <a:srgbClr val="008000"/>
                </a:solidFill>
              </a:rPr>
              <a:t>               31 wt% of </a:t>
            </a:r>
            <a:r>
              <a:rPr lang="nb-NO" sz="1000" dirty="0" err="1" smtClean="0">
                <a:solidFill>
                  <a:srgbClr val="008000"/>
                </a:solidFill>
              </a:rPr>
              <a:t>core</a:t>
            </a:r>
            <a:r>
              <a:rPr lang="nb-NO" sz="1000" dirty="0" smtClean="0">
                <a:solidFill>
                  <a:srgbClr val="008000"/>
                </a:solidFill>
              </a:rPr>
              <a:t>       34 wt% of mantle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77" y="5803995"/>
            <a:ext cx="3961659" cy="94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17" y="6200983"/>
            <a:ext cx="1069361" cy="5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81" y="5816501"/>
            <a:ext cx="1571746" cy="91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44437" y="6561117"/>
            <a:ext cx="6756106" cy="19000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752421" y="65299"/>
            <a:ext cx="4004766" cy="399483"/>
            <a:chOff x="4752421" y="65299"/>
            <a:chExt cx="4004766" cy="399483"/>
          </a:xfrm>
        </p:grpSpPr>
        <p:sp>
          <p:nvSpPr>
            <p:cNvPr id="12" name="TextBox 11"/>
            <p:cNvSpPr txBox="1"/>
            <p:nvPr/>
          </p:nvSpPr>
          <p:spPr>
            <a:xfrm>
              <a:off x="4752421" y="65299"/>
              <a:ext cx="2702984" cy="353943"/>
            </a:xfrm>
            <a:prstGeom prst="rect">
              <a:avLst/>
            </a:prstGeom>
            <a:solidFill>
              <a:srgbClr val="E4E4E4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b-NO" sz="1700" dirty="0" smtClean="0">
                  <a:solidFill>
                    <a:srgbClr val="6600CC"/>
                  </a:solidFill>
                </a:rPr>
                <a:t>Estimated core compositions</a:t>
              </a:r>
              <a:endParaRPr lang="en-GB" sz="1700" dirty="0">
                <a:solidFill>
                  <a:srgbClr val="6600CC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24157" y="90321"/>
              <a:ext cx="1233030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nb-NO" sz="1000" dirty="0" smtClean="0"/>
                <a:t>Trønnes </a:t>
              </a:r>
              <a:r>
                <a:rPr lang="nb-NO" sz="1000" dirty="0"/>
                <a:t>et </a:t>
              </a:r>
              <a:r>
                <a:rPr lang="nb-NO" sz="1000" dirty="0" smtClean="0"/>
                <a:t>al. 2019,</a:t>
              </a:r>
            </a:p>
            <a:p>
              <a:pPr>
                <a:lnSpc>
                  <a:spcPts val="1100"/>
                </a:lnSpc>
              </a:pPr>
              <a:r>
                <a:rPr lang="nb-NO" sz="1000" dirty="0" smtClean="0"/>
                <a:t>           </a:t>
              </a:r>
              <a:r>
                <a:rPr lang="nb-NO" sz="1000" dirty="0" err="1" smtClean="0"/>
                <a:t>Tectonophys</a:t>
              </a:r>
              <a:r>
                <a:rPr lang="nb-NO" sz="1000" dirty="0" smtClean="0"/>
                <a:t>.</a:t>
              </a:r>
              <a:endParaRPr lang="nb-NO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0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pc\Dokumenter\Adobe-Illustr-figures\CMB-plumes-chem-interact\360-deg-BMO-cryst-rotation-sent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61837" cy="43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32628"/>
            <a:ext cx="6984776" cy="938719"/>
          </a:xfrm>
          <a:prstGeom prst="rect">
            <a:avLst/>
          </a:prstGeom>
          <a:solidFill>
            <a:srgbClr val="E4E4E4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nb-NO" sz="2300" dirty="0" smtClean="0">
                <a:solidFill>
                  <a:srgbClr val="0066FF"/>
                </a:solidFill>
              </a:rPr>
              <a:t>Con</a:t>
            </a:r>
            <a:r>
              <a:rPr lang="en-US" sz="2300" dirty="0" err="1" smtClean="0">
                <a:solidFill>
                  <a:srgbClr val="0066FF"/>
                </a:solidFill>
              </a:rPr>
              <a:t>vection</a:t>
            </a:r>
            <a:r>
              <a:rPr lang="en-US" sz="2300" dirty="0" smtClean="0">
                <a:solidFill>
                  <a:srgbClr val="0066FF"/>
                </a:solidFill>
              </a:rPr>
              <a:t> </a:t>
            </a:r>
            <a:r>
              <a:rPr lang="en-US" sz="2300" dirty="0">
                <a:solidFill>
                  <a:srgbClr val="0066FF"/>
                </a:solidFill>
              </a:rPr>
              <a:t>modelling of </a:t>
            </a:r>
            <a:r>
              <a:rPr lang="en-US" sz="2300" dirty="0" smtClean="0">
                <a:solidFill>
                  <a:srgbClr val="0066FF"/>
                </a:solidFill>
              </a:rPr>
              <a:t>MO crystal </a:t>
            </a:r>
            <a:r>
              <a:rPr lang="en-US" sz="2300" dirty="0">
                <a:solidFill>
                  <a:srgbClr val="0066FF"/>
                </a:solidFill>
              </a:rPr>
              <a:t>settling </a:t>
            </a:r>
            <a:r>
              <a:rPr lang="en-US" sz="2300" dirty="0" smtClean="0">
                <a:solidFill>
                  <a:srgbClr val="0066FF"/>
                </a:solidFill>
              </a:rPr>
              <a:t>in rapidly</a:t>
            </a:r>
          </a:p>
          <a:p>
            <a:pPr>
              <a:lnSpc>
                <a:spcPts val="3300"/>
              </a:lnSpc>
            </a:pPr>
            <a:r>
              <a:rPr lang="en-US" sz="2300" dirty="0" smtClean="0">
                <a:solidFill>
                  <a:srgbClr val="0066FF"/>
                </a:solidFill>
              </a:rPr>
              <a:t>r</a:t>
            </a:r>
            <a:r>
              <a:rPr lang="nb-NO" sz="2300" dirty="0" err="1" smtClean="0">
                <a:solidFill>
                  <a:srgbClr val="0066FF"/>
                </a:solidFill>
              </a:rPr>
              <a:t>apidly</a:t>
            </a:r>
            <a:r>
              <a:rPr lang="nb-NO" sz="2300" dirty="0" smtClean="0">
                <a:solidFill>
                  <a:srgbClr val="0066FF"/>
                </a:solidFill>
              </a:rPr>
              <a:t> </a:t>
            </a:r>
            <a:r>
              <a:rPr lang="nb-NO" sz="2300" dirty="0" err="1">
                <a:solidFill>
                  <a:srgbClr val="0066FF"/>
                </a:solidFill>
              </a:rPr>
              <a:t>rotating</a:t>
            </a:r>
            <a:r>
              <a:rPr lang="nb-NO" sz="2300" dirty="0">
                <a:solidFill>
                  <a:srgbClr val="0066FF"/>
                </a:solidFill>
              </a:rPr>
              <a:t> planets</a:t>
            </a:r>
            <a:r>
              <a:rPr lang="nb-NO" sz="2200" dirty="0">
                <a:solidFill>
                  <a:srgbClr val="0066FF"/>
                </a:solidFill>
              </a:rPr>
              <a:t> </a:t>
            </a:r>
            <a:r>
              <a:rPr lang="nb-NO" sz="2000" dirty="0" err="1" smtClean="0">
                <a:solidFill>
                  <a:srgbClr val="9900FF"/>
                </a:solidFill>
              </a:rPr>
              <a:t>with</a:t>
            </a:r>
            <a:r>
              <a:rPr lang="nb-NO" sz="2000" dirty="0" smtClean="0">
                <a:solidFill>
                  <a:srgbClr val="9900FF"/>
                </a:solidFill>
              </a:rPr>
              <a:t> </a:t>
            </a:r>
            <a:r>
              <a:rPr lang="nb-NO" sz="2000" b="1" dirty="0" err="1" smtClean="0">
                <a:solidFill>
                  <a:srgbClr val="9900FF"/>
                </a:solidFill>
              </a:rPr>
              <a:t>differential</a:t>
            </a:r>
            <a:r>
              <a:rPr lang="nb-NO" sz="2000" b="1" dirty="0" smtClean="0">
                <a:solidFill>
                  <a:srgbClr val="9900FF"/>
                </a:solidFill>
              </a:rPr>
              <a:t> </a:t>
            </a:r>
            <a:r>
              <a:rPr lang="nb-NO" sz="2000" b="1" dirty="0" err="1">
                <a:solidFill>
                  <a:srgbClr val="9900FF"/>
                </a:solidFill>
              </a:rPr>
              <a:t>gravitational</a:t>
            </a:r>
            <a:r>
              <a:rPr lang="nb-NO" sz="2000" b="1" dirty="0">
                <a:solidFill>
                  <a:srgbClr val="9900FF"/>
                </a:solidFill>
              </a:rPr>
              <a:t> </a:t>
            </a:r>
            <a:r>
              <a:rPr lang="nb-NO" sz="2000" b="1" dirty="0" err="1" smtClean="0">
                <a:solidFill>
                  <a:srgbClr val="9900FF"/>
                </a:solidFill>
              </a:rPr>
              <a:t>fields</a:t>
            </a:r>
            <a:r>
              <a:rPr lang="nb-NO" sz="2000" b="1" dirty="0" smtClean="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2320" y="472098"/>
            <a:ext cx="1390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Maas &amp; Hansen,</a:t>
            </a:r>
          </a:p>
          <a:p>
            <a:r>
              <a:rPr lang="nb-NO" sz="1400" dirty="0" smtClean="0"/>
              <a:t>    2015, </a:t>
            </a:r>
            <a:r>
              <a:rPr lang="nb-NO" sz="1400" dirty="0" err="1" smtClean="0"/>
              <a:t>JGR</a:t>
            </a:r>
            <a:r>
              <a:rPr lang="nb-NO" sz="1400" dirty="0" smtClean="0"/>
              <a:t>,</a:t>
            </a:r>
          </a:p>
          <a:p>
            <a:r>
              <a:rPr lang="nb-NO" sz="1400" dirty="0" smtClean="0"/>
              <a:t>    2019, </a:t>
            </a:r>
            <a:r>
              <a:rPr lang="nb-NO" sz="1400" dirty="0" err="1" smtClean="0"/>
              <a:t>EPSL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82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pc\Dokumenter\Adobe-Illustr-figures\CMB-plumes-chem-interact\360-deg-BMO-cryst-rotation-sentr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" y="194630"/>
            <a:ext cx="4817259" cy="317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:\pc\Dokumenter\Adobe-Illustr-figures\CMB-plumes-chem-interact\360-deg-BMO-cryst-rotation-sentr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50" y="457246"/>
            <a:ext cx="3065996" cy="29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:\pc\Dokumenter\Adobe-Illustr-figures\CMB-plumes-chem-interact\360-deg-BMO-cryst-rotation-sentr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84" y="3897888"/>
            <a:ext cx="3065995" cy="29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M:\pc\Dokumenter\Adobe-Illustr-figures\CMB-plumes-chem-interact\360-deg-BMO-cryst-rotation-sentr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59" y="3860337"/>
            <a:ext cx="3108823" cy="29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98750" y="1690935"/>
            <a:ext cx="987060" cy="460728"/>
            <a:chOff x="3451395" y="1649610"/>
            <a:chExt cx="786471" cy="460728"/>
          </a:xfrm>
        </p:grpSpPr>
        <p:sp>
          <p:nvSpPr>
            <p:cNvPr id="2" name="Right Arrow 1"/>
            <p:cNvSpPr/>
            <p:nvPr/>
          </p:nvSpPr>
          <p:spPr>
            <a:xfrm>
              <a:off x="3492555" y="1649610"/>
              <a:ext cx="719406" cy="46072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51395" y="1740228"/>
              <a:ext cx="786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smtClean="0"/>
                <a:t>10-100 Ma ?</a:t>
              </a:r>
              <a:endParaRPr lang="en-GB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69126" y="3045339"/>
            <a:ext cx="764472" cy="1303636"/>
            <a:chOff x="4040590" y="2735535"/>
            <a:chExt cx="764472" cy="1303636"/>
          </a:xfrm>
        </p:grpSpPr>
        <p:sp>
          <p:nvSpPr>
            <p:cNvPr id="12" name="Right Arrow 11"/>
            <p:cNvSpPr/>
            <p:nvPr/>
          </p:nvSpPr>
          <p:spPr>
            <a:xfrm rot="7724720">
              <a:off x="3789630" y="3023740"/>
              <a:ext cx="1266391" cy="76447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574474">
              <a:off x="3979716" y="3080606"/>
              <a:ext cx="1059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 smtClean="0"/>
                <a:t>&gt; 2 Gy </a:t>
              </a:r>
              <a:r>
                <a:rPr lang="nb-NO" sz="1500" dirty="0" smtClean="0"/>
                <a:t>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 rot="18541504">
            <a:off x="3167416" y="2985214"/>
            <a:ext cx="144926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100" b="1" dirty="0" smtClean="0">
                <a:solidFill>
                  <a:srgbClr val="FF9900"/>
                </a:solidFill>
              </a:rPr>
              <a:t>Long-lived basal</a:t>
            </a:r>
          </a:p>
          <a:p>
            <a:pPr>
              <a:lnSpc>
                <a:spcPts val="1200"/>
              </a:lnSpc>
            </a:pPr>
            <a:r>
              <a:rPr lang="nb-NO" sz="1100" b="1" dirty="0" smtClean="0">
                <a:solidFill>
                  <a:srgbClr val="FF9900"/>
                </a:solidFill>
              </a:rPr>
              <a:t>magma</a:t>
            </a:r>
            <a:r>
              <a:rPr lang="nb-NO" sz="1100" b="1" dirty="0">
                <a:solidFill>
                  <a:srgbClr val="FF9900"/>
                </a:solidFill>
              </a:rPr>
              <a:t> </a:t>
            </a:r>
            <a:r>
              <a:rPr lang="nb-NO" sz="1100" b="1" dirty="0" smtClean="0">
                <a:solidFill>
                  <a:srgbClr val="FF9900"/>
                </a:solidFill>
              </a:rPr>
              <a:t>ocean </a:t>
            </a:r>
            <a:r>
              <a:rPr lang="nb-NO" sz="1100" dirty="0" smtClean="0">
                <a:solidFill>
                  <a:srgbClr val="FF9900"/>
                </a:solidFill>
              </a:rPr>
              <a:t>(BMO)</a:t>
            </a:r>
            <a:endParaRPr lang="en-GB" sz="1100" dirty="0">
              <a:solidFill>
                <a:srgbClr val="FF99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904615" y="5048057"/>
            <a:ext cx="763706" cy="4607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82194" y="0"/>
            <a:ext cx="3555790" cy="141320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nb-NO" sz="1200" b="1" dirty="0" smtClean="0"/>
              <a:t>Change from </a:t>
            </a:r>
            <a:r>
              <a:rPr lang="nb-NO" sz="1200" b="1" dirty="0" smtClean="0">
                <a:solidFill>
                  <a:srgbClr val="FF0000"/>
                </a:solidFill>
              </a:rPr>
              <a:t>mostly liquid</a:t>
            </a:r>
            <a:r>
              <a:rPr lang="nb-NO" sz="1200" b="1" dirty="0" smtClean="0">
                <a:solidFill>
                  <a:srgbClr val="0066FF"/>
                </a:solidFill>
              </a:rPr>
              <a:t> </a:t>
            </a:r>
            <a:r>
              <a:rPr lang="nb-NO" sz="1200" b="1" dirty="0" smtClean="0"/>
              <a:t>to </a:t>
            </a:r>
            <a:r>
              <a:rPr lang="nb-NO" sz="1200" b="1" dirty="0" smtClean="0">
                <a:solidFill>
                  <a:srgbClr val="0066FF"/>
                </a:solidFill>
              </a:rPr>
              <a:t>mostly solid </a:t>
            </a:r>
            <a:r>
              <a:rPr lang="nb-NO" sz="1200" b="1" dirty="0" smtClean="0"/>
              <a:t>mantle</a:t>
            </a:r>
            <a:r>
              <a:rPr lang="nb-NO" sz="1200" b="1" dirty="0" smtClean="0"/>
              <a:t>:</a:t>
            </a:r>
          </a:p>
          <a:p>
            <a:pPr>
              <a:lnSpc>
                <a:spcPts val="200"/>
              </a:lnSpc>
            </a:pPr>
            <a:endParaRPr lang="nb-NO" sz="1200" b="1" dirty="0" smtClean="0"/>
          </a:p>
          <a:p>
            <a:pPr>
              <a:lnSpc>
                <a:spcPts val="1400"/>
              </a:lnSpc>
            </a:pPr>
            <a:r>
              <a:rPr lang="nb-NO" sz="1200" b="1" dirty="0" smtClean="0"/>
              <a:t>  </a:t>
            </a:r>
            <a:r>
              <a:rPr lang="nb-NO" sz="1200" b="1" dirty="0" err="1" smtClean="0"/>
              <a:t>Possible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change</a:t>
            </a:r>
            <a:r>
              <a:rPr lang="nb-NO" sz="1200" b="1" dirty="0" smtClean="0"/>
              <a:t> </a:t>
            </a:r>
            <a:r>
              <a:rPr lang="nb-NO" sz="1300" b="1" dirty="0" smtClean="0"/>
              <a:t>from:</a:t>
            </a:r>
            <a:r>
              <a:rPr lang="nb-NO" sz="1200" b="1" dirty="0" smtClean="0"/>
              <a:t> </a:t>
            </a:r>
            <a:r>
              <a:rPr lang="nb-NO" sz="1200" b="1" dirty="0" smtClean="0"/>
              <a:t> </a:t>
            </a:r>
            <a:r>
              <a:rPr lang="nb-NO" sz="1200" dirty="0" err="1" smtClean="0">
                <a:solidFill>
                  <a:srgbClr val="CC00CC"/>
                </a:solidFill>
              </a:rPr>
              <a:t>columnar</a:t>
            </a:r>
            <a:r>
              <a:rPr lang="nb-NO" sz="1200" dirty="0" smtClean="0">
                <a:solidFill>
                  <a:srgbClr val="CC00CC"/>
                </a:solidFill>
              </a:rPr>
              <a:t> </a:t>
            </a:r>
            <a:r>
              <a:rPr lang="nb-NO" sz="1200" dirty="0" smtClean="0">
                <a:solidFill>
                  <a:srgbClr val="CC00CC"/>
                </a:solidFill>
              </a:rPr>
              <a:t>polar </a:t>
            </a:r>
            <a:r>
              <a:rPr lang="nb-NO" sz="1200" dirty="0" err="1" smtClean="0">
                <a:solidFill>
                  <a:srgbClr val="CC00CC"/>
                </a:solidFill>
              </a:rPr>
              <a:t>downflow</a:t>
            </a:r>
            <a:endParaRPr lang="nb-NO" sz="1200" dirty="0">
              <a:solidFill>
                <a:srgbClr val="CC00CC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200" dirty="0" smtClean="0">
                <a:solidFill>
                  <a:srgbClr val="CC00CC"/>
                </a:solidFill>
              </a:rPr>
              <a:t>  </a:t>
            </a:r>
            <a:r>
              <a:rPr lang="nb-NO" sz="1200" dirty="0">
                <a:solidFill>
                  <a:srgbClr val="CC00CC"/>
                </a:solidFill>
              </a:rPr>
              <a:t> </a:t>
            </a:r>
            <a:r>
              <a:rPr lang="nb-NO" sz="1200" dirty="0" smtClean="0">
                <a:solidFill>
                  <a:srgbClr val="CC00CC"/>
                </a:solidFill>
              </a:rPr>
              <a:t>                                       </a:t>
            </a:r>
            <a:r>
              <a:rPr lang="nb-NO" sz="1200" dirty="0" err="1" smtClean="0"/>
              <a:t>with</a:t>
            </a:r>
            <a:r>
              <a:rPr lang="nb-NO" sz="1200" dirty="0" smtClean="0">
                <a:solidFill>
                  <a:srgbClr val="CC00CC"/>
                </a:solidFill>
              </a:rPr>
              <a:t> </a:t>
            </a:r>
            <a:r>
              <a:rPr lang="nb-NO" sz="1200" dirty="0" err="1" smtClean="0">
                <a:solidFill>
                  <a:srgbClr val="CC00CC"/>
                </a:solidFill>
              </a:rPr>
              <a:t>equator</a:t>
            </a:r>
            <a:r>
              <a:rPr lang="nb-NO" sz="1200" dirty="0" smtClean="0">
                <a:solidFill>
                  <a:srgbClr val="CC00CC"/>
                </a:solidFill>
              </a:rPr>
              <a:t>-plane </a:t>
            </a:r>
            <a:r>
              <a:rPr lang="nb-NO" sz="1200" dirty="0" err="1" smtClean="0">
                <a:solidFill>
                  <a:srgbClr val="CC00CC"/>
                </a:solidFill>
              </a:rPr>
              <a:t>upflow</a:t>
            </a:r>
            <a:endParaRPr lang="nb-NO" sz="1200" dirty="0" smtClean="0">
              <a:solidFill>
                <a:srgbClr val="CC00CC"/>
              </a:solidFill>
            </a:endParaRPr>
          </a:p>
          <a:p>
            <a:pPr>
              <a:lnSpc>
                <a:spcPts val="300"/>
              </a:lnSpc>
            </a:pPr>
            <a:r>
              <a:rPr lang="nb-NO" sz="1200" dirty="0" smtClean="0">
                <a:solidFill>
                  <a:srgbClr val="CC00CC"/>
                </a:solidFill>
              </a:rPr>
              <a:t> </a:t>
            </a:r>
            <a:endParaRPr lang="nb-NO" sz="1200" dirty="0" smtClean="0">
              <a:solidFill>
                <a:srgbClr val="CC00CC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200" b="1" dirty="0">
                <a:solidFill>
                  <a:srgbClr val="FF0000"/>
                </a:solidFill>
              </a:rPr>
              <a:t> </a:t>
            </a:r>
            <a:r>
              <a:rPr lang="nb-NO" sz="12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nb-NO" sz="1200" b="1" dirty="0" smtClean="0">
                <a:solidFill>
                  <a:srgbClr val="FF0000"/>
                </a:solidFill>
              </a:rPr>
              <a:t>  </a:t>
            </a:r>
            <a:r>
              <a:rPr lang="nb-NO" sz="1300" b="1" dirty="0" smtClean="0"/>
              <a:t>to</a:t>
            </a:r>
            <a:r>
              <a:rPr lang="nb-NO" sz="1300" b="1" dirty="0" smtClean="0"/>
              <a:t>:</a:t>
            </a:r>
            <a:r>
              <a:rPr lang="nb-NO" sz="1200" dirty="0" smtClean="0">
                <a:solidFill>
                  <a:srgbClr val="009900"/>
                </a:solidFill>
              </a:rPr>
              <a:t> </a:t>
            </a:r>
            <a:r>
              <a:rPr lang="nb-NO" sz="1200" dirty="0" smtClean="0">
                <a:solidFill>
                  <a:srgbClr val="009900"/>
                </a:solidFill>
              </a:rPr>
              <a:t> longitudinal </a:t>
            </a:r>
            <a:r>
              <a:rPr lang="nb-NO" sz="1200" dirty="0">
                <a:solidFill>
                  <a:srgbClr val="009900"/>
                </a:solidFill>
              </a:rPr>
              <a:t>(</a:t>
            </a:r>
            <a:r>
              <a:rPr lang="nb-NO" sz="1200" dirty="0" err="1" smtClean="0">
                <a:solidFill>
                  <a:srgbClr val="009900"/>
                </a:solidFill>
              </a:rPr>
              <a:t>circum</a:t>
            </a:r>
            <a:r>
              <a:rPr lang="nb-NO" sz="1200" dirty="0" smtClean="0">
                <a:solidFill>
                  <a:srgbClr val="009900"/>
                </a:solidFill>
              </a:rPr>
              <a:t>-polar)</a:t>
            </a:r>
          </a:p>
          <a:p>
            <a:pPr>
              <a:lnSpc>
                <a:spcPts val="1400"/>
              </a:lnSpc>
            </a:pPr>
            <a:r>
              <a:rPr lang="nb-NO" sz="1200" dirty="0">
                <a:solidFill>
                  <a:srgbClr val="009900"/>
                </a:solidFill>
              </a:rPr>
              <a:t> </a:t>
            </a:r>
            <a:r>
              <a:rPr lang="nb-NO" sz="1200" dirty="0" smtClean="0">
                <a:solidFill>
                  <a:srgbClr val="009900"/>
                </a:solidFill>
              </a:rPr>
              <a:t>                                        </a:t>
            </a:r>
            <a:r>
              <a:rPr lang="nb-NO" sz="1200" dirty="0" smtClean="0">
                <a:solidFill>
                  <a:srgbClr val="009900"/>
                </a:solidFill>
              </a:rPr>
              <a:t>  </a:t>
            </a:r>
            <a:r>
              <a:rPr lang="nb-NO" sz="1200" dirty="0" err="1" smtClean="0">
                <a:solidFill>
                  <a:srgbClr val="009900"/>
                </a:solidFill>
              </a:rPr>
              <a:t>sheet</a:t>
            </a:r>
            <a:r>
              <a:rPr lang="nb-NO" sz="1200" dirty="0" smtClean="0">
                <a:solidFill>
                  <a:srgbClr val="009900"/>
                </a:solidFill>
              </a:rPr>
              <a:t>-like </a:t>
            </a:r>
            <a:r>
              <a:rPr lang="nb-NO" sz="1200" dirty="0" err="1" smtClean="0">
                <a:solidFill>
                  <a:srgbClr val="009900"/>
                </a:solidFill>
              </a:rPr>
              <a:t>downflow</a:t>
            </a:r>
            <a:r>
              <a:rPr lang="nb-NO" sz="1200" dirty="0" smtClean="0">
                <a:solidFill>
                  <a:srgbClr val="009900"/>
                </a:solidFill>
              </a:rPr>
              <a:t> </a:t>
            </a:r>
            <a:r>
              <a:rPr lang="nb-NO" sz="1200" dirty="0" err="1" smtClean="0"/>
              <a:t>with</a:t>
            </a:r>
            <a:endParaRPr lang="nb-NO" sz="1200" dirty="0"/>
          </a:p>
          <a:p>
            <a:pPr>
              <a:lnSpc>
                <a:spcPts val="1400"/>
              </a:lnSpc>
            </a:pPr>
            <a:r>
              <a:rPr lang="nb-NO" sz="1200" dirty="0" smtClean="0">
                <a:solidFill>
                  <a:srgbClr val="009900"/>
                </a:solidFill>
              </a:rPr>
              <a:t>                                             </a:t>
            </a:r>
            <a:r>
              <a:rPr lang="nb-NO" sz="1200" dirty="0" err="1" smtClean="0">
                <a:solidFill>
                  <a:srgbClr val="009900"/>
                </a:solidFill>
              </a:rPr>
              <a:t>columnar</a:t>
            </a:r>
            <a:r>
              <a:rPr lang="nb-NO" sz="1200" dirty="0" smtClean="0">
                <a:solidFill>
                  <a:srgbClr val="009900"/>
                </a:solidFill>
              </a:rPr>
              <a:t> </a:t>
            </a:r>
            <a:r>
              <a:rPr lang="nb-NO" sz="1200" dirty="0" err="1" smtClean="0">
                <a:solidFill>
                  <a:srgbClr val="009900"/>
                </a:solidFill>
              </a:rPr>
              <a:t>antipodal</a:t>
            </a:r>
            <a:r>
              <a:rPr lang="nb-NO" sz="1200" dirty="0" smtClean="0">
                <a:solidFill>
                  <a:srgbClr val="009900"/>
                </a:solidFill>
              </a:rPr>
              <a:t> </a:t>
            </a:r>
            <a:r>
              <a:rPr lang="nb-NO" sz="1200" dirty="0" err="1" smtClean="0">
                <a:solidFill>
                  <a:srgbClr val="009900"/>
                </a:solidFill>
              </a:rPr>
              <a:t>upflow</a:t>
            </a:r>
            <a:endParaRPr lang="nb-NO" sz="1200" dirty="0" smtClean="0">
              <a:solidFill>
                <a:srgbClr val="009900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200" dirty="0" smtClean="0">
                <a:solidFill>
                  <a:srgbClr val="009900"/>
                </a:solidFill>
              </a:rPr>
              <a:t>                                              in the </a:t>
            </a:r>
            <a:r>
              <a:rPr lang="nb-NO" sz="1200" dirty="0" err="1" smtClean="0">
                <a:solidFill>
                  <a:srgbClr val="009900"/>
                </a:solidFill>
              </a:rPr>
              <a:t>equatorial</a:t>
            </a:r>
            <a:r>
              <a:rPr lang="nb-NO" sz="1200" dirty="0" smtClean="0">
                <a:solidFill>
                  <a:srgbClr val="009900"/>
                </a:solidFill>
              </a:rPr>
              <a:t> </a:t>
            </a:r>
            <a:r>
              <a:rPr lang="nb-NO" sz="1200" dirty="0" smtClean="0">
                <a:solidFill>
                  <a:srgbClr val="009900"/>
                </a:solidFill>
              </a:rPr>
              <a:t>plane.</a:t>
            </a:r>
            <a:endParaRPr lang="nb-NO" sz="1200" dirty="0" smtClean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3685" y="31362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9900FF"/>
                </a:solidFill>
              </a:rPr>
              <a:t>e.g. </a:t>
            </a:r>
            <a:r>
              <a:rPr lang="nb-NO" b="1" dirty="0" err="1" smtClean="0">
                <a:solidFill>
                  <a:srgbClr val="9900FF"/>
                </a:solidFill>
              </a:rPr>
              <a:t>the</a:t>
            </a:r>
            <a:r>
              <a:rPr lang="nb-NO" b="1" dirty="0" smtClean="0">
                <a:solidFill>
                  <a:srgbClr val="9900FF"/>
                </a:solidFill>
              </a:rPr>
              <a:t> Earth</a:t>
            </a:r>
            <a:endParaRPr lang="en-US" b="1" dirty="0">
              <a:solidFill>
                <a:srgbClr val="99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7377" y="2310605"/>
            <a:ext cx="2310347" cy="92589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i="1" dirty="0" smtClean="0"/>
              <a:t>              </a:t>
            </a:r>
            <a:r>
              <a:rPr lang="nb-NO" sz="1100" i="1" dirty="0" err="1" smtClean="0"/>
              <a:t>Spherical</a:t>
            </a:r>
            <a:r>
              <a:rPr lang="nb-NO" sz="1100" i="1" dirty="0" smtClean="0"/>
              <a:t> </a:t>
            </a:r>
            <a:r>
              <a:rPr lang="nb-NO" sz="1100" i="1" dirty="0" err="1" smtClean="0"/>
              <a:t>shell</a:t>
            </a:r>
            <a:r>
              <a:rPr lang="nb-NO" sz="1100" i="1" dirty="0" smtClean="0"/>
              <a:t> </a:t>
            </a:r>
            <a:r>
              <a:rPr lang="nb-NO" sz="1100" b="1" i="1" dirty="0" err="1" smtClean="0"/>
              <a:t>convection</a:t>
            </a:r>
            <a:r>
              <a:rPr lang="nb-NO" sz="1100" b="1" i="1" dirty="0" smtClean="0"/>
              <a:t> </a:t>
            </a:r>
          </a:p>
          <a:p>
            <a:pPr>
              <a:lnSpc>
                <a:spcPts val="1300"/>
              </a:lnSpc>
            </a:pPr>
            <a:r>
              <a:rPr lang="nb-NO" sz="1100" b="1" i="1" dirty="0" smtClean="0"/>
              <a:t>             </a:t>
            </a:r>
            <a:r>
              <a:rPr lang="nb-NO" sz="1100" b="1" i="1" dirty="0" err="1" smtClean="0"/>
              <a:t>models</a:t>
            </a:r>
            <a:r>
              <a:rPr lang="nb-NO" sz="1100" b="1" i="1" dirty="0" smtClean="0"/>
              <a:t> </a:t>
            </a:r>
            <a:r>
              <a:rPr lang="nb-NO" sz="1100" b="1" i="1" dirty="0" err="1" smtClean="0"/>
              <a:t>with</a:t>
            </a:r>
            <a:r>
              <a:rPr lang="nb-NO" sz="1100" b="1" i="1" dirty="0" smtClean="0"/>
              <a:t> </a:t>
            </a:r>
            <a:r>
              <a:rPr lang="nb-NO" sz="1100" b="1" i="1" dirty="0" err="1" smtClean="0"/>
              <a:t>high-viscosity</a:t>
            </a:r>
            <a:endParaRPr lang="nb-NO" sz="1100" b="1" i="1" dirty="0" smtClean="0"/>
          </a:p>
          <a:p>
            <a:pPr>
              <a:lnSpc>
                <a:spcPts val="1300"/>
              </a:lnSpc>
            </a:pPr>
            <a:r>
              <a:rPr lang="nb-NO" sz="1100" b="1" i="1" dirty="0" smtClean="0"/>
              <a:t>          fluids</a:t>
            </a:r>
            <a:r>
              <a:rPr lang="nb-NO" sz="1100" i="1" dirty="0" smtClean="0"/>
              <a:t> </a:t>
            </a:r>
            <a:r>
              <a:rPr lang="nb-NO" sz="1100" i="1" dirty="0" err="1" smtClean="0"/>
              <a:t>commonly</a:t>
            </a:r>
            <a:r>
              <a:rPr lang="nb-NO" sz="1100" i="1" dirty="0" smtClean="0"/>
              <a:t> </a:t>
            </a:r>
            <a:r>
              <a:rPr lang="nb-NO" sz="1100" i="1" dirty="0" err="1" smtClean="0"/>
              <a:t>yield</a:t>
            </a:r>
            <a:r>
              <a:rPr lang="nb-NO" sz="1100" i="1" dirty="0" smtClean="0"/>
              <a:t> </a:t>
            </a:r>
            <a:r>
              <a:rPr lang="nb-NO" sz="1100" b="1" i="1" dirty="0" err="1" smtClean="0"/>
              <a:t>sheet</a:t>
            </a:r>
            <a:r>
              <a:rPr lang="nb-NO" sz="1100" b="1" i="1" dirty="0" smtClean="0"/>
              <a:t>-</a:t>
            </a:r>
          </a:p>
          <a:p>
            <a:pPr>
              <a:lnSpc>
                <a:spcPts val="1300"/>
              </a:lnSpc>
            </a:pPr>
            <a:r>
              <a:rPr lang="nb-NO" sz="1100" b="1" i="1" dirty="0" smtClean="0"/>
              <a:t>      like </a:t>
            </a:r>
            <a:r>
              <a:rPr lang="nb-NO" sz="1100" b="1" i="1" dirty="0" err="1" smtClean="0"/>
              <a:t>downwelling</a:t>
            </a:r>
            <a:r>
              <a:rPr lang="nb-NO" sz="1100" i="1" dirty="0" smtClean="0"/>
              <a:t> and </a:t>
            </a:r>
            <a:r>
              <a:rPr lang="nb-NO" sz="1100" b="1" i="1" dirty="0" err="1" smtClean="0"/>
              <a:t>columnar</a:t>
            </a:r>
            <a:endParaRPr lang="nb-NO" sz="1100" b="1" i="1" dirty="0" smtClean="0"/>
          </a:p>
          <a:p>
            <a:pPr>
              <a:lnSpc>
                <a:spcPts val="1300"/>
              </a:lnSpc>
            </a:pPr>
            <a:r>
              <a:rPr lang="nb-NO" sz="1100" b="1" i="1" dirty="0" err="1" smtClean="0"/>
              <a:t>upwelling</a:t>
            </a:r>
            <a:r>
              <a:rPr lang="nb-NO" sz="1100" i="1" dirty="0" smtClean="0"/>
              <a:t> </a:t>
            </a:r>
            <a:r>
              <a:rPr lang="nb-NO" sz="1100" i="1" dirty="0" smtClean="0"/>
              <a:t>(</a:t>
            </a:r>
            <a:r>
              <a:rPr lang="nb-NO" sz="1100" i="1" dirty="0" err="1" smtClean="0"/>
              <a:t>Bercovici</a:t>
            </a:r>
            <a:r>
              <a:rPr lang="nb-NO" sz="1100" i="1" dirty="0" smtClean="0"/>
              <a:t> et </a:t>
            </a:r>
            <a:r>
              <a:rPr lang="nb-NO" sz="1100" i="1" dirty="0" err="1" smtClean="0"/>
              <a:t>al.1989</a:t>
            </a:r>
            <a:r>
              <a:rPr lang="nb-NO" sz="1100" i="1" dirty="0" smtClean="0"/>
              <a:t>, </a:t>
            </a:r>
            <a:r>
              <a:rPr lang="nb-NO" sz="1100" i="1" dirty="0" err="1" smtClean="0"/>
              <a:t>Sci</a:t>
            </a:r>
            <a:r>
              <a:rPr lang="nb-NO" sz="1100" i="1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8714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:\pc\Dokumenter\Adobe-Illustr-figures\Planetology-Astrophys\Moon-crust-mass-distrib-s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55026"/>
            <a:ext cx="4597886" cy="28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pc\Dokumenter\Adobe-Illustr-figures\Planetology-Astrophys\Moon-crust-mass-distrib-map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66" y="476672"/>
            <a:ext cx="6845081" cy="446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383" y="85208"/>
            <a:ext cx="2761425" cy="1028487"/>
          </a:xfrm>
          <a:prstGeom prst="rect">
            <a:avLst/>
          </a:prstGeom>
          <a:solidFill>
            <a:srgbClr val="E4E4E4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b="1" dirty="0" smtClean="0">
                <a:solidFill>
                  <a:srgbClr val="0066FF"/>
                </a:solidFill>
              </a:rPr>
              <a:t>The lunar </a:t>
            </a:r>
            <a:r>
              <a:rPr lang="nb-NO" b="1" dirty="0" err="1" smtClean="0">
                <a:solidFill>
                  <a:srgbClr val="0066FF"/>
                </a:solidFill>
              </a:rPr>
              <a:t>analogy</a:t>
            </a:r>
            <a:r>
              <a:rPr lang="nb-NO" dirty="0">
                <a:solidFill>
                  <a:srgbClr val="0066FF"/>
                </a:solidFill>
              </a:rPr>
              <a:t> </a:t>
            </a:r>
            <a:r>
              <a:rPr lang="nb-NO" dirty="0" err="1" smtClean="0">
                <a:solidFill>
                  <a:srgbClr val="0066FF"/>
                </a:solidFill>
              </a:rPr>
              <a:t>of</a:t>
            </a:r>
            <a:r>
              <a:rPr lang="nb-NO" dirty="0" smtClean="0">
                <a:solidFill>
                  <a:srgbClr val="0066FF"/>
                </a:solidFill>
              </a:rPr>
              <a:t> </a:t>
            </a:r>
            <a:r>
              <a:rPr lang="nb-NO" dirty="0" err="1" smtClean="0">
                <a:solidFill>
                  <a:srgbClr val="0066FF"/>
                </a:solidFill>
              </a:rPr>
              <a:t>crust</a:t>
            </a:r>
            <a:endParaRPr lang="nb-NO" dirty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dirty="0" err="1" smtClean="0">
                <a:solidFill>
                  <a:srgbClr val="0066FF"/>
                </a:solidFill>
              </a:rPr>
              <a:t>distribution</a:t>
            </a:r>
            <a:r>
              <a:rPr lang="nb-NO" dirty="0" smtClean="0">
                <a:solidFill>
                  <a:srgbClr val="0066FF"/>
                </a:solidFill>
              </a:rPr>
              <a:t> and thickness</a:t>
            </a:r>
          </a:p>
          <a:p>
            <a:pPr>
              <a:lnSpc>
                <a:spcPts val="2100"/>
              </a:lnSpc>
            </a:pPr>
            <a:r>
              <a:rPr lang="nb-NO" sz="1600" dirty="0" smtClean="0"/>
              <a:t>Due to </a:t>
            </a:r>
            <a:r>
              <a:rPr lang="nb-NO" sz="1600" b="1" dirty="0" smtClean="0"/>
              <a:t>MO </a:t>
            </a:r>
            <a:r>
              <a:rPr lang="nb-NO" sz="1600" b="1" dirty="0" err="1" smtClean="0"/>
              <a:t>crystallisation</a:t>
            </a:r>
            <a:r>
              <a:rPr lang="nb-NO" sz="1600" b="1" dirty="0" smtClean="0"/>
              <a:t> in</a:t>
            </a:r>
          </a:p>
          <a:p>
            <a:pPr>
              <a:lnSpc>
                <a:spcPts val="1600"/>
              </a:lnSpc>
            </a:pPr>
            <a:r>
              <a:rPr lang="nb-NO" sz="1600" b="1" dirty="0" smtClean="0"/>
              <a:t>Earth's </a:t>
            </a:r>
            <a:r>
              <a:rPr lang="nb-NO" sz="1600" b="1" dirty="0" err="1" smtClean="0"/>
              <a:t>gravitational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field</a:t>
            </a:r>
            <a:r>
              <a:rPr lang="nb-NO" sz="1600" b="1" dirty="0" smtClean="0"/>
              <a:t> </a:t>
            </a:r>
            <a:r>
              <a:rPr lang="nb-NO" sz="1600" dirty="0" smtClean="0"/>
              <a:t>(?)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2383" y="1260921"/>
            <a:ext cx="2036135" cy="14260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100" dirty="0" err="1" smtClean="0"/>
              <a:t>Wasson</a:t>
            </a:r>
            <a:r>
              <a:rPr lang="nb-NO" sz="1100" dirty="0" smtClean="0"/>
              <a:t> &amp; Warren, 1980, </a:t>
            </a:r>
            <a:r>
              <a:rPr lang="nb-NO" sz="1100" dirty="0" err="1" smtClean="0"/>
              <a:t>Icarus</a:t>
            </a:r>
            <a:endParaRPr lang="nb-NO" sz="1100" dirty="0" smtClean="0"/>
          </a:p>
          <a:p>
            <a:pPr>
              <a:lnSpc>
                <a:spcPts val="1300"/>
              </a:lnSpc>
            </a:pPr>
            <a:r>
              <a:rPr lang="nb-NO" sz="1100" dirty="0" smtClean="0"/>
              <a:t>Looper &amp; Werner, 2002, </a:t>
            </a:r>
            <a:r>
              <a:rPr lang="nb-NO" sz="1100" dirty="0" err="1" smtClean="0"/>
              <a:t>JGR</a:t>
            </a:r>
            <a:endParaRPr lang="nb-NO" sz="1100" dirty="0" smtClean="0"/>
          </a:p>
          <a:p>
            <a:pPr>
              <a:lnSpc>
                <a:spcPts val="1300"/>
              </a:lnSpc>
            </a:pPr>
            <a:r>
              <a:rPr lang="nb-NO" sz="1100" dirty="0" smtClean="0"/>
              <a:t>Werner &amp; Looper, 2002, </a:t>
            </a:r>
            <a:r>
              <a:rPr lang="nb-NO" sz="1100" dirty="0" err="1" smtClean="0"/>
              <a:t>JGR</a:t>
            </a:r>
            <a:endParaRPr lang="nb-NO" sz="1100" dirty="0" smtClean="0"/>
          </a:p>
          <a:p>
            <a:pPr>
              <a:lnSpc>
                <a:spcPts val="1300"/>
              </a:lnSpc>
            </a:pPr>
            <a:r>
              <a:rPr lang="nb-NO" sz="1100" dirty="0" err="1" smtClean="0"/>
              <a:t>Garrick-Bethell</a:t>
            </a:r>
            <a:r>
              <a:rPr lang="nb-NO" sz="1100" dirty="0" smtClean="0"/>
              <a:t> et al., 2010, </a:t>
            </a:r>
            <a:r>
              <a:rPr lang="nb-NO" sz="1100" dirty="0" err="1" smtClean="0"/>
              <a:t>Sci</a:t>
            </a:r>
            <a:r>
              <a:rPr lang="nb-NO" sz="1100" dirty="0" smtClean="0"/>
              <a:t>.</a:t>
            </a:r>
          </a:p>
          <a:p>
            <a:pPr>
              <a:lnSpc>
                <a:spcPts val="1300"/>
              </a:lnSpc>
            </a:pPr>
            <a:r>
              <a:rPr lang="nb-NO" sz="1100" dirty="0" err="1" smtClean="0"/>
              <a:t>Ohtake</a:t>
            </a:r>
            <a:r>
              <a:rPr lang="nb-NO" sz="1100" dirty="0" smtClean="0"/>
              <a:t> et a., 2012, </a:t>
            </a:r>
            <a:r>
              <a:rPr lang="nb-NO" sz="1100" dirty="0" err="1" smtClean="0"/>
              <a:t>Nat.Geosci</a:t>
            </a:r>
            <a:r>
              <a:rPr lang="nb-NO" sz="1100" dirty="0" smtClean="0"/>
              <a:t>.</a:t>
            </a:r>
            <a:endParaRPr lang="nb-NO" sz="1100" dirty="0"/>
          </a:p>
          <a:p>
            <a:pPr>
              <a:lnSpc>
                <a:spcPts val="1300"/>
              </a:lnSpc>
            </a:pPr>
            <a:r>
              <a:rPr lang="nb-NO" sz="1100" dirty="0" err="1"/>
              <a:t>Garrick-Bethell</a:t>
            </a:r>
            <a:r>
              <a:rPr lang="nb-NO" sz="1100" dirty="0"/>
              <a:t> et al., 2014, Nat.</a:t>
            </a:r>
          </a:p>
          <a:p>
            <a:pPr>
              <a:lnSpc>
                <a:spcPts val="1300"/>
              </a:lnSpc>
            </a:pPr>
            <a:r>
              <a:rPr lang="nb-NO" sz="1100" dirty="0" err="1" smtClean="0"/>
              <a:t>Quillen</a:t>
            </a:r>
            <a:r>
              <a:rPr lang="nb-NO" sz="1100" dirty="0" smtClean="0"/>
              <a:t> </a:t>
            </a:r>
            <a:r>
              <a:rPr lang="nb-NO" sz="1100" dirty="0"/>
              <a:t>et al</a:t>
            </a:r>
            <a:r>
              <a:rPr lang="nb-NO" sz="1100" dirty="0" smtClean="0"/>
              <a:t>., 2019, </a:t>
            </a:r>
            <a:r>
              <a:rPr lang="nb-NO" sz="1100" dirty="0" err="1" smtClean="0"/>
              <a:t>Icarus</a:t>
            </a:r>
            <a:r>
              <a:rPr lang="nb-NO" sz="1100" dirty="0" smtClean="0"/>
              <a:t> </a:t>
            </a:r>
            <a:endParaRPr lang="nb-NO" sz="1100" dirty="0"/>
          </a:p>
          <a:p>
            <a:pPr>
              <a:lnSpc>
                <a:spcPts val="1300"/>
              </a:lnSpc>
            </a:pPr>
            <a:r>
              <a:rPr lang="nb-NO" sz="1100" dirty="0" err="1" smtClean="0"/>
              <a:t>Elardo</a:t>
            </a:r>
            <a:r>
              <a:rPr lang="nb-NO" sz="1100" dirty="0" smtClean="0"/>
              <a:t> et al., 2020, Nat. </a:t>
            </a:r>
            <a:r>
              <a:rPr lang="nb-NO" sz="1100" dirty="0" err="1" smtClean="0"/>
              <a:t>Geosci</a:t>
            </a:r>
            <a:endParaRPr lang="nb-NO" sz="1100" dirty="0" smtClean="0"/>
          </a:p>
        </p:txBody>
      </p:sp>
    </p:spTree>
    <p:extLst>
      <p:ext uri="{BB962C8B-B14F-4D97-AF65-F5344CB8AC3E}">
        <p14:creationId xmlns:p14="http://schemas.microsoft.com/office/powerpoint/2010/main" val="24321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" y="16972"/>
            <a:ext cx="9056176" cy="4637270"/>
          </a:xfrm>
          <a:prstGeom prst="rect">
            <a:avLst/>
          </a:prstGeom>
        </p:spPr>
      </p:pic>
      <p:pic>
        <p:nvPicPr>
          <p:cNvPr id="3" name="Picture 3" descr="M:\pc\Dokumenter\Adobe-Illustr-figures\CMB-plumes-chem-interact\90-deg section BMO-crys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" y="3410431"/>
            <a:ext cx="8988385" cy="34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0056" y="3261"/>
            <a:ext cx="4532947" cy="468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674381" y="6006742"/>
            <a:ext cx="2388795" cy="784830"/>
          </a:xfrm>
          <a:prstGeom prst="rect">
            <a:avLst/>
          </a:prstGeom>
          <a:solidFill>
            <a:srgbClr val="ECECEC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nb-NO" sz="1100" b="1" dirty="0" smtClean="0"/>
              <a:t>Modified</a:t>
            </a:r>
            <a:r>
              <a:rPr lang="nb-NO" sz="1100" dirty="0" smtClean="0"/>
              <a:t>, mainly from: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Torsvik et al. (2016, Can. J. Earth </a:t>
            </a:r>
            <a:r>
              <a:rPr lang="nb-NO" sz="1100" dirty="0" err="1" smtClean="0"/>
              <a:t>Sci</a:t>
            </a:r>
            <a:r>
              <a:rPr lang="nb-NO" sz="1100" dirty="0" smtClean="0"/>
              <a:t>.)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Ballmer et al. (2017, Nature </a:t>
            </a:r>
            <a:r>
              <a:rPr lang="nb-NO" sz="1100" dirty="0" err="1" smtClean="0"/>
              <a:t>Geosci</a:t>
            </a:r>
            <a:r>
              <a:rPr lang="nb-NO" sz="1100" dirty="0" smtClean="0"/>
              <a:t>.)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Trønnes et al. (2014, </a:t>
            </a:r>
            <a:r>
              <a:rPr lang="nb-NO" sz="1100" dirty="0" err="1" smtClean="0"/>
              <a:t>Tectonophys</a:t>
            </a:r>
            <a:r>
              <a:rPr lang="nb-NO" sz="1100" dirty="0" smtClean="0"/>
              <a:t>.)  </a:t>
            </a:r>
          </a:p>
        </p:txBody>
      </p:sp>
    </p:spTree>
    <p:extLst>
      <p:ext uri="{BB962C8B-B14F-4D97-AF65-F5344CB8AC3E}">
        <p14:creationId xmlns:p14="http://schemas.microsoft.com/office/powerpoint/2010/main" val="24717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540" y="919930"/>
            <a:ext cx="5526572" cy="2645971"/>
            <a:chOff x="107504" y="177212"/>
            <a:chExt cx="5833453" cy="277088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88640"/>
              <a:ext cx="3896866" cy="275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5" y="177212"/>
              <a:ext cx="2587807" cy="277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5934183" y="235011"/>
              <a:ext cx="6774" cy="2407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856689" y="1003673"/>
            <a:ext cx="3225718" cy="1972001"/>
            <a:chOff x="179512" y="4132460"/>
            <a:chExt cx="3225718" cy="197200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32460"/>
              <a:ext cx="3179251" cy="197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65355" y="4193478"/>
              <a:ext cx="10134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solidFill>
                    <a:srgbClr val="000099"/>
                  </a:solidFill>
                </a:rPr>
                <a:t>&gt;15 R/Ra</a:t>
              </a:r>
              <a:endParaRPr lang="en-GB" b="1" dirty="0">
                <a:solidFill>
                  <a:srgbClr val="000099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43858" y="4209334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solidFill>
                    <a:srgbClr val="3399FF"/>
                  </a:solidFill>
                </a:rPr>
                <a:t>9-15</a:t>
              </a:r>
              <a:endParaRPr lang="en-GB" b="1" dirty="0">
                <a:solidFill>
                  <a:srgbClr val="3399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7811" y="5202426"/>
              <a:ext cx="500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solidFill>
                    <a:srgbClr val="A8A400"/>
                  </a:solidFill>
                </a:rPr>
                <a:t>8</a:t>
              </a:r>
              <a:r>
                <a:rPr lang="nb-NO" sz="800" b="1" dirty="0" smtClean="0">
                  <a:solidFill>
                    <a:srgbClr val="A8A400"/>
                  </a:solidFill>
                </a:rPr>
                <a:t> </a:t>
              </a:r>
              <a:r>
                <a:rPr lang="nb-NO" sz="1400" b="1" dirty="0" smtClean="0">
                  <a:solidFill>
                    <a:srgbClr val="A8A400"/>
                  </a:solidFill>
                </a:rPr>
                <a:t>±1</a:t>
              </a:r>
              <a:endParaRPr lang="en-GB" sz="1400" b="1" dirty="0">
                <a:solidFill>
                  <a:srgbClr val="A8A4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9908" y="5001423"/>
              <a:ext cx="455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solidFill>
                    <a:srgbClr val="FF0000"/>
                  </a:solidFill>
                </a:rPr>
                <a:t>&lt; 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63888" y="3909084"/>
            <a:ext cx="131478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200" dirty="0" smtClean="0"/>
              <a:t>Class &amp; Goldstein</a:t>
            </a:r>
          </a:p>
          <a:p>
            <a:pPr>
              <a:lnSpc>
                <a:spcPts val="1200"/>
              </a:lnSpc>
            </a:pPr>
            <a:r>
              <a:rPr lang="nb-NO" sz="1200" dirty="0" smtClean="0"/>
              <a:t> (2005, Nature)</a:t>
            </a:r>
            <a:endParaRPr lang="en-GB" sz="12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04" y="4160483"/>
            <a:ext cx="3704873" cy="26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76538" y="3698818"/>
            <a:ext cx="3376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rgbClr val="3333FF"/>
                </a:solidFill>
              </a:rPr>
              <a:t>Similar</a:t>
            </a:r>
            <a:r>
              <a:rPr lang="nb-NO" sz="1200" dirty="0" smtClean="0">
                <a:solidFill>
                  <a:srgbClr val="3333FF"/>
                </a:solidFill>
              </a:rPr>
              <a:t> </a:t>
            </a:r>
            <a:r>
              <a:rPr lang="nb-NO" sz="1200" dirty="0" err="1" smtClean="0">
                <a:solidFill>
                  <a:srgbClr val="3333FF"/>
                </a:solidFill>
              </a:rPr>
              <a:t>correlation</a:t>
            </a:r>
            <a:r>
              <a:rPr lang="nb-NO" sz="1200" dirty="0" smtClean="0">
                <a:solidFill>
                  <a:srgbClr val="3333FF"/>
                </a:solidFill>
              </a:rPr>
              <a:t> </a:t>
            </a:r>
            <a:r>
              <a:rPr lang="nb-NO" sz="1200" dirty="0" err="1" smtClean="0">
                <a:solidFill>
                  <a:srgbClr val="3333FF"/>
                </a:solidFill>
              </a:rPr>
              <a:t>with</a:t>
            </a:r>
            <a:r>
              <a:rPr lang="nb-NO" sz="1200" dirty="0" smtClean="0">
                <a:solidFill>
                  <a:srgbClr val="3333FF"/>
                </a:solidFill>
              </a:rPr>
              <a:t> </a:t>
            </a:r>
            <a:r>
              <a:rPr lang="nb-NO" sz="1200" dirty="0" err="1" smtClean="0">
                <a:solidFill>
                  <a:srgbClr val="3333FF"/>
                </a:solidFill>
              </a:rPr>
              <a:t>incompatible</a:t>
            </a:r>
            <a:r>
              <a:rPr lang="nb-NO" sz="1200" dirty="0" smtClean="0">
                <a:solidFill>
                  <a:srgbClr val="3333FF"/>
                </a:solidFill>
              </a:rPr>
              <a:t> trace element</a:t>
            </a:r>
          </a:p>
          <a:p>
            <a:r>
              <a:rPr lang="nb-NO" sz="1200" dirty="0" err="1" smtClean="0">
                <a:solidFill>
                  <a:srgbClr val="3333FF"/>
                </a:solidFill>
              </a:rPr>
              <a:t>concentrations</a:t>
            </a:r>
            <a:r>
              <a:rPr lang="nb-NO" sz="1200" dirty="0" smtClean="0">
                <a:solidFill>
                  <a:srgbClr val="3333FF"/>
                </a:solidFill>
              </a:rPr>
              <a:t> and ratios </a:t>
            </a:r>
            <a:endParaRPr lang="en-GB" sz="1200" dirty="0">
              <a:solidFill>
                <a:srgbClr val="3333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007" y="156826"/>
            <a:ext cx="853581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err="1" smtClean="0">
                <a:solidFill>
                  <a:srgbClr val="3333FF"/>
                </a:solidFill>
              </a:rPr>
              <a:t>Strong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evidence</a:t>
            </a:r>
            <a:r>
              <a:rPr lang="nb-NO" sz="2000" dirty="0" smtClean="0">
                <a:solidFill>
                  <a:srgbClr val="3333FF"/>
                </a:solidFill>
              </a:rPr>
              <a:t> that </a:t>
            </a:r>
            <a:r>
              <a:rPr lang="nb-NO" sz="2000" dirty="0" err="1" smtClean="0">
                <a:solidFill>
                  <a:srgbClr val="3333FF"/>
                </a:solidFill>
              </a:rPr>
              <a:t>the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primordial</a:t>
            </a:r>
            <a:r>
              <a:rPr lang="nb-NO" sz="2000" dirty="0" smtClean="0">
                <a:solidFill>
                  <a:srgbClr val="3333FF"/>
                </a:solidFill>
              </a:rPr>
              <a:t>-like He </a:t>
            </a:r>
            <a:r>
              <a:rPr lang="nb-NO" sz="1800" dirty="0" smtClean="0">
                <a:solidFill>
                  <a:srgbClr val="3333FF"/>
                </a:solidFill>
              </a:rPr>
              <a:t>(and Ne) </a:t>
            </a:r>
            <a:r>
              <a:rPr lang="nb-NO" sz="2000" dirty="0" err="1" smtClean="0">
                <a:solidFill>
                  <a:srgbClr val="3333FF"/>
                </a:solidFill>
              </a:rPr>
              <a:t>source</a:t>
            </a:r>
            <a:r>
              <a:rPr lang="nb-NO" sz="2000" dirty="0" smtClean="0">
                <a:solidFill>
                  <a:srgbClr val="3333FF"/>
                </a:solidFill>
              </a:rPr>
              <a:t> material is </a:t>
            </a:r>
            <a:r>
              <a:rPr lang="nb-NO" sz="2000" b="1" dirty="0" err="1" smtClean="0">
                <a:solidFill>
                  <a:srgbClr val="3333FF"/>
                </a:solidFill>
              </a:rPr>
              <a:t>refractory</a:t>
            </a:r>
            <a:endParaRPr lang="nb-NO" sz="2000" b="1" dirty="0" smtClean="0">
              <a:solidFill>
                <a:srgbClr val="3333FF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7543739">
            <a:off x="3530225" y="670461"/>
            <a:ext cx="1355776" cy="2487207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7543739">
            <a:off x="763536" y="814475"/>
            <a:ext cx="1355776" cy="2158360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3103688">
            <a:off x="6175402" y="4023757"/>
            <a:ext cx="1700875" cy="2739323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226971">
            <a:off x="4043308" y="1168317"/>
            <a:ext cx="865943" cy="3744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nb-NO" sz="1200" dirty="0" smtClean="0">
                <a:solidFill>
                  <a:srgbClr val="FF0000"/>
                </a:solidFill>
              </a:rPr>
              <a:t>Increasing </a:t>
            </a:r>
          </a:p>
          <a:p>
            <a:pPr>
              <a:lnSpc>
                <a:spcPts val="1100"/>
              </a:lnSpc>
            </a:pPr>
            <a:r>
              <a:rPr lang="en-GB" sz="1200" baseline="30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He/</a:t>
            </a:r>
            <a:r>
              <a:rPr lang="en-GB" sz="1200" baseline="30000" dirty="0" smtClean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He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298361">
            <a:off x="6533136" y="4478639"/>
            <a:ext cx="865943" cy="3744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nb-NO" sz="1200" dirty="0" smtClean="0">
                <a:solidFill>
                  <a:srgbClr val="FF0000"/>
                </a:solidFill>
              </a:rPr>
              <a:t>Increasing </a:t>
            </a:r>
          </a:p>
          <a:p>
            <a:pPr>
              <a:lnSpc>
                <a:spcPts val="1100"/>
              </a:lnSpc>
            </a:pPr>
            <a:r>
              <a:rPr lang="en-GB" sz="1200" baseline="30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He/</a:t>
            </a:r>
            <a:r>
              <a:rPr lang="en-GB" sz="1200" baseline="30000" dirty="0" smtClean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He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226971">
            <a:off x="1527870" y="1330766"/>
            <a:ext cx="865943" cy="3744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nb-NO" sz="1200" dirty="0" smtClean="0">
                <a:solidFill>
                  <a:srgbClr val="FF0000"/>
                </a:solidFill>
              </a:rPr>
              <a:t>Increasing </a:t>
            </a:r>
          </a:p>
          <a:p>
            <a:pPr>
              <a:lnSpc>
                <a:spcPts val="1100"/>
              </a:lnSpc>
            </a:pPr>
            <a:r>
              <a:rPr lang="en-GB" sz="1200" baseline="30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He/</a:t>
            </a:r>
            <a:r>
              <a:rPr lang="en-GB" sz="1200" baseline="30000" dirty="0" smtClean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He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655" y="116632"/>
            <a:ext cx="7746129" cy="369332"/>
          </a:xfrm>
          <a:prstGeom prst="rect">
            <a:avLst/>
          </a:prstGeom>
          <a:solidFill>
            <a:srgbClr val="E8E8E8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dirty="0" err="1" smtClean="0">
                <a:solidFill>
                  <a:srgbClr val="3333FF"/>
                </a:solidFill>
              </a:rPr>
              <a:t>Could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dirty="0" err="1" smtClean="0">
                <a:solidFill>
                  <a:srgbClr val="3333FF"/>
                </a:solidFill>
              </a:rPr>
              <a:t>primordial</a:t>
            </a:r>
            <a:r>
              <a:rPr lang="nb-NO" sz="1800" dirty="0" smtClean="0">
                <a:solidFill>
                  <a:srgbClr val="3333FF"/>
                </a:solidFill>
              </a:rPr>
              <a:t>-like He and Ne isotope ratios </a:t>
            </a:r>
            <a:r>
              <a:rPr lang="nb-NO" sz="1800" dirty="0" err="1" smtClean="0">
                <a:solidFill>
                  <a:srgbClr val="3333FF"/>
                </a:solidFill>
              </a:rPr>
              <a:t>result</a:t>
            </a:r>
            <a:r>
              <a:rPr lang="nb-NO" sz="1800" dirty="0" smtClean="0">
                <a:solidFill>
                  <a:srgbClr val="3333FF"/>
                </a:solidFill>
              </a:rPr>
              <a:t> from </a:t>
            </a:r>
            <a:r>
              <a:rPr lang="nb-NO" sz="1800" b="1" dirty="0" err="1" smtClean="0">
                <a:solidFill>
                  <a:srgbClr val="3333FF"/>
                </a:solidFill>
              </a:rPr>
              <a:t>core</a:t>
            </a:r>
            <a:r>
              <a:rPr lang="nb-NO" sz="1800" b="1" dirty="0" smtClean="0">
                <a:solidFill>
                  <a:srgbClr val="3333FF"/>
                </a:solidFill>
              </a:rPr>
              <a:t> </a:t>
            </a:r>
            <a:r>
              <a:rPr lang="nb-NO" sz="1800" b="1" dirty="0" err="1" smtClean="0">
                <a:solidFill>
                  <a:srgbClr val="3333FF"/>
                </a:solidFill>
              </a:rPr>
              <a:t>contamination</a:t>
            </a:r>
            <a:r>
              <a:rPr lang="nb-NO" sz="1800" dirty="0" smtClean="0">
                <a:solidFill>
                  <a:srgbClr val="3333FF"/>
                </a:solidFill>
              </a:rPr>
              <a:t>?</a:t>
            </a:r>
            <a:endParaRPr lang="nb-NO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2417" y="2747431"/>
            <a:ext cx="6840760" cy="9028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500" dirty="0" smtClean="0">
                <a:solidFill>
                  <a:srgbClr val="3333FF"/>
                </a:solidFill>
              </a:rPr>
              <a:t>Short-</a:t>
            </a:r>
            <a:r>
              <a:rPr lang="nb-NO" sz="1500" dirty="0" err="1" smtClean="0">
                <a:solidFill>
                  <a:srgbClr val="3333FF"/>
                </a:solidFill>
              </a:rPr>
              <a:t>lived</a:t>
            </a:r>
            <a:r>
              <a:rPr lang="nb-NO" sz="1500" dirty="0" smtClean="0">
                <a:solidFill>
                  <a:srgbClr val="3333FF"/>
                </a:solidFill>
              </a:rPr>
              <a:t> </a:t>
            </a:r>
            <a:r>
              <a:rPr lang="nb-NO" sz="1500" dirty="0" err="1" smtClean="0">
                <a:solidFill>
                  <a:srgbClr val="3333FF"/>
                </a:solidFill>
              </a:rPr>
              <a:t>Sm</a:t>
            </a:r>
            <a:r>
              <a:rPr lang="nb-NO" sz="1500" dirty="0" smtClean="0">
                <a:solidFill>
                  <a:srgbClr val="3333FF"/>
                </a:solidFill>
              </a:rPr>
              <a:t>-</a:t>
            </a:r>
            <a:r>
              <a:rPr lang="nb-NO" sz="1500" dirty="0" err="1" smtClean="0">
                <a:solidFill>
                  <a:srgbClr val="3333FF"/>
                </a:solidFill>
              </a:rPr>
              <a:t>Nd</a:t>
            </a:r>
            <a:r>
              <a:rPr lang="nb-NO" sz="1500" dirty="0" smtClean="0">
                <a:solidFill>
                  <a:srgbClr val="3333FF"/>
                </a:solidFill>
              </a:rPr>
              <a:t>-system:  </a:t>
            </a:r>
            <a:r>
              <a:rPr lang="nb-NO" sz="1200" baseline="30000" dirty="0" err="1" smtClean="0"/>
              <a:t>146</a:t>
            </a:r>
            <a:r>
              <a:rPr lang="nb-NO" sz="1200" dirty="0" err="1" smtClean="0"/>
              <a:t>Sm→</a:t>
            </a:r>
            <a:r>
              <a:rPr lang="nb-NO" sz="1200" baseline="30000" dirty="0" err="1" smtClean="0"/>
              <a:t>142</a:t>
            </a:r>
            <a:r>
              <a:rPr lang="nb-NO" sz="1200" dirty="0" err="1" smtClean="0"/>
              <a:t>Nd</a:t>
            </a:r>
            <a:r>
              <a:rPr lang="nb-NO" sz="1200" dirty="0" smtClean="0"/>
              <a:t>  </a:t>
            </a:r>
            <a:r>
              <a:rPr lang="nb-NO" sz="1200" dirty="0"/>
              <a:t> </a:t>
            </a:r>
            <a:r>
              <a:rPr lang="nb-NO" sz="1200" dirty="0" smtClean="0"/>
              <a:t> </a:t>
            </a:r>
            <a:r>
              <a:rPr lang="nb-NO" sz="1200" dirty="0" err="1" smtClean="0"/>
              <a:t>t</a:t>
            </a:r>
            <a:r>
              <a:rPr lang="nb-NO" sz="1200" baseline="-25000" dirty="0" err="1" smtClean="0"/>
              <a:t>h</a:t>
            </a:r>
            <a:r>
              <a:rPr lang="nb-NO" sz="1200" dirty="0" smtClean="0"/>
              <a:t>: 103 My, "live" for </a:t>
            </a:r>
            <a:r>
              <a:rPr lang="nb-NO" sz="1200" dirty="0" err="1" smtClean="0"/>
              <a:t>about</a:t>
            </a:r>
            <a:r>
              <a:rPr lang="nb-NO" sz="1200" dirty="0" smtClean="0"/>
              <a:t> 500 My</a:t>
            </a:r>
          </a:p>
          <a:p>
            <a:pPr>
              <a:lnSpc>
                <a:spcPts val="2200"/>
              </a:lnSpc>
            </a:pPr>
            <a:r>
              <a:rPr lang="nb-NO" sz="1300" b="1" dirty="0" smtClean="0">
                <a:latin typeface="Symbol" panose="05050102010706020507" pitchFamily="18" charset="2"/>
              </a:rPr>
              <a:t>           </a:t>
            </a:r>
            <a:r>
              <a:rPr lang="nb-NO" sz="1300" b="1" dirty="0" err="1" smtClean="0">
                <a:latin typeface="Symbol" panose="05050102010706020507" pitchFamily="18" charset="2"/>
              </a:rPr>
              <a:t>m</a:t>
            </a:r>
            <a:r>
              <a:rPr lang="nb-NO" sz="1100" baseline="30000" dirty="0" err="1" smtClean="0"/>
              <a:t>142</a:t>
            </a:r>
            <a:r>
              <a:rPr lang="nb-NO" sz="1100" dirty="0" err="1" smtClean="0"/>
              <a:t>Nd</a:t>
            </a:r>
            <a:r>
              <a:rPr lang="nb-NO" sz="1100" dirty="0" smtClean="0"/>
              <a:t> </a:t>
            </a:r>
            <a:r>
              <a:rPr lang="nb-NO" sz="1100" dirty="0"/>
              <a:t>= (</a:t>
            </a:r>
            <a:r>
              <a:rPr lang="nb-NO" sz="1100" baseline="30000" dirty="0" smtClean="0"/>
              <a:t>142/</a:t>
            </a:r>
            <a:r>
              <a:rPr lang="nb-NO" sz="1100" baseline="30000" dirty="0" err="1" smtClean="0"/>
              <a:t>144</a:t>
            </a:r>
            <a:r>
              <a:rPr lang="nb-NO" sz="1100" dirty="0" err="1" smtClean="0"/>
              <a:t>Nd</a:t>
            </a:r>
            <a:r>
              <a:rPr lang="nb-NO" sz="1100" baseline="-25000" dirty="0" err="1" smtClean="0"/>
              <a:t>sample</a:t>
            </a:r>
            <a:r>
              <a:rPr lang="nb-NO" sz="1100" baseline="-25000" dirty="0" smtClean="0"/>
              <a:t> </a:t>
            </a:r>
            <a:r>
              <a:rPr lang="nb-NO" sz="1100" b="1" dirty="0"/>
              <a:t>/</a:t>
            </a:r>
            <a:r>
              <a:rPr lang="nb-NO" sz="1100" baseline="30000" dirty="0"/>
              <a:t> </a:t>
            </a:r>
            <a:r>
              <a:rPr lang="nb-NO" sz="1100" baseline="30000" dirty="0" smtClean="0"/>
              <a:t>142/</a:t>
            </a:r>
            <a:r>
              <a:rPr lang="nb-NO" sz="1100" baseline="30000" dirty="0" err="1" smtClean="0"/>
              <a:t>144</a:t>
            </a:r>
            <a:r>
              <a:rPr lang="nb-NO" sz="1100" dirty="0" err="1" smtClean="0"/>
              <a:t>Nd</a:t>
            </a:r>
            <a:r>
              <a:rPr lang="nb-NO" sz="1100" baseline="-25000" dirty="0" err="1" smtClean="0"/>
              <a:t>standard</a:t>
            </a:r>
            <a:r>
              <a:rPr lang="nb-NO" sz="1100" dirty="0" smtClean="0"/>
              <a:t> </a:t>
            </a:r>
            <a:r>
              <a:rPr lang="nb-NO" sz="1100" dirty="0">
                <a:latin typeface="Symbol" panose="05050102010706020507" pitchFamily="18" charset="2"/>
              </a:rPr>
              <a:t>-</a:t>
            </a:r>
            <a:r>
              <a:rPr lang="nb-NO" sz="1100" dirty="0"/>
              <a:t> 1) </a:t>
            </a:r>
            <a:r>
              <a:rPr lang="nb-NO" sz="1100" baseline="-6000" dirty="0" smtClean="0"/>
              <a:t>*</a:t>
            </a:r>
            <a:r>
              <a:rPr lang="nb-NO" sz="1100" b="1" dirty="0" smtClean="0"/>
              <a:t>10</a:t>
            </a:r>
            <a:r>
              <a:rPr lang="nb-NO" sz="1100" b="1" baseline="30000" dirty="0" smtClean="0"/>
              <a:t>6 </a:t>
            </a:r>
            <a:r>
              <a:rPr lang="nb-NO" sz="1100" dirty="0" smtClean="0"/>
              <a:t> (</a:t>
            </a:r>
            <a:r>
              <a:rPr lang="nb-NO" sz="1100" dirty="0" err="1" smtClean="0"/>
              <a:t>ppm</a:t>
            </a:r>
            <a:r>
              <a:rPr lang="nb-NO" sz="1100" dirty="0" smtClean="0"/>
              <a:t>)     </a:t>
            </a:r>
            <a:r>
              <a:rPr lang="nb-NO" sz="1300" b="1" dirty="0" err="1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e</a:t>
            </a:r>
            <a:r>
              <a:rPr lang="nb-NO" sz="1100" baseline="30000" dirty="0" err="1" smtClean="0">
                <a:solidFill>
                  <a:schemeClr val="bg1">
                    <a:lumMod val="50000"/>
                  </a:schemeClr>
                </a:solidFill>
              </a:rPr>
              <a:t>143</a:t>
            </a:r>
            <a:r>
              <a:rPr lang="nb-NO" sz="1100" dirty="0" err="1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nb-NO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1100" dirty="0">
                <a:solidFill>
                  <a:schemeClr val="bg1">
                    <a:lumMod val="50000"/>
                  </a:schemeClr>
                </a:solidFill>
              </a:rPr>
              <a:t>= (</a:t>
            </a:r>
            <a:r>
              <a:rPr lang="nb-NO" sz="1100" baseline="30000" dirty="0" smtClean="0">
                <a:solidFill>
                  <a:schemeClr val="bg1">
                    <a:lumMod val="50000"/>
                  </a:schemeClr>
                </a:solidFill>
              </a:rPr>
              <a:t>143/</a:t>
            </a:r>
            <a:r>
              <a:rPr lang="nb-NO" sz="1100" baseline="30000" dirty="0" err="1" smtClean="0">
                <a:solidFill>
                  <a:schemeClr val="bg1">
                    <a:lumMod val="50000"/>
                  </a:schemeClr>
                </a:solidFill>
              </a:rPr>
              <a:t>144</a:t>
            </a:r>
            <a:r>
              <a:rPr lang="nb-NO" sz="1100" dirty="0" err="1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nb-NO" sz="1100" baseline="-25000" dirty="0" err="1" smtClean="0">
                <a:solidFill>
                  <a:schemeClr val="bg1">
                    <a:lumMod val="50000"/>
                  </a:schemeClr>
                </a:solidFill>
              </a:rPr>
              <a:t>sample</a:t>
            </a:r>
            <a:r>
              <a:rPr lang="nb-NO" sz="1100" baseline="-25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1100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nb-NO" sz="1100" baseline="30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1100" baseline="30000" dirty="0" smtClean="0">
                <a:solidFill>
                  <a:schemeClr val="bg1">
                    <a:lumMod val="50000"/>
                  </a:schemeClr>
                </a:solidFill>
              </a:rPr>
              <a:t>143/</a:t>
            </a:r>
            <a:r>
              <a:rPr lang="nb-NO" sz="1100" baseline="30000" dirty="0" err="1" smtClean="0">
                <a:solidFill>
                  <a:schemeClr val="bg1">
                    <a:lumMod val="50000"/>
                  </a:schemeClr>
                </a:solidFill>
              </a:rPr>
              <a:t>144</a:t>
            </a:r>
            <a:r>
              <a:rPr lang="nb-NO" sz="1100" dirty="0" err="1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nb-NO" sz="1100" baseline="-25000" dirty="0" err="1" smtClean="0">
                <a:solidFill>
                  <a:schemeClr val="bg1">
                    <a:lumMod val="50000"/>
                  </a:schemeClr>
                </a:solidFill>
              </a:rPr>
              <a:t>standard</a:t>
            </a:r>
            <a:r>
              <a:rPr lang="nb-NO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1100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-</a:t>
            </a:r>
            <a:r>
              <a:rPr lang="nb-NO" sz="1100" dirty="0">
                <a:solidFill>
                  <a:schemeClr val="bg1">
                    <a:lumMod val="50000"/>
                  </a:schemeClr>
                </a:solidFill>
              </a:rPr>
              <a:t> 1) </a:t>
            </a:r>
            <a:r>
              <a:rPr lang="nb-NO" sz="1100" baseline="-60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nb-NO" sz="1100" b="1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nb-NO" sz="1100" b="1" baseline="30000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</a:p>
          <a:p>
            <a:pPr>
              <a:lnSpc>
                <a:spcPts val="2200"/>
              </a:lnSpc>
            </a:pPr>
            <a:r>
              <a:rPr lang="nb-NO" sz="1100" dirty="0" smtClean="0"/>
              <a:t>            </a:t>
            </a:r>
            <a:r>
              <a:rPr lang="nb-NO" sz="1100" dirty="0" smtClean="0">
                <a:solidFill>
                  <a:srgbClr val="9900FF"/>
                </a:solidFill>
              </a:rPr>
              <a:t>The </a:t>
            </a:r>
            <a:r>
              <a:rPr lang="nb-NO" sz="1100" dirty="0" err="1">
                <a:solidFill>
                  <a:srgbClr val="9900FF"/>
                </a:solidFill>
              </a:rPr>
              <a:t>Nd-daughter</a:t>
            </a:r>
            <a:r>
              <a:rPr lang="nb-NO" sz="1100" dirty="0">
                <a:solidFill>
                  <a:srgbClr val="9900FF"/>
                </a:solidFill>
              </a:rPr>
              <a:t> </a:t>
            </a:r>
            <a:r>
              <a:rPr lang="nb-NO" sz="1100" dirty="0" err="1">
                <a:solidFill>
                  <a:srgbClr val="9900FF"/>
                </a:solidFill>
              </a:rPr>
              <a:t>partitions</a:t>
            </a:r>
            <a:r>
              <a:rPr lang="nb-NO" sz="1100" dirty="0">
                <a:solidFill>
                  <a:srgbClr val="9900FF"/>
                </a:solidFill>
              </a:rPr>
              <a:t> to melt more </a:t>
            </a:r>
            <a:r>
              <a:rPr lang="nb-NO" sz="1100" dirty="0" err="1">
                <a:solidFill>
                  <a:srgbClr val="9900FF"/>
                </a:solidFill>
              </a:rPr>
              <a:t>than</a:t>
            </a:r>
            <a:r>
              <a:rPr lang="nb-NO" sz="1100" dirty="0">
                <a:solidFill>
                  <a:srgbClr val="9900FF"/>
                </a:solidFill>
              </a:rPr>
              <a:t> </a:t>
            </a:r>
            <a:r>
              <a:rPr lang="nb-NO" sz="1100" dirty="0" smtClean="0">
                <a:solidFill>
                  <a:srgbClr val="9900FF"/>
                </a:solidFill>
              </a:rPr>
              <a:t>Sm.   </a:t>
            </a:r>
            <a:r>
              <a:rPr lang="nb-NO" sz="1400" b="1" dirty="0" err="1" smtClean="0">
                <a:solidFill>
                  <a:srgbClr val="9900FF"/>
                </a:solidFill>
              </a:rPr>
              <a:t>Bm-residues</a:t>
            </a:r>
            <a:r>
              <a:rPr lang="nb-NO" sz="1400" dirty="0">
                <a:solidFill>
                  <a:srgbClr val="9900FF"/>
                </a:solidFill>
              </a:rPr>
              <a:t>: </a:t>
            </a:r>
            <a:r>
              <a:rPr lang="nb-NO" sz="1400" dirty="0" err="1">
                <a:solidFill>
                  <a:srgbClr val="9900FF"/>
                </a:solidFill>
              </a:rPr>
              <a:t>high</a:t>
            </a:r>
            <a:r>
              <a:rPr lang="nb-NO" sz="1400" dirty="0">
                <a:solidFill>
                  <a:srgbClr val="9900FF"/>
                </a:solidFill>
              </a:rPr>
              <a:t> </a:t>
            </a:r>
            <a:r>
              <a:rPr lang="nb-NO" sz="1400" dirty="0" err="1">
                <a:solidFill>
                  <a:srgbClr val="9900FF"/>
                </a:solidFill>
              </a:rPr>
              <a:t>Sm</a:t>
            </a:r>
            <a:r>
              <a:rPr lang="nb-NO" sz="1400" dirty="0">
                <a:solidFill>
                  <a:srgbClr val="9900FF"/>
                </a:solidFill>
              </a:rPr>
              <a:t>/</a:t>
            </a:r>
            <a:r>
              <a:rPr lang="nb-NO" sz="1400" dirty="0" err="1">
                <a:solidFill>
                  <a:srgbClr val="9900FF"/>
                </a:solidFill>
              </a:rPr>
              <a:t>Nd</a:t>
            </a:r>
            <a:r>
              <a:rPr lang="nb-NO" sz="1400" dirty="0">
                <a:solidFill>
                  <a:srgbClr val="9900FF"/>
                </a:solidFill>
              </a:rPr>
              <a:t> ratio, </a:t>
            </a:r>
            <a:r>
              <a:rPr lang="nb-NO" sz="1400" b="1" dirty="0" err="1">
                <a:solidFill>
                  <a:srgbClr val="9900FF"/>
                </a:solidFill>
              </a:rPr>
              <a:t>high</a:t>
            </a:r>
            <a:r>
              <a:rPr lang="nb-NO" sz="1400" b="1" dirty="0">
                <a:solidFill>
                  <a:srgbClr val="9900FF"/>
                </a:solidFill>
              </a:rPr>
              <a:t> </a:t>
            </a:r>
            <a:r>
              <a:rPr lang="nb-NO" sz="1400" b="1" dirty="0" err="1">
                <a:solidFill>
                  <a:srgbClr val="9900FF"/>
                </a:solidFill>
                <a:latin typeface="Symbol" panose="05050102010706020507" pitchFamily="18" charset="2"/>
              </a:rPr>
              <a:t>m</a:t>
            </a:r>
            <a:r>
              <a:rPr lang="nb-NO" sz="1400" baseline="30000" dirty="0" err="1">
                <a:solidFill>
                  <a:srgbClr val="9900FF"/>
                </a:solidFill>
              </a:rPr>
              <a:t>142</a:t>
            </a:r>
            <a:r>
              <a:rPr lang="nb-NO" sz="1400" dirty="0" err="1">
                <a:solidFill>
                  <a:srgbClr val="9900FF"/>
                </a:solidFill>
              </a:rPr>
              <a:t>Nd</a:t>
            </a:r>
            <a:endParaRPr lang="nb-NO" sz="1400" dirty="0">
              <a:solidFill>
                <a:srgbClr val="99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55216"/>
            <a:ext cx="8568952" cy="1836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nb-NO" sz="1600" b="1" dirty="0" err="1" smtClean="0">
                <a:solidFill>
                  <a:srgbClr val="9900CC"/>
                </a:solidFill>
              </a:rPr>
              <a:t>Unlikely</a:t>
            </a:r>
            <a:r>
              <a:rPr lang="nb-NO" sz="1600" dirty="0">
                <a:solidFill>
                  <a:srgbClr val="9900CC"/>
                </a:solidFill>
              </a:rPr>
              <a:t>, </a:t>
            </a:r>
            <a:r>
              <a:rPr lang="nb-NO" sz="1600" dirty="0" err="1">
                <a:solidFill>
                  <a:srgbClr val="9900CC"/>
                </a:solidFill>
              </a:rPr>
              <a:t>because</a:t>
            </a:r>
            <a:r>
              <a:rPr lang="nb-NO" sz="1600" dirty="0" smtClean="0">
                <a:solidFill>
                  <a:srgbClr val="9900CC"/>
                </a:solidFill>
              </a:rPr>
              <a:t>:</a:t>
            </a:r>
          </a:p>
          <a:p>
            <a:pPr>
              <a:lnSpc>
                <a:spcPts val="2200"/>
              </a:lnSpc>
            </a:pPr>
            <a:r>
              <a:rPr lang="nb-NO" sz="1300" dirty="0" smtClean="0">
                <a:solidFill>
                  <a:srgbClr val="9900CC"/>
                </a:solidFill>
              </a:rPr>
              <a:t>  </a:t>
            </a:r>
            <a:r>
              <a:rPr lang="nb-NO" sz="1400" dirty="0" smtClean="0">
                <a:solidFill>
                  <a:srgbClr val="9900CC"/>
                </a:solidFill>
              </a:rPr>
              <a:t>- </a:t>
            </a:r>
            <a:r>
              <a:rPr lang="nb-NO" sz="1400" dirty="0" err="1" smtClean="0">
                <a:solidFill>
                  <a:srgbClr val="9900CC"/>
                </a:solidFill>
              </a:rPr>
              <a:t>Although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tiny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additions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of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core</a:t>
            </a:r>
            <a:r>
              <a:rPr lang="nb-NO" sz="1400" dirty="0" smtClean="0">
                <a:solidFill>
                  <a:srgbClr val="9900CC"/>
                </a:solidFill>
              </a:rPr>
              <a:t> metal to </a:t>
            </a:r>
            <a:r>
              <a:rPr lang="nb-NO" sz="1400" dirty="0" err="1" smtClean="0">
                <a:solidFill>
                  <a:srgbClr val="9900CC"/>
                </a:solidFill>
              </a:rPr>
              <a:t>plume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roots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explain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clear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b="1" dirty="0" smtClean="0">
                <a:solidFill>
                  <a:srgbClr val="9900CC"/>
                </a:solidFill>
              </a:rPr>
              <a:t>W</a:t>
            </a:r>
            <a:r>
              <a:rPr lang="nb-NO" sz="1400" dirty="0" smtClean="0">
                <a:solidFill>
                  <a:srgbClr val="9900CC"/>
                </a:solidFill>
              </a:rPr>
              <a:t>- and </a:t>
            </a:r>
            <a:r>
              <a:rPr lang="nb-NO" sz="1400" dirty="0" err="1" smtClean="0">
                <a:solidFill>
                  <a:srgbClr val="9900CC"/>
                </a:solidFill>
              </a:rPr>
              <a:t>weak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b="1" dirty="0" err="1" smtClean="0">
                <a:solidFill>
                  <a:srgbClr val="9900CC"/>
                </a:solidFill>
              </a:rPr>
              <a:t>Xe</a:t>
            </a:r>
            <a:r>
              <a:rPr lang="nb-NO" sz="1400" dirty="0" err="1" smtClean="0">
                <a:solidFill>
                  <a:srgbClr val="9900CC"/>
                </a:solidFill>
              </a:rPr>
              <a:t>-isotopic</a:t>
            </a:r>
            <a:r>
              <a:rPr lang="nb-NO" sz="1400" dirty="0" smtClean="0">
                <a:solidFill>
                  <a:srgbClr val="9900CC"/>
                </a:solidFill>
              </a:rPr>
              <a:t> signals,</a:t>
            </a:r>
          </a:p>
          <a:p>
            <a:pPr>
              <a:lnSpc>
                <a:spcPts val="2000"/>
              </a:lnSpc>
            </a:pPr>
            <a:r>
              <a:rPr lang="nb-NO" sz="1400" dirty="0">
                <a:solidFill>
                  <a:srgbClr val="9900CC"/>
                </a:solidFill>
              </a:rPr>
              <a:t> </a:t>
            </a:r>
            <a:r>
              <a:rPr lang="nb-NO" sz="1400" dirty="0" smtClean="0">
                <a:solidFill>
                  <a:srgbClr val="9900CC"/>
                </a:solidFill>
              </a:rPr>
              <a:t>                                 </a:t>
            </a:r>
            <a:r>
              <a:rPr lang="nb-NO" sz="1400" dirty="0" err="1" smtClean="0">
                <a:solidFill>
                  <a:srgbClr val="9900CC"/>
                </a:solidFill>
              </a:rPr>
              <a:t>they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are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likely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insufficient</a:t>
            </a:r>
            <a:r>
              <a:rPr lang="nb-NO" sz="1400" dirty="0" smtClean="0">
                <a:solidFill>
                  <a:srgbClr val="9900CC"/>
                </a:solidFill>
              </a:rPr>
              <a:t> to </a:t>
            </a:r>
            <a:r>
              <a:rPr lang="nb-NO" sz="1400" dirty="0" err="1" smtClean="0">
                <a:solidFill>
                  <a:srgbClr val="9900CC"/>
                </a:solidFill>
              </a:rPr>
              <a:t>generate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the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primordial</a:t>
            </a:r>
            <a:r>
              <a:rPr lang="nb-NO" sz="1400" dirty="0" smtClean="0">
                <a:solidFill>
                  <a:srgbClr val="9900CC"/>
                </a:solidFill>
              </a:rPr>
              <a:t>-like </a:t>
            </a:r>
            <a:r>
              <a:rPr lang="nb-NO" sz="1400" b="1" dirty="0" smtClean="0">
                <a:solidFill>
                  <a:srgbClr val="9900CC"/>
                </a:solidFill>
              </a:rPr>
              <a:t>He</a:t>
            </a:r>
            <a:r>
              <a:rPr lang="nb-NO" sz="1400" dirty="0" smtClean="0">
                <a:solidFill>
                  <a:srgbClr val="9900CC"/>
                </a:solidFill>
              </a:rPr>
              <a:t>-</a:t>
            </a:r>
            <a:r>
              <a:rPr lang="nb-NO" sz="1400" b="1" dirty="0" smtClean="0">
                <a:solidFill>
                  <a:srgbClr val="9900CC"/>
                </a:solidFill>
              </a:rPr>
              <a:t>Ne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isotopic</a:t>
            </a:r>
            <a:r>
              <a:rPr lang="nb-NO" sz="1400" dirty="0" smtClean="0">
                <a:solidFill>
                  <a:srgbClr val="9900CC"/>
                </a:solidFill>
              </a:rPr>
              <a:t> signals   </a:t>
            </a:r>
          </a:p>
          <a:p>
            <a:pPr>
              <a:lnSpc>
                <a:spcPts val="3500"/>
              </a:lnSpc>
            </a:pPr>
            <a:r>
              <a:rPr lang="nb-NO" sz="1400" dirty="0" smtClean="0">
                <a:solidFill>
                  <a:srgbClr val="9900CC"/>
                </a:solidFill>
              </a:rPr>
              <a:t>  - </a:t>
            </a:r>
            <a:r>
              <a:rPr lang="nb-NO" sz="1400" dirty="0">
                <a:solidFill>
                  <a:srgbClr val="9900CC"/>
                </a:solidFill>
              </a:rPr>
              <a:t>High </a:t>
            </a:r>
            <a:r>
              <a:rPr lang="nb-NO" sz="1400" baseline="30000" dirty="0" err="1">
                <a:solidFill>
                  <a:srgbClr val="9900CC"/>
                </a:solidFill>
              </a:rPr>
              <a:t>3</a:t>
            </a:r>
            <a:r>
              <a:rPr lang="nb-NO" sz="1400" dirty="0" err="1">
                <a:solidFill>
                  <a:srgbClr val="9900CC"/>
                </a:solidFill>
              </a:rPr>
              <a:t>He</a:t>
            </a:r>
            <a:r>
              <a:rPr lang="nb-NO" sz="1400" dirty="0">
                <a:solidFill>
                  <a:srgbClr val="9900CC"/>
                </a:solidFill>
              </a:rPr>
              <a:t>/</a:t>
            </a:r>
            <a:r>
              <a:rPr lang="nb-NO" sz="1400" baseline="30000" dirty="0" err="1">
                <a:solidFill>
                  <a:srgbClr val="9900CC"/>
                </a:solidFill>
              </a:rPr>
              <a:t>4</a:t>
            </a:r>
            <a:r>
              <a:rPr lang="nb-NO" sz="1400" dirty="0" err="1">
                <a:solidFill>
                  <a:srgbClr val="9900CC"/>
                </a:solidFill>
              </a:rPr>
              <a:t>He</a:t>
            </a:r>
            <a:r>
              <a:rPr lang="nb-NO" sz="1400" dirty="0">
                <a:solidFill>
                  <a:srgbClr val="9900CC"/>
                </a:solidFill>
              </a:rPr>
              <a:t> is </a:t>
            </a:r>
            <a:r>
              <a:rPr lang="nb-NO" sz="1400" dirty="0" err="1" smtClean="0">
                <a:solidFill>
                  <a:srgbClr val="9900CC"/>
                </a:solidFill>
              </a:rPr>
              <a:t>associated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with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b="1" dirty="0" err="1">
                <a:solidFill>
                  <a:srgbClr val="9900CC"/>
                </a:solidFill>
              </a:rPr>
              <a:t>refractory</a:t>
            </a:r>
            <a:r>
              <a:rPr lang="nb-NO" sz="1400" b="1" dirty="0">
                <a:solidFill>
                  <a:srgbClr val="9900CC"/>
                </a:solidFill>
              </a:rPr>
              <a:t> </a:t>
            </a:r>
            <a:r>
              <a:rPr lang="nb-NO" sz="1400" b="1" dirty="0" smtClean="0">
                <a:solidFill>
                  <a:srgbClr val="9900CC"/>
                </a:solidFill>
              </a:rPr>
              <a:t>mantle </a:t>
            </a:r>
            <a:r>
              <a:rPr lang="nb-NO" sz="1400" dirty="0" err="1" smtClean="0">
                <a:solidFill>
                  <a:srgbClr val="9900CC"/>
                </a:solidFill>
              </a:rPr>
              <a:t>sources</a:t>
            </a:r>
            <a:r>
              <a:rPr lang="nb-NO" sz="1400" dirty="0" smtClean="0">
                <a:solidFill>
                  <a:srgbClr val="9900CC"/>
                </a:solidFill>
              </a:rPr>
              <a:t>, </a:t>
            </a:r>
            <a:r>
              <a:rPr lang="nb-NO" sz="1400" dirty="0">
                <a:solidFill>
                  <a:srgbClr val="9900CC"/>
                </a:solidFill>
              </a:rPr>
              <a:t>e.g. </a:t>
            </a:r>
            <a:r>
              <a:rPr lang="nb-NO" sz="1400" dirty="0" err="1">
                <a:solidFill>
                  <a:srgbClr val="9900CC"/>
                </a:solidFill>
              </a:rPr>
              <a:t>PREMA</a:t>
            </a:r>
            <a:r>
              <a:rPr lang="nb-NO" sz="1400" dirty="0">
                <a:solidFill>
                  <a:srgbClr val="9900CC"/>
                </a:solidFill>
              </a:rPr>
              <a:t> / </a:t>
            </a:r>
            <a:r>
              <a:rPr lang="nb-NO" sz="1400" dirty="0" err="1" smtClean="0">
                <a:solidFill>
                  <a:srgbClr val="9900CC"/>
                </a:solidFill>
              </a:rPr>
              <a:t>FOZO</a:t>
            </a:r>
            <a:r>
              <a:rPr lang="nb-NO" sz="1400" dirty="0" smtClean="0">
                <a:solidFill>
                  <a:srgbClr val="9900CC"/>
                </a:solidFill>
              </a:rPr>
              <a:t>, W. </a:t>
            </a:r>
            <a:r>
              <a:rPr lang="nb-NO" sz="1400" dirty="0" err="1" smtClean="0">
                <a:solidFill>
                  <a:srgbClr val="9900CC"/>
                </a:solidFill>
              </a:rPr>
              <a:t>Greenland</a:t>
            </a:r>
            <a:r>
              <a:rPr lang="nb-NO" sz="1400" dirty="0" smtClean="0">
                <a:solidFill>
                  <a:srgbClr val="9900CC"/>
                </a:solidFill>
              </a:rPr>
              <a:t> / </a:t>
            </a:r>
            <a:r>
              <a:rPr lang="nb-NO" sz="1400" dirty="0" err="1" smtClean="0">
                <a:solidFill>
                  <a:srgbClr val="9900CC"/>
                </a:solidFill>
              </a:rPr>
              <a:t>Baffin</a:t>
            </a:r>
            <a:r>
              <a:rPr lang="nb-NO" sz="1400" dirty="0" smtClean="0">
                <a:solidFill>
                  <a:srgbClr val="9900CC"/>
                </a:solidFill>
              </a:rPr>
              <a:t> Island</a:t>
            </a:r>
            <a:endParaRPr lang="nb-NO" sz="1400" dirty="0">
              <a:solidFill>
                <a:srgbClr val="9900CC"/>
              </a:solidFill>
            </a:endParaRPr>
          </a:p>
          <a:p>
            <a:pPr>
              <a:lnSpc>
                <a:spcPts val="3500"/>
              </a:lnSpc>
            </a:pPr>
            <a:r>
              <a:rPr lang="nb-NO" sz="1400" dirty="0" smtClean="0">
                <a:solidFill>
                  <a:srgbClr val="9900CC"/>
                </a:solidFill>
              </a:rPr>
              <a:t>  - Parts </a:t>
            </a:r>
            <a:r>
              <a:rPr lang="nb-NO" sz="1400" dirty="0" err="1" smtClean="0">
                <a:solidFill>
                  <a:srgbClr val="9900CC"/>
                </a:solidFill>
              </a:rPr>
              <a:t>of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the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 smtClean="0">
                <a:solidFill>
                  <a:srgbClr val="9900CC"/>
                </a:solidFill>
              </a:rPr>
              <a:t>refractory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 err="1">
                <a:solidFill>
                  <a:srgbClr val="9900CC"/>
                </a:solidFill>
              </a:rPr>
              <a:t>sources</a:t>
            </a:r>
            <a:r>
              <a:rPr lang="nb-NO" sz="1400" dirty="0">
                <a:solidFill>
                  <a:srgbClr val="9900CC"/>
                </a:solidFill>
              </a:rPr>
              <a:t> </a:t>
            </a:r>
            <a:r>
              <a:rPr lang="nb-NO" sz="1400" b="1" dirty="0" err="1">
                <a:solidFill>
                  <a:srgbClr val="9900CC"/>
                </a:solidFill>
              </a:rPr>
              <a:t>formed</a:t>
            </a:r>
            <a:r>
              <a:rPr lang="nb-NO" sz="1400" b="1" dirty="0">
                <a:solidFill>
                  <a:srgbClr val="9900CC"/>
                </a:solidFill>
              </a:rPr>
              <a:t> in </a:t>
            </a:r>
            <a:r>
              <a:rPr lang="nb-NO" sz="1400" b="1" dirty="0" err="1">
                <a:solidFill>
                  <a:srgbClr val="9900CC"/>
                </a:solidFill>
              </a:rPr>
              <a:t>the</a:t>
            </a:r>
            <a:r>
              <a:rPr lang="nb-NO" sz="1400" b="1" dirty="0">
                <a:solidFill>
                  <a:srgbClr val="9900CC"/>
                </a:solidFill>
              </a:rPr>
              <a:t> </a:t>
            </a:r>
            <a:r>
              <a:rPr lang="nb-NO" sz="1400" b="1" dirty="0" err="1" smtClean="0">
                <a:solidFill>
                  <a:srgbClr val="9900CC"/>
                </a:solidFill>
              </a:rPr>
              <a:t>Hadean</a:t>
            </a:r>
            <a:r>
              <a:rPr lang="nb-NO" sz="1400" dirty="0" smtClean="0">
                <a:solidFill>
                  <a:srgbClr val="9900CC"/>
                </a:solidFill>
              </a:rPr>
              <a:t> (from </a:t>
            </a:r>
            <a:r>
              <a:rPr lang="nb-NO" sz="1400" b="1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m</a:t>
            </a:r>
            <a:r>
              <a:rPr lang="nb-NO" sz="1400" baseline="30000" dirty="0" err="1" smtClean="0">
                <a:solidFill>
                  <a:srgbClr val="9900CC"/>
                </a:solidFill>
              </a:rPr>
              <a:t>142</a:t>
            </a:r>
            <a:r>
              <a:rPr lang="nb-NO" sz="1400" dirty="0" err="1" smtClean="0">
                <a:solidFill>
                  <a:srgbClr val="9900CC"/>
                </a:solidFill>
              </a:rPr>
              <a:t>Nd</a:t>
            </a:r>
            <a:r>
              <a:rPr lang="nb-NO" sz="1400" dirty="0" smtClean="0">
                <a:solidFill>
                  <a:srgbClr val="9900CC"/>
                </a:solidFill>
              </a:rPr>
              <a:t>):  </a:t>
            </a:r>
            <a:r>
              <a:rPr lang="nb-NO" sz="1400" dirty="0" err="1" smtClean="0">
                <a:solidFill>
                  <a:srgbClr val="9900CC"/>
                </a:solidFill>
              </a:rPr>
              <a:t>Baffin</a:t>
            </a:r>
            <a:r>
              <a:rPr lang="nb-NO" sz="1400" dirty="0" smtClean="0">
                <a:solidFill>
                  <a:srgbClr val="9900CC"/>
                </a:solidFill>
              </a:rPr>
              <a:t> </a:t>
            </a:r>
            <a:r>
              <a:rPr lang="nb-NO" sz="1400" dirty="0">
                <a:solidFill>
                  <a:srgbClr val="9900CC"/>
                </a:solidFill>
              </a:rPr>
              <a:t>Island, </a:t>
            </a:r>
            <a:r>
              <a:rPr lang="nb-NO" sz="1400" dirty="0" smtClean="0">
                <a:solidFill>
                  <a:srgbClr val="9900CC"/>
                </a:solidFill>
              </a:rPr>
              <a:t>Reunion, Samoa, Hawaii</a:t>
            </a:r>
            <a:endParaRPr lang="nb-NO" sz="1400" dirty="0">
              <a:solidFill>
                <a:srgbClr val="9900C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43420" y="4437112"/>
            <a:ext cx="3228027" cy="2307510"/>
            <a:chOff x="4390503" y="2607030"/>
            <a:chExt cx="4668434" cy="4186208"/>
          </a:xfrm>
        </p:grpSpPr>
        <p:grpSp>
          <p:nvGrpSpPr>
            <p:cNvPr id="7" name="Group 6"/>
            <p:cNvGrpSpPr/>
            <p:nvPr/>
          </p:nvGrpSpPr>
          <p:grpSpPr>
            <a:xfrm>
              <a:off x="4390503" y="2607030"/>
              <a:ext cx="4656481" cy="4186208"/>
              <a:chOff x="4487519" y="2420888"/>
              <a:chExt cx="4656481" cy="418620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87519" y="2420888"/>
                <a:ext cx="4656481" cy="418620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5103325" y="2555737"/>
                <a:ext cx="2272392" cy="679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nb-NO" sz="1000" dirty="0" smtClean="0"/>
                  <a:t>Peters et al. (2018, Nature)</a:t>
                </a:r>
                <a:endParaRPr lang="en-US" sz="1000" dirty="0"/>
              </a:p>
              <a:p>
                <a:pPr>
                  <a:lnSpc>
                    <a:spcPts val="1300"/>
                  </a:lnSpc>
                </a:pPr>
                <a:r>
                  <a:rPr lang="nb-NO" sz="1200" b="1" dirty="0" smtClean="0"/>
                  <a:t>Reunion basalts</a:t>
                </a:r>
                <a:endParaRPr lang="en-US" sz="1200" b="1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4986118" y="4502854"/>
              <a:ext cx="4072819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 rot="19041621">
              <a:off x="6170775" y="3816305"/>
              <a:ext cx="2492650" cy="1174669"/>
            </a:xfrm>
            <a:prstGeom prst="roundRect">
              <a:avLst/>
            </a:prstGeom>
            <a:solidFill>
              <a:srgbClr val="9900FF">
                <a:alpha val="3922"/>
              </a:srgbClr>
            </a:solidFill>
            <a:ln w="9525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6495" y="3541756"/>
              <a:ext cx="1929285" cy="1005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nb-NO" sz="1050" b="1" dirty="0" smtClean="0">
                  <a:solidFill>
                    <a:srgbClr val="9900FF"/>
                  </a:solidFill>
                </a:rPr>
                <a:t>Positive </a:t>
              </a:r>
              <a:r>
                <a:rPr lang="nb-NO" sz="1050" b="1" dirty="0" err="1" smtClean="0">
                  <a:solidFill>
                    <a:srgbClr val="9900FF"/>
                  </a:solidFill>
                </a:rPr>
                <a:t>correlation</a:t>
              </a:r>
              <a:endParaRPr lang="nb-NO" sz="1050" baseline="30000" dirty="0">
                <a:solidFill>
                  <a:srgbClr val="9900FF"/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nb-NO" sz="1050" baseline="30000" dirty="0" err="1" smtClean="0">
                  <a:solidFill>
                    <a:srgbClr val="9900FF"/>
                  </a:solidFill>
                </a:rPr>
                <a:t>3</a:t>
              </a:r>
              <a:r>
                <a:rPr lang="nb-NO" sz="1050" dirty="0" err="1" smtClean="0">
                  <a:solidFill>
                    <a:srgbClr val="9900FF"/>
                  </a:solidFill>
                </a:rPr>
                <a:t>He</a:t>
              </a:r>
              <a:r>
                <a:rPr lang="nb-NO" sz="1050" dirty="0" smtClean="0">
                  <a:solidFill>
                    <a:srgbClr val="9900FF"/>
                  </a:solidFill>
                </a:rPr>
                <a:t>/</a:t>
              </a:r>
              <a:r>
                <a:rPr lang="nb-NO" sz="1050" baseline="30000" dirty="0" err="1" smtClean="0">
                  <a:solidFill>
                    <a:srgbClr val="9900FF"/>
                  </a:solidFill>
                </a:rPr>
                <a:t>4</a:t>
              </a:r>
              <a:r>
                <a:rPr lang="nb-NO" sz="1050" dirty="0" err="1" smtClean="0">
                  <a:solidFill>
                    <a:srgbClr val="9900FF"/>
                  </a:solidFill>
                </a:rPr>
                <a:t>He</a:t>
              </a:r>
              <a:r>
                <a:rPr lang="nb-NO" sz="1050" dirty="0" smtClean="0">
                  <a:solidFill>
                    <a:srgbClr val="9900FF"/>
                  </a:solidFill>
                </a:rPr>
                <a:t> </a:t>
              </a:r>
              <a:r>
                <a:rPr lang="nb-NO" sz="1000" dirty="0" smtClean="0">
                  <a:solidFill>
                    <a:srgbClr val="9900FF"/>
                  </a:solidFill>
                </a:rPr>
                <a:t>(</a:t>
              </a:r>
              <a:r>
                <a:rPr lang="nb-NO" sz="1000" dirty="0" err="1" smtClean="0">
                  <a:solidFill>
                    <a:srgbClr val="9900FF"/>
                  </a:solidFill>
                </a:rPr>
                <a:t>plume</a:t>
              </a:r>
              <a:r>
                <a:rPr lang="nb-NO" sz="1000" dirty="0" smtClean="0">
                  <a:solidFill>
                    <a:srgbClr val="9900FF"/>
                  </a:solidFill>
                </a:rPr>
                <a:t> </a:t>
              </a:r>
              <a:r>
                <a:rPr lang="nb-NO" sz="1000" dirty="0" err="1" smtClean="0">
                  <a:solidFill>
                    <a:srgbClr val="9900FF"/>
                  </a:solidFill>
                </a:rPr>
                <a:t>flux</a:t>
              </a:r>
              <a:r>
                <a:rPr lang="nb-NO" sz="1000" dirty="0" smtClean="0">
                  <a:solidFill>
                    <a:srgbClr val="9900FF"/>
                  </a:solidFill>
                </a:rPr>
                <a:t>)</a:t>
              </a:r>
            </a:p>
            <a:p>
              <a:pPr>
                <a:lnSpc>
                  <a:spcPts val="1200"/>
                </a:lnSpc>
              </a:pPr>
              <a:r>
                <a:rPr lang="nb-NO" sz="1050" dirty="0" smtClean="0">
                  <a:solidFill>
                    <a:srgbClr val="9900FF"/>
                  </a:solidFill>
                </a:rPr>
                <a:t>     versus </a:t>
              </a:r>
              <a:r>
                <a:rPr lang="nb-NO" sz="1200" b="1" dirty="0" err="1" smtClean="0">
                  <a:solidFill>
                    <a:srgbClr val="9900FF"/>
                  </a:solidFill>
                  <a:latin typeface="Symbol" panose="05050102010706020507" pitchFamily="18" charset="2"/>
                </a:rPr>
                <a:t>m</a:t>
              </a:r>
              <a:r>
                <a:rPr lang="nb-NO" sz="1050" baseline="30000" dirty="0" err="1" smtClean="0">
                  <a:solidFill>
                    <a:srgbClr val="9900FF"/>
                  </a:solidFill>
                </a:rPr>
                <a:t>142</a:t>
              </a:r>
              <a:r>
                <a:rPr lang="nb-NO" sz="1050" dirty="0" err="1" smtClean="0">
                  <a:solidFill>
                    <a:srgbClr val="9900FF"/>
                  </a:solidFill>
                </a:rPr>
                <a:t>Nd</a:t>
              </a:r>
              <a:endParaRPr lang="nb-NO" sz="1050" dirty="0" smtClean="0">
                <a:solidFill>
                  <a:srgbClr val="9900FF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7" y="4125651"/>
            <a:ext cx="2905945" cy="24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4" y="203171"/>
            <a:ext cx="1906231" cy="584803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30076" y="950976"/>
            <a:ext cx="1159982" cy="611341"/>
          </a:xfrm>
          <a:prstGeom prst="roundRect">
            <a:avLst/>
          </a:prstGeom>
          <a:noFill/>
          <a:ln w="190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40526" y="4363489"/>
            <a:ext cx="1186108" cy="427139"/>
          </a:xfrm>
          <a:prstGeom prst="roundRect">
            <a:avLst/>
          </a:prstGeom>
          <a:noFill/>
          <a:ln w="190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3421" y="1023840"/>
            <a:ext cx="60305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nb-NO" sz="1400" b="1" dirty="0" err="1" smtClean="0">
                <a:solidFill>
                  <a:srgbClr val="0099FF"/>
                </a:solidFill>
              </a:rPr>
              <a:t>Ofu</a:t>
            </a:r>
            <a:endParaRPr lang="nb-NO" sz="1400" b="1" dirty="0" smtClean="0">
              <a:solidFill>
                <a:srgbClr val="0099FF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400" b="1" dirty="0" smtClean="0">
                <a:solidFill>
                  <a:srgbClr val="0099FF"/>
                </a:solidFill>
              </a:rPr>
              <a:t>04-14</a:t>
            </a:r>
            <a:endParaRPr lang="en-US" sz="1400" b="1" dirty="0">
              <a:solidFill>
                <a:srgbClr val="0099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5736" y="4376275"/>
            <a:ext cx="60305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nb-NO" sz="1400" b="1" dirty="0" err="1" smtClean="0">
                <a:solidFill>
                  <a:srgbClr val="CC00CC"/>
                </a:solidFill>
              </a:rPr>
              <a:t>Loihi</a:t>
            </a:r>
            <a:endParaRPr lang="nb-NO" sz="1400" b="1" dirty="0" smtClean="0">
              <a:solidFill>
                <a:srgbClr val="CC00CC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400" b="1" dirty="0" smtClean="0">
                <a:solidFill>
                  <a:srgbClr val="CC00CC"/>
                </a:solidFill>
              </a:rPr>
              <a:t>02-02</a:t>
            </a:r>
            <a:endParaRPr lang="en-US" sz="1400" b="1" dirty="0">
              <a:solidFill>
                <a:srgbClr val="CC00CC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419373" y="269954"/>
            <a:ext cx="129268" cy="281287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362767" y="3699400"/>
            <a:ext cx="138847" cy="17780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27303" y="146332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1" dirty="0" smtClean="0"/>
              <a:t>Samoa</a:t>
            </a:r>
            <a:endParaRPr lang="en-US" sz="1800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08620" y="436104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1" dirty="0" smtClean="0"/>
              <a:t>Hawaii</a:t>
            </a:r>
            <a:endParaRPr lang="en-US" sz="1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2346" y="5929336"/>
            <a:ext cx="3866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500" dirty="0" smtClean="0">
                <a:latin typeface="Symbol" panose="05050102010706020507" pitchFamily="18" charset="2"/>
              </a:rPr>
              <a:t>-</a:t>
            </a:r>
            <a:r>
              <a:rPr lang="nb-NO" sz="1500" dirty="0" smtClean="0"/>
              <a:t>5</a:t>
            </a: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1731754" y="5924982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500" dirty="0" smtClean="0"/>
              <a:t>5</a:t>
            </a:r>
            <a:endParaRPr lang="en-US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1560" y="5924688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500" dirty="0" smtClean="0">
                <a:latin typeface="Symbol" panose="05050102010706020507" pitchFamily="18" charset="2"/>
              </a:rPr>
              <a:t>0</a:t>
            </a:r>
            <a:endParaRPr lang="en-US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743871" y="6091608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err="1" smtClean="0">
                <a:latin typeface="Symbol" panose="05050102010706020507" pitchFamily="18" charset="2"/>
              </a:rPr>
              <a:t>m</a:t>
            </a:r>
            <a:r>
              <a:rPr lang="nb-NO" baseline="30000" dirty="0" err="1" smtClean="0"/>
              <a:t>142</a:t>
            </a:r>
            <a:r>
              <a:rPr lang="nb-NO" dirty="0" err="1" smtClean="0"/>
              <a:t>Nd</a:t>
            </a:r>
            <a:r>
              <a:rPr lang="nb-NO" sz="1400" dirty="0" smtClean="0"/>
              <a:t>, </a:t>
            </a:r>
            <a:r>
              <a:rPr lang="nb-NO" sz="1400" dirty="0" err="1" smtClean="0"/>
              <a:t>ppm</a:t>
            </a:r>
            <a:endParaRPr lang="en-US" sz="1400" dirty="0"/>
          </a:p>
        </p:txBody>
      </p:sp>
      <p:cxnSp>
        <p:nvCxnSpPr>
          <p:cNvPr id="57" name="Straight Connector 56"/>
          <p:cNvCxnSpPr>
            <a:stCxn id="26" idx="0"/>
            <a:endCxn id="16" idx="0"/>
          </p:cNvCxnSpPr>
          <p:nvPr/>
        </p:nvCxnSpPr>
        <p:spPr>
          <a:xfrm flipV="1">
            <a:off x="1231983" y="203171"/>
            <a:ext cx="16247" cy="5721517"/>
          </a:xfrm>
          <a:prstGeom prst="line">
            <a:avLst/>
          </a:prstGeom>
          <a:ln w="28575">
            <a:solidFill>
              <a:srgbClr val="000000">
                <a:alpha val="3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722551" y="223373"/>
            <a:ext cx="2211384" cy="1762350"/>
            <a:chOff x="6409618" y="433260"/>
            <a:chExt cx="2211384" cy="1762350"/>
          </a:xfrm>
        </p:grpSpPr>
        <p:grpSp>
          <p:nvGrpSpPr>
            <p:cNvPr id="35" name="Group 34"/>
            <p:cNvGrpSpPr/>
            <p:nvPr/>
          </p:nvGrpSpPr>
          <p:grpSpPr>
            <a:xfrm>
              <a:off x="6409618" y="433260"/>
              <a:ext cx="2211384" cy="1262527"/>
              <a:chOff x="6666134" y="2111827"/>
              <a:chExt cx="2211384" cy="126252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6134" y="2137836"/>
                <a:ext cx="2188180" cy="1226127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6682958" y="2111827"/>
                <a:ext cx="2194560" cy="126252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900297" y="2252136"/>
                <a:ext cx="540305" cy="344760"/>
              </a:xfrm>
              <a:prstGeom prst="roundRect">
                <a:avLst/>
              </a:prstGeom>
              <a:noFill/>
              <a:ln w="1905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268174" y="2229235"/>
                <a:ext cx="579991" cy="425137"/>
              </a:xfrm>
              <a:prstGeom prst="roundRect">
                <a:avLst/>
              </a:prstGeom>
              <a:noFill/>
              <a:ln w="190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510906" y="1631021"/>
              <a:ext cx="3866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-</a:t>
              </a:r>
              <a:r>
                <a:rPr lang="nb-NO" sz="1500" dirty="0" smtClean="0"/>
                <a:t>5</a:t>
              </a:r>
              <a:endParaRPr lang="en-US" sz="15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65692" y="1631755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5</a:t>
              </a:r>
              <a:endParaRPr lang="en-US" sz="15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28483" y="1627864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0</a:t>
              </a:r>
              <a:endParaRPr lang="en-US" sz="15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5788" y="1642065"/>
              <a:ext cx="48282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-</a:t>
              </a:r>
              <a:r>
                <a:rPr lang="nb-NO" sz="1500" dirty="0" smtClean="0"/>
                <a:t>15</a:t>
              </a:r>
              <a:endParaRPr lang="en-US" sz="15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716818" y="1795500"/>
              <a:ext cx="7328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b="1" dirty="0" err="1" smtClean="0">
                  <a:latin typeface="Symbol" panose="05050102010706020507" pitchFamily="18" charset="2"/>
                </a:rPr>
                <a:t>m</a:t>
              </a:r>
              <a:r>
                <a:rPr lang="nb-NO" baseline="30000" dirty="0" err="1" smtClean="0"/>
                <a:t>182</a:t>
              </a:r>
              <a:r>
                <a:rPr lang="nb-NO" dirty="0" err="1" smtClean="0"/>
                <a:t>W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4539" y="118000"/>
            <a:ext cx="2682197" cy="1862833"/>
            <a:chOff x="3741606" y="327887"/>
            <a:chExt cx="2682197" cy="1862833"/>
          </a:xfrm>
        </p:grpSpPr>
        <p:grpSp>
          <p:nvGrpSpPr>
            <p:cNvPr id="34" name="Group 33"/>
            <p:cNvGrpSpPr/>
            <p:nvPr/>
          </p:nvGrpSpPr>
          <p:grpSpPr>
            <a:xfrm>
              <a:off x="4305459" y="433261"/>
              <a:ext cx="2118344" cy="1264485"/>
              <a:chOff x="6643967" y="303057"/>
              <a:chExt cx="2118344" cy="126448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3967" y="332656"/>
                <a:ext cx="2118344" cy="1216302"/>
              </a:xfrm>
              <a:prstGeom prst="rect">
                <a:avLst/>
              </a:prstGeom>
            </p:spPr>
          </p:pic>
          <p:sp>
            <p:nvSpPr>
              <p:cNvPr id="22" name="Rounded Rectangle 21"/>
              <p:cNvSpPr/>
              <p:nvPr/>
            </p:nvSpPr>
            <p:spPr>
              <a:xfrm>
                <a:off x="7989456" y="438912"/>
                <a:ext cx="207555" cy="358958"/>
              </a:xfrm>
              <a:prstGeom prst="roundRect">
                <a:avLst/>
              </a:prstGeom>
              <a:noFill/>
              <a:ln w="1905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355002" y="422394"/>
                <a:ext cx="235133" cy="429304"/>
              </a:xfrm>
              <a:prstGeom prst="roundRect">
                <a:avLst/>
              </a:prstGeom>
              <a:noFill/>
              <a:ln w="190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656831" y="303057"/>
                <a:ext cx="2105479" cy="126448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998471" y="1460872"/>
              <a:ext cx="3866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-</a:t>
              </a:r>
              <a:r>
                <a:rPr lang="nb-NO" sz="1500" dirty="0" smtClean="0"/>
                <a:t>5</a:t>
              </a:r>
              <a:endParaRPr lang="en-US" sz="15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88169" y="327887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5</a:t>
              </a:r>
              <a:endParaRPr lang="en-US" sz="15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90668" y="907584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0</a:t>
              </a:r>
              <a:endParaRPr lang="en-US" sz="15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1236" y="1648653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30</a:t>
              </a:r>
              <a:endParaRPr lang="en-US" sz="150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3342779" y="803119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b="1" dirty="0" err="1" smtClean="0">
                  <a:latin typeface="Symbol" panose="05050102010706020507" pitchFamily="18" charset="2"/>
                </a:rPr>
                <a:t>m</a:t>
              </a:r>
              <a:r>
                <a:rPr lang="nb-NO" baseline="30000" dirty="0" err="1" smtClean="0"/>
                <a:t>142</a:t>
              </a:r>
              <a:r>
                <a:rPr lang="nb-NO" dirty="0" err="1" smtClean="0"/>
                <a:t>Nd</a:t>
              </a:r>
              <a:r>
                <a:rPr lang="nb-NO" sz="1400" dirty="0" smtClean="0"/>
                <a:t>, </a:t>
              </a:r>
              <a:r>
                <a:rPr lang="nb-NO" sz="1400" dirty="0" err="1" smtClean="0"/>
                <a:t>ppm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92011" y="1645190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20</a:t>
              </a:r>
              <a:endParaRPr lang="en-US" sz="15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98843" y="1644896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10</a:t>
              </a:r>
              <a:endParaRPr lang="en-US" sz="15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89086" y="1852166"/>
              <a:ext cx="141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aseline="30000" dirty="0" err="1" smtClean="0"/>
                <a:t>3</a:t>
              </a:r>
              <a:r>
                <a:rPr lang="nb-NO" dirty="0" err="1" smtClean="0"/>
                <a:t>He</a:t>
              </a:r>
              <a:r>
                <a:rPr lang="nb-NO" dirty="0" smtClean="0"/>
                <a:t>/</a:t>
              </a:r>
              <a:r>
                <a:rPr lang="nb-NO" baseline="30000" dirty="0" err="1" smtClean="0"/>
                <a:t>4</a:t>
              </a:r>
              <a:r>
                <a:rPr lang="nb-NO" dirty="0" err="1" smtClean="0"/>
                <a:t>He</a:t>
              </a:r>
              <a:r>
                <a:rPr lang="nb-NO" sz="1400" dirty="0" smtClean="0"/>
                <a:t>, R/</a:t>
              </a:r>
              <a:r>
                <a:rPr lang="nb-NO" sz="1400" dirty="0" err="1" smtClean="0"/>
                <a:t>R</a:t>
              </a:r>
              <a:r>
                <a:rPr lang="nb-NO" sz="1400" baseline="-25000" dirty="0" err="1" smtClean="0"/>
                <a:t>atm</a:t>
              </a:r>
              <a:endParaRPr lang="en-US" sz="1400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433244" y="199601"/>
            <a:ext cx="1031051" cy="461665"/>
          </a:xfrm>
          <a:prstGeom prst="rect">
            <a:avLst/>
          </a:prstGeom>
          <a:solidFill>
            <a:srgbClr val="E0E0E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200" dirty="0" err="1" smtClean="0"/>
              <a:t>Horan</a:t>
            </a:r>
            <a:r>
              <a:rPr lang="nb-NO" sz="1200" dirty="0" smtClean="0"/>
              <a:t> et al.</a:t>
            </a:r>
          </a:p>
          <a:p>
            <a:r>
              <a:rPr lang="nb-NO" sz="1200" dirty="0" smtClean="0"/>
              <a:t>(2018, </a:t>
            </a:r>
            <a:r>
              <a:rPr lang="nb-NO" sz="1200" dirty="0" err="1" smtClean="0"/>
              <a:t>EPSL</a:t>
            </a:r>
            <a:r>
              <a:rPr lang="nb-NO" sz="1200" dirty="0" smtClean="0"/>
              <a:t>)</a:t>
            </a: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40529" y="2701667"/>
            <a:ext cx="4939202" cy="4095370"/>
            <a:chOff x="4181858" y="2588012"/>
            <a:chExt cx="4939202" cy="40953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7829" y="3060464"/>
              <a:ext cx="4156604" cy="305891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16200000">
              <a:off x="3753375" y="4560389"/>
              <a:ext cx="1257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b="1" dirty="0" err="1" smtClean="0">
                  <a:latin typeface="Symbol" panose="05050102010706020507" pitchFamily="18" charset="2"/>
                </a:rPr>
                <a:t>m</a:t>
              </a:r>
              <a:r>
                <a:rPr lang="nb-NO" baseline="30000" dirty="0" err="1" smtClean="0"/>
                <a:t>142</a:t>
              </a:r>
              <a:r>
                <a:rPr lang="nb-NO" dirty="0" err="1" smtClean="0"/>
                <a:t>Nd</a:t>
              </a:r>
              <a:r>
                <a:rPr lang="nb-NO" dirty="0" smtClean="0"/>
                <a:t>, </a:t>
              </a:r>
              <a:r>
                <a:rPr lang="nb-NO" dirty="0" err="1" smtClean="0"/>
                <a:t>ppm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97631" y="6035989"/>
              <a:ext cx="7889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b="1" dirty="0" err="1" smtClean="0">
                  <a:latin typeface="Symbol" panose="05050102010706020507" pitchFamily="18" charset="2"/>
                </a:rPr>
                <a:t>m</a:t>
              </a:r>
              <a:r>
                <a:rPr lang="nb-NO" baseline="30000" dirty="0" err="1" smtClean="0"/>
                <a:t>143</a:t>
              </a:r>
              <a:r>
                <a:rPr lang="nb-NO" dirty="0" err="1" smtClean="0"/>
                <a:t>Nd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48279" y="4891871"/>
              <a:ext cx="4129643" cy="1181"/>
            </a:xfrm>
            <a:prstGeom prst="line">
              <a:avLst/>
            </a:prstGeom>
            <a:ln w="57150">
              <a:solidFill>
                <a:srgbClr val="000000">
                  <a:alpha val="21961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424250" y="5345911"/>
              <a:ext cx="3866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-</a:t>
              </a:r>
              <a:r>
                <a:rPr lang="nb-NO" sz="1500" dirty="0" smtClean="0"/>
                <a:t>5</a:t>
              </a:r>
              <a:endParaRPr lang="en-US" sz="15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34850" y="4118875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5</a:t>
              </a:r>
              <a:endParaRPr lang="en-US" sz="15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32121" y="4735146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0</a:t>
              </a:r>
              <a:endParaRPr lang="en-US" sz="15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51780" y="6089082"/>
              <a:ext cx="57900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-</a:t>
              </a:r>
              <a:r>
                <a:rPr lang="nb-NO" sz="1500" dirty="0" smtClean="0"/>
                <a:t>400</a:t>
              </a:r>
              <a:endParaRPr lang="en-US" sz="15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60911" y="6118077"/>
              <a:ext cx="4732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400</a:t>
              </a:r>
              <a:endParaRPr lang="en-US" sz="15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86424" y="6089082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0</a:t>
              </a:r>
              <a:endParaRPr lang="en-US" sz="15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34508" y="3521142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10</a:t>
              </a:r>
              <a:endParaRPr lang="en-US" sz="15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32898" y="627821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b="1" dirty="0" err="1" smtClean="0">
                  <a:latin typeface="Symbol" panose="05050102010706020507" pitchFamily="18" charset="2"/>
                </a:rPr>
                <a:t>e</a:t>
              </a:r>
              <a:r>
                <a:rPr lang="nb-NO" baseline="30000" dirty="0" err="1" smtClean="0"/>
                <a:t>143</a:t>
              </a:r>
              <a:r>
                <a:rPr lang="nb-NO" dirty="0" err="1" smtClean="0"/>
                <a:t>Nd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560920" y="6319168"/>
              <a:ext cx="38664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-</a:t>
              </a:r>
              <a:r>
                <a:rPr lang="nb-NO" sz="1500" dirty="0" smtClean="0"/>
                <a:t>4</a:t>
              </a:r>
              <a:endParaRPr lang="en-US" sz="15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750514" y="6360217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4</a:t>
              </a:r>
              <a:endParaRPr lang="en-US" sz="15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1665" y="6327426"/>
              <a:ext cx="28084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0</a:t>
              </a:r>
              <a:endParaRPr lang="en-US" sz="15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34525" y="2906850"/>
              <a:ext cx="3770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20</a:t>
              </a:r>
              <a:endParaRPr lang="en-US" sz="15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24366" y="5938972"/>
              <a:ext cx="48282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>
                  <a:latin typeface="Symbol" panose="05050102010706020507" pitchFamily="18" charset="2"/>
                </a:rPr>
                <a:t>-</a:t>
              </a:r>
              <a:r>
                <a:rPr lang="nb-NO" sz="1500" dirty="0" smtClean="0"/>
                <a:t>10</a:t>
              </a:r>
              <a:endParaRPr lang="en-US" sz="1500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flipH="1" flipV="1">
              <a:off x="6808767" y="3079928"/>
              <a:ext cx="3691" cy="3019974"/>
            </a:xfrm>
            <a:prstGeom prst="line">
              <a:avLst/>
            </a:prstGeom>
            <a:ln w="57150">
              <a:solidFill>
                <a:srgbClr val="000000">
                  <a:alpha val="21961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18531982">
              <a:off x="7304945" y="3372092"/>
              <a:ext cx="925253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nb-NO" sz="1300" dirty="0" smtClean="0"/>
                <a:t>4.57 Ga, </a:t>
              </a:r>
              <a:r>
                <a:rPr lang="nb-NO" sz="1300" dirty="0" err="1" smtClean="0"/>
                <a:t>t</a:t>
              </a:r>
              <a:r>
                <a:rPr lang="nb-NO" sz="1300" baseline="-25000" dirty="0" err="1" smtClean="0"/>
                <a:t>0</a:t>
              </a:r>
              <a:endParaRPr lang="en-US" sz="1300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9299537">
              <a:off x="7563640" y="3457963"/>
              <a:ext cx="1449436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nb-NO" sz="1300" dirty="0" smtClean="0"/>
                <a:t>4.50 Ga, </a:t>
              </a:r>
              <a:r>
                <a:rPr lang="nb-NO" sz="1300" dirty="0" err="1" smtClean="0"/>
                <a:t>t</a:t>
              </a:r>
              <a:r>
                <a:rPr lang="nb-NO" sz="1300" baseline="-25000" dirty="0" err="1" smtClean="0"/>
                <a:t>0</a:t>
              </a:r>
              <a:r>
                <a:rPr lang="nb-NO" sz="1300" dirty="0" err="1" smtClean="0"/>
                <a:t>+70</a:t>
              </a:r>
              <a:r>
                <a:rPr lang="nb-NO" sz="1300" dirty="0" smtClean="0"/>
                <a:t> </a:t>
              </a:r>
              <a:r>
                <a:rPr lang="nb-NO" sz="1300" dirty="0" err="1" smtClean="0"/>
                <a:t>Ma</a:t>
              </a:r>
              <a:endParaRPr lang="en-US" sz="13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624254" y="2588012"/>
              <a:ext cx="3373039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nb-NO" sz="1500" dirty="0" smtClean="0">
                  <a:solidFill>
                    <a:srgbClr val="0066FF"/>
                  </a:solidFill>
                </a:rPr>
                <a:t> </a:t>
              </a:r>
              <a:r>
                <a:rPr lang="nb-NO" sz="1300" b="1" dirty="0" err="1" smtClean="0">
                  <a:solidFill>
                    <a:srgbClr val="0066FF"/>
                  </a:solidFill>
                </a:rPr>
                <a:t>Residues</a:t>
              </a:r>
              <a:r>
                <a:rPr lang="nb-NO" sz="1300" b="1" dirty="0" smtClean="0">
                  <a:solidFill>
                    <a:srgbClr val="0066FF"/>
                  </a:solidFill>
                </a:rPr>
                <a:t> </a:t>
              </a:r>
              <a:r>
                <a:rPr lang="nb-NO" sz="1300" b="1" dirty="0" err="1" smtClean="0">
                  <a:solidFill>
                    <a:srgbClr val="0066FF"/>
                  </a:solidFill>
                </a:rPr>
                <a:t>after</a:t>
              </a:r>
              <a:r>
                <a:rPr lang="nb-NO" sz="1300" b="1" dirty="0" smtClean="0">
                  <a:solidFill>
                    <a:srgbClr val="0066FF"/>
                  </a:solidFill>
                </a:rPr>
                <a:t> melt </a:t>
              </a:r>
              <a:r>
                <a:rPr lang="nb-NO" sz="1300" b="1" dirty="0" err="1" smtClean="0">
                  <a:solidFill>
                    <a:srgbClr val="0066FF"/>
                  </a:solidFill>
                </a:rPr>
                <a:t>extraction</a:t>
              </a:r>
              <a:r>
                <a:rPr lang="nb-NO" sz="1300" b="1" dirty="0" smtClean="0">
                  <a:solidFill>
                    <a:srgbClr val="0066FF"/>
                  </a:solidFill>
                </a:rPr>
                <a:t> at:</a:t>
              </a:r>
            </a:p>
            <a:p>
              <a:pPr>
                <a:lnSpc>
                  <a:spcPts val="1600"/>
                </a:lnSpc>
              </a:pPr>
              <a:r>
                <a:rPr lang="nb-NO" sz="1300" b="1" dirty="0">
                  <a:solidFill>
                    <a:srgbClr val="0066FF"/>
                  </a:solidFill>
                </a:rPr>
                <a:t> </a:t>
              </a:r>
              <a:r>
                <a:rPr lang="nb-NO" sz="1300" b="1" dirty="0" smtClean="0">
                  <a:solidFill>
                    <a:srgbClr val="0066FF"/>
                  </a:solidFill>
                </a:rPr>
                <a:t> </a:t>
              </a:r>
              <a:r>
                <a:rPr lang="nb-NO" sz="1300" b="1" dirty="0">
                  <a:solidFill>
                    <a:srgbClr val="0066FF"/>
                  </a:solidFill>
                </a:rPr>
                <a:t> </a:t>
              </a:r>
              <a:r>
                <a:rPr lang="nb-NO" sz="1300" b="1" dirty="0" smtClean="0">
                  <a:solidFill>
                    <a:srgbClr val="0066FF"/>
                  </a:solidFill>
                </a:rPr>
                <a:t> 4.57</a:t>
              </a:r>
              <a:r>
                <a:rPr lang="nb-NO" sz="200" b="1" dirty="0" smtClean="0">
                  <a:solidFill>
                    <a:srgbClr val="0066FF"/>
                  </a:solidFill>
                </a:rPr>
                <a:t> </a:t>
              </a:r>
              <a:r>
                <a:rPr lang="nb-NO" sz="1100" dirty="0" smtClean="0">
                  <a:solidFill>
                    <a:srgbClr val="0066FF"/>
                  </a:solidFill>
                </a:rPr>
                <a:t>(SS age)</a:t>
              </a:r>
              <a:r>
                <a:rPr lang="nb-NO" sz="1300" dirty="0" smtClean="0">
                  <a:solidFill>
                    <a:srgbClr val="0066FF"/>
                  </a:solidFill>
                </a:rPr>
                <a:t>,  4.50 and  </a:t>
              </a:r>
              <a:r>
                <a:rPr lang="nb-NO" sz="1300" b="1" dirty="0" smtClean="0">
                  <a:solidFill>
                    <a:srgbClr val="0066FF"/>
                  </a:solidFill>
                </a:rPr>
                <a:t>4.42 Ga </a:t>
              </a:r>
              <a:r>
                <a:rPr lang="nb-NO" sz="1200" dirty="0" smtClean="0">
                  <a:solidFill>
                    <a:srgbClr val="0066FF"/>
                  </a:solidFill>
                </a:rPr>
                <a:t>(</a:t>
              </a:r>
              <a:r>
                <a:rPr lang="nb-NO" sz="1200" dirty="0" err="1" smtClean="0">
                  <a:solidFill>
                    <a:srgbClr val="0066FF"/>
                  </a:solidFill>
                </a:rPr>
                <a:t>t</a:t>
              </a:r>
              <a:r>
                <a:rPr lang="nb-NO" sz="1200" baseline="-25000" dirty="0" err="1" smtClean="0">
                  <a:solidFill>
                    <a:srgbClr val="0066FF"/>
                  </a:solidFill>
                </a:rPr>
                <a:t>0</a:t>
              </a:r>
              <a:r>
                <a:rPr lang="nb-NO" sz="1200" baseline="-25000" dirty="0" smtClean="0">
                  <a:solidFill>
                    <a:srgbClr val="0066FF"/>
                  </a:solidFill>
                </a:rPr>
                <a:t> </a:t>
              </a:r>
              <a:r>
                <a:rPr lang="nb-NO" sz="1200" dirty="0" smtClean="0">
                  <a:solidFill>
                    <a:srgbClr val="0066FF"/>
                  </a:solidFill>
                </a:rPr>
                <a:t>+ 150 My)</a:t>
              </a:r>
              <a:endParaRPr lang="en-US" sz="1200" dirty="0">
                <a:solidFill>
                  <a:srgbClr val="0066FF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19473" y="3127190"/>
              <a:ext cx="1970411" cy="1054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nb-NO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Original mantle </a:t>
              </a:r>
              <a:r>
                <a:rPr lang="nb-NO" sz="105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reservoir</a:t>
              </a:r>
              <a:r>
                <a:rPr lang="nb-NO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ts val="1300"/>
                </a:lnSpc>
              </a:pPr>
              <a:r>
                <a:rPr lang="nb-NO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  </a:t>
              </a:r>
              <a:r>
                <a:rPr lang="nb-NO" sz="105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m</a:t>
              </a:r>
              <a:r>
                <a:rPr lang="nb-NO" sz="1050" baseline="30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142</a:t>
              </a:r>
              <a:r>
                <a:rPr lang="nb-NO" sz="105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Nd</a:t>
              </a:r>
              <a:r>
                <a:rPr lang="nb-NO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 = </a:t>
              </a:r>
              <a:r>
                <a:rPr lang="nb-NO" sz="105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e</a:t>
              </a:r>
              <a:r>
                <a:rPr lang="nb-NO" sz="1050" baseline="30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143</a:t>
              </a:r>
              <a:r>
                <a:rPr lang="nb-NO" sz="105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Nd</a:t>
              </a:r>
              <a:r>
                <a:rPr lang="nb-NO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 = 0</a:t>
              </a:r>
            </a:p>
            <a:p>
              <a:pPr>
                <a:lnSpc>
                  <a:spcPts val="1300"/>
                </a:lnSpc>
              </a:pPr>
              <a:r>
                <a:rPr lang="nb-NO" sz="105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   </a:t>
              </a:r>
              <a:r>
                <a:rPr lang="nb-NO" sz="1050" baseline="30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147</a:t>
              </a:r>
              <a:r>
                <a:rPr lang="nb-NO" sz="105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Sm</a:t>
              </a:r>
              <a:r>
                <a:rPr lang="nb-NO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/</a:t>
              </a:r>
              <a:r>
                <a:rPr lang="nb-NO" sz="1050" baseline="30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144</a:t>
              </a:r>
              <a:r>
                <a:rPr lang="nb-NO" sz="105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Nd</a:t>
              </a:r>
              <a:r>
                <a:rPr lang="nb-NO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: </a:t>
              </a:r>
              <a:r>
                <a:rPr lang="nb-NO" sz="10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0.196</a:t>
              </a:r>
              <a:endPara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endParaRPr>
            </a:p>
            <a:p>
              <a:pPr>
                <a:lnSpc>
                  <a:spcPts val="300"/>
                </a:lnSpc>
              </a:pPr>
              <a:endParaRPr lang="nb-NO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endParaRPr>
            </a:p>
            <a:p>
              <a:pPr>
                <a:lnSpc>
                  <a:spcPts val="1100"/>
                </a:lnSpc>
              </a:pPr>
              <a:r>
                <a:rPr lang="nb-N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Small </a:t>
              </a:r>
              <a:r>
                <a:rPr lang="nb-NO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black</a:t>
              </a:r>
              <a:r>
                <a:rPr lang="nb-N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 symbols </a:t>
              </a:r>
              <a:r>
                <a:rPr lang="nb-NO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on</a:t>
              </a:r>
              <a:r>
                <a:rPr lang="nb-N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nb-NO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residue</a:t>
              </a:r>
              <a:endParaRPr lang="nb-NO" sz="1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endParaRPr>
            </a:p>
            <a:p>
              <a:pPr>
                <a:lnSpc>
                  <a:spcPts val="1100"/>
                </a:lnSpc>
              </a:pPr>
              <a:r>
                <a:rPr lang="nb-N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trends </a:t>
              </a:r>
              <a:r>
                <a:rPr lang="nb-NO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corresponds</a:t>
              </a:r>
              <a:r>
                <a:rPr lang="nb-N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 to </a:t>
              </a:r>
              <a:r>
                <a:rPr lang="nb-NO" sz="1000" baseline="30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147</a:t>
              </a:r>
              <a:r>
                <a:rPr lang="nb-NO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Sm</a:t>
              </a:r>
              <a:r>
                <a:rPr lang="nb-N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/</a:t>
              </a:r>
              <a:r>
                <a:rPr lang="nb-NO" sz="1000" baseline="30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144</a:t>
              </a:r>
              <a:r>
                <a:rPr lang="nb-NO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Nd</a:t>
              </a:r>
              <a:r>
                <a:rPr lang="nb-N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 </a:t>
              </a:r>
              <a:endParaRPr lang="nb-NO" sz="1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endParaRPr>
            </a:p>
            <a:p>
              <a:pPr>
                <a:lnSpc>
                  <a:spcPts val="1100"/>
                </a:lnSpc>
              </a:pPr>
              <a:r>
                <a:rPr lang="nb-NO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of</a:t>
              </a:r>
              <a:r>
                <a:rPr lang="nb-NO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 0.200, 0.204 and 0.208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966458" y="5081567"/>
              <a:ext cx="1202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 smtClean="0"/>
                <a:t>Enriched</a:t>
              </a:r>
              <a:r>
                <a:rPr lang="nb-NO" sz="1200" dirty="0" smtClean="0"/>
                <a:t> mantle</a:t>
              </a:r>
              <a:endParaRPr lang="en-US" sz="1200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 flipV="1">
              <a:off x="5313144" y="4943400"/>
              <a:ext cx="48910" cy="20087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8826121" y="3776420"/>
              <a:ext cx="169220" cy="20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 rot="20046252">
              <a:off x="7878412" y="3930395"/>
              <a:ext cx="1242648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nb-NO" sz="1300" dirty="0" smtClean="0"/>
                <a:t>4.42 </a:t>
              </a:r>
              <a:r>
                <a:rPr lang="nb-NO" sz="1300" dirty="0"/>
                <a:t>Ga, </a:t>
              </a:r>
              <a:r>
                <a:rPr lang="nb-NO" sz="1300" dirty="0" err="1" smtClean="0"/>
                <a:t>t</a:t>
              </a:r>
              <a:r>
                <a:rPr lang="nb-NO" sz="1300" baseline="-25000" dirty="0" err="1" smtClean="0"/>
                <a:t>0</a:t>
              </a:r>
              <a:r>
                <a:rPr lang="nb-NO" sz="1300" dirty="0" err="1" smtClean="0"/>
                <a:t>+150</a:t>
              </a:r>
              <a:endParaRPr lang="en-US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57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42" y="-1"/>
            <a:ext cx="4588459" cy="4412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14116"/>
            <a:ext cx="4852610" cy="384721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900" dirty="0" err="1" smtClean="0">
                <a:solidFill>
                  <a:srgbClr val="0066FF"/>
                </a:solidFill>
              </a:rPr>
              <a:t>Inferred</a:t>
            </a:r>
            <a:r>
              <a:rPr lang="nb-NO" sz="1900" dirty="0" smtClean="0">
                <a:solidFill>
                  <a:srgbClr val="0066FF"/>
                </a:solidFill>
              </a:rPr>
              <a:t> mantle </a:t>
            </a:r>
            <a:r>
              <a:rPr lang="nb-NO" sz="1900" dirty="0" err="1" smtClean="0">
                <a:solidFill>
                  <a:srgbClr val="0066FF"/>
                </a:solidFill>
              </a:rPr>
              <a:t>domains</a:t>
            </a:r>
            <a:r>
              <a:rPr lang="nb-NO" sz="1900" dirty="0" smtClean="0">
                <a:solidFill>
                  <a:srgbClr val="0066FF"/>
                </a:solidFill>
              </a:rPr>
              <a:t> and </a:t>
            </a:r>
            <a:r>
              <a:rPr lang="nb-NO" sz="1900" dirty="0" err="1" smtClean="0">
                <a:solidFill>
                  <a:srgbClr val="0066FF"/>
                </a:solidFill>
              </a:rPr>
              <a:t>their</a:t>
            </a:r>
            <a:r>
              <a:rPr lang="nb-NO" sz="1900" dirty="0" smtClean="0">
                <a:solidFill>
                  <a:srgbClr val="0066FF"/>
                </a:solidFill>
              </a:rPr>
              <a:t> </a:t>
            </a:r>
            <a:r>
              <a:rPr lang="nb-NO" sz="1900" dirty="0" err="1" smtClean="0">
                <a:solidFill>
                  <a:srgbClr val="0066FF"/>
                </a:solidFill>
              </a:rPr>
              <a:t>compositions</a:t>
            </a:r>
            <a:endParaRPr lang="nb-NO" sz="1900" dirty="0" smtClean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5770" y="0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 err="1" smtClean="0"/>
              <a:t>Equatorial</a:t>
            </a:r>
            <a:r>
              <a:rPr lang="nb-NO" sz="1050" b="1" dirty="0" smtClean="0"/>
              <a:t> </a:t>
            </a:r>
            <a:r>
              <a:rPr lang="nb-NO" sz="1050" b="1" dirty="0" err="1" smtClean="0"/>
              <a:t>section</a:t>
            </a: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5308"/>
            <a:ext cx="4211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err="1" smtClean="0">
                <a:solidFill>
                  <a:srgbClr val="0066FF"/>
                </a:solidFill>
              </a:rPr>
              <a:t>Convecting</a:t>
            </a:r>
            <a:r>
              <a:rPr lang="nb-NO" sz="1500" dirty="0" smtClean="0">
                <a:solidFill>
                  <a:srgbClr val="0066FF"/>
                </a:solidFill>
              </a:rPr>
              <a:t> mantle, </a:t>
            </a:r>
            <a:r>
              <a:rPr lang="nb-NO" sz="1400" dirty="0" smtClean="0"/>
              <a:t>60-90 vol% </a:t>
            </a:r>
            <a:r>
              <a:rPr lang="nb-NO" sz="1400" dirty="0" err="1" smtClean="0"/>
              <a:t>of</a:t>
            </a:r>
            <a:r>
              <a:rPr lang="nb-NO" sz="1400" dirty="0" smtClean="0"/>
              <a:t> mantle </a:t>
            </a:r>
          </a:p>
          <a:p>
            <a:r>
              <a:rPr lang="nb-NO" sz="1200" b="1" dirty="0" err="1" smtClean="0"/>
              <a:t>Lithologies</a:t>
            </a:r>
            <a:r>
              <a:rPr lang="nb-NO" sz="1200" dirty="0" smtClean="0"/>
              <a:t> </a:t>
            </a:r>
            <a:r>
              <a:rPr lang="nb-NO" sz="1100" dirty="0" smtClean="0"/>
              <a:t>(</a:t>
            </a:r>
            <a:r>
              <a:rPr lang="nb-NO" sz="1100" b="1" i="1" dirty="0" err="1" smtClean="0"/>
              <a:t>mostly</a:t>
            </a:r>
            <a:r>
              <a:rPr lang="nb-NO" sz="1100" i="1" dirty="0" smtClean="0"/>
              <a:t> </a:t>
            </a:r>
            <a:r>
              <a:rPr lang="nb-NO" sz="1100" i="1" dirty="0" err="1" smtClean="0"/>
              <a:t>the</a:t>
            </a:r>
            <a:r>
              <a:rPr lang="nb-NO" sz="1100" i="1" dirty="0" smtClean="0"/>
              <a:t> input by </a:t>
            </a:r>
            <a:r>
              <a:rPr lang="nb-NO" sz="1100" i="1" dirty="0" err="1" smtClean="0"/>
              <a:t>subduction</a:t>
            </a:r>
            <a:r>
              <a:rPr lang="nb-NO" sz="1100" dirty="0" smtClean="0"/>
              <a:t>):</a:t>
            </a:r>
          </a:p>
          <a:p>
            <a:r>
              <a:rPr lang="nb-NO" sz="1200" dirty="0"/>
              <a:t> </a:t>
            </a:r>
            <a:r>
              <a:rPr lang="nb-NO" sz="1200" dirty="0" smtClean="0"/>
              <a:t>- 92-95 vol% </a:t>
            </a:r>
            <a:r>
              <a:rPr lang="nb-NO" sz="1200" dirty="0" err="1" smtClean="0"/>
              <a:t>depleted</a:t>
            </a:r>
            <a:r>
              <a:rPr lang="nb-NO" sz="1200" dirty="0" smtClean="0"/>
              <a:t>/</a:t>
            </a:r>
            <a:r>
              <a:rPr lang="nb-NO" sz="1200" dirty="0" err="1" smtClean="0"/>
              <a:t>refractory</a:t>
            </a:r>
            <a:r>
              <a:rPr lang="nb-NO" sz="1200" dirty="0" smtClean="0"/>
              <a:t> </a:t>
            </a:r>
            <a:r>
              <a:rPr lang="nb-NO" sz="1200" dirty="0" err="1" smtClean="0"/>
              <a:t>peridotite</a:t>
            </a:r>
            <a:endParaRPr lang="nb-NO" sz="1200" dirty="0" smtClean="0"/>
          </a:p>
          <a:p>
            <a:r>
              <a:rPr lang="nb-NO" sz="1200" dirty="0" smtClean="0"/>
              <a:t> - 5-8 vol% </a:t>
            </a:r>
            <a:r>
              <a:rPr lang="nb-NO" sz="1200" dirty="0" err="1" smtClean="0"/>
              <a:t>recycled</a:t>
            </a:r>
            <a:r>
              <a:rPr lang="nb-NO" sz="1200" dirty="0" smtClean="0"/>
              <a:t> </a:t>
            </a:r>
            <a:r>
              <a:rPr lang="nb-NO" sz="1200" dirty="0" err="1" smtClean="0"/>
              <a:t>oceanic</a:t>
            </a:r>
            <a:r>
              <a:rPr lang="nb-NO" sz="1200" dirty="0" smtClean="0"/>
              <a:t> </a:t>
            </a:r>
            <a:r>
              <a:rPr lang="nb-NO" sz="1200" dirty="0" err="1" smtClean="0"/>
              <a:t>crust</a:t>
            </a:r>
            <a:r>
              <a:rPr lang="nb-NO" sz="1200" dirty="0" smtClean="0"/>
              <a:t> (</a:t>
            </a:r>
            <a:r>
              <a:rPr lang="nb-NO" sz="1200" b="1" dirty="0" smtClean="0"/>
              <a:t>ROC</a:t>
            </a:r>
            <a:r>
              <a:rPr lang="nb-NO" sz="1200" dirty="0" smtClean="0"/>
              <a:t>), </a:t>
            </a:r>
            <a:r>
              <a:rPr lang="nb-NO" sz="1200" dirty="0" err="1" smtClean="0"/>
              <a:t>incl</a:t>
            </a:r>
            <a:r>
              <a:rPr lang="nb-NO" sz="1200" dirty="0" smtClean="0"/>
              <a:t>. </a:t>
            </a:r>
            <a:r>
              <a:rPr lang="nb-NO" sz="1200" dirty="0" err="1" smtClean="0"/>
              <a:t>some</a:t>
            </a:r>
            <a:r>
              <a:rPr lang="nb-NO" sz="1200" dirty="0" smtClean="0"/>
              <a:t> sediments</a:t>
            </a:r>
          </a:p>
          <a:p>
            <a:r>
              <a:rPr lang="nb-NO" sz="1200" dirty="0"/>
              <a:t> </a:t>
            </a:r>
            <a:r>
              <a:rPr lang="nb-NO" sz="1200" dirty="0" smtClean="0"/>
              <a:t>- </a:t>
            </a:r>
            <a:r>
              <a:rPr lang="nb-NO" sz="1200" dirty="0" err="1" smtClean="0"/>
              <a:t>minor</a:t>
            </a:r>
            <a:r>
              <a:rPr lang="nb-NO" sz="1200" dirty="0" smtClean="0"/>
              <a:t> </a:t>
            </a:r>
            <a:r>
              <a:rPr lang="nb-NO" sz="1200" dirty="0" err="1" smtClean="0"/>
              <a:t>amounts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i="1" dirty="0" err="1" smtClean="0"/>
              <a:t>detached</a:t>
            </a:r>
            <a:r>
              <a:rPr lang="nb-NO" sz="1200" dirty="0" smtClean="0"/>
              <a:t> sub-</a:t>
            </a:r>
            <a:r>
              <a:rPr lang="nb-NO" sz="1200" dirty="0" err="1" smtClean="0"/>
              <a:t>continental</a:t>
            </a:r>
            <a:r>
              <a:rPr lang="nb-NO" sz="1200" dirty="0" smtClean="0"/>
              <a:t> </a:t>
            </a:r>
            <a:r>
              <a:rPr lang="nb-NO" sz="1200" dirty="0" err="1" smtClean="0"/>
              <a:t>lithospheric</a:t>
            </a:r>
            <a:r>
              <a:rPr lang="nb-NO" sz="1200" dirty="0" smtClean="0"/>
              <a:t> </a:t>
            </a:r>
          </a:p>
          <a:p>
            <a:r>
              <a:rPr lang="nb-NO" sz="1200" dirty="0" smtClean="0"/>
              <a:t>      mantle (</a:t>
            </a:r>
            <a:r>
              <a:rPr lang="nb-NO" sz="1200" b="1" dirty="0" err="1" smtClean="0"/>
              <a:t>SCLM</a:t>
            </a:r>
            <a:r>
              <a:rPr lang="nb-NO" sz="1200" dirty="0" smtClean="0"/>
              <a:t>) and </a:t>
            </a:r>
            <a:r>
              <a:rPr lang="nb-NO" sz="1200" dirty="0" err="1" smtClean="0"/>
              <a:t>lower</a:t>
            </a:r>
            <a:r>
              <a:rPr lang="nb-NO" sz="1200" dirty="0" smtClean="0"/>
              <a:t> </a:t>
            </a:r>
            <a:r>
              <a:rPr lang="nb-NO" sz="1200" dirty="0" err="1" smtClean="0"/>
              <a:t>continental</a:t>
            </a:r>
            <a:r>
              <a:rPr lang="nb-NO" sz="1200" dirty="0" smtClean="0"/>
              <a:t> </a:t>
            </a:r>
            <a:r>
              <a:rPr lang="nb-NO" sz="1200" dirty="0" err="1" smtClean="0"/>
              <a:t>crust</a:t>
            </a:r>
            <a:r>
              <a:rPr lang="nb-NO" sz="1200" dirty="0" smtClean="0"/>
              <a:t> (</a:t>
            </a:r>
            <a:r>
              <a:rPr lang="nb-NO" sz="1200" b="1" dirty="0" err="1" smtClean="0"/>
              <a:t>LCC</a:t>
            </a:r>
            <a:r>
              <a:rPr lang="nb-NO" sz="12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16353"/>
            <a:ext cx="5220072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smtClean="0">
                <a:solidFill>
                  <a:srgbClr val="0066FF"/>
                </a:solidFill>
              </a:rPr>
              <a:t>Large </a:t>
            </a:r>
            <a:r>
              <a:rPr lang="nb-NO" sz="1500" dirty="0" err="1" smtClean="0">
                <a:solidFill>
                  <a:srgbClr val="0066FF"/>
                </a:solidFill>
              </a:rPr>
              <a:t>low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shear-wave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velocity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provinces</a:t>
            </a:r>
            <a:r>
              <a:rPr lang="nb-NO" sz="1500" dirty="0" smtClean="0">
                <a:solidFill>
                  <a:srgbClr val="0066FF"/>
                </a:solidFill>
              </a:rPr>
              <a:t>, </a:t>
            </a:r>
            <a:r>
              <a:rPr lang="nb-NO" sz="1500" b="1" dirty="0" err="1" smtClean="0">
                <a:solidFill>
                  <a:srgbClr val="0066FF"/>
                </a:solidFill>
              </a:rPr>
              <a:t>LLSVPs</a:t>
            </a:r>
            <a:r>
              <a:rPr lang="nb-NO" sz="1600" b="1" dirty="0" smtClean="0">
                <a:solidFill>
                  <a:srgbClr val="0066FF"/>
                </a:solidFill>
              </a:rPr>
              <a:t> 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Located</a:t>
            </a:r>
            <a:r>
              <a:rPr lang="nb-NO" sz="1200" dirty="0" smtClean="0"/>
              <a:t> </a:t>
            </a:r>
            <a:r>
              <a:rPr lang="nb-NO" sz="1200" dirty="0" err="1" smtClean="0"/>
              <a:t>antipodally</a:t>
            </a:r>
            <a:r>
              <a:rPr lang="nb-NO" sz="1200" dirty="0" smtClean="0"/>
              <a:t> under </a:t>
            </a:r>
            <a:r>
              <a:rPr lang="nb-NO" sz="1200" dirty="0" err="1" smtClean="0"/>
              <a:t>the</a:t>
            </a:r>
            <a:r>
              <a:rPr lang="nb-NO" sz="1200" dirty="0" smtClean="0"/>
              <a:t> Pacific and </a:t>
            </a:r>
            <a:r>
              <a:rPr lang="nb-NO" sz="1200" dirty="0" err="1" smtClean="0"/>
              <a:t>Africa</a:t>
            </a:r>
            <a:endParaRPr lang="nb-NO" sz="1200" dirty="0" smtClean="0"/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Overlain</a:t>
            </a:r>
            <a:r>
              <a:rPr lang="nb-NO" sz="1200" dirty="0" smtClean="0"/>
              <a:t> by residual </a:t>
            </a:r>
            <a:r>
              <a:rPr lang="nb-NO" sz="1200" dirty="0" err="1" smtClean="0"/>
              <a:t>geoid</a:t>
            </a:r>
            <a:r>
              <a:rPr lang="nb-NO" sz="1200" dirty="0" smtClean="0"/>
              <a:t> </a:t>
            </a:r>
            <a:r>
              <a:rPr lang="nb-NO" sz="1200" dirty="0" err="1" smtClean="0"/>
              <a:t>highs</a:t>
            </a:r>
            <a:r>
              <a:rPr lang="nb-NO" sz="1200" dirty="0" smtClean="0"/>
              <a:t>, </a:t>
            </a:r>
            <a:r>
              <a:rPr lang="nb-NO" sz="1200" dirty="0" err="1" smtClean="0"/>
              <a:t>indicating</a:t>
            </a:r>
            <a:r>
              <a:rPr lang="nb-NO" sz="1200" dirty="0" smtClean="0"/>
              <a:t> rising </a:t>
            </a:r>
            <a:r>
              <a:rPr lang="nb-NO" sz="1200" dirty="0" err="1" smtClean="0"/>
              <a:t>flow</a:t>
            </a:r>
            <a:r>
              <a:rPr lang="nb-NO" sz="1200" dirty="0" smtClean="0"/>
              <a:t> </a:t>
            </a:r>
            <a:r>
              <a:rPr lang="nb-NO" sz="1200" dirty="0" err="1" smtClean="0"/>
              <a:t>above</a:t>
            </a:r>
            <a:r>
              <a:rPr lang="nb-NO" sz="1200" dirty="0" smtClean="0"/>
              <a:t> </a:t>
            </a:r>
            <a:r>
              <a:rPr lang="nb-NO" sz="1200" dirty="0" err="1" smtClean="0"/>
              <a:t>LLSVPs</a:t>
            </a:r>
            <a:r>
              <a:rPr lang="nb-NO" sz="1200" dirty="0" smtClean="0"/>
              <a:t> 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Probably</a:t>
            </a:r>
            <a:r>
              <a:rPr lang="nb-NO" sz="1200" dirty="0" smtClean="0"/>
              <a:t> </a:t>
            </a:r>
            <a:r>
              <a:rPr lang="nb-NO" sz="1200" dirty="0" err="1" smtClean="0"/>
              <a:t>stabilised</a:t>
            </a:r>
            <a:r>
              <a:rPr lang="nb-NO" sz="1200" dirty="0" smtClean="0"/>
              <a:t> by 200-400 km </a:t>
            </a:r>
            <a:r>
              <a:rPr lang="nb-NO" sz="1200" dirty="0" err="1" smtClean="0"/>
              <a:t>thick</a:t>
            </a:r>
            <a:r>
              <a:rPr lang="nb-NO" sz="1200" dirty="0" smtClean="0"/>
              <a:t> base </a:t>
            </a:r>
            <a:r>
              <a:rPr lang="nb-NO" sz="1200" dirty="0" err="1" smtClean="0"/>
              <a:t>layers</a:t>
            </a:r>
            <a:r>
              <a:rPr lang="nb-NO" sz="1200" dirty="0" smtClean="0"/>
              <a:t> </a:t>
            </a:r>
            <a:r>
              <a:rPr lang="nb-NO" sz="1200" dirty="0" err="1" smtClean="0"/>
              <a:t>with</a:t>
            </a:r>
            <a:r>
              <a:rPr lang="nb-NO" sz="1200" dirty="0" smtClean="0"/>
              <a:t> </a:t>
            </a:r>
            <a:r>
              <a:rPr lang="nb-NO" sz="1200" dirty="0" err="1" smtClean="0"/>
              <a:t>excess</a:t>
            </a:r>
            <a:endParaRPr lang="nb-NO" sz="1200" dirty="0"/>
          </a:p>
          <a:p>
            <a:pPr>
              <a:lnSpc>
                <a:spcPts val="1400"/>
              </a:lnSpc>
            </a:pPr>
            <a:r>
              <a:rPr lang="nb-NO" sz="1200" dirty="0" smtClean="0"/>
              <a:t>    </a:t>
            </a:r>
            <a:r>
              <a:rPr lang="nb-NO" sz="1200" dirty="0" err="1" smtClean="0"/>
              <a:t>density</a:t>
            </a:r>
            <a:r>
              <a:rPr lang="nb-NO" sz="1200" dirty="0" smtClean="0"/>
              <a:t> and/or </a:t>
            </a:r>
            <a:r>
              <a:rPr lang="nb-NO" sz="1200" dirty="0" err="1" smtClean="0"/>
              <a:t>viscosity</a:t>
            </a:r>
            <a:r>
              <a:rPr lang="nb-NO" sz="1200" dirty="0" smtClean="0"/>
              <a:t> ("</a:t>
            </a:r>
            <a:r>
              <a:rPr lang="nb-NO" sz="1200" dirty="0" err="1" smtClean="0"/>
              <a:t>thermochemical</a:t>
            </a:r>
            <a:r>
              <a:rPr lang="nb-NO" sz="1200" dirty="0" smtClean="0"/>
              <a:t> piles")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About</a:t>
            </a:r>
            <a:r>
              <a:rPr lang="nb-NO" sz="1200" dirty="0" smtClean="0"/>
              <a:t> 1 vol% </a:t>
            </a:r>
            <a:r>
              <a:rPr lang="nb-NO" sz="1200" dirty="0" err="1" smtClean="0"/>
              <a:t>of</a:t>
            </a:r>
            <a:r>
              <a:rPr lang="nb-NO" sz="1200" dirty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mantle (1.14 vol%, </a:t>
            </a:r>
            <a:r>
              <a:rPr lang="nb-NO" sz="1200" dirty="0" err="1" smtClean="0"/>
              <a:t>assuming</a:t>
            </a:r>
            <a:r>
              <a:rPr lang="nb-NO" sz="1200" dirty="0" smtClean="0"/>
              <a:t> 300 km </a:t>
            </a:r>
            <a:r>
              <a:rPr lang="nb-NO" sz="1200" dirty="0" err="1" smtClean="0"/>
              <a:t>thickness</a:t>
            </a:r>
            <a:r>
              <a:rPr lang="nb-NO" sz="1200" dirty="0" smtClean="0"/>
              <a:t>)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Unconstrained</a:t>
            </a:r>
            <a:r>
              <a:rPr lang="nb-NO" sz="1200" dirty="0" smtClean="0"/>
              <a:t> </a:t>
            </a:r>
            <a:r>
              <a:rPr lang="nb-NO" sz="1200" dirty="0" err="1" smtClean="0"/>
              <a:t>composition</a:t>
            </a:r>
            <a:r>
              <a:rPr lang="nb-NO" sz="1200" dirty="0" smtClean="0"/>
              <a:t>, </a:t>
            </a:r>
            <a:r>
              <a:rPr lang="nb-NO" sz="1200" dirty="0" err="1" smtClean="0"/>
              <a:t>but</a:t>
            </a:r>
            <a:r>
              <a:rPr lang="nb-NO" sz="1200" dirty="0" smtClean="0"/>
              <a:t> most </a:t>
            </a:r>
            <a:r>
              <a:rPr lang="nb-NO" sz="1200" dirty="0" err="1" smtClean="0"/>
              <a:t>likely</a:t>
            </a:r>
            <a:r>
              <a:rPr lang="nb-NO" sz="1200" dirty="0" smtClean="0"/>
              <a:t> a </a:t>
            </a:r>
            <a:r>
              <a:rPr lang="nb-NO" sz="1200" b="1" i="1" dirty="0" smtClean="0"/>
              <a:t>combination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late-stage, </a:t>
            </a:r>
            <a:r>
              <a:rPr lang="nb-NO" sz="1200" dirty="0" err="1" smtClean="0"/>
              <a:t>dense</a:t>
            </a:r>
            <a:endParaRPr lang="nb-NO" sz="1200" dirty="0" smtClean="0"/>
          </a:p>
          <a:p>
            <a:pPr>
              <a:lnSpc>
                <a:spcPts val="1400"/>
              </a:lnSpc>
            </a:pPr>
            <a:r>
              <a:rPr lang="nb-NO" sz="1200" dirty="0" smtClean="0"/>
              <a:t>    magma </a:t>
            </a:r>
            <a:r>
              <a:rPr lang="nb-NO" sz="1200" dirty="0" err="1" smtClean="0"/>
              <a:t>ocean</a:t>
            </a:r>
            <a:r>
              <a:rPr lang="nb-NO" sz="1200" dirty="0" smtClean="0"/>
              <a:t> </a:t>
            </a:r>
            <a:r>
              <a:rPr lang="nb-NO" sz="1200" dirty="0" err="1" smtClean="0"/>
              <a:t>cumulates</a:t>
            </a:r>
            <a:r>
              <a:rPr lang="nb-NO" sz="1200" dirty="0" smtClean="0"/>
              <a:t>, </a:t>
            </a:r>
            <a:r>
              <a:rPr lang="nb-NO" sz="1200" dirty="0" err="1" smtClean="0"/>
              <a:t>overlain</a:t>
            </a:r>
            <a:r>
              <a:rPr lang="nb-NO" sz="1200" dirty="0" smtClean="0"/>
              <a:t> by more </a:t>
            </a:r>
            <a:r>
              <a:rPr lang="nb-NO" sz="1200" dirty="0" err="1" smtClean="0"/>
              <a:t>unstable</a:t>
            </a:r>
            <a:r>
              <a:rPr lang="nb-NO" sz="1200" dirty="0" smtClean="0"/>
              <a:t> ROC-piles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286639"/>
            <a:ext cx="799712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0066FF"/>
                </a:solidFill>
              </a:rPr>
              <a:t>Ultra-</a:t>
            </a:r>
            <a:r>
              <a:rPr lang="nb-NO" sz="1600" dirty="0" err="1" smtClean="0">
                <a:solidFill>
                  <a:srgbClr val="0066FF"/>
                </a:solidFill>
              </a:rPr>
              <a:t>low</a:t>
            </a:r>
            <a:r>
              <a:rPr lang="nb-NO" sz="1600" dirty="0" smtClean="0">
                <a:solidFill>
                  <a:srgbClr val="0066FF"/>
                </a:solidFill>
              </a:rPr>
              <a:t> </a:t>
            </a:r>
            <a:r>
              <a:rPr lang="nb-NO" sz="1600" dirty="0" err="1" smtClean="0">
                <a:solidFill>
                  <a:srgbClr val="0066FF"/>
                </a:solidFill>
              </a:rPr>
              <a:t>velocity</a:t>
            </a:r>
            <a:r>
              <a:rPr lang="nb-NO" sz="1600" dirty="0" smtClean="0">
                <a:solidFill>
                  <a:srgbClr val="0066FF"/>
                </a:solidFill>
              </a:rPr>
              <a:t> </a:t>
            </a:r>
            <a:r>
              <a:rPr lang="nb-NO" sz="1600" dirty="0" err="1" smtClean="0">
                <a:solidFill>
                  <a:srgbClr val="0066FF"/>
                </a:solidFill>
              </a:rPr>
              <a:t>zones</a:t>
            </a:r>
            <a:r>
              <a:rPr lang="nb-NO" sz="1600" dirty="0" smtClean="0">
                <a:solidFill>
                  <a:srgbClr val="0066FF"/>
                </a:solidFill>
              </a:rPr>
              <a:t>,</a:t>
            </a:r>
            <a:r>
              <a:rPr lang="nb-NO" sz="1600" b="1" dirty="0" smtClean="0">
                <a:solidFill>
                  <a:srgbClr val="0066FF"/>
                </a:solidFill>
              </a:rPr>
              <a:t> </a:t>
            </a:r>
            <a:r>
              <a:rPr lang="nb-NO" sz="1600" b="1" dirty="0" err="1" smtClean="0">
                <a:solidFill>
                  <a:srgbClr val="0066FF"/>
                </a:solidFill>
              </a:rPr>
              <a:t>ULVZs</a:t>
            </a:r>
            <a:r>
              <a:rPr lang="nb-NO" sz="1600" b="1" dirty="0" smtClean="0">
                <a:solidFill>
                  <a:srgbClr val="0066FF"/>
                </a:solidFill>
              </a:rPr>
              <a:t> 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Thin</a:t>
            </a:r>
            <a:r>
              <a:rPr lang="nb-NO" sz="1200" dirty="0" smtClean="0"/>
              <a:t> (5-40 km) lenses, </a:t>
            </a:r>
            <a:r>
              <a:rPr lang="nb-NO" sz="1200" dirty="0" err="1" smtClean="0"/>
              <a:t>mainly</a:t>
            </a:r>
            <a:r>
              <a:rPr lang="nb-NO" sz="1200" dirty="0" smtClean="0"/>
              <a:t> </a:t>
            </a:r>
            <a:r>
              <a:rPr lang="nb-NO" sz="1200" dirty="0" err="1" smtClean="0"/>
              <a:t>confined</a:t>
            </a:r>
            <a:r>
              <a:rPr lang="nb-NO" sz="1200" dirty="0" smtClean="0"/>
              <a:t> to </a:t>
            </a:r>
            <a:r>
              <a:rPr lang="nb-NO" sz="1200" dirty="0" err="1" smtClean="0"/>
              <a:t>plume-roots</a:t>
            </a:r>
            <a:r>
              <a:rPr lang="nb-NO" sz="1200" dirty="0" smtClean="0"/>
              <a:t> </a:t>
            </a:r>
            <a:r>
              <a:rPr lang="nb-NO" sz="1200" dirty="0" err="1" smtClean="0"/>
              <a:t>along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b="1" dirty="0" err="1" smtClean="0"/>
              <a:t>LLSVP</a:t>
            </a:r>
            <a:r>
              <a:rPr lang="nb-NO" sz="1200" b="1" dirty="0" smtClean="0"/>
              <a:t>-margins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Unknown</a:t>
            </a:r>
            <a:r>
              <a:rPr lang="nb-NO" sz="1200" dirty="0" smtClean="0"/>
              <a:t> </a:t>
            </a:r>
            <a:r>
              <a:rPr lang="nb-NO" sz="1200" dirty="0" err="1" smtClean="0"/>
              <a:t>composition</a:t>
            </a:r>
            <a:r>
              <a:rPr lang="nb-NO" sz="1200" dirty="0" smtClean="0"/>
              <a:t>, </a:t>
            </a:r>
            <a:r>
              <a:rPr lang="nb-NO" sz="1200" dirty="0" err="1" smtClean="0"/>
              <a:t>but</a:t>
            </a:r>
            <a:r>
              <a:rPr lang="nb-NO" sz="1200" dirty="0" smtClean="0"/>
              <a:t> most </a:t>
            </a:r>
            <a:r>
              <a:rPr lang="nb-NO" sz="1200" dirty="0" err="1" smtClean="0"/>
              <a:t>likely</a:t>
            </a:r>
            <a:r>
              <a:rPr lang="nb-NO" sz="1200" dirty="0" smtClean="0"/>
              <a:t> </a:t>
            </a:r>
            <a:r>
              <a:rPr lang="nb-NO" sz="1200" dirty="0" err="1" smtClean="0"/>
              <a:t>dense</a:t>
            </a:r>
            <a:r>
              <a:rPr lang="nb-NO" sz="1200" dirty="0" smtClean="0"/>
              <a:t> </a:t>
            </a:r>
            <a:r>
              <a:rPr lang="nb-NO" sz="1200" dirty="0" err="1" smtClean="0"/>
              <a:t>partial</a:t>
            </a:r>
            <a:r>
              <a:rPr lang="nb-NO" sz="1200" dirty="0" smtClean="0"/>
              <a:t> </a:t>
            </a:r>
            <a:r>
              <a:rPr lang="nb-NO" sz="1200" dirty="0" err="1" smtClean="0"/>
              <a:t>melts</a:t>
            </a:r>
            <a:r>
              <a:rPr lang="nb-NO" sz="1200" dirty="0" smtClean="0"/>
              <a:t> (</a:t>
            </a:r>
            <a:r>
              <a:rPr lang="nb-NO" sz="1200" dirty="0" err="1" smtClean="0"/>
              <a:t>metallic</a:t>
            </a:r>
            <a:r>
              <a:rPr lang="nb-NO" sz="1200" dirty="0" smtClean="0"/>
              <a:t> ?) in a </a:t>
            </a:r>
            <a:r>
              <a:rPr lang="nb-NO" sz="1200" dirty="0" err="1" smtClean="0"/>
              <a:t>silicate</a:t>
            </a:r>
            <a:r>
              <a:rPr lang="nb-NO" sz="1200" dirty="0" smtClean="0"/>
              <a:t> </a:t>
            </a:r>
            <a:r>
              <a:rPr lang="nb-NO" sz="1200" dirty="0" err="1" smtClean="0"/>
              <a:t>matrix</a:t>
            </a:r>
            <a:endParaRPr lang="nb-NO" sz="1200" dirty="0"/>
          </a:p>
          <a:p>
            <a:pPr>
              <a:lnSpc>
                <a:spcPts val="1800"/>
              </a:lnSpc>
            </a:pPr>
            <a:r>
              <a:rPr lang="nb-NO" sz="1200" dirty="0" smtClean="0"/>
              <a:t>- No </a:t>
            </a:r>
            <a:r>
              <a:rPr lang="nb-NO" sz="1200" dirty="0" err="1" smtClean="0"/>
              <a:t>internal</a:t>
            </a:r>
            <a:r>
              <a:rPr lang="nb-NO" sz="1200" dirty="0" smtClean="0"/>
              <a:t> </a:t>
            </a:r>
            <a:r>
              <a:rPr lang="nb-NO" sz="1200" dirty="0" err="1" smtClean="0"/>
              <a:t>structure</a:t>
            </a:r>
            <a:r>
              <a:rPr lang="nb-NO" sz="1200" dirty="0" smtClean="0"/>
              <a:t> or gradient, so </a:t>
            </a:r>
            <a:r>
              <a:rPr lang="nb-NO" sz="1200" dirty="0" err="1" smtClean="0"/>
              <a:t>presumably</a:t>
            </a:r>
            <a:r>
              <a:rPr lang="nb-NO" sz="1200" dirty="0" smtClean="0"/>
              <a:t> </a:t>
            </a:r>
            <a:r>
              <a:rPr lang="nb-NO" sz="1200" dirty="0" err="1" smtClean="0"/>
              <a:t>convectively</a:t>
            </a:r>
            <a:r>
              <a:rPr lang="nb-NO" sz="1200" dirty="0" smtClean="0"/>
              <a:t> </a:t>
            </a:r>
            <a:r>
              <a:rPr lang="nb-NO" sz="1200" dirty="0" err="1" smtClean="0"/>
              <a:t>homogenised</a:t>
            </a:r>
            <a:endParaRPr lang="nb-NO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5576021"/>
            <a:ext cx="91284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err="1" smtClean="0">
                <a:solidFill>
                  <a:srgbClr val="0066FF"/>
                </a:solidFill>
              </a:rPr>
              <a:t>Early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refractory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domains</a:t>
            </a:r>
            <a:r>
              <a:rPr lang="nb-NO" sz="1500" dirty="0" smtClean="0">
                <a:solidFill>
                  <a:srgbClr val="0066FF"/>
                </a:solidFill>
              </a:rPr>
              <a:t>, </a:t>
            </a:r>
            <a:r>
              <a:rPr lang="nb-NO" sz="1500" b="1" dirty="0" err="1" smtClean="0">
                <a:solidFill>
                  <a:srgbClr val="0066FF"/>
                </a:solidFill>
              </a:rPr>
              <a:t>ERD</a:t>
            </a:r>
            <a:r>
              <a:rPr lang="nb-NO" sz="1500" dirty="0" smtClean="0">
                <a:solidFill>
                  <a:srgbClr val="0066FF"/>
                </a:solidFill>
              </a:rPr>
              <a:t>,</a:t>
            </a:r>
            <a:r>
              <a:rPr lang="nb-NO" sz="1500" b="1" dirty="0" smtClean="0">
                <a:solidFill>
                  <a:srgbClr val="0066FF"/>
                </a:solidFill>
              </a:rPr>
              <a:t>  </a:t>
            </a:r>
            <a:r>
              <a:rPr lang="nb-NO" sz="1500" dirty="0" err="1" smtClean="0">
                <a:solidFill>
                  <a:srgbClr val="0066FF"/>
                </a:solidFill>
              </a:rPr>
              <a:t>bridgmanite-enriched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ancient</a:t>
            </a:r>
            <a:r>
              <a:rPr lang="nb-NO" sz="1500" dirty="0" smtClean="0">
                <a:solidFill>
                  <a:srgbClr val="0066FF"/>
                </a:solidFill>
              </a:rPr>
              <a:t> mantle </a:t>
            </a:r>
            <a:r>
              <a:rPr lang="nb-NO" sz="1500" dirty="0" err="1" smtClean="0">
                <a:solidFill>
                  <a:srgbClr val="0066FF"/>
                </a:solidFill>
              </a:rPr>
              <a:t>structures</a:t>
            </a:r>
            <a:r>
              <a:rPr lang="nb-NO" sz="1500" dirty="0" smtClean="0">
                <a:solidFill>
                  <a:srgbClr val="0066FF"/>
                </a:solidFill>
              </a:rPr>
              <a:t>, </a:t>
            </a:r>
            <a:r>
              <a:rPr lang="nb-NO" sz="1500" b="1" dirty="0" smtClean="0">
                <a:solidFill>
                  <a:srgbClr val="0066FF"/>
                </a:solidFill>
              </a:rPr>
              <a:t>BEAMS</a:t>
            </a:r>
            <a:r>
              <a:rPr lang="nb-NO" sz="1500" dirty="0" smtClean="0">
                <a:solidFill>
                  <a:srgbClr val="0066FF"/>
                </a:solidFill>
              </a:rPr>
              <a:t>,  </a:t>
            </a:r>
            <a:r>
              <a:rPr lang="nb-NO" sz="1400" dirty="0" smtClean="0"/>
              <a:t>10-40 vol% </a:t>
            </a:r>
            <a:r>
              <a:rPr lang="nb-NO" sz="1400" dirty="0" err="1" smtClean="0"/>
              <a:t>of</a:t>
            </a:r>
            <a:r>
              <a:rPr lang="nb-NO" sz="1400" dirty="0" smtClean="0"/>
              <a:t> mantle</a:t>
            </a:r>
            <a:r>
              <a:rPr lang="nb-NO" sz="1400" b="1" dirty="0" smtClean="0"/>
              <a:t> 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Neutrally</a:t>
            </a:r>
            <a:r>
              <a:rPr lang="nb-NO" sz="1200" dirty="0" smtClean="0"/>
              <a:t> </a:t>
            </a:r>
            <a:r>
              <a:rPr lang="nb-NO" sz="1200" dirty="0" err="1" smtClean="0"/>
              <a:t>buoyant</a:t>
            </a:r>
            <a:r>
              <a:rPr lang="nb-NO" sz="1200" dirty="0" smtClean="0"/>
              <a:t> in </a:t>
            </a:r>
            <a:r>
              <a:rPr lang="nb-NO" sz="1200" dirty="0" err="1" smtClean="0"/>
              <a:t>the</a:t>
            </a:r>
            <a:r>
              <a:rPr lang="nb-NO" sz="1200" dirty="0" smtClean="0"/>
              <a:t> 1500-2000 km </a:t>
            </a:r>
            <a:r>
              <a:rPr lang="nb-NO" sz="1200" dirty="0" err="1" smtClean="0"/>
              <a:t>depth</a:t>
            </a:r>
            <a:r>
              <a:rPr lang="nb-NO" sz="1200" dirty="0" smtClean="0"/>
              <a:t> range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/>
              <a:t>H</a:t>
            </a:r>
            <a:r>
              <a:rPr lang="nb-NO" sz="1200" dirty="0" smtClean="0"/>
              <a:t>igh </a:t>
            </a:r>
            <a:r>
              <a:rPr lang="nb-NO" sz="1200" dirty="0" err="1" smtClean="0"/>
              <a:t>viscosity</a:t>
            </a:r>
            <a:r>
              <a:rPr lang="nb-NO" sz="1200" dirty="0" smtClean="0"/>
              <a:t>, </a:t>
            </a:r>
            <a:r>
              <a:rPr lang="nb-NO" sz="1200" dirty="0" err="1" smtClean="0"/>
              <a:t>convectively</a:t>
            </a:r>
            <a:r>
              <a:rPr lang="nb-NO" sz="1200" dirty="0" smtClean="0"/>
              <a:t> </a:t>
            </a:r>
            <a:r>
              <a:rPr lang="nb-NO" sz="1200" dirty="0" err="1" smtClean="0"/>
              <a:t>aggregated</a:t>
            </a:r>
            <a:r>
              <a:rPr lang="nb-NO" sz="1200" dirty="0" smtClean="0"/>
              <a:t> </a:t>
            </a:r>
            <a:r>
              <a:rPr lang="nb-NO" sz="1200" dirty="0" err="1" smtClean="0"/>
              <a:t>into</a:t>
            </a:r>
            <a:r>
              <a:rPr lang="nb-NO" sz="1200" dirty="0" smtClean="0"/>
              <a:t> Mm-</a:t>
            </a:r>
            <a:r>
              <a:rPr lang="nb-NO" sz="1200" dirty="0" err="1" smtClean="0"/>
              <a:t>sized</a:t>
            </a:r>
            <a:r>
              <a:rPr lang="nb-NO" sz="1200" dirty="0" smtClean="0"/>
              <a:t> </a:t>
            </a:r>
            <a:r>
              <a:rPr lang="nb-NO" sz="1200" dirty="0" err="1" smtClean="0"/>
              <a:t>domains</a:t>
            </a:r>
            <a:r>
              <a:rPr lang="nb-NO" sz="1200" dirty="0" smtClean="0"/>
              <a:t> </a:t>
            </a:r>
            <a:r>
              <a:rPr lang="nb-NO" sz="1200" dirty="0" err="1" smtClean="0"/>
              <a:t>between</a:t>
            </a:r>
            <a:r>
              <a:rPr lang="nb-NO" sz="1200" dirty="0"/>
              <a:t> </a:t>
            </a:r>
            <a:r>
              <a:rPr lang="nb-NO" sz="1200" dirty="0" err="1" smtClean="0"/>
              <a:t>columnar</a:t>
            </a:r>
            <a:r>
              <a:rPr lang="nb-NO" sz="1200" dirty="0" smtClean="0"/>
              <a:t> rising and </a:t>
            </a:r>
            <a:r>
              <a:rPr lang="nb-NO" sz="1200" dirty="0" err="1" smtClean="0"/>
              <a:t>sheet</a:t>
            </a:r>
            <a:r>
              <a:rPr lang="nb-NO" sz="1200" dirty="0" smtClean="0"/>
              <a:t>-like </a:t>
            </a:r>
            <a:r>
              <a:rPr lang="nb-NO" sz="1200" dirty="0" err="1" smtClean="0"/>
              <a:t>descending</a:t>
            </a:r>
            <a:r>
              <a:rPr lang="nb-NO" sz="1200" dirty="0" smtClean="0"/>
              <a:t> </a:t>
            </a:r>
            <a:r>
              <a:rPr lang="nb-NO" sz="1200" dirty="0" err="1" smtClean="0"/>
              <a:t>flow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convective</a:t>
            </a:r>
            <a:r>
              <a:rPr lang="nb-NO" sz="1200" dirty="0" smtClean="0"/>
              <a:t> mantle    </a:t>
            </a:r>
            <a:endParaRPr lang="nb-NO" sz="1200" b="1" dirty="0" smtClean="0"/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ERDs</a:t>
            </a:r>
            <a:r>
              <a:rPr lang="nb-NO" sz="1200" dirty="0" smtClean="0"/>
              <a:t>: </a:t>
            </a:r>
            <a:r>
              <a:rPr lang="nb-NO" sz="1200" dirty="0" err="1" smtClean="0"/>
              <a:t>inescapable</a:t>
            </a:r>
            <a:r>
              <a:rPr lang="nb-NO" sz="1200" dirty="0" smtClean="0"/>
              <a:t> </a:t>
            </a:r>
            <a:r>
              <a:rPr lang="nb-NO" sz="1200" dirty="0" err="1" smtClean="0"/>
              <a:t>outcome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early</a:t>
            </a:r>
            <a:r>
              <a:rPr lang="nb-NO" sz="1200" dirty="0" smtClean="0"/>
              <a:t> magma </a:t>
            </a:r>
            <a:r>
              <a:rPr lang="nb-NO" sz="1200" dirty="0" err="1" smtClean="0"/>
              <a:t>ocean</a:t>
            </a:r>
            <a:r>
              <a:rPr lang="nb-NO" sz="1200" dirty="0" smtClean="0"/>
              <a:t> (</a:t>
            </a:r>
            <a:r>
              <a:rPr lang="nb-NO" sz="1200" b="1" dirty="0" smtClean="0"/>
              <a:t>MO</a:t>
            </a:r>
            <a:r>
              <a:rPr lang="nb-NO" sz="1200" dirty="0" smtClean="0"/>
              <a:t>) and later basal magma </a:t>
            </a:r>
            <a:r>
              <a:rPr lang="nb-NO" sz="1200" dirty="0" err="1" smtClean="0"/>
              <a:t>ocean</a:t>
            </a:r>
            <a:r>
              <a:rPr lang="nb-NO" sz="1200" dirty="0" smtClean="0"/>
              <a:t> (</a:t>
            </a:r>
            <a:r>
              <a:rPr lang="nb-NO" sz="1200" b="1" dirty="0" err="1" smtClean="0"/>
              <a:t>BMO</a:t>
            </a:r>
            <a:r>
              <a:rPr lang="nb-NO" sz="1200" dirty="0" smtClean="0"/>
              <a:t>) </a:t>
            </a:r>
            <a:r>
              <a:rPr lang="nb-NO" sz="1200" dirty="0" err="1" smtClean="0"/>
              <a:t>crystallisation</a:t>
            </a:r>
            <a:r>
              <a:rPr lang="nb-NO" sz="1200" dirty="0" smtClean="0"/>
              <a:t> and </a:t>
            </a:r>
            <a:r>
              <a:rPr lang="nb-NO" sz="1200" dirty="0" err="1" smtClean="0"/>
              <a:t>remelting</a:t>
            </a:r>
            <a:r>
              <a:rPr lang="nb-NO" sz="1200" dirty="0" smtClean="0"/>
              <a:t> </a:t>
            </a:r>
            <a:r>
              <a:rPr lang="nb-NO" sz="1200" dirty="0" err="1" smtClean="0"/>
              <a:t>above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BMO</a:t>
            </a:r>
            <a:endParaRPr lang="nb-NO" sz="1200" dirty="0" smtClean="0"/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Geochemical</a:t>
            </a:r>
            <a:r>
              <a:rPr lang="nb-NO" sz="1200" dirty="0" smtClean="0"/>
              <a:t> </a:t>
            </a:r>
            <a:r>
              <a:rPr lang="nb-NO" sz="1200" dirty="0" err="1" smtClean="0"/>
              <a:t>evidence</a:t>
            </a:r>
            <a:r>
              <a:rPr lang="nb-NO" sz="1200" dirty="0" smtClean="0"/>
              <a:t> for </a:t>
            </a:r>
            <a:r>
              <a:rPr lang="nb-NO" sz="1200" dirty="0" err="1" smtClean="0"/>
              <a:t>plume</a:t>
            </a:r>
            <a:r>
              <a:rPr lang="nb-NO" sz="1200" dirty="0" smtClean="0"/>
              <a:t> </a:t>
            </a:r>
            <a:r>
              <a:rPr lang="nb-NO" sz="1200" dirty="0" err="1" smtClean="0"/>
              <a:t>entrainment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refractory</a:t>
            </a:r>
            <a:r>
              <a:rPr lang="nb-NO" sz="1200" dirty="0" smtClean="0"/>
              <a:t> materials </a:t>
            </a:r>
            <a:r>
              <a:rPr lang="nb-NO" sz="1200" dirty="0" err="1" smtClean="0"/>
              <a:t>with</a:t>
            </a:r>
            <a:r>
              <a:rPr lang="nb-NO" sz="1200" dirty="0" smtClean="0"/>
              <a:t> positive </a:t>
            </a:r>
            <a:r>
              <a:rPr lang="nb-NO" sz="1400" b="1" dirty="0" err="1" smtClean="0">
                <a:latin typeface="Symbol" panose="05050102010706020507" pitchFamily="18" charset="2"/>
              </a:rPr>
              <a:t>e</a:t>
            </a:r>
            <a:r>
              <a:rPr lang="nb-NO" sz="1100" baseline="30000" dirty="0" err="1" smtClean="0"/>
              <a:t>142</a:t>
            </a:r>
            <a:r>
              <a:rPr lang="nb-NO" sz="1100" dirty="0" err="1" smtClean="0"/>
              <a:t>Nd</a:t>
            </a:r>
            <a:r>
              <a:rPr lang="nb-NO" sz="1200" dirty="0" smtClean="0"/>
              <a:t> and </a:t>
            </a:r>
            <a:r>
              <a:rPr lang="nb-NO" sz="1200" dirty="0" err="1" smtClean="0"/>
              <a:t>primordial</a:t>
            </a:r>
            <a:r>
              <a:rPr lang="nb-NO" sz="1200" dirty="0" smtClean="0"/>
              <a:t>-like He and Ne</a:t>
            </a:r>
          </a:p>
        </p:txBody>
      </p:sp>
    </p:spTree>
    <p:extLst>
      <p:ext uri="{BB962C8B-B14F-4D97-AF65-F5344CB8AC3E}">
        <p14:creationId xmlns:p14="http://schemas.microsoft.com/office/powerpoint/2010/main" val="5402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704" y="78112"/>
            <a:ext cx="4582020" cy="430887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200" b="1" dirty="0" smtClean="0">
                <a:solidFill>
                  <a:srgbClr val="3333FF"/>
                </a:solidFill>
              </a:rPr>
              <a:t>OIBs</a:t>
            </a:r>
            <a:r>
              <a:rPr lang="nb-NO" sz="2200" dirty="0" smtClean="0">
                <a:solidFill>
                  <a:srgbClr val="3333FF"/>
                </a:solidFill>
              </a:rPr>
              <a:t>: </a:t>
            </a:r>
            <a:r>
              <a:rPr lang="nb-NO" sz="1800" dirty="0" smtClean="0">
                <a:solidFill>
                  <a:srgbClr val="3333FF"/>
                </a:solidFill>
              </a:rPr>
              <a:t>Correlated </a:t>
            </a:r>
            <a:r>
              <a:rPr lang="nb-NO" sz="1800" dirty="0" err="1" smtClean="0">
                <a:solidFill>
                  <a:srgbClr val="3333FF"/>
                </a:solidFill>
              </a:rPr>
              <a:t>model</a:t>
            </a:r>
            <a:r>
              <a:rPr lang="nb-NO" sz="1800" dirty="0" smtClean="0">
                <a:solidFill>
                  <a:srgbClr val="3333FF"/>
                </a:solidFill>
              </a:rPr>
              <a:t> ages and Th/U ratios</a:t>
            </a:r>
            <a:endParaRPr lang="en-GB" sz="1800" dirty="0">
              <a:solidFill>
                <a:srgbClr val="3333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548" y="5111332"/>
            <a:ext cx="4297010" cy="1149033"/>
            <a:chOff x="5050229" y="868243"/>
            <a:chExt cx="4297010" cy="1149033"/>
          </a:xfrm>
        </p:grpSpPr>
        <p:sp>
          <p:nvSpPr>
            <p:cNvPr id="5" name="TextBox 4"/>
            <p:cNvSpPr txBox="1"/>
            <p:nvPr/>
          </p:nvSpPr>
          <p:spPr>
            <a:xfrm>
              <a:off x="5050229" y="868243"/>
              <a:ext cx="4297010" cy="1149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700" b="1" dirty="0" smtClean="0">
                  <a:solidFill>
                    <a:srgbClr val="0066FF"/>
                  </a:solidFill>
                </a:rPr>
                <a:t>Oxidation of the atmosphere and oceans</a:t>
              </a:r>
            </a:p>
            <a:p>
              <a:pPr>
                <a:lnSpc>
                  <a:spcPts val="2400"/>
                </a:lnSpc>
              </a:pPr>
              <a:r>
                <a:rPr lang="nb-NO" dirty="0" smtClean="0">
                  <a:solidFill>
                    <a:srgbClr val="CC00CC"/>
                  </a:solidFill>
                </a:rPr>
                <a:t>              </a:t>
              </a:r>
              <a:r>
                <a:rPr lang="nb-NO" b="1" dirty="0" err="1" smtClean="0">
                  <a:solidFill>
                    <a:srgbClr val="CC00CC"/>
                  </a:solidFill>
                </a:rPr>
                <a:t>recycling</a:t>
              </a:r>
              <a:r>
                <a:rPr lang="nb-NO" b="1" dirty="0" smtClean="0">
                  <a:solidFill>
                    <a:srgbClr val="CC00CC"/>
                  </a:solidFill>
                </a:rPr>
                <a:t> of U</a:t>
              </a:r>
              <a:r>
                <a:rPr lang="nb-NO" dirty="0" smtClean="0">
                  <a:solidFill>
                    <a:srgbClr val="CC00CC"/>
                  </a:solidFill>
                </a:rPr>
                <a:t> into the deep mantle</a:t>
              </a:r>
            </a:p>
            <a:p>
              <a:pPr>
                <a:lnSpc>
                  <a:spcPts val="2400"/>
                </a:lnSpc>
              </a:pPr>
              <a:r>
                <a:rPr lang="nb-NO" dirty="0">
                  <a:solidFill>
                    <a:srgbClr val="CC00CC"/>
                  </a:solidFill>
                </a:rPr>
                <a:t> </a:t>
              </a:r>
              <a:r>
                <a:rPr lang="nb-NO" dirty="0" smtClean="0">
                  <a:solidFill>
                    <a:srgbClr val="CC00CC"/>
                  </a:solidFill>
                </a:rPr>
                <a:t>             </a:t>
              </a:r>
              <a:r>
                <a:rPr lang="nb-NO" b="1" dirty="0" err="1" smtClean="0">
                  <a:solidFill>
                    <a:srgbClr val="CC00CC"/>
                  </a:solidFill>
                </a:rPr>
                <a:t>decreasing</a:t>
              </a:r>
              <a:r>
                <a:rPr lang="nb-NO" b="1" dirty="0" smtClean="0">
                  <a:solidFill>
                    <a:srgbClr val="CC00CC"/>
                  </a:solidFill>
                </a:rPr>
                <a:t> Th/U</a:t>
              </a:r>
              <a:r>
                <a:rPr lang="nb-NO" dirty="0" smtClean="0">
                  <a:solidFill>
                    <a:srgbClr val="CC00CC"/>
                  </a:solidFill>
                </a:rPr>
                <a:t> ratio of plume</a:t>
              </a:r>
            </a:p>
            <a:p>
              <a:pPr>
                <a:lnSpc>
                  <a:spcPts val="1400"/>
                </a:lnSpc>
              </a:pPr>
              <a:r>
                <a:rPr lang="nb-NO" dirty="0">
                  <a:solidFill>
                    <a:srgbClr val="CC00CC"/>
                  </a:solidFill>
                </a:rPr>
                <a:t> </a:t>
              </a:r>
              <a:r>
                <a:rPr lang="nb-NO" dirty="0" smtClean="0">
                  <a:solidFill>
                    <a:srgbClr val="CC00CC"/>
                  </a:solidFill>
                </a:rPr>
                <a:t>                </a:t>
              </a:r>
              <a:r>
                <a:rPr lang="nb-NO" dirty="0" err="1" smtClean="0">
                  <a:solidFill>
                    <a:srgbClr val="CC00CC"/>
                  </a:solidFill>
                </a:rPr>
                <a:t>sources</a:t>
              </a:r>
              <a:r>
                <a:rPr lang="nb-NO" dirty="0" smtClean="0">
                  <a:solidFill>
                    <a:srgbClr val="CC00CC"/>
                  </a:solidFill>
                </a:rPr>
                <a:t> with time</a:t>
              </a:r>
              <a:endParaRPr lang="en-GB" dirty="0">
                <a:solidFill>
                  <a:srgbClr val="CC00CC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297249" y="1338507"/>
              <a:ext cx="576064" cy="325330"/>
            </a:xfrm>
            <a:prstGeom prst="rightArrow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39159" y="549796"/>
            <a:ext cx="3156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500" dirty="0" smtClean="0">
                <a:solidFill>
                  <a:srgbClr val="CC00CC"/>
                </a:solidFill>
              </a:rPr>
              <a:t>Plume source model ages: </a:t>
            </a:r>
            <a:r>
              <a:rPr lang="nb-NO" sz="1500" b="1" dirty="0" smtClean="0">
                <a:solidFill>
                  <a:srgbClr val="CC00CC"/>
                </a:solidFill>
              </a:rPr>
              <a:t>1.7 - 2.5 Ga</a:t>
            </a:r>
          </a:p>
          <a:p>
            <a:pPr>
              <a:lnSpc>
                <a:spcPts val="1800"/>
              </a:lnSpc>
            </a:pPr>
            <a:r>
              <a:rPr lang="nb-NO" sz="1500" dirty="0" smtClean="0">
                <a:solidFill>
                  <a:srgbClr val="CC00CC"/>
                </a:solidFill>
              </a:rPr>
              <a:t>Great oxidation event: </a:t>
            </a:r>
            <a:r>
              <a:rPr lang="nb-NO" sz="1500" b="1" dirty="0" smtClean="0">
                <a:solidFill>
                  <a:srgbClr val="CC00CC"/>
                </a:solidFill>
              </a:rPr>
              <a:t>2.4 Ga</a:t>
            </a:r>
            <a:endParaRPr lang="en-GB" sz="1500" b="1" dirty="0">
              <a:solidFill>
                <a:srgbClr val="CC00CC"/>
              </a:solidFill>
            </a:endParaRPr>
          </a:p>
        </p:txBody>
      </p:sp>
      <p:pic>
        <p:nvPicPr>
          <p:cNvPr id="9" name="Picture 7" descr="M:\pc\Dokumenter\Adobe-Illustr-figures\EarlyEarth\GOE Great Oxid Holland-09-G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93" y="1196752"/>
            <a:ext cx="4520700" cy="14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9845" y="817218"/>
            <a:ext cx="3982374" cy="3992142"/>
            <a:chOff x="18052" y="699827"/>
            <a:chExt cx="3982374" cy="3992142"/>
          </a:xfrm>
        </p:grpSpPr>
        <p:pic>
          <p:nvPicPr>
            <p:cNvPr id="1026" name="Picture 2" descr="M:\pc\Dokumenter\Adobe-Illustr-figures\Geochem-Global\Andersen Pb-age Th-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2" y="699827"/>
              <a:ext cx="3982374" cy="399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83539" y="717384"/>
              <a:ext cx="1114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Andersen et al.</a:t>
              </a:r>
            </a:p>
            <a:p>
              <a:r>
                <a:rPr lang="nb-NO" sz="1200" dirty="0" smtClean="0"/>
                <a:t>(2015, Nature)</a:t>
              </a:r>
              <a:endParaRPr lang="nb-NO" sz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57871" y="2956878"/>
            <a:ext cx="404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/>
              <a:t>Also</a:t>
            </a:r>
            <a:r>
              <a:rPr lang="nb-NO" sz="1200" dirty="0" smtClean="0"/>
              <a:t>: </a:t>
            </a:r>
            <a:r>
              <a:rPr lang="nb-NO" sz="1200" dirty="0" err="1" smtClean="0"/>
              <a:t>Olivine-hosted</a:t>
            </a:r>
            <a:r>
              <a:rPr lang="nb-NO" sz="1200" dirty="0" smtClean="0"/>
              <a:t> </a:t>
            </a:r>
            <a:r>
              <a:rPr lang="nb-NO" sz="1200" dirty="0" err="1" smtClean="0"/>
              <a:t>sulphide</a:t>
            </a:r>
            <a:r>
              <a:rPr lang="nb-NO" sz="1200" dirty="0" smtClean="0"/>
              <a:t> </a:t>
            </a:r>
            <a:r>
              <a:rPr lang="nb-NO" sz="1200" dirty="0" err="1" smtClean="0"/>
              <a:t>inclusions</a:t>
            </a:r>
            <a:r>
              <a:rPr lang="nb-NO" sz="1200" dirty="0" smtClean="0"/>
              <a:t> in lavas from Cook Islands, Polynesia have S-isotopes </a:t>
            </a:r>
            <a:r>
              <a:rPr lang="nb-NO" sz="1200" dirty="0" err="1" smtClean="0"/>
              <a:t>indicating</a:t>
            </a:r>
            <a:r>
              <a:rPr lang="nb-NO" sz="1200" dirty="0"/>
              <a:t> </a:t>
            </a:r>
            <a:r>
              <a:rPr lang="nb-NO" sz="1200" b="1" dirty="0" err="1" smtClean="0"/>
              <a:t>Archean</a:t>
            </a:r>
            <a:r>
              <a:rPr lang="nb-NO" sz="1200" b="1" dirty="0" smtClean="0"/>
              <a:t> ROC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8040" y="5744261"/>
            <a:ext cx="4104456" cy="1015663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b="1" dirty="0" err="1" smtClean="0">
                <a:solidFill>
                  <a:srgbClr val="3333FF"/>
                </a:solidFill>
              </a:rPr>
              <a:t>Where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can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we</a:t>
            </a:r>
            <a:r>
              <a:rPr lang="nb-NO" dirty="0" smtClean="0">
                <a:solidFill>
                  <a:srgbClr val="3333FF"/>
                </a:solidFill>
              </a:rPr>
              <a:t> store ROC-</a:t>
            </a:r>
            <a:r>
              <a:rPr lang="nb-NO" dirty="0" err="1" smtClean="0">
                <a:solidFill>
                  <a:srgbClr val="3333FF"/>
                </a:solidFill>
              </a:rPr>
              <a:t>accumulations</a:t>
            </a:r>
            <a:endParaRPr lang="nb-NO" dirty="0">
              <a:solidFill>
                <a:srgbClr val="3333FF"/>
              </a:solidFill>
            </a:endParaRPr>
          </a:p>
          <a:p>
            <a:pPr>
              <a:lnSpc>
                <a:spcPts val="2000"/>
              </a:lnSpc>
            </a:pPr>
            <a:r>
              <a:rPr lang="nb-NO" dirty="0" smtClean="0">
                <a:solidFill>
                  <a:srgbClr val="3333FF"/>
                </a:solidFill>
              </a:rPr>
              <a:t>                                        for 1.7-2.5 Gy ??</a:t>
            </a:r>
          </a:p>
          <a:p>
            <a:pPr>
              <a:lnSpc>
                <a:spcPts val="3200"/>
              </a:lnSpc>
            </a:pPr>
            <a:r>
              <a:rPr lang="nb-NO" sz="1700" dirty="0" smtClean="0">
                <a:solidFill>
                  <a:srgbClr val="3333FF"/>
                </a:solidFill>
              </a:rPr>
              <a:t> Direct </a:t>
            </a:r>
            <a:r>
              <a:rPr lang="nb-NO" sz="1700" dirty="0" err="1" smtClean="0">
                <a:solidFill>
                  <a:srgbClr val="3333FF"/>
                </a:solidFill>
              </a:rPr>
              <a:t>recycling</a:t>
            </a:r>
            <a:r>
              <a:rPr lang="nb-NO" sz="1700" dirty="0" smtClean="0">
                <a:solidFill>
                  <a:srgbClr val="3333FF"/>
                </a:solidFill>
              </a:rPr>
              <a:t> time: </a:t>
            </a:r>
            <a:r>
              <a:rPr lang="nb-NO" sz="1700" dirty="0" err="1" smtClean="0">
                <a:solidFill>
                  <a:srgbClr val="3333FF"/>
                </a:solidFill>
              </a:rPr>
              <a:t>only</a:t>
            </a:r>
            <a:r>
              <a:rPr lang="nb-NO" sz="1700" dirty="0" smtClean="0">
                <a:solidFill>
                  <a:srgbClr val="3333FF"/>
                </a:solidFill>
              </a:rPr>
              <a:t> </a:t>
            </a:r>
            <a:r>
              <a:rPr lang="nb-NO" sz="1700" dirty="0" err="1" smtClean="0">
                <a:solidFill>
                  <a:srgbClr val="3333FF"/>
                </a:solidFill>
              </a:rPr>
              <a:t>about</a:t>
            </a:r>
            <a:r>
              <a:rPr lang="nb-NO" sz="1700" dirty="0" smtClean="0">
                <a:solidFill>
                  <a:srgbClr val="3333FF"/>
                </a:solidFill>
              </a:rPr>
              <a:t> 0.3 Gy</a:t>
            </a:r>
            <a:endParaRPr lang="en-GB" sz="1700" dirty="0">
              <a:solidFill>
                <a:srgbClr val="3333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35139" y="3376701"/>
            <a:ext cx="4014556" cy="1782560"/>
            <a:chOff x="5035139" y="3376701"/>
            <a:chExt cx="4014556" cy="17825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5139" y="3376701"/>
              <a:ext cx="4014556" cy="17825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46527" y="3376701"/>
              <a:ext cx="18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100" dirty="0" err="1" smtClean="0">
                  <a:solidFill>
                    <a:schemeClr val="bg1"/>
                  </a:solidFill>
                </a:rPr>
                <a:t>Cabral</a:t>
              </a:r>
              <a:r>
                <a:rPr lang="nb-NO" sz="1100" dirty="0" smtClean="0">
                  <a:solidFill>
                    <a:schemeClr val="bg1"/>
                  </a:solidFill>
                </a:rPr>
                <a:t> </a:t>
              </a:r>
              <a:r>
                <a:rPr lang="nb-NO" sz="1100" dirty="0">
                  <a:solidFill>
                    <a:schemeClr val="bg1"/>
                  </a:solidFill>
                </a:rPr>
                <a:t>et al. </a:t>
              </a:r>
              <a:r>
                <a:rPr lang="nb-NO" sz="1100" dirty="0" smtClean="0">
                  <a:solidFill>
                    <a:schemeClr val="bg1"/>
                  </a:solidFill>
                </a:rPr>
                <a:t>2013, Nature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0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95045" y="5841427"/>
            <a:ext cx="2388795" cy="951543"/>
          </a:xfrm>
          <a:prstGeom prst="rect">
            <a:avLst/>
          </a:prstGeom>
          <a:solidFill>
            <a:srgbClr val="ECECEC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nb-NO" sz="1100" b="1" dirty="0" smtClean="0"/>
              <a:t>Modified</a:t>
            </a:r>
            <a:r>
              <a:rPr lang="nb-NO" sz="1100" dirty="0" smtClean="0"/>
              <a:t>, mainly from: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Trønnes (2010, Mineral. </a:t>
            </a:r>
            <a:r>
              <a:rPr lang="nb-NO" sz="1100" dirty="0" err="1" smtClean="0"/>
              <a:t>Petrol</a:t>
            </a:r>
            <a:r>
              <a:rPr lang="nb-NO" sz="1100" dirty="0" smtClean="0"/>
              <a:t>.)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Torsvik et al. (2016, Can. J. Earth </a:t>
            </a:r>
            <a:r>
              <a:rPr lang="nb-NO" sz="1100" dirty="0" err="1" smtClean="0"/>
              <a:t>Sci</a:t>
            </a:r>
            <a:r>
              <a:rPr lang="nb-NO" sz="1100" dirty="0" smtClean="0"/>
              <a:t>.)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Ballmer et al. (2017, Nature </a:t>
            </a:r>
            <a:r>
              <a:rPr lang="nb-NO" sz="1100" dirty="0" err="1" smtClean="0"/>
              <a:t>Geosci</a:t>
            </a:r>
            <a:r>
              <a:rPr lang="nb-NO" sz="1100" dirty="0" smtClean="0"/>
              <a:t>.)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Trønnes et al. (2014, </a:t>
            </a:r>
            <a:r>
              <a:rPr lang="nb-NO" sz="1100" dirty="0" err="1" smtClean="0"/>
              <a:t>Tectonophys</a:t>
            </a:r>
            <a:r>
              <a:rPr lang="nb-NO" sz="1100" dirty="0" smtClean="0"/>
              <a:t>.)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76"/>
            <a:ext cx="6433884" cy="6470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7" y="-1"/>
            <a:ext cx="4015424" cy="3861049"/>
          </a:xfrm>
          <a:prstGeom prst="rect">
            <a:avLst/>
          </a:prstGeom>
        </p:spPr>
      </p:pic>
      <p:grpSp>
        <p:nvGrpSpPr>
          <p:cNvPr id="8195" name="Group 8194"/>
          <p:cNvGrpSpPr/>
          <p:nvPr/>
        </p:nvGrpSpPr>
        <p:grpSpPr>
          <a:xfrm>
            <a:off x="755576" y="4820586"/>
            <a:ext cx="2912356" cy="908622"/>
            <a:chOff x="755576" y="4820586"/>
            <a:chExt cx="2912356" cy="908622"/>
          </a:xfrm>
        </p:grpSpPr>
        <p:sp>
          <p:nvSpPr>
            <p:cNvPr id="4" name="TextBox 3"/>
            <p:cNvSpPr txBox="1"/>
            <p:nvPr/>
          </p:nvSpPr>
          <p:spPr>
            <a:xfrm>
              <a:off x="755576" y="4820586"/>
              <a:ext cx="1946367" cy="59247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nb-NO" sz="1200" dirty="0" smtClean="0">
                  <a:solidFill>
                    <a:srgbClr val="CC00CC"/>
                  </a:solidFill>
                </a:rPr>
                <a:t>ROC-piles </a:t>
              </a:r>
              <a:r>
                <a:rPr lang="nb-NO" sz="1200" dirty="0" err="1" smtClean="0">
                  <a:solidFill>
                    <a:srgbClr val="CC00CC"/>
                  </a:solidFill>
                </a:rPr>
                <a:t>on</a:t>
              </a:r>
              <a:r>
                <a:rPr lang="nb-NO" sz="1200" dirty="0" smtClean="0">
                  <a:solidFill>
                    <a:srgbClr val="CC00CC"/>
                  </a:solidFill>
                </a:rPr>
                <a:t> </a:t>
              </a:r>
              <a:r>
                <a:rPr lang="nb-NO" sz="1200" dirty="0" err="1" smtClean="0">
                  <a:solidFill>
                    <a:srgbClr val="CC00CC"/>
                  </a:solidFill>
                </a:rPr>
                <a:t>top</a:t>
              </a:r>
              <a:r>
                <a:rPr lang="nb-NO" sz="1200" dirty="0" smtClean="0">
                  <a:solidFill>
                    <a:srgbClr val="CC00CC"/>
                  </a:solidFill>
                </a:rPr>
                <a:t> </a:t>
              </a:r>
              <a:r>
                <a:rPr lang="nb-NO" sz="1200" dirty="0" err="1" smtClean="0">
                  <a:solidFill>
                    <a:srgbClr val="CC00CC"/>
                  </a:solidFill>
                </a:rPr>
                <a:t>of</a:t>
              </a:r>
              <a:r>
                <a:rPr lang="nb-NO" sz="1200" dirty="0" smtClean="0">
                  <a:solidFill>
                    <a:srgbClr val="CC00CC"/>
                  </a:solidFill>
                </a:rPr>
                <a:t> </a:t>
              </a:r>
              <a:r>
                <a:rPr lang="nb-NO" sz="1200" dirty="0" err="1" smtClean="0">
                  <a:solidFill>
                    <a:srgbClr val="CC00CC"/>
                  </a:solidFill>
                </a:rPr>
                <a:t>LLSVP</a:t>
              </a:r>
              <a:endParaRPr lang="nb-NO" sz="1200" dirty="0" smtClean="0">
                <a:solidFill>
                  <a:srgbClr val="CC00CC"/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nb-NO" sz="1200" dirty="0" smtClean="0">
                  <a:solidFill>
                    <a:srgbClr val="CC00CC"/>
                  </a:solidFill>
                </a:rPr>
                <a:t>base </a:t>
              </a:r>
              <a:r>
                <a:rPr lang="nb-NO" sz="1200" dirty="0" err="1" smtClean="0">
                  <a:solidFill>
                    <a:srgbClr val="CC00CC"/>
                  </a:solidFill>
                </a:rPr>
                <a:t>layers</a:t>
              </a:r>
              <a:r>
                <a:rPr lang="nb-NO" sz="1200" dirty="0" smtClean="0">
                  <a:solidFill>
                    <a:srgbClr val="CC00CC"/>
                  </a:solidFill>
                </a:rPr>
                <a:t> </a:t>
              </a:r>
              <a:r>
                <a:rPr lang="nb-NO" sz="1200" dirty="0" err="1" smtClean="0">
                  <a:solidFill>
                    <a:srgbClr val="CC00CC"/>
                  </a:solidFill>
                </a:rPr>
                <a:t>appear</a:t>
              </a:r>
              <a:r>
                <a:rPr lang="nb-NO" sz="1200" dirty="0" smtClean="0">
                  <a:solidFill>
                    <a:srgbClr val="CC00CC"/>
                  </a:solidFill>
                </a:rPr>
                <a:t> to be </a:t>
              </a:r>
              <a:r>
                <a:rPr lang="nb-NO" sz="1200" dirty="0" err="1" smtClean="0">
                  <a:solidFill>
                    <a:srgbClr val="CC00CC"/>
                  </a:solidFill>
                </a:rPr>
                <a:t>the</a:t>
              </a:r>
              <a:endParaRPr lang="nb-NO" sz="1200" dirty="0">
                <a:solidFill>
                  <a:srgbClr val="CC00CC"/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nb-NO" sz="1200" dirty="0" err="1" smtClean="0">
                  <a:solidFill>
                    <a:srgbClr val="CC00CC"/>
                  </a:solidFill>
                </a:rPr>
                <a:t>only</a:t>
              </a:r>
              <a:r>
                <a:rPr lang="nb-NO" sz="1200" dirty="0" smtClean="0">
                  <a:solidFill>
                    <a:srgbClr val="CC00CC"/>
                  </a:solidFill>
                </a:rPr>
                <a:t> probable location </a:t>
              </a:r>
              <a:endParaRPr lang="en-US" sz="1200" dirty="0">
                <a:solidFill>
                  <a:srgbClr val="CC00CC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701871" y="5414075"/>
              <a:ext cx="216976" cy="3151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913681" y="5667214"/>
              <a:ext cx="754251" cy="6199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5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542" y="99603"/>
            <a:ext cx="8932954" cy="1284967"/>
          </a:xfrm>
          <a:prstGeom prst="rect">
            <a:avLst/>
          </a:prstGeom>
          <a:solidFill>
            <a:srgbClr val="E4E4E4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nb-NO" sz="1600" dirty="0" smtClean="0">
                <a:cs typeface="Times New Roman" panose="02020603050405020304" pitchFamily="18" charset="0"/>
              </a:rPr>
              <a:t>- </a:t>
            </a:r>
            <a:r>
              <a:rPr lang="nb-NO" sz="1600" b="1" dirty="0" smtClean="0">
                <a:cs typeface="Times New Roman" panose="02020603050405020304" pitchFamily="18" charset="0"/>
              </a:rPr>
              <a:t>BMO crystallisation during core-BMO exchange</a:t>
            </a:r>
            <a:r>
              <a:rPr lang="nb-NO" sz="1600" dirty="0" smtClean="0">
                <a:cs typeface="Times New Roman" panose="02020603050405020304" pitchFamily="18" charset="0"/>
              </a:rPr>
              <a:t> may </a:t>
            </a:r>
            <a:r>
              <a:rPr lang="nb-NO" sz="1600" dirty="0" err="1" smtClean="0">
                <a:cs typeface="Times New Roman" panose="02020603050405020304" pitchFamily="18" charset="0"/>
              </a:rPr>
              <a:t>produce</a:t>
            </a:r>
            <a:r>
              <a:rPr lang="nb-NO" sz="1600" dirty="0" smtClean="0"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cs typeface="Times New Roman" panose="02020603050405020304" pitchFamily="18" charset="0"/>
              </a:rPr>
              <a:t>domains</a:t>
            </a:r>
            <a:r>
              <a:rPr lang="nb-NO" sz="1600" dirty="0" smtClean="0"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cs typeface="Times New Roman" panose="02020603050405020304" pitchFamily="18" charset="0"/>
              </a:rPr>
              <a:t>with</a:t>
            </a:r>
            <a:r>
              <a:rPr lang="nb-NO" sz="1600" dirty="0" smtClean="0">
                <a:cs typeface="Times New Roman" panose="02020603050405020304" pitchFamily="18" charset="0"/>
              </a:rPr>
              <a:t> optimal </a:t>
            </a:r>
            <a:r>
              <a:rPr lang="nb-NO" sz="1600" dirty="0" err="1" smtClean="0">
                <a:cs typeface="Times New Roman" panose="02020603050405020304" pitchFamily="18" charset="0"/>
              </a:rPr>
              <a:t>properties</a:t>
            </a:r>
            <a:r>
              <a:rPr lang="nb-NO" sz="1600" dirty="0" smtClean="0">
                <a:cs typeface="Times New Roman" panose="02020603050405020304" pitchFamily="18" charset="0"/>
              </a:rPr>
              <a:t> for</a:t>
            </a:r>
          </a:p>
          <a:p>
            <a:pPr>
              <a:lnSpc>
                <a:spcPts val="1800"/>
              </a:lnSpc>
            </a:pPr>
            <a:r>
              <a:rPr lang="nb-NO" sz="1600" dirty="0" smtClean="0">
                <a:cs typeface="Times New Roman" panose="02020603050405020304" pitchFamily="18" charset="0"/>
              </a:rPr>
              <a:t>      </a:t>
            </a:r>
            <a:r>
              <a:rPr lang="en-US" sz="1600" dirty="0" err="1" smtClean="0">
                <a:cs typeface="Times New Roman" panose="02020603050405020304" pitchFamily="18" charset="0"/>
              </a:rPr>
              <a:t>stabilisation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of </a:t>
            </a:r>
            <a:r>
              <a:rPr lang="en-US" sz="1600" dirty="0" smtClean="0">
                <a:cs typeface="Times New Roman" panose="02020603050405020304" pitchFamily="18" charset="0"/>
              </a:rPr>
              <a:t>degree-2 </a:t>
            </a:r>
            <a:r>
              <a:rPr lang="en-US" sz="1600" dirty="0">
                <a:cs typeface="Times New Roman" panose="02020603050405020304" pitchFamily="18" charset="0"/>
              </a:rPr>
              <a:t>convection </a:t>
            </a:r>
            <a:r>
              <a:rPr lang="en-US" sz="1600" dirty="0" smtClean="0">
                <a:cs typeface="Times New Roman" panose="02020603050405020304" pitchFamily="18" charset="0"/>
              </a:rPr>
              <a:t>pattern:</a:t>
            </a: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-</a:t>
            </a: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ERD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with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high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visosity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an 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neutral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buoyancy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(BEAMS) </a:t>
            </a:r>
          </a:p>
          <a:p>
            <a:pPr>
              <a:lnSpc>
                <a:spcPts val="1800"/>
              </a:lnSpc>
            </a:pPr>
            <a:r>
              <a:rPr lang="nb-NO" sz="1600" dirty="0">
                <a:solidFill>
                  <a:srgbClr val="CC00CC"/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                                                                              - late 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dense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cumulates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(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LLSVP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base </a:t>
            </a:r>
            <a:r>
              <a:rPr lang="nb-NO" sz="1600" dirty="0" err="1" smtClean="0">
                <a:solidFill>
                  <a:srgbClr val="CC00CC"/>
                </a:solidFill>
                <a:cs typeface="Times New Roman" panose="02020603050405020304" pitchFamily="18" charset="0"/>
              </a:rPr>
              <a:t>layers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)</a:t>
            </a:r>
            <a:endParaRPr lang="nb-NO" sz="1600" dirty="0">
              <a:solidFill>
                <a:srgbClr val="CC00CC"/>
              </a:solidFill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nb-N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Additional stabilisation is provided by </a:t>
            </a:r>
            <a:r>
              <a:rPr lang="nb-NO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pole-to-</a:t>
            </a:r>
            <a:r>
              <a:rPr lang="nb-NO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equator</a:t>
            </a:r>
            <a:r>
              <a:rPr lang="nb-N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  <a:r>
              <a:rPr lang="nb-N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</a:t>
            </a:r>
            <a:r>
              <a:rPr lang="nb-NO" sz="1600" dirty="0" smtClean="0">
                <a:cs typeface="Times New Roman" panose="02020603050405020304" pitchFamily="18" charset="0"/>
              </a:rPr>
              <a:t>:</a:t>
            </a:r>
            <a:r>
              <a:rPr lang="nb-N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5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Earth's</a:t>
            </a:r>
            <a:r>
              <a:rPr lang="nb-NO" sz="16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" dirty="0" err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</a:t>
            </a:r>
            <a:r>
              <a:rPr lang="nb-NO" sz="16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nb-NO" sz="16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60" y="1626677"/>
            <a:ext cx="3441928" cy="1515800"/>
          </a:xfrm>
          <a:prstGeom prst="rect">
            <a:avLst/>
          </a:prstGeom>
          <a:solidFill>
            <a:srgbClr val="E4E4E4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degree-2 convection pattern</a:t>
            </a:r>
          </a:p>
          <a:p>
            <a:pPr>
              <a:lnSpc>
                <a:spcPts val="2500"/>
              </a:lnSpc>
            </a:pPr>
            <a:r>
              <a:rPr lang="nb-NO" sz="16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might have </a:t>
            </a:r>
            <a:r>
              <a:rPr lang="nb-NO" sz="1600" dirty="0" err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originated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</a:p>
          <a:p>
            <a:pPr>
              <a:lnSpc>
                <a:spcPts val="1700"/>
              </a:lnSpc>
            </a:pPr>
            <a:r>
              <a:rPr lang="nb-NO" sz="1600" dirty="0">
                <a:solidFill>
                  <a:srgbClr val="CC00CC"/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   </a:t>
            </a:r>
            <a:r>
              <a:rPr lang="nb-NO" sz="1600" dirty="0" err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BMO</a:t>
            </a:r>
            <a:r>
              <a:rPr lang="nb-NO" sz="16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solidification</a:t>
            </a:r>
          </a:p>
          <a:p>
            <a:pPr>
              <a:lnSpc>
                <a:spcPts val="1200"/>
              </a:lnSpc>
            </a:pPr>
            <a:endParaRPr lang="nb-NO" sz="800" dirty="0" smtClean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nb-NO" sz="16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might be a precondition for</a:t>
            </a:r>
          </a:p>
          <a:p>
            <a:pPr>
              <a:lnSpc>
                <a:spcPts val="1700"/>
              </a:lnSpc>
            </a:pPr>
            <a:r>
              <a:rPr lang="nb-NO" sz="1600" dirty="0">
                <a:solidFill>
                  <a:srgbClr val="CC00CC"/>
                </a:solidFill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solidFill>
                  <a:srgbClr val="CC00CC"/>
                </a:solidFill>
                <a:cs typeface="Times New Roman" panose="02020603050405020304" pitchFamily="18" charset="0"/>
              </a:rPr>
              <a:t>    </a:t>
            </a:r>
            <a:r>
              <a:rPr lang="nb-NO" sz="16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pile assembly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03" y="1554514"/>
            <a:ext cx="5491567" cy="5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42" y="-1"/>
            <a:ext cx="4588459" cy="4412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14116"/>
            <a:ext cx="4852610" cy="384721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900" dirty="0" err="1" smtClean="0">
                <a:solidFill>
                  <a:srgbClr val="0066FF"/>
                </a:solidFill>
              </a:rPr>
              <a:t>Inferred</a:t>
            </a:r>
            <a:r>
              <a:rPr lang="nb-NO" sz="1900" dirty="0" smtClean="0">
                <a:solidFill>
                  <a:srgbClr val="0066FF"/>
                </a:solidFill>
              </a:rPr>
              <a:t> mantle </a:t>
            </a:r>
            <a:r>
              <a:rPr lang="nb-NO" sz="1900" dirty="0" err="1" smtClean="0">
                <a:solidFill>
                  <a:srgbClr val="0066FF"/>
                </a:solidFill>
              </a:rPr>
              <a:t>domains</a:t>
            </a:r>
            <a:r>
              <a:rPr lang="nb-NO" sz="1900" dirty="0" smtClean="0">
                <a:solidFill>
                  <a:srgbClr val="0066FF"/>
                </a:solidFill>
              </a:rPr>
              <a:t> and </a:t>
            </a:r>
            <a:r>
              <a:rPr lang="nb-NO" sz="1900" dirty="0" err="1" smtClean="0">
                <a:solidFill>
                  <a:srgbClr val="0066FF"/>
                </a:solidFill>
              </a:rPr>
              <a:t>their</a:t>
            </a:r>
            <a:r>
              <a:rPr lang="nb-NO" sz="1900" dirty="0" smtClean="0">
                <a:solidFill>
                  <a:srgbClr val="0066FF"/>
                </a:solidFill>
              </a:rPr>
              <a:t> </a:t>
            </a:r>
            <a:r>
              <a:rPr lang="nb-NO" sz="1900" dirty="0" err="1" smtClean="0">
                <a:solidFill>
                  <a:srgbClr val="0066FF"/>
                </a:solidFill>
              </a:rPr>
              <a:t>compositions</a:t>
            </a:r>
            <a:endParaRPr lang="nb-NO" sz="1900" dirty="0" smtClean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5770" y="0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b="1" dirty="0" err="1" smtClean="0"/>
              <a:t>Equatorial</a:t>
            </a:r>
            <a:r>
              <a:rPr lang="nb-NO" sz="1050" b="1" dirty="0" smtClean="0"/>
              <a:t> </a:t>
            </a:r>
            <a:r>
              <a:rPr lang="nb-NO" sz="1050" b="1" dirty="0" err="1" smtClean="0"/>
              <a:t>section</a:t>
            </a: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5308"/>
            <a:ext cx="4211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err="1" smtClean="0">
                <a:solidFill>
                  <a:srgbClr val="0066FF"/>
                </a:solidFill>
              </a:rPr>
              <a:t>Convecting</a:t>
            </a:r>
            <a:r>
              <a:rPr lang="nb-NO" sz="1500" dirty="0" smtClean="0">
                <a:solidFill>
                  <a:srgbClr val="0066FF"/>
                </a:solidFill>
              </a:rPr>
              <a:t> mantle, </a:t>
            </a:r>
            <a:r>
              <a:rPr lang="nb-NO" sz="1400" dirty="0" smtClean="0"/>
              <a:t>60-90 vol% </a:t>
            </a:r>
            <a:r>
              <a:rPr lang="nb-NO" sz="1400" dirty="0" err="1" smtClean="0"/>
              <a:t>of</a:t>
            </a:r>
            <a:r>
              <a:rPr lang="nb-NO" sz="1400" dirty="0" smtClean="0"/>
              <a:t> mantle </a:t>
            </a:r>
          </a:p>
          <a:p>
            <a:r>
              <a:rPr lang="nb-NO" sz="1200" b="1" dirty="0" err="1" smtClean="0"/>
              <a:t>Lithologies</a:t>
            </a:r>
            <a:r>
              <a:rPr lang="nb-NO" sz="1200" dirty="0" smtClean="0"/>
              <a:t> </a:t>
            </a:r>
            <a:r>
              <a:rPr lang="nb-NO" sz="1100" dirty="0" smtClean="0"/>
              <a:t>(</a:t>
            </a:r>
            <a:r>
              <a:rPr lang="nb-NO" sz="1100" b="1" i="1" dirty="0" err="1" smtClean="0"/>
              <a:t>mostly</a:t>
            </a:r>
            <a:r>
              <a:rPr lang="nb-NO" sz="1100" i="1" dirty="0" smtClean="0"/>
              <a:t> </a:t>
            </a:r>
            <a:r>
              <a:rPr lang="nb-NO" sz="1100" i="1" dirty="0" err="1" smtClean="0"/>
              <a:t>the</a:t>
            </a:r>
            <a:r>
              <a:rPr lang="nb-NO" sz="1100" i="1" dirty="0" smtClean="0"/>
              <a:t> input by </a:t>
            </a:r>
            <a:r>
              <a:rPr lang="nb-NO" sz="1100" i="1" dirty="0" err="1" smtClean="0"/>
              <a:t>subduction</a:t>
            </a:r>
            <a:r>
              <a:rPr lang="nb-NO" sz="1100" dirty="0" smtClean="0"/>
              <a:t>):</a:t>
            </a:r>
          </a:p>
          <a:p>
            <a:r>
              <a:rPr lang="nb-NO" sz="1200" dirty="0"/>
              <a:t> </a:t>
            </a:r>
            <a:r>
              <a:rPr lang="nb-NO" sz="1200" dirty="0" smtClean="0"/>
              <a:t>- 92-95 vol% </a:t>
            </a:r>
            <a:r>
              <a:rPr lang="nb-NO" sz="1200" dirty="0" err="1" smtClean="0"/>
              <a:t>depleted</a:t>
            </a:r>
            <a:r>
              <a:rPr lang="nb-NO" sz="1200" dirty="0" smtClean="0"/>
              <a:t>/</a:t>
            </a:r>
            <a:r>
              <a:rPr lang="nb-NO" sz="1200" dirty="0" err="1" smtClean="0"/>
              <a:t>refractory</a:t>
            </a:r>
            <a:r>
              <a:rPr lang="nb-NO" sz="1200" dirty="0" smtClean="0"/>
              <a:t> </a:t>
            </a:r>
            <a:r>
              <a:rPr lang="nb-NO" sz="1200" dirty="0" err="1" smtClean="0"/>
              <a:t>peridotite</a:t>
            </a:r>
            <a:endParaRPr lang="nb-NO" sz="1200" dirty="0" smtClean="0"/>
          </a:p>
          <a:p>
            <a:r>
              <a:rPr lang="nb-NO" sz="1200" dirty="0" smtClean="0"/>
              <a:t> - 5-8 vol% </a:t>
            </a:r>
            <a:r>
              <a:rPr lang="nb-NO" sz="1200" dirty="0" err="1" smtClean="0"/>
              <a:t>recycled</a:t>
            </a:r>
            <a:r>
              <a:rPr lang="nb-NO" sz="1200" dirty="0" smtClean="0"/>
              <a:t> </a:t>
            </a:r>
            <a:r>
              <a:rPr lang="nb-NO" sz="1200" dirty="0" err="1" smtClean="0"/>
              <a:t>oceanic</a:t>
            </a:r>
            <a:r>
              <a:rPr lang="nb-NO" sz="1200" dirty="0" smtClean="0"/>
              <a:t> </a:t>
            </a:r>
            <a:r>
              <a:rPr lang="nb-NO" sz="1200" dirty="0" err="1" smtClean="0"/>
              <a:t>crust</a:t>
            </a:r>
            <a:r>
              <a:rPr lang="nb-NO" sz="1200" dirty="0" smtClean="0"/>
              <a:t> (</a:t>
            </a:r>
            <a:r>
              <a:rPr lang="nb-NO" sz="1200" b="1" dirty="0" smtClean="0"/>
              <a:t>ROC</a:t>
            </a:r>
            <a:r>
              <a:rPr lang="nb-NO" sz="1200" dirty="0" smtClean="0"/>
              <a:t>), </a:t>
            </a:r>
            <a:r>
              <a:rPr lang="nb-NO" sz="1200" dirty="0" err="1" smtClean="0"/>
              <a:t>incl</a:t>
            </a:r>
            <a:r>
              <a:rPr lang="nb-NO" sz="1200" dirty="0" smtClean="0"/>
              <a:t>. </a:t>
            </a:r>
            <a:r>
              <a:rPr lang="nb-NO" sz="1200" dirty="0" err="1" smtClean="0"/>
              <a:t>some</a:t>
            </a:r>
            <a:r>
              <a:rPr lang="nb-NO" sz="1200" dirty="0" smtClean="0"/>
              <a:t> sediments</a:t>
            </a:r>
          </a:p>
          <a:p>
            <a:r>
              <a:rPr lang="nb-NO" sz="1200" dirty="0"/>
              <a:t> </a:t>
            </a:r>
            <a:r>
              <a:rPr lang="nb-NO" sz="1200" dirty="0" smtClean="0"/>
              <a:t>- </a:t>
            </a:r>
            <a:r>
              <a:rPr lang="nb-NO" sz="1200" dirty="0" err="1" smtClean="0"/>
              <a:t>minor</a:t>
            </a:r>
            <a:r>
              <a:rPr lang="nb-NO" sz="1200" dirty="0" smtClean="0"/>
              <a:t> </a:t>
            </a:r>
            <a:r>
              <a:rPr lang="nb-NO" sz="1200" dirty="0" err="1" smtClean="0"/>
              <a:t>amounts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i="1" dirty="0" err="1" smtClean="0"/>
              <a:t>detached</a:t>
            </a:r>
            <a:r>
              <a:rPr lang="nb-NO" sz="1200" dirty="0" smtClean="0"/>
              <a:t> sub-</a:t>
            </a:r>
            <a:r>
              <a:rPr lang="nb-NO" sz="1200" dirty="0" err="1" smtClean="0"/>
              <a:t>continental</a:t>
            </a:r>
            <a:r>
              <a:rPr lang="nb-NO" sz="1200" dirty="0" smtClean="0"/>
              <a:t> </a:t>
            </a:r>
            <a:r>
              <a:rPr lang="nb-NO" sz="1200" dirty="0" err="1" smtClean="0"/>
              <a:t>lithospheric</a:t>
            </a:r>
            <a:r>
              <a:rPr lang="nb-NO" sz="1200" dirty="0" smtClean="0"/>
              <a:t> </a:t>
            </a:r>
          </a:p>
          <a:p>
            <a:r>
              <a:rPr lang="nb-NO" sz="1200" dirty="0" smtClean="0"/>
              <a:t>      mantle (</a:t>
            </a:r>
            <a:r>
              <a:rPr lang="nb-NO" sz="1200" b="1" dirty="0" err="1" smtClean="0"/>
              <a:t>SCLM</a:t>
            </a:r>
            <a:r>
              <a:rPr lang="nb-NO" sz="1200" dirty="0" smtClean="0"/>
              <a:t>) and </a:t>
            </a:r>
            <a:r>
              <a:rPr lang="nb-NO" sz="1200" dirty="0" err="1" smtClean="0"/>
              <a:t>lower</a:t>
            </a:r>
            <a:r>
              <a:rPr lang="nb-NO" sz="1200" dirty="0" smtClean="0"/>
              <a:t> </a:t>
            </a:r>
            <a:r>
              <a:rPr lang="nb-NO" sz="1200" dirty="0" err="1" smtClean="0"/>
              <a:t>continental</a:t>
            </a:r>
            <a:r>
              <a:rPr lang="nb-NO" sz="1200" dirty="0" smtClean="0"/>
              <a:t> </a:t>
            </a:r>
            <a:r>
              <a:rPr lang="nb-NO" sz="1200" dirty="0" err="1" smtClean="0"/>
              <a:t>crust</a:t>
            </a:r>
            <a:r>
              <a:rPr lang="nb-NO" sz="1200" dirty="0" smtClean="0"/>
              <a:t> (</a:t>
            </a:r>
            <a:r>
              <a:rPr lang="nb-NO" sz="1200" b="1" dirty="0" err="1" smtClean="0"/>
              <a:t>LCC</a:t>
            </a:r>
            <a:r>
              <a:rPr lang="nb-NO" sz="12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16353"/>
            <a:ext cx="5220072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smtClean="0">
                <a:solidFill>
                  <a:srgbClr val="0066FF"/>
                </a:solidFill>
              </a:rPr>
              <a:t>Large </a:t>
            </a:r>
            <a:r>
              <a:rPr lang="nb-NO" sz="1500" dirty="0" err="1" smtClean="0">
                <a:solidFill>
                  <a:srgbClr val="0066FF"/>
                </a:solidFill>
              </a:rPr>
              <a:t>low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shear-wave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velocity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provinces</a:t>
            </a:r>
            <a:r>
              <a:rPr lang="nb-NO" sz="1500" dirty="0" smtClean="0">
                <a:solidFill>
                  <a:srgbClr val="0066FF"/>
                </a:solidFill>
              </a:rPr>
              <a:t>, </a:t>
            </a:r>
            <a:r>
              <a:rPr lang="nb-NO" sz="1500" b="1" dirty="0" err="1" smtClean="0">
                <a:solidFill>
                  <a:srgbClr val="0066FF"/>
                </a:solidFill>
              </a:rPr>
              <a:t>LLSVPs</a:t>
            </a:r>
            <a:r>
              <a:rPr lang="nb-NO" sz="1600" b="1" dirty="0" smtClean="0">
                <a:solidFill>
                  <a:srgbClr val="0066FF"/>
                </a:solidFill>
              </a:rPr>
              <a:t> 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Located</a:t>
            </a:r>
            <a:r>
              <a:rPr lang="nb-NO" sz="1200" dirty="0" smtClean="0"/>
              <a:t> </a:t>
            </a:r>
            <a:r>
              <a:rPr lang="nb-NO" sz="1200" dirty="0" err="1" smtClean="0"/>
              <a:t>antipodally</a:t>
            </a:r>
            <a:r>
              <a:rPr lang="nb-NO" sz="1200" dirty="0" smtClean="0"/>
              <a:t> under </a:t>
            </a:r>
            <a:r>
              <a:rPr lang="nb-NO" sz="1200" dirty="0" err="1" smtClean="0"/>
              <a:t>the</a:t>
            </a:r>
            <a:r>
              <a:rPr lang="nb-NO" sz="1200" dirty="0" smtClean="0"/>
              <a:t> Pacific and </a:t>
            </a:r>
            <a:r>
              <a:rPr lang="nb-NO" sz="1200" dirty="0" err="1" smtClean="0"/>
              <a:t>Africa</a:t>
            </a:r>
            <a:endParaRPr lang="nb-NO" sz="1200" dirty="0" smtClean="0"/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Overlain</a:t>
            </a:r>
            <a:r>
              <a:rPr lang="nb-NO" sz="1200" dirty="0" smtClean="0"/>
              <a:t> by residual </a:t>
            </a:r>
            <a:r>
              <a:rPr lang="nb-NO" sz="1200" dirty="0" err="1" smtClean="0"/>
              <a:t>geoid</a:t>
            </a:r>
            <a:r>
              <a:rPr lang="nb-NO" sz="1200" dirty="0" smtClean="0"/>
              <a:t> </a:t>
            </a:r>
            <a:r>
              <a:rPr lang="nb-NO" sz="1200" dirty="0" err="1" smtClean="0"/>
              <a:t>highs</a:t>
            </a:r>
            <a:r>
              <a:rPr lang="nb-NO" sz="1200" dirty="0" smtClean="0"/>
              <a:t>, </a:t>
            </a:r>
            <a:r>
              <a:rPr lang="nb-NO" sz="1200" dirty="0" err="1" smtClean="0"/>
              <a:t>indicating</a:t>
            </a:r>
            <a:r>
              <a:rPr lang="nb-NO" sz="1200" dirty="0" smtClean="0"/>
              <a:t> rising </a:t>
            </a:r>
            <a:r>
              <a:rPr lang="nb-NO" sz="1200" dirty="0" err="1" smtClean="0"/>
              <a:t>flow</a:t>
            </a:r>
            <a:r>
              <a:rPr lang="nb-NO" sz="1200" dirty="0" smtClean="0"/>
              <a:t> </a:t>
            </a:r>
            <a:r>
              <a:rPr lang="nb-NO" sz="1200" dirty="0" err="1" smtClean="0"/>
              <a:t>above</a:t>
            </a:r>
            <a:r>
              <a:rPr lang="nb-NO" sz="1200" dirty="0" smtClean="0"/>
              <a:t> </a:t>
            </a:r>
            <a:r>
              <a:rPr lang="nb-NO" sz="1200" dirty="0" err="1" smtClean="0"/>
              <a:t>LLSVPs</a:t>
            </a:r>
            <a:r>
              <a:rPr lang="nb-NO" sz="1200" dirty="0" smtClean="0"/>
              <a:t> 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Probably</a:t>
            </a:r>
            <a:r>
              <a:rPr lang="nb-NO" sz="1200" dirty="0" smtClean="0"/>
              <a:t> </a:t>
            </a:r>
            <a:r>
              <a:rPr lang="nb-NO" sz="1200" dirty="0" err="1" smtClean="0"/>
              <a:t>stabilised</a:t>
            </a:r>
            <a:r>
              <a:rPr lang="nb-NO" sz="1200" dirty="0" smtClean="0"/>
              <a:t> by 200-400 km </a:t>
            </a:r>
            <a:r>
              <a:rPr lang="nb-NO" sz="1200" dirty="0" err="1" smtClean="0"/>
              <a:t>thick</a:t>
            </a:r>
            <a:r>
              <a:rPr lang="nb-NO" sz="1200" dirty="0" smtClean="0"/>
              <a:t> base </a:t>
            </a:r>
            <a:r>
              <a:rPr lang="nb-NO" sz="1200" dirty="0" err="1" smtClean="0"/>
              <a:t>layers</a:t>
            </a:r>
            <a:r>
              <a:rPr lang="nb-NO" sz="1200" dirty="0" smtClean="0"/>
              <a:t> </a:t>
            </a:r>
            <a:r>
              <a:rPr lang="nb-NO" sz="1200" dirty="0" err="1" smtClean="0"/>
              <a:t>with</a:t>
            </a:r>
            <a:r>
              <a:rPr lang="nb-NO" sz="1200" dirty="0" smtClean="0"/>
              <a:t> </a:t>
            </a:r>
            <a:r>
              <a:rPr lang="nb-NO" sz="1200" dirty="0" err="1" smtClean="0"/>
              <a:t>excess</a:t>
            </a:r>
            <a:endParaRPr lang="nb-NO" sz="1200" dirty="0"/>
          </a:p>
          <a:p>
            <a:pPr>
              <a:lnSpc>
                <a:spcPts val="1400"/>
              </a:lnSpc>
            </a:pPr>
            <a:r>
              <a:rPr lang="nb-NO" sz="1200" dirty="0" smtClean="0"/>
              <a:t>    </a:t>
            </a:r>
            <a:r>
              <a:rPr lang="nb-NO" sz="1200" dirty="0" err="1" smtClean="0"/>
              <a:t>density</a:t>
            </a:r>
            <a:r>
              <a:rPr lang="nb-NO" sz="1200" dirty="0" smtClean="0"/>
              <a:t> and/or </a:t>
            </a:r>
            <a:r>
              <a:rPr lang="nb-NO" sz="1200" dirty="0" err="1" smtClean="0"/>
              <a:t>viscosity</a:t>
            </a:r>
            <a:r>
              <a:rPr lang="nb-NO" sz="1200" dirty="0" smtClean="0"/>
              <a:t> ("</a:t>
            </a:r>
            <a:r>
              <a:rPr lang="nb-NO" sz="1200" dirty="0" err="1" smtClean="0"/>
              <a:t>thermochemical</a:t>
            </a:r>
            <a:r>
              <a:rPr lang="nb-NO" sz="1200" dirty="0" smtClean="0"/>
              <a:t> piles")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About</a:t>
            </a:r>
            <a:r>
              <a:rPr lang="nb-NO" sz="1200" dirty="0" smtClean="0"/>
              <a:t> 1 vol% </a:t>
            </a:r>
            <a:r>
              <a:rPr lang="nb-NO" sz="1200" dirty="0" err="1" smtClean="0"/>
              <a:t>of</a:t>
            </a:r>
            <a:r>
              <a:rPr lang="nb-NO" sz="1200" dirty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mantle (1.14 vol%, </a:t>
            </a:r>
            <a:r>
              <a:rPr lang="nb-NO" sz="1200" dirty="0" err="1" smtClean="0"/>
              <a:t>assuming</a:t>
            </a:r>
            <a:r>
              <a:rPr lang="nb-NO" sz="1200" dirty="0" smtClean="0"/>
              <a:t> 300 km </a:t>
            </a:r>
            <a:r>
              <a:rPr lang="nb-NO" sz="1200" dirty="0" err="1" smtClean="0"/>
              <a:t>thickness</a:t>
            </a:r>
            <a:r>
              <a:rPr lang="nb-NO" sz="1200" dirty="0" smtClean="0"/>
              <a:t>)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Unconstrained</a:t>
            </a:r>
            <a:r>
              <a:rPr lang="nb-NO" sz="1200" dirty="0" smtClean="0"/>
              <a:t> </a:t>
            </a:r>
            <a:r>
              <a:rPr lang="nb-NO" sz="1200" dirty="0" err="1" smtClean="0"/>
              <a:t>composition</a:t>
            </a:r>
            <a:r>
              <a:rPr lang="nb-NO" sz="1200" dirty="0" smtClean="0"/>
              <a:t>, </a:t>
            </a:r>
            <a:r>
              <a:rPr lang="nb-NO" sz="1200" dirty="0" err="1" smtClean="0"/>
              <a:t>but</a:t>
            </a:r>
            <a:r>
              <a:rPr lang="nb-NO" sz="1200" dirty="0" smtClean="0"/>
              <a:t> most </a:t>
            </a:r>
            <a:r>
              <a:rPr lang="nb-NO" sz="1200" dirty="0" err="1" smtClean="0"/>
              <a:t>likely</a:t>
            </a:r>
            <a:r>
              <a:rPr lang="nb-NO" sz="1200" dirty="0" smtClean="0"/>
              <a:t> a </a:t>
            </a:r>
            <a:r>
              <a:rPr lang="nb-NO" sz="1200" b="1" i="1" dirty="0" smtClean="0"/>
              <a:t>combination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late-stage, </a:t>
            </a:r>
            <a:r>
              <a:rPr lang="nb-NO" sz="1200" dirty="0" err="1" smtClean="0"/>
              <a:t>dense</a:t>
            </a:r>
            <a:endParaRPr lang="nb-NO" sz="1200" dirty="0" smtClean="0"/>
          </a:p>
          <a:p>
            <a:pPr>
              <a:lnSpc>
                <a:spcPts val="1400"/>
              </a:lnSpc>
            </a:pPr>
            <a:r>
              <a:rPr lang="nb-NO" sz="1200" dirty="0" smtClean="0"/>
              <a:t>    magma </a:t>
            </a:r>
            <a:r>
              <a:rPr lang="nb-NO" sz="1200" dirty="0" err="1" smtClean="0"/>
              <a:t>ocean</a:t>
            </a:r>
            <a:r>
              <a:rPr lang="nb-NO" sz="1200" dirty="0" smtClean="0"/>
              <a:t> </a:t>
            </a:r>
            <a:r>
              <a:rPr lang="nb-NO" sz="1200" dirty="0" err="1" smtClean="0"/>
              <a:t>cumulates</a:t>
            </a:r>
            <a:r>
              <a:rPr lang="nb-NO" sz="1200" dirty="0" smtClean="0"/>
              <a:t>, </a:t>
            </a:r>
            <a:r>
              <a:rPr lang="nb-NO" sz="1200" dirty="0" err="1" smtClean="0"/>
              <a:t>overlain</a:t>
            </a:r>
            <a:r>
              <a:rPr lang="nb-NO" sz="1200" dirty="0" smtClean="0"/>
              <a:t> by more </a:t>
            </a:r>
            <a:r>
              <a:rPr lang="nb-NO" sz="1200" dirty="0" err="1" smtClean="0"/>
              <a:t>unstable</a:t>
            </a:r>
            <a:r>
              <a:rPr lang="nb-NO" sz="1200" dirty="0" smtClean="0"/>
              <a:t> ROC-piles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286639"/>
            <a:ext cx="799712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0066FF"/>
                </a:solidFill>
              </a:rPr>
              <a:t>Ultra-</a:t>
            </a:r>
            <a:r>
              <a:rPr lang="nb-NO" sz="1600" dirty="0" err="1" smtClean="0">
                <a:solidFill>
                  <a:srgbClr val="0066FF"/>
                </a:solidFill>
              </a:rPr>
              <a:t>low</a:t>
            </a:r>
            <a:r>
              <a:rPr lang="nb-NO" sz="1600" dirty="0" smtClean="0">
                <a:solidFill>
                  <a:srgbClr val="0066FF"/>
                </a:solidFill>
              </a:rPr>
              <a:t> </a:t>
            </a:r>
            <a:r>
              <a:rPr lang="nb-NO" sz="1600" dirty="0" err="1" smtClean="0">
                <a:solidFill>
                  <a:srgbClr val="0066FF"/>
                </a:solidFill>
              </a:rPr>
              <a:t>velocity</a:t>
            </a:r>
            <a:r>
              <a:rPr lang="nb-NO" sz="1600" dirty="0" smtClean="0">
                <a:solidFill>
                  <a:srgbClr val="0066FF"/>
                </a:solidFill>
              </a:rPr>
              <a:t> </a:t>
            </a:r>
            <a:r>
              <a:rPr lang="nb-NO" sz="1600" dirty="0" err="1" smtClean="0">
                <a:solidFill>
                  <a:srgbClr val="0066FF"/>
                </a:solidFill>
              </a:rPr>
              <a:t>zones</a:t>
            </a:r>
            <a:r>
              <a:rPr lang="nb-NO" sz="1600" dirty="0" smtClean="0">
                <a:solidFill>
                  <a:srgbClr val="0066FF"/>
                </a:solidFill>
              </a:rPr>
              <a:t>,</a:t>
            </a:r>
            <a:r>
              <a:rPr lang="nb-NO" sz="1600" b="1" dirty="0" smtClean="0">
                <a:solidFill>
                  <a:srgbClr val="0066FF"/>
                </a:solidFill>
              </a:rPr>
              <a:t> </a:t>
            </a:r>
            <a:r>
              <a:rPr lang="nb-NO" sz="1600" b="1" dirty="0" err="1" smtClean="0">
                <a:solidFill>
                  <a:srgbClr val="0066FF"/>
                </a:solidFill>
              </a:rPr>
              <a:t>ULVZs</a:t>
            </a:r>
            <a:r>
              <a:rPr lang="nb-NO" sz="1600" b="1" dirty="0" smtClean="0">
                <a:solidFill>
                  <a:srgbClr val="0066FF"/>
                </a:solidFill>
              </a:rPr>
              <a:t> 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Thin</a:t>
            </a:r>
            <a:r>
              <a:rPr lang="nb-NO" sz="1200" dirty="0" smtClean="0"/>
              <a:t> (5-40 km) lenses, </a:t>
            </a:r>
            <a:r>
              <a:rPr lang="nb-NO" sz="1200" dirty="0" err="1" smtClean="0"/>
              <a:t>mainly</a:t>
            </a:r>
            <a:r>
              <a:rPr lang="nb-NO" sz="1200" dirty="0" smtClean="0"/>
              <a:t> </a:t>
            </a:r>
            <a:r>
              <a:rPr lang="nb-NO" sz="1200" dirty="0" err="1" smtClean="0"/>
              <a:t>confined</a:t>
            </a:r>
            <a:r>
              <a:rPr lang="nb-NO" sz="1200" dirty="0" smtClean="0"/>
              <a:t> to </a:t>
            </a:r>
            <a:r>
              <a:rPr lang="nb-NO" sz="1200" dirty="0" err="1" smtClean="0"/>
              <a:t>plume-roots</a:t>
            </a:r>
            <a:r>
              <a:rPr lang="nb-NO" sz="1200" dirty="0" smtClean="0"/>
              <a:t> </a:t>
            </a:r>
            <a:r>
              <a:rPr lang="nb-NO" sz="1200" dirty="0" err="1" smtClean="0"/>
              <a:t>along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b="1" dirty="0" err="1" smtClean="0"/>
              <a:t>LLSVP</a:t>
            </a:r>
            <a:r>
              <a:rPr lang="nb-NO" sz="1200" b="1" dirty="0" smtClean="0"/>
              <a:t>-margins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Unknown</a:t>
            </a:r>
            <a:r>
              <a:rPr lang="nb-NO" sz="1200" dirty="0" smtClean="0"/>
              <a:t> </a:t>
            </a:r>
            <a:r>
              <a:rPr lang="nb-NO" sz="1200" dirty="0" err="1" smtClean="0"/>
              <a:t>composition</a:t>
            </a:r>
            <a:r>
              <a:rPr lang="nb-NO" sz="1200" dirty="0" smtClean="0"/>
              <a:t>, </a:t>
            </a:r>
            <a:r>
              <a:rPr lang="nb-NO" sz="1200" dirty="0" err="1" smtClean="0"/>
              <a:t>but</a:t>
            </a:r>
            <a:r>
              <a:rPr lang="nb-NO" sz="1200" dirty="0" smtClean="0"/>
              <a:t> most </a:t>
            </a:r>
            <a:r>
              <a:rPr lang="nb-NO" sz="1200" dirty="0" err="1" smtClean="0"/>
              <a:t>likely</a:t>
            </a:r>
            <a:r>
              <a:rPr lang="nb-NO" sz="1200" dirty="0" smtClean="0"/>
              <a:t> </a:t>
            </a:r>
            <a:r>
              <a:rPr lang="nb-NO" sz="1200" dirty="0" err="1" smtClean="0"/>
              <a:t>dense</a:t>
            </a:r>
            <a:r>
              <a:rPr lang="nb-NO" sz="1200" dirty="0" smtClean="0"/>
              <a:t> </a:t>
            </a:r>
            <a:r>
              <a:rPr lang="nb-NO" sz="1200" dirty="0" err="1" smtClean="0"/>
              <a:t>partial</a:t>
            </a:r>
            <a:r>
              <a:rPr lang="nb-NO" sz="1200" dirty="0" smtClean="0"/>
              <a:t> </a:t>
            </a:r>
            <a:r>
              <a:rPr lang="nb-NO" sz="1200" dirty="0" err="1" smtClean="0"/>
              <a:t>melts</a:t>
            </a:r>
            <a:r>
              <a:rPr lang="nb-NO" sz="1200" dirty="0" smtClean="0"/>
              <a:t> (</a:t>
            </a:r>
            <a:r>
              <a:rPr lang="nb-NO" sz="1200" dirty="0" err="1" smtClean="0"/>
              <a:t>metallic</a:t>
            </a:r>
            <a:r>
              <a:rPr lang="nb-NO" sz="1200" dirty="0" smtClean="0"/>
              <a:t> ?) in a </a:t>
            </a:r>
            <a:r>
              <a:rPr lang="nb-NO" sz="1200" dirty="0" err="1" smtClean="0"/>
              <a:t>silicate</a:t>
            </a:r>
            <a:r>
              <a:rPr lang="nb-NO" sz="1200" dirty="0" smtClean="0"/>
              <a:t> </a:t>
            </a:r>
            <a:r>
              <a:rPr lang="nb-NO" sz="1200" dirty="0" err="1" smtClean="0"/>
              <a:t>matrix</a:t>
            </a:r>
            <a:endParaRPr lang="nb-NO" sz="1200" dirty="0"/>
          </a:p>
          <a:p>
            <a:pPr>
              <a:lnSpc>
                <a:spcPts val="1800"/>
              </a:lnSpc>
            </a:pPr>
            <a:r>
              <a:rPr lang="nb-NO" sz="1200" dirty="0" smtClean="0"/>
              <a:t>- No </a:t>
            </a:r>
            <a:r>
              <a:rPr lang="nb-NO" sz="1200" dirty="0" err="1" smtClean="0"/>
              <a:t>internal</a:t>
            </a:r>
            <a:r>
              <a:rPr lang="nb-NO" sz="1200" dirty="0" smtClean="0"/>
              <a:t> </a:t>
            </a:r>
            <a:r>
              <a:rPr lang="nb-NO" sz="1200" dirty="0" err="1" smtClean="0"/>
              <a:t>structure</a:t>
            </a:r>
            <a:r>
              <a:rPr lang="nb-NO" sz="1200" dirty="0" smtClean="0"/>
              <a:t> or gradient, so </a:t>
            </a:r>
            <a:r>
              <a:rPr lang="nb-NO" sz="1200" dirty="0" err="1" smtClean="0"/>
              <a:t>presumably</a:t>
            </a:r>
            <a:r>
              <a:rPr lang="nb-NO" sz="1200" dirty="0" smtClean="0"/>
              <a:t> </a:t>
            </a:r>
            <a:r>
              <a:rPr lang="nb-NO" sz="1200" dirty="0" err="1" smtClean="0"/>
              <a:t>convectively</a:t>
            </a:r>
            <a:r>
              <a:rPr lang="nb-NO" sz="1200" dirty="0" smtClean="0"/>
              <a:t> </a:t>
            </a:r>
            <a:r>
              <a:rPr lang="nb-NO" sz="1200" dirty="0" err="1" smtClean="0"/>
              <a:t>homogenised</a:t>
            </a:r>
            <a:endParaRPr lang="nb-NO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5576021"/>
            <a:ext cx="91284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err="1" smtClean="0">
                <a:solidFill>
                  <a:srgbClr val="0066FF"/>
                </a:solidFill>
              </a:rPr>
              <a:t>Early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refractory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domains</a:t>
            </a:r>
            <a:r>
              <a:rPr lang="nb-NO" sz="1500" dirty="0" smtClean="0">
                <a:solidFill>
                  <a:srgbClr val="0066FF"/>
                </a:solidFill>
              </a:rPr>
              <a:t>, </a:t>
            </a:r>
            <a:r>
              <a:rPr lang="nb-NO" sz="1500" b="1" dirty="0" err="1" smtClean="0">
                <a:solidFill>
                  <a:srgbClr val="0066FF"/>
                </a:solidFill>
              </a:rPr>
              <a:t>ERD</a:t>
            </a:r>
            <a:r>
              <a:rPr lang="nb-NO" sz="1500" dirty="0" smtClean="0">
                <a:solidFill>
                  <a:srgbClr val="0066FF"/>
                </a:solidFill>
              </a:rPr>
              <a:t>,</a:t>
            </a:r>
            <a:r>
              <a:rPr lang="nb-NO" sz="1500" b="1" dirty="0" smtClean="0">
                <a:solidFill>
                  <a:srgbClr val="0066FF"/>
                </a:solidFill>
              </a:rPr>
              <a:t>  </a:t>
            </a:r>
            <a:r>
              <a:rPr lang="nb-NO" sz="1500" dirty="0" err="1" smtClean="0">
                <a:solidFill>
                  <a:srgbClr val="0066FF"/>
                </a:solidFill>
              </a:rPr>
              <a:t>bridgmanite-enriched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ancient</a:t>
            </a:r>
            <a:r>
              <a:rPr lang="nb-NO" sz="1500" dirty="0" smtClean="0">
                <a:solidFill>
                  <a:srgbClr val="0066FF"/>
                </a:solidFill>
              </a:rPr>
              <a:t> mantle </a:t>
            </a:r>
            <a:r>
              <a:rPr lang="nb-NO" sz="1500" dirty="0" err="1" smtClean="0">
                <a:solidFill>
                  <a:srgbClr val="0066FF"/>
                </a:solidFill>
              </a:rPr>
              <a:t>structures</a:t>
            </a:r>
            <a:r>
              <a:rPr lang="nb-NO" sz="1500" dirty="0" smtClean="0">
                <a:solidFill>
                  <a:srgbClr val="0066FF"/>
                </a:solidFill>
              </a:rPr>
              <a:t>, </a:t>
            </a:r>
            <a:r>
              <a:rPr lang="nb-NO" sz="1500" b="1" dirty="0" smtClean="0">
                <a:solidFill>
                  <a:srgbClr val="0066FF"/>
                </a:solidFill>
              </a:rPr>
              <a:t>BEAMS</a:t>
            </a:r>
            <a:r>
              <a:rPr lang="nb-NO" sz="1500" dirty="0" smtClean="0">
                <a:solidFill>
                  <a:srgbClr val="0066FF"/>
                </a:solidFill>
              </a:rPr>
              <a:t>,  </a:t>
            </a:r>
            <a:r>
              <a:rPr lang="nb-NO" sz="1400" dirty="0" smtClean="0"/>
              <a:t>10-40 vol% </a:t>
            </a:r>
            <a:r>
              <a:rPr lang="nb-NO" sz="1400" dirty="0" err="1" smtClean="0"/>
              <a:t>of</a:t>
            </a:r>
            <a:r>
              <a:rPr lang="nb-NO" sz="1400" dirty="0" smtClean="0"/>
              <a:t> mantle</a:t>
            </a:r>
            <a:r>
              <a:rPr lang="nb-NO" sz="1400" b="1" dirty="0" smtClean="0"/>
              <a:t> 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Neutrally</a:t>
            </a:r>
            <a:r>
              <a:rPr lang="nb-NO" sz="1200" dirty="0" smtClean="0"/>
              <a:t> </a:t>
            </a:r>
            <a:r>
              <a:rPr lang="nb-NO" sz="1200" dirty="0" err="1" smtClean="0"/>
              <a:t>buoyant</a:t>
            </a:r>
            <a:r>
              <a:rPr lang="nb-NO" sz="1200" dirty="0" smtClean="0"/>
              <a:t> in </a:t>
            </a:r>
            <a:r>
              <a:rPr lang="nb-NO" sz="1200" dirty="0" err="1" smtClean="0"/>
              <a:t>the</a:t>
            </a:r>
            <a:r>
              <a:rPr lang="nb-NO" sz="1200" dirty="0" smtClean="0"/>
              <a:t> 1500-2000 km </a:t>
            </a:r>
            <a:r>
              <a:rPr lang="nb-NO" sz="1200" dirty="0" err="1" smtClean="0"/>
              <a:t>depth</a:t>
            </a:r>
            <a:r>
              <a:rPr lang="nb-NO" sz="1200" dirty="0" smtClean="0"/>
              <a:t> range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/>
              <a:t>H</a:t>
            </a:r>
            <a:r>
              <a:rPr lang="nb-NO" sz="1200" dirty="0" smtClean="0"/>
              <a:t>igh </a:t>
            </a:r>
            <a:r>
              <a:rPr lang="nb-NO" sz="1200" dirty="0" err="1" smtClean="0"/>
              <a:t>viscosity</a:t>
            </a:r>
            <a:r>
              <a:rPr lang="nb-NO" sz="1200" dirty="0" smtClean="0"/>
              <a:t>, </a:t>
            </a:r>
            <a:r>
              <a:rPr lang="nb-NO" sz="1200" dirty="0" err="1" smtClean="0"/>
              <a:t>convectively</a:t>
            </a:r>
            <a:r>
              <a:rPr lang="nb-NO" sz="1200" dirty="0" smtClean="0"/>
              <a:t> </a:t>
            </a:r>
            <a:r>
              <a:rPr lang="nb-NO" sz="1200" dirty="0" err="1" smtClean="0"/>
              <a:t>aggregated</a:t>
            </a:r>
            <a:r>
              <a:rPr lang="nb-NO" sz="1200" dirty="0" smtClean="0"/>
              <a:t> </a:t>
            </a:r>
            <a:r>
              <a:rPr lang="nb-NO" sz="1200" dirty="0" err="1" smtClean="0"/>
              <a:t>into</a:t>
            </a:r>
            <a:r>
              <a:rPr lang="nb-NO" sz="1200" dirty="0" smtClean="0"/>
              <a:t> Mm-</a:t>
            </a:r>
            <a:r>
              <a:rPr lang="nb-NO" sz="1200" dirty="0" err="1" smtClean="0"/>
              <a:t>sized</a:t>
            </a:r>
            <a:r>
              <a:rPr lang="nb-NO" sz="1200" dirty="0" smtClean="0"/>
              <a:t> </a:t>
            </a:r>
            <a:r>
              <a:rPr lang="nb-NO" sz="1200" dirty="0" err="1" smtClean="0"/>
              <a:t>domains</a:t>
            </a:r>
            <a:r>
              <a:rPr lang="nb-NO" sz="1200" dirty="0" smtClean="0"/>
              <a:t> </a:t>
            </a:r>
            <a:r>
              <a:rPr lang="nb-NO" sz="1200" dirty="0" err="1" smtClean="0"/>
              <a:t>between</a:t>
            </a:r>
            <a:r>
              <a:rPr lang="nb-NO" sz="1200" dirty="0"/>
              <a:t> </a:t>
            </a:r>
            <a:r>
              <a:rPr lang="nb-NO" sz="1200" dirty="0" err="1" smtClean="0"/>
              <a:t>columnar</a:t>
            </a:r>
            <a:r>
              <a:rPr lang="nb-NO" sz="1200" dirty="0" smtClean="0"/>
              <a:t> rising and </a:t>
            </a:r>
            <a:r>
              <a:rPr lang="nb-NO" sz="1200" dirty="0" err="1" smtClean="0"/>
              <a:t>sheet</a:t>
            </a:r>
            <a:r>
              <a:rPr lang="nb-NO" sz="1200" dirty="0" smtClean="0"/>
              <a:t>-like </a:t>
            </a:r>
            <a:r>
              <a:rPr lang="nb-NO" sz="1200" dirty="0" err="1" smtClean="0"/>
              <a:t>descending</a:t>
            </a:r>
            <a:r>
              <a:rPr lang="nb-NO" sz="1200" dirty="0" smtClean="0"/>
              <a:t> </a:t>
            </a:r>
            <a:r>
              <a:rPr lang="nb-NO" sz="1200" dirty="0" err="1" smtClean="0"/>
              <a:t>flow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convective</a:t>
            </a:r>
            <a:r>
              <a:rPr lang="nb-NO" sz="1200" dirty="0" smtClean="0"/>
              <a:t> mantle    </a:t>
            </a:r>
            <a:endParaRPr lang="nb-NO" sz="1200" b="1" dirty="0" smtClean="0"/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ERDs</a:t>
            </a:r>
            <a:r>
              <a:rPr lang="nb-NO" sz="1200" dirty="0" smtClean="0"/>
              <a:t>: </a:t>
            </a:r>
            <a:r>
              <a:rPr lang="nb-NO" sz="1200" dirty="0" err="1" smtClean="0"/>
              <a:t>inescapable</a:t>
            </a:r>
            <a:r>
              <a:rPr lang="nb-NO" sz="1200" dirty="0" smtClean="0"/>
              <a:t> </a:t>
            </a:r>
            <a:r>
              <a:rPr lang="nb-NO" sz="1200" dirty="0" err="1" smtClean="0"/>
              <a:t>outcome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early</a:t>
            </a:r>
            <a:r>
              <a:rPr lang="nb-NO" sz="1200" dirty="0" smtClean="0"/>
              <a:t> magma </a:t>
            </a:r>
            <a:r>
              <a:rPr lang="nb-NO" sz="1200" dirty="0" err="1" smtClean="0"/>
              <a:t>ocean</a:t>
            </a:r>
            <a:r>
              <a:rPr lang="nb-NO" sz="1200" dirty="0" smtClean="0"/>
              <a:t> (</a:t>
            </a:r>
            <a:r>
              <a:rPr lang="nb-NO" sz="1200" b="1" dirty="0" smtClean="0"/>
              <a:t>MO</a:t>
            </a:r>
            <a:r>
              <a:rPr lang="nb-NO" sz="1200" dirty="0" smtClean="0"/>
              <a:t>) and later basal magma </a:t>
            </a:r>
            <a:r>
              <a:rPr lang="nb-NO" sz="1200" dirty="0" err="1" smtClean="0"/>
              <a:t>ocean</a:t>
            </a:r>
            <a:r>
              <a:rPr lang="nb-NO" sz="1200" dirty="0" smtClean="0"/>
              <a:t> (</a:t>
            </a:r>
            <a:r>
              <a:rPr lang="nb-NO" sz="1200" b="1" dirty="0" err="1" smtClean="0"/>
              <a:t>BMO</a:t>
            </a:r>
            <a:r>
              <a:rPr lang="nb-NO" sz="1200" dirty="0" smtClean="0"/>
              <a:t>) </a:t>
            </a:r>
            <a:r>
              <a:rPr lang="nb-NO" sz="1200" dirty="0" err="1" smtClean="0"/>
              <a:t>crystallisation</a:t>
            </a:r>
            <a:r>
              <a:rPr lang="nb-NO" sz="1200" dirty="0" smtClean="0"/>
              <a:t> and </a:t>
            </a:r>
            <a:r>
              <a:rPr lang="nb-NO" sz="1200" dirty="0" err="1" smtClean="0"/>
              <a:t>remelting</a:t>
            </a:r>
            <a:r>
              <a:rPr lang="nb-NO" sz="1200" dirty="0" smtClean="0"/>
              <a:t> </a:t>
            </a:r>
            <a:r>
              <a:rPr lang="nb-NO" sz="1200" dirty="0" err="1" smtClean="0"/>
              <a:t>above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BMO</a:t>
            </a:r>
            <a:endParaRPr lang="nb-NO" sz="1200" dirty="0" smtClean="0"/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Geochemical</a:t>
            </a:r>
            <a:r>
              <a:rPr lang="nb-NO" sz="1200" dirty="0" smtClean="0"/>
              <a:t> </a:t>
            </a:r>
            <a:r>
              <a:rPr lang="nb-NO" sz="1200" dirty="0" err="1" smtClean="0"/>
              <a:t>evidence</a:t>
            </a:r>
            <a:r>
              <a:rPr lang="nb-NO" sz="1200" dirty="0" smtClean="0"/>
              <a:t> for </a:t>
            </a:r>
            <a:r>
              <a:rPr lang="nb-NO" sz="1200" dirty="0" err="1" smtClean="0"/>
              <a:t>plume</a:t>
            </a:r>
            <a:r>
              <a:rPr lang="nb-NO" sz="1200" dirty="0" smtClean="0"/>
              <a:t> </a:t>
            </a:r>
            <a:r>
              <a:rPr lang="nb-NO" sz="1200" dirty="0" err="1" smtClean="0"/>
              <a:t>entrainment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refractory</a:t>
            </a:r>
            <a:r>
              <a:rPr lang="nb-NO" sz="1200" dirty="0" smtClean="0"/>
              <a:t> materials </a:t>
            </a:r>
            <a:r>
              <a:rPr lang="nb-NO" sz="1200" dirty="0" err="1" smtClean="0"/>
              <a:t>with</a:t>
            </a:r>
            <a:r>
              <a:rPr lang="nb-NO" sz="1200" dirty="0" smtClean="0"/>
              <a:t> positive </a:t>
            </a:r>
            <a:r>
              <a:rPr lang="nb-NO" sz="1400" b="1" dirty="0" err="1" smtClean="0">
                <a:latin typeface="Symbol" panose="05050102010706020507" pitchFamily="18" charset="2"/>
              </a:rPr>
              <a:t>e</a:t>
            </a:r>
            <a:r>
              <a:rPr lang="nb-NO" sz="1100" baseline="30000" dirty="0" err="1" smtClean="0"/>
              <a:t>142</a:t>
            </a:r>
            <a:r>
              <a:rPr lang="nb-NO" sz="1100" dirty="0" err="1" smtClean="0"/>
              <a:t>Nd</a:t>
            </a:r>
            <a:r>
              <a:rPr lang="nb-NO" sz="1200" dirty="0" smtClean="0"/>
              <a:t> and </a:t>
            </a:r>
            <a:r>
              <a:rPr lang="nb-NO" sz="1200" dirty="0" err="1" smtClean="0"/>
              <a:t>primordial</a:t>
            </a:r>
            <a:r>
              <a:rPr lang="nb-NO" sz="1200" dirty="0" smtClean="0"/>
              <a:t>-like He and Ne</a:t>
            </a:r>
          </a:p>
        </p:txBody>
      </p:sp>
    </p:spTree>
    <p:extLst>
      <p:ext uri="{BB962C8B-B14F-4D97-AF65-F5344CB8AC3E}">
        <p14:creationId xmlns:p14="http://schemas.microsoft.com/office/powerpoint/2010/main" val="20541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903" y="17187"/>
            <a:ext cx="2845108" cy="55399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500" dirty="0" smtClean="0">
                <a:solidFill>
                  <a:srgbClr val="9900FF"/>
                </a:solidFill>
              </a:rPr>
              <a:t>New </a:t>
            </a:r>
            <a:r>
              <a:rPr lang="nb-NO" sz="1500" dirty="0" err="1" smtClean="0">
                <a:solidFill>
                  <a:srgbClr val="9900FF"/>
                </a:solidFill>
              </a:rPr>
              <a:t>insights</a:t>
            </a:r>
            <a:r>
              <a:rPr lang="nb-NO" sz="1500" dirty="0" smtClean="0">
                <a:solidFill>
                  <a:srgbClr val="9900FF"/>
                </a:solidFill>
              </a:rPr>
              <a:t> </a:t>
            </a:r>
            <a:r>
              <a:rPr lang="nb-NO" sz="1500" dirty="0" err="1" smtClean="0">
                <a:solidFill>
                  <a:srgbClr val="9900FF"/>
                </a:solidFill>
              </a:rPr>
              <a:t>on</a:t>
            </a:r>
            <a:r>
              <a:rPr lang="nb-NO" sz="1500" dirty="0" smtClean="0">
                <a:solidFill>
                  <a:srgbClr val="9900FF"/>
                </a:solidFill>
              </a:rPr>
              <a:t> </a:t>
            </a:r>
            <a:r>
              <a:rPr lang="nb-NO" sz="1500" dirty="0" err="1" smtClean="0">
                <a:solidFill>
                  <a:srgbClr val="9900FF"/>
                </a:solidFill>
              </a:rPr>
              <a:t>the</a:t>
            </a:r>
            <a:r>
              <a:rPr lang="nb-NO" sz="1500" dirty="0" smtClean="0">
                <a:solidFill>
                  <a:srgbClr val="9900FF"/>
                </a:solidFill>
              </a:rPr>
              <a:t> </a:t>
            </a:r>
            <a:r>
              <a:rPr lang="nb-NO" sz="1500" dirty="0" err="1" smtClean="0">
                <a:solidFill>
                  <a:srgbClr val="9900FF"/>
                </a:solidFill>
              </a:rPr>
              <a:t>importance</a:t>
            </a:r>
            <a:r>
              <a:rPr lang="nb-NO" sz="1500" dirty="0" smtClean="0">
                <a:solidFill>
                  <a:srgbClr val="9900FF"/>
                </a:solidFill>
              </a:rPr>
              <a:t> </a:t>
            </a:r>
            <a:r>
              <a:rPr lang="nb-NO" sz="1500" dirty="0" err="1" smtClean="0">
                <a:solidFill>
                  <a:srgbClr val="9900FF"/>
                </a:solidFill>
              </a:rPr>
              <a:t>of</a:t>
            </a:r>
            <a:endParaRPr lang="nb-NO" sz="1500" dirty="0" smtClean="0">
              <a:solidFill>
                <a:srgbClr val="9900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500" b="1" dirty="0">
                <a:solidFill>
                  <a:srgbClr val="9900FF"/>
                </a:solidFill>
              </a:rPr>
              <a:t> </a:t>
            </a:r>
            <a:r>
              <a:rPr lang="nb-NO" sz="1500" b="1" dirty="0" smtClean="0">
                <a:solidFill>
                  <a:srgbClr val="9900FF"/>
                </a:solidFill>
              </a:rPr>
              <a:t> </a:t>
            </a:r>
            <a:r>
              <a:rPr lang="nb-NO" sz="1500" b="1" dirty="0" err="1" smtClean="0">
                <a:solidFill>
                  <a:srgbClr val="9900FF"/>
                </a:solidFill>
              </a:rPr>
              <a:t>core-BMO</a:t>
            </a:r>
            <a:r>
              <a:rPr lang="nb-NO" sz="1500" b="1" dirty="0" smtClean="0">
                <a:solidFill>
                  <a:srgbClr val="9900FF"/>
                </a:solidFill>
              </a:rPr>
              <a:t> </a:t>
            </a:r>
            <a:r>
              <a:rPr lang="nb-NO" sz="1500" b="1" dirty="0" err="1" smtClean="0">
                <a:solidFill>
                  <a:srgbClr val="9900FF"/>
                </a:solidFill>
              </a:rPr>
              <a:t>chemical</a:t>
            </a:r>
            <a:r>
              <a:rPr lang="nb-NO" sz="1500" b="1" dirty="0" smtClean="0">
                <a:solidFill>
                  <a:srgbClr val="9900FF"/>
                </a:solidFill>
              </a:rPr>
              <a:t> </a:t>
            </a:r>
            <a:r>
              <a:rPr lang="nb-NO" sz="1500" b="1" dirty="0" err="1" smtClean="0">
                <a:solidFill>
                  <a:srgbClr val="9900FF"/>
                </a:solidFill>
              </a:rPr>
              <a:t>exchange</a:t>
            </a:r>
            <a:endParaRPr lang="nb-NO" sz="1500" b="1" dirty="0" smtClean="0">
              <a:solidFill>
                <a:srgbClr val="99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6436" y="-17038"/>
            <a:ext cx="120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err="1" smtClean="0"/>
              <a:t>Equatorial</a:t>
            </a:r>
            <a:r>
              <a:rPr lang="nb-NO" sz="1100" dirty="0" smtClean="0"/>
              <a:t> </a:t>
            </a:r>
            <a:r>
              <a:rPr lang="nb-NO" sz="1100" dirty="0" err="1" smtClean="0"/>
              <a:t>section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73" y="-1"/>
            <a:ext cx="3416328" cy="3284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" y="2790439"/>
            <a:ext cx="8076024" cy="4057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7" y="3157507"/>
            <a:ext cx="7893011" cy="3422806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1620943" y="532109"/>
            <a:ext cx="213023" cy="330630"/>
          </a:xfrm>
          <a:prstGeom prst="upDownArrow">
            <a:avLst/>
          </a:prstGeom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478" y="931786"/>
            <a:ext cx="4614631" cy="1323439"/>
          </a:xfrm>
          <a:prstGeom prst="rect">
            <a:avLst/>
          </a:prstGeom>
          <a:solidFill>
            <a:srgbClr val="E4E4E4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nb-NO" sz="1400" b="1" dirty="0" err="1" smtClean="0">
                <a:solidFill>
                  <a:srgbClr val="0066FF"/>
                </a:solidFill>
              </a:rPr>
              <a:t>Lower</a:t>
            </a:r>
            <a:r>
              <a:rPr lang="nb-NO" sz="1400" b="1" dirty="0" smtClean="0">
                <a:solidFill>
                  <a:srgbClr val="0066FF"/>
                </a:solidFill>
              </a:rPr>
              <a:t> mantle</a:t>
            </a:r>
          </a:p>
          <a:p>
            <a:pPr>
              <a:lnSpc>
                <a:spcPts val="1400"/>
              </a:lnSpc>
            </a:pPr>
            <a:r>
              <a:rPr lang="nb-NO" sz="1200" b="1" dirty="0" err="1" smtClean="0"/>
              <a:t>Strong</a:t>
            </a:r>
            <a:r>
              <a:rPr lang="nb-NO" sz="1200" dirty="0" smtClean="0"/>
              <a:t> </a:t>
            </a:r>
            <a:r>
              <a:rPr lang="nb-NO" sz="1200" b="1" dirty="0" err="1" smtClean="0"/>
              <a:t>petrological</a:t>
            </a:r>
            <a:r>
              <a:rPr lang="nb-NO" sz="1200" dirty="0" smtClean="0"/>
              <a:t> </a:t>
            </a:r>
            <a:r>
              <a:rPr lang="nb-NO" sz="1200" dirty="0" err="1" smtClean="0"/>
              <a:t>evidence</a:t>
            </a:r>
            <a:r>
              <a:rPr lang="nb-NO" sz="1200" dirty="0" smtClean="0"/>
              <a:t> and </a:t>
            </a:r>
            <a:r>
              <a:rPr lang="nb-NO" sz="1200" b="1" dirty="0" err="1" smtClean="0">
                <a:solidFill>
                  <a:schemeClr val="bg1">
                    <a:lumMod val="50000"/>
                  </a:schemeClr>
                </a:solidFill>
              </a:rPr>
              <a:t>tenuous</a:t>
            </a:r>
            <a:r>
              <a:rPr lang="nb-NO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1200" b="1" dirty="0" err="1" smtClean="0">
                <a:solidFill>
                  <a:schemeClr val="bg1">
                    <a:lumMod val="50000"/>
                  </a:schemeClr>
                </a:solidFill>
              </a:rPr>
              <a:t>seismic</a:t>
            </a:r>
            <a:r>
              <a:rPr lang="nb-NO" sz="1200" dirty="0" smtClean="0"/>
              <a:t> </a:t>
            </a:r>
            <a:r>
              <a:rPr lang="nb-NO" sz="1200" dirty="0" err="1" smtClean="0"/>
              <a:t>evidence</a:t>
            </a:r>
            <a:r>
              <a:rPr lang="nb-NO" sz="1200" dirty="0" smtClean="0"/>
              <a:t> for </a:t>
            </a:r>
            <a:r>
              <a:rPr lang="nb-NO" sz="1200" dirty="0" err="1" smtClean="0">
                <a:solidFill>
                  <a:srgbClr val="008000"/>
                </a:solidFill>
              </a:rPr>
              <a:t>early</a:t>
            </a:r>
            <a:r>
              <a:rPr lang="nb-NO" sz="1200" dirty="0" smtClean="0">
                <a:solidFill>
                  <a:srgbClr val="008000"/>
                </a:solidFill>
              </a:rPr>
              <a:t> </a:t>
            </a:r>
            <a:r>
              <a:rPr lang="nb-NO" sz="1200" dirty="0" err="1" smtClean="0">
                <a:solidFill>
                  <a:srgbClr val="008000"/>
                </a:solidFill>
              </a:rPr>
              <a:t>refractory</a:t>
            </a:r>
            <a:r>
              <a:rPr lang="nb-NO" sz="1200" dirty="0" smtClean="0">
                <a:solidFill>
                  <a:srgbClr val="008000"/>
                </a:solidFill>
              </a:rPr>
              <a:t> </a:t>
            </a:r>
            <a:r>
              <a:rPr lang="nb-NO" sz="1200" dirty="0" err="1" smtClean="0">
                <a:solidFill>
                  <a:srgbClr val="008000"/>
                </a:solidFill>
              </a:rPr>
              <a:t>domains</a:t>
            </a:r>
            <a:r>
              <a:rPr lang="nb-NO" sz="1200" dirty="0" smtClean="0">
                <a:solidFill>
                  <a:srgbClr val="008000"/>
                </a:solidFill>
              </a:rPr>
              <a:t> </a:t>
            </a:r>
            <a:r>
              <a:rPr lang="nb-NO" sz="1200" dirty="0" smtClean="0"/>
              <a:t>(</a:t>
            </a:r>
            <a:r>
              <a:rPr lang="nb-NO" sz="1200" b="1" dirty="0" err="1" smtClean="0">
                <a:solidFill>
                  <a:srgbClr val="008000"/>
                </a:solidFill>
              </a:rPr>
              <a:t>ERD</a:t>
            </a:r>
            <a:r>
              <a:rPr lang="nb-NO" sz="1200" dirty="0" smtClean="0"/>
              <a:t>), </a:t>
            </a:r>
            <a:r>
              <a:rPr lang="nb-NO" sz="1200" dirty="0" err="1" smtClean="0"/>
              <a:t>likely</a:t>
            </a:r>
            <a:r>
              <a:rPr lang="nb-NO" sz="1200" dirty="0" smtClean="0"/>
              <a:t> </a:t>
            </a:r>
            <a:r>
              <a:rPr lang="nb-NO" sz="1200" dirty="0" err="1" smtClean="0"/>
              <a:t>organised</a:t>
            </a:r>
            <a:r>
              <a:rPr lang="nb-NO" sz="1200" dirty="0" smtClean="0"/>
              <a:t> in </a:t>
            </a:r>
            <a:r>
              <a:rPr lang="nb-NO" sz="1200" dirty="0" err="1" smtClean="0">
                <a:solidFill>
                  <a:srgbClr val="008000"/>
                </a:solidFill>
              </a:rPr>
              <a:t>bridgmanite-enriched</a:t>
            </a:r>
            <a:r>
              <a:rPr lang="nb-NO" sz="1200" dirty="0" smtClean="0">
                <a:solidFill>
                  <a:srgbClr val="008000"/>
                </a:solidFill>
              </a:rPr>
              <a:t> </a:t>
            </a:r>
            <a:r>
              <a:rPr lang="nb-NO" sz="1200" dirty="0" err="1" smtClean="0">
                <a:solidFill>
                  <a:srgbClr val="008000"/>
                </a:solidFill>
              </a:rPr>
              <a:t>ancient</a:t>
            </a:r>
            <a:r>
              <a:rPr lang="nb-NO" sz="1200" dirty="0" smtClean="0">
                <a:solidFill>
                  <a:srgbClr val="008000"/>
                </a:solidFill>
              </a:rPr>
              <a:t> mantle </a:t>
            </a:r>
            <a:r>
              <a:rPr lang="nb-NO" sz="1200" dirty="0" err="1" smtClean="0">
                <a:solidFill>
                  <a:srgbClr val="008000"/>
                </a:solidFill>
              </a:rPr>
              <a:t>structures</a:t>
            </a:r>
            <a:r>
              <a:rPr lang="nb-NO" sz="1200" dirty="0" smtClean="0"/>
              <a:t> (</a:t>
            </a:r>
            <a:r>
              <a:rPr lang="nb-NO" sz="1200" b="1" dirty="0" smtClean="0">
                <a:solidFill>
                  <a:srgbClr val="008000"/>
                </a:solidFill>
              </a:rPr>
              <a:t>BEAMS</a:t>
            </a:r>
            <a:r>
              <a:rPr lang="nb-NO" sz="1200" dirty="0" smtClean="0"/>
              <a:t>, Ballmer et al. 2017, Nat. </a:t>
            </a:r>
            <a:r>
              <a:rPr lang="nb-NO" sz="1200" dirty="0" err="1" smtClean="0"/>
              <a:t>Geosci</a:t>
            </a:r>
            <a:r>
              <a:rPr lang="nb-NO" sz="1200" dirty="0" smtClean="0"/>
              <a:t>.)</a:t>
            </a:r>
          </a:p>
          <a:p>
            <a:pPr>
              <a:lnSpc>
                <a:spcPts val="600"/>
              </a:lnSpc>
            </a:pPr>
            <a:endParaRPr lang="nb-NO" dirty="0" smtClean="0"/>
          </a:p>
          <a:p>
            <a:pPr>
              <a:lnSpc>
                <a:spcPts val="1600"/>
              </a:lnSpc>
            </a:pPr>
            <a:r>
              <a:rPr lang="nb-NO" sz="1400" b="1" dirty="0" err="1" smtClean="0">
                <a:solidFill>
                  <a:srgbClr val="0066FF"/>
                </a:solidFill>
              </a:rPr>
              <a:t>Outermost</a:t>
            </a:r>
            <a:r>
              <a:rPr lang="nb-NO" sz="1400" b="1" dirty="0" smtClean="0">
                <a:solidFill>
                  <a:srgbClr val="0066FF"/>
                </a:solidFill>
              </a:rPr>
              <a:t> </a:t>
            </a:r>
            <a:r>
              <a:rPr lang="nb-NO" sz="1400" b="1" dirty="0" err="1" smtClean="0">
                <a:solidFill>
                  <a:srgbClr val="0066FF"/>
                </a:solidFill>
              </a:rPr>
              <a:t>core</a:t>
            </a:r>
            <a:endParaRPr lang="nb-NO" sz="1400" b="1" dirty="0">
              <a:solidFill>
                <a:srgbClr val="0066FF"/>
              </a:solidFill>
            </a:endParaRPr>
          </a:p>
          <a:p>
            <a:pPr>
              <a:lnSpc>
                <a:spcPts val="1600"/>
              </a:lnSpc>
            </a:pPr>
            <a:r>
              <a:rPr lang="nb-NO" sz="1300" b="1" dirty="0">
                <a:solidFill>
                  <a:srgbClr val="FF0000"/>
                </a:solidFill>
              </a:rPr>
              <a:t>E'-</a:t>
            </a:r>
            <a:r>
              <a:rPr lang="nb-NO" sz="1300" b="1" dirty="0" err="1" smtClean="0">
                <a:solidFill>
                  <a:srgbClr val="FF0000"/>
                </a:solidFill>
              </a:rPr>
              <a:t>layer</a:t>
            </a:r>
            <a:r>
              <a:rPr lang="nb-NO" sz="1300" dirty="0" smtClean="0">
                <a:solidFill>
                  <a:srgbClr val="FF0000"/>
                </a:solidFill>
              </a:rPr>
              <a:t>: </a:t>
            </a:r>
            <a:r>
              <a:rPr lang="nb-NO" sz="1300" dirty="0" err="1" smtClean="0"/>
              <a:t>low</a:t>
            </a:r>
            <a:r>
              <a:rPr lang="nb-NO" sz="1300" dirty="0" smtClean="0"/>
              <a:t>-</a:t>
            </a:r>
            <a:r>
              <a:rPr lang="nb-NO" sz="1300" b="1" dirty="0" smtClean="0"/>
              <a:t>V</a:t>
            </a:r>
            <a:r>
              <a:rPr lang="nb-NO" sz="1300" b="1" baseline="-10000" dirty="0" smtClean="0"/>
              <a:t>P</a:t>
            </a:r>
            <a:r>
              <a:rPr lang="nb-NO" sz="1300" dirty="0" smtClean="0"/>
              <a:t>, </a:t>
            </a:r>
            <a:r>
              <a:rPr lang="nb-NO" sz="1300" dirty="0" err="1" smtClean="0"/>
              <a:t>low</a:t>
            </a:r>
            <a:r>
              <a:rPr lang="nb-NO" sz="1300" dirty="0" smtClean="0"/>
              <a:t>-</a:t>
            </a:r>
            <a:r>
              <a:rPr lang="nb-NO" sz="1300" b="1" dirty="0" smtClean="0">
                <a:latin typeface="Symbol" panose="05050102010706020507" pitchFamily="18" charset="2"/>
              </a:rPr>
              <a:t>r</a:t>
            </a:r>
            <a:r>
              <a:rPr lang="nb-NO" sz="1200" dirty="0" smtClean="0"/>
              <a:t> (e.g. Brodholt &amp; Badro, 2017, GRL)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9812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336704" cy="21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684" y="79693"/>
            <a:ext cx="532859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sz="2000" b="1" dirty="0" err="1" smtClean="0">
                <a:solidFill>
                  <a:srgbClr val="9900FF"/>
                </a:solidFill>
              </a:rPr>
              <a:t>BMO-model</a:t>
            </a:r>
            <a:r>
              <a:rPr lang="nb-NO" dirty="0"/>
              <a:t> 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Labrosse</a:t>
            </a:r>
            <a:r>
              <a:rPr lang="nb-NO" dirty="0" smtClean="0"/>
              <a:t> et al. (2007, Nature)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789" y="3212976"/>
            <a:ext cx="6024395" cy="1220847"/>
          </a:xfrm>
          <a:prstGeom prst="rect">
            <a:avLst/>
          </a:prstGeom>
          <a:solidFill>
            <a:srgbClr val="E8E8E8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z="2000" dirty="0" smtClean="0">
                <a:solidFill>
                  <a:srgbClr val="9900FF"/>
                </a:solidFill>
              </a:rPr>
              <a:t>The </a:t>
            </a:r>
            <a:r>
              <a:rPr lang="nb-NO" sz="2000" dirty="0" err="1" smtClean="0">
                <a:solidFill>
                  <a:srgbClr val="9900FF"/>
                </a:solidFill>
              </a:rPr>
              <a:t>BMO</a:t>
            </a:r>
            <a:r>
              <a:rPr lang="nb-NO" sz="2000" dirty="0" smtClean="0">
                <a:solidFill>
                  <a:srgbClr val="9900FF"/>
                </a:solidFill>
              </a:rPr>
              <a:t> </a:t>
            </a:r>
            <a:r>
              <a:rPr lang="nb-NO" sz="2000" dirty="0" err="1" smtClean="0">
                <a:solidFill>
                  <a:srgbClr val="9900FF"/>
                </a:solidFill>
              </a:rPr>
              <a:t>was</a:t>
            </a:r>
            <a:r>
              <a:rPr lang="nb-NO" sz="2000" dirty="0" smtClean="0">
                <a:solidFill>
                  <a:srgbClr val="9900FF"/>
                </a:solidFill>
              </a:rPr>
              <a:t> </a:t>
            </a:r>
            <a:r>
              <a:rPr lang="nb-NO" sz="2000" dirty="0" err="1" smtClean="0">
                <a:solidFill>
                  <a:srgbClr val="9900FF"/>
                </a:solidFill>
              </a:rPr>
              <a:t>probably</a:t>
            </a:r>
            <a:r>
              <a:rPr lang="nb-NO" sz="2000" dirty="0" smtClean="0">
                <a:solidFill>
                  <a:srgbClr val="9900FF"/>
                </a:solidFill>
              </a:rPr>
              <a:t> </a:t>
            </a:r>
            <a:r>
              <a:rPr lang="nb-NO" sz="2000" b="1" dirty="0" smtClean="0">
                <a:solidFill>
                  <a:srgbClr val="9900FF"/>
                </a:solidFill>
              </a:rPr>
              <a:t>long-</a:t>
            </a:r>
            <a:r>
              <a:rPr lang="nb-NO" sz="2000" b="1" dirty="0" err="1" smtClean="0">
                <a:solidFill>
                  <a:srgbClr val="9900FF"/>
                </a:solidFill>
              </a:rPr>
              <a:t>lived</a:t>
            </a:r>
            <a:r>
              <a:rPr lang="nb-NO" sz="2000" dirty="0" smtClean="0">
                <a:solidFill>
                  <a:srgbClr val="9900FF"/>
                </a:solidFill>
              </a:rPr>
              <a:t>:</a:t>
            </a:r>
          </a:p>
          <a:p>
            <a:pPr>
              <a:lnSpc>
                <a:spcPts val="2400"/>
              </a:lnSpc>
            </a:pPr>
            <a:r>
              <a:rPr lang="nb-NO" sz="2000" dirty="0">
                <a:solidFill>
                  <a:srgbClr val="9900FF"/>
                </a:solidFill>
              </a:rPr>
              <a:t> </a:t>
            </a:r>
            <a:r>
              <a:rPr lang="nb-NO" sz="2000" dirty="0" smtClean="0"/>
              <a:t>- </a:t>
            </a:r>
            <a:r>
              <a:rPr lang="nb-NO" dirty="0" err="1" smtClean="0"/>
              <a:t>might</a:t>
            </a:r>
            <a:r>
              <a:rPr lang="nb-NO" dirty="0" smtClean="0"/>
              <a:t> have </a:t>
            </a:r>
            <a:r>
              <a:rPr lang="nb-NO" dirty="0" err="1" smtClean="0"/>
              <a:t>lasted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Proterozoic</a:t>
            </a:r>
            <a:r>
              <a:rPr lang="nb-NO" dirty="0" smtClean="0"/>
              <a:t> or </a:t>
            </a:r>
            <a:r>
              <a:rPr lang="nb-NO" dirty="0" err="1" smtClean="0"/>
              <a:t>Phanerozoic</a:t>
            </a:r>
            <a:r>
              <a:rPr lang="nb-NO" dirty="0" smtClean="0"/>
              <a:t>?</a:t>
            </a:r>
            <a:endParaRPr lang="nb-NO" sz="2000" dirty="0" smtClean="0">
              <a:solidFill>
                <a:srgbClr val="9900FF"/>
              </a:solidFill>
            </a:endParaRPr>
          </a:p>
          <a:p>
            <a:pPr>
              <a:lnSpc>
                <a:spcPts val="2000"/>
              </a:lnSpc>
            </a:pPr>
            <a:endParaRPr lang="nb-NO" sz="2000" dirty="0" smtClean="0">
              <a:solidFill>
                <a:srgbClr val="9900FF"/>
              </a:solidFill>
            </a:endParaRPr>
          </a:p>
          <a:p>
            <a:pPr>
              <a:lnSpc>
                <a:spcPts val="2000"/>
              </a:lnSpc>
            </a:pPr>
            <a:r>
              <a:rPr lang="nb-NO" sz="2000" dirty="0" smtClean="0">
                <a:solidFill>
                  <a:srgbClr val="9900FF"/>
                </a:solidFill>
              </a:rPr>
              <a:t>The </a:t>
            </a:r>
            <a:r>
              <a:rPr lang="nb-NO" sz="2000" b="1" dirty="0" err="1" smtClean="0">
                <a:solidFill>
                  <a:srgbClr val="9900FF"/>
                </a:solidFill>
              </a:rPr>
              <a:t>ULVZs</a:t>
            </a:r>
            <a:r>
              <a:rPr lang="nb-NO" sz="2000" b="1" dirty="0" smtClean="0">
                <a:solidFill>
                  <a:srgbClr val="9900FF"/>
                </a:solidFill>
              </a:rPr>
              <a:t> </a:t>
            </a:r>
            <a:r>
              <a:rPr lang="nb-NO" sz="2000" dirty="0" err="1" smtClean="0">
                <a:solidFill>
                  <a:srgbClr val="9900FF"/>
                </a:solidFill>
              </a:rPr>
              <a:t>might</a:t>
            </a:r>
            <a:r>
              <a:rPr lang="nb-NO" sz="2000" dirty="0" smtClean="0">
                <a:solidFill>
                  <a:srgbClr val="9900FF"/>
                </a:solidFill>
              </a:rPr>
              <a:t> be </a:t>
            </a:r>
            <a:r>
              <a:rPr lang="nb-NO" sz="2000" dirty="0" err="1" smtClean="0">
                <a:solidFill>
                  <a:srgbClr val="9900FF"/>
                </a:solidFill>
              </a:rPr>
              <a:t>partially</a:t>
            </a:r>
            <a:r>
              <a:rPr lang="nb-NO" sz="2000" dirty="0" smtClean="0">
                <a:solidFill>
                  <a:srgbClr val="9900FF"/>
                </a:solidFill>
              </a:rPr>
              <a:t> molten </a:t>
            </a:r>
            <a:r>
              <a:rPr lang="nb-NO" sz="2000" b="1" dirty="0" err="1" smtClean="0">
                <a:solidFill>
                  <a:srgbClr val="9900FF"/>
                </a:solidFill>
              </a:rPr>
              <a:t>BMO-residues</a:t>
            </a:r>
            <a:r>
              <a:rPr lang="nb-NO" sz="2000" dirty="0" smtClean="0">
                <a:solidFill>
                  <a:srgbClr val="9900FF"/>
                </a:solidFill>
              </a:rPr>
              <a:t>? </a:t>
            </a:r>
            <a:endParaRPr lang="nb-NO" sz="20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:\pc\Dokumenter\Adobe-Illustr-figures\Experimental-PhaseRel\Core-phase-rel\Tecto12217-Fig\Fig 14-density-bm-pc-Kd-Fe-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4139952" cy="281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7179" y="2564904"/>
            <a:ext cx="4101292" cy="1041452"/>
            <a:chOff x="3923929" y="2291457"/>
            <a:chExt cx="4101292" cy="1041452"/>
          </a:xfrm>
        </p:grpSpPr>
        <p:sp>
          <p:nvSpPr>
            <p:cNvPr id="15" name="Rectangle 14"/>
            <p:cNvSpPr/>
            <p:nvPr/>
          </p:nvSpPr>
          <p:spPr>
            <a:xfrm>
              <a:off x="3923929" y="2299386"/>
              <a:ext cx="4101292" cy="1019543"/>
            </a:xfrm>
            <a:prstGeom prst="rect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960393" y="2830207"/>
              <a:ext cx="3454792" cy="502702"/>
              <a:chOff x="3744369" y="3026985"/>
              <a:chExt cx="3454792" cy="50270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744369" y="3061043"/>
                <a:ext cx="34547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b="1" dirty="0" smtClean="0"/>
                  <a:t>K</a:t>
                </a:r>
                <a:r>
                  <a:rPr lang="nb-NO" sz="2000" b="1" baseline="-25000" dirty="0" smtClean="0"/>
                  <a:t>D</a:t>
                </a:r>
                <a:r>
                  <a:rPr lang="nb-NO" dirty="0" smtClean="0"/>
                  <a:t>        = (Fe/Mg)</a:t>
                </a:r>
                <a:r>
                  <a:rPr lang="nb-NO" baseline="30000" dirty="0" smtClean="0"/>
                  <a:t>bm </a:t>
                </a:r>
                <a:r>
                  <a:rPr lang="nb-NO" b="1" dirty="0" smtClean="0"/>
                  <a:t>/</a:t>
                </a:r>
                <a:r>
                  <a:rPr lang="nb-NO" dirty="0" smtClean="0"/>
                  <a:t> (Fe/Mg)</a:t>
                </a:r>
                <a:r>
                  <a:rPr lang="nb-NO" baseline="30000" dirty="0" smtClean="0"/>
                  <a:t>melt</a:t>
                </a:r>
                <a:endParaRPr lang="en-GB" baseline="30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86825" y="3026985"/>
                <a:ext cx="665567" cy="50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nb-NO" sz="1100" dirty="0" smtClean="0"/>
                  <a:t>bm/melt</a:t>
                </a:r>
              </a:p>
              <a:p>
                <a:pPr>
                  <a:lnSpc>
                    <a:spcPts val="1600"/>
                  </a:lnSpc>
                </a:pPr>
                <a:r>
                  <a:rPr lang="nb-NO" sz="1100" dirty="0" smtClean="0"/>
                  <a:t>   Fe/Mg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943654" y="2291457"/>
              <a:ext cx="4081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err="1" smtClean="0"/>
                <a:t>BUT</a:t>
              </a:r>
              <a:r>
                <a:rPr lang="nb-NO" sz="1400" dirty="0" smtClean="0"/>
                <a:t>:</a:t>
              </a:r>
            </a:p>
            <a:p>
              <a:r>
                <a:rPr lang="nb-NO" sz="1400" dirty="0" err="1" smtClean="0"/>
                <a:t>Strong</a:t>
              </a:r>
              <a:r>
                <a:rPr lang="nb-NO" sz="1400" dirty="0" smtClean="0"/>
                <a:t> </a:t>
              </a:r>
              <a:r>
                <a:rPr lang="nb-NO" sz="1400" b="1" dirty="0" smtClean="0"/>
                <a:t>Fe/Mg-</a:t>
              </a:r>
              <a:r>
                <a:rPr lang="nb-NO" sz="1400" b="1" dirty="0" err="1" smtClean="0"/>
                <a:t>partitioning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densifies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peridotitic</a:t>
              </a:r>
              <a:r>
                <a:rPr lang="nb-NO" sz="1400" dirty="0" smtClean="0"/>
                <a:t> melts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6061" y="3735107"/>
            <a:ext cx="3790796" cy="2924667"/>
            <a:chOff x="245271" y="3933333"/>
            <a:chExt cx="3790796" cy="2924667"/>
          </a:xfrm>
        </p:grpSpPr>
        <p:pic>
          <p:nvPicPr>
            <p:cNvPr id="21" name="Picture 3" descr="M:\pc\Dokumenter\Adobe-Illustr-figures\Experimental-PhaseRel\Core-phase-rel\Tecto12217-Fig\Fig 14-density-bm-pc-Kd-Fe-M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71" y="3933333"/>
              <a:ext cx="3790796" cy="2924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20283" y="5720791"/>
              <a:ext cx="1291817" cy="912442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9334" y="3735107"/>
            <a:ext cx="2084788" cy="2393646"/>
            <a:chOff x="5489253" y="4357693"/>
            <a:chExt cx="2084788" cy="2393646"/>
          </a:xfrm>
        </p:grpSpPr>
        <p:pic>
          <p:nvPicPr>
            <p:cNvPr id="23" name="Picture 4" descr="M:\pc\Dokumenter\Adobe-Illustr-figures\Experimental-PhaseRel\Core-phase-rel\Tecto12217-Fig\Fig 14-density-bm-pc-Kd-Fe-M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253" y="4357693"/>
              <a:ext cx="2084788" cy="2393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 flipH="1">
              <a:off x="5954056" y="6324801"/>
              <a:ext cx="105704" cy="149523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 </a:t>
              </a:r>
              <a:endParaRPr lang="en-GB" sz="16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76256" y="5099693"/>
            <a:ext cx="17524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sz="1600" b="1" dirty="0" err="1" smtClean="0">
                <a:solidFill>
                  <a:srgbClr val="FF0000"/>
                </a:solidFill>
              </a:rPr>
              <a:t>Neutral</a:t>
            </a:r>
            <a:r>
              <a:rPr lang="nb-NO" sz="1600" b="1" dirty="0" smtClean="0">
                <a:solidFill>
                  <a:srgbClr val="FF0000"/>
                </a:solidFill>
              </a:rPr>
              <a:t> </a:t>
            </a:r>
            <a:r>
              <a:rPr lang="nb-NO" sz="1600" b="1" dirty="0" err="1" smtClean="0">
                <a:solidFill>
                  <a:srgbClr val="FF0000"/>
                </a:solidFill>
              </a:rPr>
              <a:t>buoyancy</a:t>
            </a:r>
            <a:endParaRPr lang="nb-NO" sz="1600" b="1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nb-NO" sz="1600" b="1" dirty="0" smtClean="0">
                <a:solidFill>
                  <a:srgbClr val="FF0000"/>
                </a:solidFill>
              </a:rPr>
              <a:t> at 73-80</a:t>
            </a:r>
            <a:r>
              <a:rPr lang="nb-NO" sz="1600" dirty="0" smtClean="0">
                <a:solidFill>
                  <a:srgbClr val="FF0000"/>
                </a:solidFill>
              </a:rPr>
              <a:t> </a:t>
            </a:r>
            <a:r>
              <a:rPr lang="nb-NO" sz="1600" dirty="0" err="1" smtClean="0">
                <a:solidFill>
                  <a:srgbClr val="FF0000"/>
                </a:solidFill>
              </a:rPr>
              <a:t>GPa</a:t>
            </a:r>
            <a:endParaRPr lang="nb-NO" sz="16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nb-NO" sz="1600" b="1" dirty="0" smtClean="0">
                <a:solidFill>
                  <a:srgbClr val="FF0000"/>
                </a:solidFill>
              </a:rPr>
              <a:t> ~1800</a:t>
            </a:r>
            <a:r>
              <a:rPr lang="nb-NO" sz="1600" dirty="0" smtClean="0">
                <a:solidFill>
                  <a:srgbClr val="FF0000"/>
                </a:solidFill>
              </a:rPr>
              <a:t> km depth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2046" y="85635"/>
            <a:ext cx="2676993" cy="861774"/>
          </a:xfrm>
          <a:prstGeom prst="rect">
            <a:avLst/>
          </a:prstGeom>
          <a:solidFill>
            <a:srgbClr val="E8E8E8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nb-NO" b="1" dirty="0" err="1" smtClean="0">
                <a:solidFill>
                  <a:srgbClr val="9900FF"/>
                </a:solidFill>
              </a:rPr>
              <a:t>BMO</a:t>
            </a:r>
            <a:r>
              <a:rPr lang="nb-NO" dirty="0" smtClean="0">
                <a:solidFill>
                  <a:srgbClr val="9900FF"/>
                </a:solidFill>
              </a:rPr>
              <a:t>:</a:t>
            </a:r>
          </a:p>
          <a:p>
            <a:pPr>
              <a:lnSpc>
                <a:spcPts val="2000"/>
              </a:lnSpc>
            </a:pPr>
            <a:r>
              <a:rPr lang="nb-NO" dirty="0" smtClean="0">
                <a:solidFill>
                  <a:srgbClr val="9900FF"/>
                </a:solidFill>
              </a:rPr>
              <a:t>  </a:t>
            </a:r>
            <a:r>
              <a:rPr lang="nb-NO" dirty="0" err="1" smtClean="0">
                <a:solidFill>
                  <a:srgbClr val="9900FF"/>
                </a:solidFill>
              </a:rPr>
              <a:t>results</a:t>
            </a:r>
            <a:r>
              <a:rPr lang="nb-NO" dirty="0" smtClean="0">
                <a:solidFill>
                  <a:srgbClr val="9900FF"/>
                </a:solidFill>
              </a:rPr>
              <a:t> from solid-melt</a:t>
            </a:r>
          </a:p>
          <a:p>
            <a:pPr>
              <a:lnSpc>
                <a:spcPts val="2000"/>
              </a:lnSpc>
            </a:pPr>
            <a:r>
              <a:rPr lang="nb-NO" b="1" dirty="0" err="1" smtClean="0">
                <a:solidFill>
                  <a:srgbClr val="9900FF"/>
                </a:solidFill>
              </a:rPr>
              <a:t>density</a:t>
            </a:r>
            <a:r>
              <a:rPr lang="nb-NO" b="1" dirty="0" smtClean="0">
                <a:solidFill>
                  <a:srgbClr val="9900FF"/>
                </a:solidFill>
              </a:rPr>
              <a:t> </a:t>
            </a:r>
            <a:r>
              <a:rPr lang="nb-NO" b="1" dirty="0" err="1" smtClean="0">
                <a:solidFill>
                  <a:srgbClr val="9900FF"/>
                </a:solidFill>
              </a:rPr>
              <a:t>crossover</a:t>
            </a:r>
            <a:r>
              <a:rPr lang="nb-NO" b="1" dirty="0" smtClean="0">
                <a:solidFill>
                  <a:srgbClr val="9900FF"/>
                </a:solidFill>
              </a:rPr>
              <a:t> </a:t>
            </a:r>
            <a:r>
              <a:rPr lang="nb-NO" sz="1600" dirty="0" smtClean="0">
                <a:solidFill>
                  <a:srgbClr val="9900FF"/>
                </a:solidFill>
              </a:rPr>
              <a:t>at </a:t>
            </a:r>
            <a:r>
              <a:rPr lang="nb-NO" sz="1600" dirty="0" err="1" smtClean="0">
                <a:solidFill>
                  <a:srgbClr val="9900FF"/>
                </a:solidFill>
              </a:rPr>
              <a:t>high</a:t>
            </a:r>
            <a:r>
              <a:rPr lang="nb-NO" sz="1600" dirty="0" smtClean="0">
                <a:solidFill>
                  <a:srgbClr val="9900FF"/>
                </a:solidFill>
              </a:rPr>
              <a:t> p </a:t>
            </a:r>
            <a:endParaRPr lang="nb-NO" sz="1600" dirty="0">
              <a:solidFill>
                <a:srgbClr val="99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3914" y="6376073"/>
            <a:ext cx="2198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Data </a:t>
            </a:r>
            <a:r>
              <a:rPr lang="nb-NO" sz="1100" dirty="0" err="1" smtClean="0"/>
              <a:t>compiled</a:t>
            </a:r>
            <a:r>
              <a:rPr lang="nb-NO" sz="1100" dirty="0" smtClean="0"/>
              <a:t> in:</a:t>
            </a:r>
          </a:p>
          <a:p>
            <a:r>
              <a:rPr lang="nb-NO" sz="1100" dirty="0" smtClean="0"/>
              <a:t>Trønnes et al. (2019, </a:t>
            </a:r>
            <a:r>
              <a:rPr lang="nb-NO" sz="1100" dirty="0" err="1" smtClean="0"/>
              <a:t>Tectonophys</a:t>
            </a:r>
            <a:r>
              <a:rPr lang="nb-NO" sz="1100" dirty="0" smtClean="0"/>
              <a:t>.)</a:t>
            </a:r>
            <a:endParaRPr lang="en-US" sz="11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72168" y="8266"/>
            <a:ext cx="2415784" cy="7848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b-NO" sz="1400" dirty="0" err="1" smtClean="0"/>
              <a:t>However</a:t>
            </a:r>
            <a:r>
              <a:rPr lang="nb-NO" sz="1400" dirty="0" smtClean="0"/>
              <a:t>, </a:t>
            </a:r>
            <a:r>
              <a:rPr lang="nb-NO" sz="1400" b="1" dirty="0" err="1" smtClean="0"/>
              <a:t>no</a:t>
            </a:r>
            <a:r>
              <a:rPr lang="nb-NO" sz="1400" dirty="0" smtClean="0"/>
              <a:t> </a:t>
            </a:r>
            <a:r>
              <a:rPr lang="nb-NO" sz="1400" dirty="0" err="1" smtClean="0"/>
              <a:t>crossover</a:t>
            </a:r>
            <a:r>
              <a:rPr lang="nb-NO" sz="1400" dirty="0" smtClean="0"/>
              <a:t> for:</a:t>
            </a:r>
          </a:p>
          <a:p>
            <a:pPr>
              <a:lnSpc>
                <a:spcPts val="1800"/>
              </a:lnSpc>
            </a:pPr>
            <a:r>
              <a:rPr lang="nb-NO" sz="1400" dirty="0" smtClean="0"/>
              <a:t>     </a:t>
            </a:r>
            <a:r>
              <a:rPr lang="nb-NO" sz="1400" b="1" dirty="0" err="1" smtClean="0">
                <a:solidFill>
                  <a:srgbClr val="FF0000"/>
                </a:solidFill>
              </a:rPr>
              <a:t>MgSiO</a:t>
            </a:r>
            <a:r>
              <a:rPr lang="nb-NO" sz="1400" b="1" baseline="-25000" dirty="0" err="1" smtClean="0">
                <a:solidFill>
                  <a:srgbClr val="FF0000"/>
                </a:solidFill>
              </a:rPr>
              <a:t>3</a:t>
            </a:r>
            <a:r>
              <a:rPr lang="nb-NO" sz="1400" dirty="0" smtClean="0">
                <a:solidFill>
                  <a:srgbClr val="FF0000"/>
                </a:solidFill>
              </a:rPr>
              <a:t> (</a:t>
            </a:r>
            <a:r>
              <a:rPr lang="nb-NO" sz="1400" dirty="0" err="1" smtClean="0">
                <a:solidFill>
                  <a:srgbClr val="FF0000"/>
                </a:solidFill>
              </a:rPr>
              <a:t>bm</a:t>
            </a:r>
            <a:r>
              <a:rPr lang="nb-NO" sz="1400" dirty="0" smtClean="0">
                <a:solidFill>
                  <a:srgbClr val="FF0000"/>
                </a:solidFill>
              </a:rPr>
              <a:t>, melt)</a:t>
            </a:r>
          </a:p>
          <a:p>
            <a:pPr>
              <a:lnSpc>
                <a:spcPts val="1800"/>
              </a:lnSpc>
            </a:pPr>
            <a:r>
              <a:rPr lang="nb-NO" sz="1400" dirty="0" smtClean="0"/>
              <a:t>and  </a:t>
            </a:r>
            <a:r>
              <a:rPr lang="nb-NO" sz="1400" b="1" dirty="0" err="1" smtClean="0">
                <a:solidFill>
                  <a:srgbClr val="0066FF"/>
                </a:solidFill>
              </a:rPr>
              <a:t>MgO</a:t>
            </a:r>
            <a:r>
              <a:rPr lang="nb-NO" sz="1400" dirty="0" smtClean="0">
                <a:solidFill>
                  <a:srgbClr val="0066FF"/>
                </a:solidFill>
              </a:rPr>
              <a:t> (</a:t>
            </a:r>
            <a:r>
              <a:rPr lang="nb-NO" sz="1400" dirty="0" err="1" smtClean="0">
                <a:solidFill>
                  <a:srgbClr val="0066FF"/>
                </a:solidFill>
              </a:rPr>
              <a:t>fp</a:t>
            </a:r>
            <a:r>
              <a:rPr lang="nb-NO" sz="1400" dirty="0" smtClean="0">
                <a:solidFill>
                  <a:srgbClr val="0066FF"/>
                </a:solidFill>
              </a:rPr>
              <a:t>, melt)</a:t>
            </a:r>
          </a:p>
        </p:txBody>
      </p:sp>
    </p:spTree>
    <p:extLst>
      <p:ext uri="{BB962C8B-B14F-4D97-AF65-F5344CB8AC3E}">
        <p14:creationId xmlns:p14="http://schemas.microsoft.com/office/powerpoint/2010/main" val="39892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5297" y="1944427"/>
            <a:ext cx="8478981" cy="75645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599" y="4973031"/>
            <a:ext cx="8478981" cy="75645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526" y="3462885"/>
            <a:ext cx="8478981" cy="75645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" y="1185517"/>
            <a:ext cx="8945236" cy="5596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6" y="1578045"/>
            <a:ext cx="8484868" cy="4074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9" y="2716751"/>
            <a:ext cx="8345343" cy="3594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5" y="4838733"/>
            <a:ext cx="1771535" cy="1858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55" y="2288195"/>
            <a:ext cx="1088339" cy="450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6" y="5040580"/>
            <a:ext cx="667912" cy="280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82387"/>
            <a:ext cx="8528297" cy="661720"/>
          </a:xfrm>
          <a:prstGeom prst="rect">
            <a:avLst/>
          </a:prstGeom>
          <a:solidFill>
            <a:srgbClr val="E0E0E0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3333FF"/>
                </a:solidFill>
              </a:rPr>
              <a:t>Melting </a:t>
            </a:r>
            <a:r>
              <a:rPr lang="nb-NO" sz="2000" b="1" dirty="0" err="1">
                <a:solidFill>
                  <a:srgbClr val="3333FF"/>
                </a:solidFill>
              </a:rPr>
              <a:t>relations</a:t>
            </a:r>
            <a:r>
              <a:rPr lang="nb-NO" sz="2000" dirty="0">
                <a:solidFill>
                  <a:srgbClr val="3333FF"/>
                </a:solidFill>
              </a:rPr>
              <a:t> </a:t>
            </a:r>
            <a:r>
              <a:rPr lang="nb-NO" sz="2000" dirty="0" smtClean="0">
                <a:solidFill>
                  <a:srgbClr val="3333FF"/>
                </a:solidFill>
              </a:rPr>
              <a:t>and </a:t>
            </a:r>
            <a:r>
              <a:rPr lang="nb-NO" sz="2000" b="1" dirty="0" smtClean="0">
                <a:solidFill>
                  <a:srgbClr val="3333FF"/>
                </a:solidFill>
              </a:rPr>
              <a:t>adiabats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of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peridotite</a:t>
            </a:r>
            <a:r>
              <a:rPr lang="nb-NO" sz="2000" dirty="0" smtClean="0">
                <a:solidFill>
                  <a:srgbClr val="3333FF"/>
                </a:solidFill>
              </a:rPr>
              <a:t>: </a:t>
            </a:r>
          </a:p>
          <a:p>
            <a:r>
              <a:rPr lang="nb-NO" sz="1700" dirty="0" err="1" smtClean="0"/>
              <a:t>Neutral</a:t>
            </a:r>
            <a:r>
              <a:rPr lang="nb-NO" sz="1700" dirty="0" smtClean="0"/>
              <a:t> </a:t>
            </a:r>
            <a:r>
              <a:rPr lang="nb-NO" sz="1700" dirty="0" err="1" smtClean="0"/>
              <a:t>buoyancy</a:t>
            </a:r>
            <a:r>
              <a:rPr lang="nb-NO" sz="1700" dirty="0"/>
              <a:t> </a:t>
            </a:r>
            <a:r>
              <a:rPr lang="nb-NO" sz="1700" dirty="0" err="1"/>
              <a:t>level</a:t>
            </a:r>
            <a:r>
              <a:rPr lang="nb-NO" sz="1700" dirty="0"/>
              <a:t>(s) </a:t>
            </a:r>
            <a:r>
              <a:rPr lang="nb-NO" sz="1700" dirty="0" err="1" smtClean="0"/>
              <a:t>expressed</a:t>
            </a:r>
            <a:r>
              <a:rPr lang="nb-NO" sz="1700" dirty="0" smtClean="0"/>
              <a:t> by </a:t>
            </a:r>
            <a:r>
              <a:rPr lang="nb-NO" sz="1700" dirty="0" err="1" smtClean="0"/>
              <a:t>the</a:t>
            </a:r>
            <a:r>
              <a:rPr lang="nb-NO" sz="1700" dirty="0" smtClean="0"/>
              <a:t> initial adiabat-</a:t>
            </a:r>
            <a:r>
              <a:rPr lang="nb-NO" sz="1700" dirty="0" err="1" smtClean="0"/>
              <a:t>liquidus</a:t>
            </a:r>
            <a:r>
              <a:rPr lang="nb-NO" sz="1700" dirty="0" smtClean="0"/>
              <a:t> </a:t>
            </a:r>
            <a:r>
              <a:rPr lang="nb-NO" sz="1700" dirty="0" err="1" smtClean="0"/>
              <a:t>touching</a:t>
            </a:r>
            <a:r>
              <a:rPr lang="nb-NO" sz="1700" dirty="0" smtClean="0"/>
              <a:t> during MO </a:t>
            </a:r>
            <a:r>
              <a:rPr lang="nb-NO" sz="1700" dirty="0" err="1" smtClean="0"/>
              <a:t>cooling</a:t>
            </a: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265032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6067"/>
            <a:ext cx="4176143" cy="707886"/>
          </a:xfrm>
          <a:prstGeom prst="rect">
            <a:avLst/>
          </a:prstGeom>
          <a:solidFill>
            <a:srgbClr val="E8E8E8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z="2200" dirty="0" err="1" smtClean="0">
                <a:solidFill>
                  <a:srgbClr val="0066FF"/>
                </a:solidFill>
              </a:rPr>
              <a:t>Outermost</a:t>
            </a:r>
            <a:r>
              <a:rPr lang="nb-NO" sz="2200" dirty="0" smtClean="0">
                <a:solidFill>
                  <a:srgbClr val="0066FF"/>
                </a:solidFill>
              </a:rPr>
              <a:t> </a:t>
            </a:r>
            <a:r>
              <a:rPr lang="nb-NO" sz="2200" dirty="0" err="1" smtClean="0">
                <a:solidFill>
                  <a:srgbClr val="9900FF"/>
                </a:solidFill>
              </a:rPr>
              <a:t>stagnant</a:t>
            </a:r>
            <a:r>
              <a:rPr lang="nb-NO" sz="2200" dirty="0" smtClean="0">
                <a:solidFill>
                  <a:srgbClr val="9900FF"/>
                </a:solidFill>
              </a:rPr>
              <a:t>(?)</a:t>
            </a:r>
            <a:r>
              <a:rPr lang="nb-NO" sz="2200" dirty="0" smtClean="0">
                <a:solidFill>
                  <a:srgbClr val="0066FF"/>
                </a:solidFill>
              </a:rPr>
              <a:t> E'-</a:t>
            </a:r>
            <a:r>
              <a:rPr lang="nb-NO" sz="2200" dirty="0" err="1" smtClean="0">
                <a:solidFill>
                  <a:srgbClr val="0066FF"/>
                </a:solidFill>
              </a:rPr>
              <a:t>layer</a:t>
            </a:r>
            <a:endParaRPr lang="nb-NO" sz="2200" dirty="0" smtClean="0">
              <a:solidFill>
                <a:srgbClr val="0066FF"/>
              </a:solidFill>
            </a:endParaRPr>
          </a:p>
          <a:p>
            <a:pPr>
              <a:lnSpc>
                <a:spcPts val="2400"/>
              </a:lnSpc>
            </a:pPr>
            <a:r>
              <a:rPr lang="nb-NO" sz="2000" dirty="0" smtClean="0">
                <a:solidFill>
                  <a:srgbClr val="0066FF"/>
                </a:solidFill>
              </a:rPr>
              <a:t>gradationally stratified, low </a:t>
            </a:r>
            <a:r>
              <a:rPr lang="nb-NO" sz="2000" b="1" dirty="0" smtClean="0">
                <a:solidFill>
                  <a:srgbClr val="0066FF"/>
                </a:solidFill>
              </a:rPr>
              <a:t>V</a:t>
            </a:r>
            <a:r>
              <a:rPr lang="nb-NO" sz="2000" b="1" baseline="-16000" dirty="0" smtClean="0">
                <a:solidFill>
                  <a:srgbClr val="0066FF"/>
                </a:solidFill>
                <a:latin typeface="Symbol" panose="05050102010706020507" pitchFamily="18" charset="2"/>
              </a:rPr>
              <a:t>F</a:t>
            </a:r>
            <a:r>
              <a:rPr lang="nb-NO" sz="2000" dirty="0" smtClean="0">
                <a:solidFill>
                  <a:srgbClr val="0066FF"/>
                </a:solidFill>
              </a:rPr>
              <a:t> - low </a:t>
            </a:r>
            <a:r>
              <a:rPr lang="nb-NO" sz="20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66" y="1125757"/>
            <a:ext cx="4705134" cy="2010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rgbClr val="0066FF"/>
                </a:solidFill>
              </a:rPr>
              <a:t>Feasible</a:t>
            </a:r>
            <a:r>
              <a:rPr lang="nb-NO" b="1" dirty="0" smtClean="0">
                <a:solidFill>
                  <a:srgbClr val="0066FF"/>
                </a:solidFill>
              </a:rPr>
              <a:t> </a:t>
            </a:r>
            <a:r>
              <a:rPr lang="nb-NO" b="1" dirty="0" err="1" smtClean="0">
                <a:solidFill>
                  <a:srgbClr val="0066FF"/>
                </a:solidFill>
              </a:rPr>
              <a:t>because</a:t>
            </a:r>
            <a:r>
              <a:rPr lang="nb-NO" b="1" dirty="0" smtClean="0">
                <a:solidFill>
                  <a:srgbClr val="0066FF"/>
                </a:solidFill>
              </a:rPr>
              <a:t>:</a:t>
            </a:r>
          </a:p>
          <a:p>
            <a:pPr>
              <a:lnSpc>
                <a:spcPts val="3200"/>
              </a:lnSpc>
            </a:pPr>
            <a:r>
              <a:rPr lang="nb-NO" dirty="0" smtClean="0">
                <a:solidFill>
                  <a:srgbClr val="009900"/>
                </a:solidFill>
              </a:rPr>
              <a:t>- </a:t>
            </a:r>
            <a:r>
              <a:rPr lang="nb-NO" dirty="0" err="1" smtClean="0">
                <a:solidFill>
                  <a:srgbClr val="009900"/>
                </a:solidFill>
              </a:rPr>
              <a:t>high</a:t>
            </a:r>
            <a:r>
              <a:rPr lang="nb-NO" dirty="0" smtClean="0">
                <a:solidFill>
                  <a:srgbClr val="009900"/>
                </a:solidFill>
              </a:rPr>
              <a:t> </a:t>
            </a:r>
            <a:r>
              <a:rPr lang="nb-NO" dirty="0" err="1" smtClean="0">
                <a:solidFill>
                  <a:srgbClr val="009900"/>
                </a:solidFill>
              </a:rPr>
              <a:t>thermal</a:t>
            </a:r>
            <a:r>
              <a:rPr lang="nb-NO" dirty="0" smtClean="0">
                <a:solidFill>
                  <a:srgbClr val="009900"/>
                </a:solidFill>
              </a:rPr>
              <a:t> </a:t>
            </a:r>
            <a:r>
              <a:rPr lang="nb-NO" dirty="0" err="1" smtClean="0">
                <a:solidFill>
                  <a:srgbClr val="009900"/>
                </a:solidFill>
              </a:rPr>
              <a:t>conductivity</a:t>
            </a:r>
            <a:r>
              <a:rPr lang="nb-NO" dirty="0" smtClean="0">
                <a:solidFill>
                  <a:srgbClr val="009900"/>
                </a:solidFill>
              </a:rPr>
              <a:t> </a:t>
            </a:r>
            <a:r>
              <a:rPr lang="nb-NO" dirty="0" err="1" smtClean="0">
                <a:solidFill>
                  <a:srgbClr val="009900"/>
                </a:solidFill>
              </a:rPr>
              <a:t>supresses</a:t>
            </a:r>
            <a:r>
              <a:rPr lang="nb-NO" dirty="0" smtClean="0">
                <a:solidFill>
                  <a:srgbClr val="009900"/>
                </a:solidFill>
              </a:rPr>
              <a:t> convection</a:t>
            </a:r>
          </a:p>
          <a:p>
            <a:pPr>
              <a:lnSpc>
                <a:spcPts val="2400"/>
              </a:lnSpc>
            </a:pPr>
            <a:r>
              <a:rPr lang="nb-NO" dirty="0" smtClean="0">
                <a:solidFill>
                  <a:srgbClr val="009900"/>
                </a:solidFill>
              </a:rPr>
              <a:t>- </a:t>
            </a:r>
            <a:r>
              <a:rPr lang="nb-NO" dirty="0" err="1" smtClean="0">
                <a:solidFill>
                  <a:srgbClr val="009900"/>
                </a:solidFill>
              </a:rPr>
              <a:t>low</a:t>
            </a:r>
            <a:r>
              <a:rPr lang="nb-NO" dirty="0" smtClean="0">
                <a:solidFill>
                  <a:srgbClr val="009900"/>
                </a:solidFill>
              </a:rPr>
              <a:t> </a:t>
            </a:r>
            <a:r>
              <a:rPr lang="nb-NO" dirty="0" err="1" smtClean="0">
                <a:solidFill>
                  <a:srgbClr val="009900"/>
                </a:solidFill>
              </a:rPr>
              <a:t>viscosity</a:t>
            </a:r>
            <a:r>
              <a:rPr lang="nb-NO" dirty="0" smtClean="0">
                <a:solidFill>
                  <a:srgbClr val="009900"/>
                </a:solidFill>
              </a:rPr>
              <a:t> </a:t>
            </a:r>
            <a:r>
              <a:rPr lang="nb-NO" dirty="0" err="1" smtClean="0">
                <a:solidFill>
                  <a:srgbClr val="009900"/>
                </a:solidFill>
              </a:rPr>
              <a:t>reduces</a:t>
            </a:r>
            <a:r>
              <a:rPr lang="nb-NO" dirty="0" smtClean="0">
                <a:solidFill>
                  <a:srgbClr val="009900"/>
                </a:solidFill>
              </a:rPr>
              <a:t> viscous entrainment</a:t>
            </a:r>
          </a:p>
          <a:p>
            <a:pPr>
              <a:lnSpc>
                <a:spcPts val="2400"/>
              </a:lnSpc>
            </a:pPr>
            <a:r>
              <a:rPr lang="nb-NO" dirty="0" smtClean="0">
                <a:solidFill>
                  <a:srgbClr val="009900"/>
                </a:solidFill>
              </a:rPr>
              <a:t>  </a:t>
            </a:r>
            <a:r>
              <a:rPr lang="nb-NO" dirty="0" smtClean="0">
                <a:solidFill>
                  <a:srgbClr val="CC00FF"/>
                </a:solidFill>
              </a:rPr>
              <a:t>and </a:t>
            </a:r>
            <a:r>
              <a:rPr lang="nb-NO" dirty="0" err="1" smtClean="0">
                <a:solidFill>
                  <a:srgbClr val="CC00FF"/>
                </a:solidFill>
              </a:rPr>
              <a:t>the</a:t>
            </a:r>
            <a:r>
              <a:rPr lang="nb-NO" dirty="0" smtClean="0">
                <a:solidFill>
                  <a:srgbClr val="CC00FF"/>
                </a:solidFill>
              </a:rPr>
              <a:t> E'-layer may stabilise </a:t>
            </a:r>
            <a:r>
              <a:rPr lang="nb-NO" dirty="0" err="1" smtClean="0">
                <a:solidFill>
                  <a:srgbClr val="CC00FF"/>
                </a:solidFill>
              </a:rPr>
              <a:t>the</a:t>
            </a:r>
            <a:r>
              <a:rPr lang="nb-NO" dirty="0" smtClean="0">
                <a:solidFill>
                  <a:srgbClr val="CC00FF"/>
                </a:solidFill>
              </a:rPr>
              <a:t> </a:t>
            </a:r>
            <a:r>
              <a:rPr lang="nb-NO" dirty="0" err="1" smtClean="0">
                <a:solidFill>
                  <a:srgbClr val="CC00FF"/>
                </a:solidFill>
              </a:rPr>
              <a:t>geodynamo</a:t>
            </a:r>
            <a:endParaRPr lang="nb-NO" dirty="0" smtClean="0">
              <a:solidFill>
                <a:srgbClr val="CC00FF"/>
              </a:solidFill>
            </a:endParaRPr>
          </a:p>
          <a:p>
            <a:pPr>
              <a:lnSpc>
                <a:spcPts val="2400"/>
              </a:lnSpc>
            </a:pPr>
            <a:r>
              <a:rPr lang="nb-NO" dirty="0"/>
              <a:t> </a:t>
            </a:r>
            <a:r>
              <a:rPr lang="nb-NO" dirty="0" smtClean="0"/>
              <a:t>                      </a:t>
            </a:r>
            <a:r>
              <a:rPr lang="nb-NO" sz="1200" dirty="0" smtClean="0"/>
              <a:t>(</a:t>
            </a:r>
            <a:r>
              <a:rPr lang="nb-NO" sz="1200" dirty="0"/>
              <a:t>Hernlund &amp; </a:t>
            </a:r>
            <a:r>
              <a:rPr lang="nb-NO" sz="1200" dirty="0" err="1"/>
              <a:t>McNamara</a:t>
            </a:r>
            <a:r>
              <a:rPr lang="nb-NO" sz="1200" dirty="0"/>
              <a:t>, 2015, </a:t>
            </a:r>
            <a:r>
              <a:rPr lang="nb-NO" sz="1200" dirty="0" err="1"/>
              <a:t>Treat</a:t>
            </a:r>
            <a:r>
              <a:rPr lang="nb-NO" sz="1200" dirty="0"/>
              <a:t>. </a:t>
            </a:r>
            <a:r>
              <a:rPr lang="nb-NO" sz="1200" dirty="0" err="1"/>
              <a:t>Geophys</a:t>
            </a:r>
            <a:r>
              <a:rPr lang="nb-NO" sz="1200" dirty="0"/>
              <a:t>.)</a:t>
            </a:r>
          </a:p>
          <a:p>
            <a:pPr>
              <a:lnSpc>
                <a:spcPts val="2400"/>
              </a:lnSpc>
            </a:pPr>
            <a:endParaRPr lang="en-GB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79" y="95297"/>
            <a:ext cx="3515770" cy="33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8623" y="3889664"/>
            <a:ext cx="2759841" cy="1477328"/>
          </a:xfrm>
          <a:prstGeom prst="rect">
            <a:avLst/>
          </a:prstGeom>
          <a:solidFill>
            <a:srgbClr val="E4E4E4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Seismology</a:t>
            </a:r>
          </a:p>
          <a:p>
            <a:r>
              <a:rPr lang="en-GB" sz="1100" dirty="0" smtClean="0"/>
              <a:t>Lay &amp; </a:t>
            </a:r>
            <a:r>
              <a:rPr lang="en-GB" sz="1100" dirty="0"/>
              <a:t>Young, </a:t>
            </a:r>
            <a:r>
              <a:rPr lang="en-GB" sz="1100" dirty="0" smtClean="0"/>
              <a:t>1990</a:t>
            </a:r>
          </a:p>
          <a:p>
            <a:r>
              <a:rPr lang="en-GB" sz="1100" dirty="0" err="1" smtClean="0"/>
              <a:t>Garnero</a:t>
            </a:r>
            <a:r>
              <a:rPr lang="en-GB" sz="1100" dirty="0" smtClean="0"/>
              <a:t> </a:t>
            </a:r>
            <a:r>
              <a:rPr lang="en-GB" sz="1100" dirty="0"/>
              <a:t>et al., </a:t>
            </a:r>
            <a:r>
              <a:rPr lang="en-GB" sz="1100" dirty="0" smtClean="0"/>
              <a:t>1993</a:t>
            </a:r>
          </a:p>
          <a:p>
            <a:r>
              <a:rPr lang="en-GB" sz="1100" dirty="0" err="1" smtClean="0"/>
              <a:t>Helffrich</a:t>
            </a:r>
            <a:r>
              <a:rPr lang="en-GB" sz="1100" dirty="0" smtClean="0"/>
              <a:t> &amp; </a:t>
            </a:r>
            <a:r>
              <a:rPr lang="en-GB" sz="1100" dirty="0" err="1"/>
              <a:t>Kaneshima</a:t>
            </a:r>
            <a:r>
              <a:rPr lang="en-GB" sz="1100" dirty="0"/>
              <a:t>, </a:t>
            </a:r>
            <a:r>
              <a:rPr lang="en-GB" sz="1100" dirty="0" smtClean="0"/>
              <a:t>2010</a:t>
            </a:r>
          </a:p>
          <a:p>
            <a:r>
              <a:rPr lang="en-GB" sz="1100" dirty="0" err="1" smtClean="0"/>
              <a:t>Kaneshima</a:t>
            </a:r>
            <a:r>
              <a:rPr lang="en-GB" sz="1100" dirty="0" smtClean="0"/>
              <a:t> &amp; </a:t>
            </a:r>
            <a:r>
              <a:rPr lang="en-GB" sz="1100" dirty="0" err="1"/>
              <a:t>Helffrich</a:t>
            </a:r>
            <a:r>
              <a:rPr lang="en-GB" sz="1100" dirty="0"/>
              <a:t>, </a:t>
            </a:r>
            <a:r>
              <a:rPr lang="en-GB" sz="1100" dirty="0" smtClean="0"/>
              <a:t>2013</a:t>
            </a:r>
          </a:p>
          <a:p>
            <a:r>
              <a:rPr lang="en-GB" sz="1100" dirty="0" err="1" smtClean="0"/>
              <a:t>Kaneshima</a:t>
            </a:r>
            <a:r>
              <a:rPr lang="en-GB" sz="1100" dirty="0" smtClean="0"/>
              <a:t> &amp; Matsuzawa, 2015</a:t>
            </a:r>
          </a:p>
          <a:p>
            <a:r>
              <a:rPr lang="en-GB" sz="1100" b="1" dirty="0" err="1" smtClean="0">
                <a:solidFill>
                  <a:srgbClr val="9900CC"/>
                </a:solidFill>
              </a:rPr>
              <a:t>Kaneshima</a:t>
            </a:r>
            <a:r>
              <a:rPr lang="en-GB" sz="1100" b="1" dirty="0">
                <a:solidFill>
                  <a:srgbClr val="9900CC"/>
                </a:solidFill>
              </a:rPr>
              <a:t>, </a:t>
            </a:r>
            <a:r>
              <a:rPr lang="en-GB" sz="1100" b="1" dirty="0" smtClean="0">
                <a:solidFill>
                  <a:srgbClr val="9900CC"/>
                </a:solidFill>
              </a:rPr>
              <a:t>2018</a:t>
            </a:r>
          </a:p>
          <a:p>
            <a:r>
              <a:rPr lang="nb-NO" sz="1100" b="1" dirty="0" smtClean="0">
                <a:solidFill>
                  <a:srgbClr val="0066FF"/>
                </a:solidFill>
              </a:rPr>
              <a:t>Irving et al., 2018: </a:t>
            </a:r>
            <a:r>
              <a:rPr lang="nb-NO" sz="1100" dirty="0" smtClean="0">
                <a:solidFill>
                  <a:srgbClr val="0066FF"/>
                </a:solidFill>
              </a:rPr>
              <a:t>Adiabatic </a:t>
            </a:r>
            <a:r>
              <a:rPr lang="nb-NO" sz="1100" dirty="0" err="1" smtClean="0">
                <a:solidFill>
                  <a:srgbClr val="0066FF"/>
                </a:solidFill>
              </a:rPr>
              <a:t>outermost</a:t>
            </a:r>
            <a:r>
              <a:rPr lang="nb-NO" sz="1100" dirty="0" smtClean="0">
                <a:solidFill>
                  <a:srgbClr val="0066FF"/>
                </a:solidFill>
              </a:rPr>
              <a:t> </a:t>
            </a:r>
            <a:r>
              <a:rPr lang="nb-NO" sz="1100" dirty="0" err="1" smtClean="0">
                <a:solidFill>
                  <a:srgbClr val="0066FF"/>
                </a:solidFill>
              </a:rPr>
              <a:t>core</a:t>
            </a:r>
            <a:endParaRPr lang="en-GB" sz="1100" dirty="0">
              <a:solidFill>
                <a:srgbClr val="0066FF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7739256" y="394404"/>
            <a:ext cx="154393" cy="1404283"/>
          </a:xfrm>
          <a:prstGeom prst="leftBrac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77246" y="724274"/>
            <a:ext cx="878767" cy="349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nb-NO" sz="1100" dirty="0" smtClean="0">
                <a:solidFill>
                  <a:srgbClr val="9900CC"/>
                </a:solidFill>
              </a:rPr>
              <a:t>  0-445 km</a:t>
            </a:r>
          </a:p>
          <a:p>
            <a:pPr>
              <a:lnSpc>
                <a:spcPts val="1000"/>
              </a:lnSpc>
            </a:pPr>
            <a:r>
              <a:rPr lang="nb-NO" sz="1100" dirty="0" smtClean="0">
                <a:solidFill>
                  <a:srgbClr val="9900CC"/>
                </a:solidFill>
              </a:rPr>
              <a:t>below CMB</a:t>
            </a:r>
            <a:endParaRPr lang="en-GB" sz="1100" dirty="0">
              <a:solidFill>
                <a:srgbClr val="99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8623" y="5471779"/>
            <a:ext cx="1882247" cy="1308050"/>
          </a:xfrm>
          <a:prstGeom prst="rect">
            <a:avLst/>
          </a:prstGeom>
          <a:solidFill>
            <a:srgbClr val="E4E4E4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300" b="1" dirty="0" smtClean="0"/>
              <a:t>Models</a:t>
            </a:r>
          </a:p>
          <a:p>
            <a:r>
              <a:rPr lang="en-GB" sz="1100" dirty="0"/>
              <a:t>Buffet, </a:t>
            </a:r>
            <a:r>
              <a:rPr lang="en-GB" sz="1100" dirty="0" smtClean="0"/>
              <a:t>2010</a:t>
            </a:r>
          </a:p>
          <a:p>
            <a:r>
              <a:rPr lang="en-GB" sz="1100" dirty="0" smtClean="0"/>
              <a:t>Buffet &amp; </a:t>
            </a:r>
            <a:r>
              <a:rPr lang="en-GB" sz="1100" dirty="0" err="1"/>
              <a:t>Seagle</a:t>
            </a:r>
            <a:r>
              <a:rPr lang="en-GB" sz="1100" dirty="0"/>
              <a:t>, </a:t>
            </a:r>
            <a:r>
              <a:rPr lang="en-GB" sz="1100" dirty="0" smtClean="0"/>
              <a:t>2010</a:t>
            </a:r>
          </a:p>
          <a:p>
            <a:r>
              <a:rPr lang="en-GB" sz="1100" dirty="0" err="1" smtClean="0"/>
              <a:t>Gubbins</a:t>
            </a:r>
            <a:r>
              <a:rPr lang="en-GB" sz="1100" dirty="0" smtClean="0"/>
              <a:t> &amp; </a:t>
            </a:r>
            <a:r>
              <a:rPr lang="en-GB" sz="1100" dirty="0"/>
              <a:t>Davies, </a:t>
            </a:r>
            <a:r>
              <a:rPr lang="en-GB" sz="1100" dirty="0" smtClean="0"/>
              <a:t>2013</a:t>
            </a:r>
          </a:p>
          <a:p>
            <a:r>
              <a:rPr lang="en-GB" sz="1100" dirty="0" smtClean="0"/>
              <a:t>Hernlund &amp; </a:t>
            </a:r>
            <a:r>
              <a:rPr lang="en-GB" sz="1100" dirty="0"/>
              <a:t>McNamara, </a:t>
            </a:r>
            <a:r>
              <a:rPr lang="en-GB" sz="1100" dirty="0" smtClean="0"/>
              <a:t>2015</a:t>
            </a:r>
          </a:p>
          <a:p>
            <a:r>
              <a:rPr lang="en-GB" sz="1100" dirty="0" smtClean="0"/>
              <a:t>Brodholt &amp; Badro, 2017</a:t>
            </a:r>
          </a:p>
          <a:p>
            <a:r>
              <a:rPr lang="en-GB" sz="1100" dirty="0" smtClean="0"/>
              <a:t>Trønnes et al., 2019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6309" y="3026634"/>
            <a:ext cx="18485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err="1" smtClean="0"/>
              <a:t>Kaneshima</a:t>
            </a:r>
            <a:r>
              <a:rPr lang="en-GB" sz="1300" dirty="0" smtClean="0"/>
              <a:t> (2018, PEPI)</a:t>
            </a:r>
            <a:endParaRPr lang="en-GB" sz="1300" dirty="0"/>
          </a:p>
        </p:txBody>
      </p:sp>
      <p:sp>
        <p:nvSpPr>
          <p:cNvPr id="12" name="Left Brace 11"/>
          <p:cNvSpPr/>
          <p:nvPr/>
        </p:nvSpPr>
        <p:spPr>
          <a:xfrm rot="10800000">
            <a:off x="8557303" y="1225827"/>
            <a:ext cx="118735" cy="927651"/>
          </a:xfrm>
          <a:prstGeom prst="leftBrac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611196" y="1591721"/>
            <a:ext cx="513282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nb-NO" sz="1100" dirty="0" smtClean="0">
                <a:solidFill>
                  <a:srgbClr val="9900CC"/>
                </a:solidFill>
              </a:rPr>
              <a:t>0.4 %</a:t>
            </a:r>
            <a:endParaRPr lang="en-GB" sz="11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pc\Dokumenter\Adobe-Illustr-figures\Experimental-PhaseRel\Core-phase-rel\EPOC-PR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" y="346523"/>
            <a:ext cx="900733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091" y="1231786"/>
            <a:ext cx="5099216" cy="1349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500" dirty="0" smtClean="0">
                <a:solidFill>
                  <a:srgbClr val="0066FF"/>
                </a:solidFill>
              </a:rPr>
              <a:t>The E'-</a:t>
            </a:r>
            <a:r>
              <a:rPr lang="nb-NO" sz="1500" dirty="0" err="1" smtClean="0">
                <a:solidFill>
                  <a:srgbClr val="0066FF"/>
                </a:solidFill>
              </a:rPr>
              <a:t>layer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b="1" dirty="0" err="1" smtClean="0">
                <a:solidFill>
                  <a:srgbClr val="0066FF"/>
                </a:solidFill>
              </a:rPr>
              <a:t>chemical</a:t>
            </a:r>
            <a:r>
              <a:rPr lang="nb-NO" sz="1500" b="1" dirty="0" smtClean="0">
                <a:solidFill>
                  <a:srgbClr val="0066FF"/>
                </a:solidFill>
              </a:rPr>
              <a:t> </a:t>
            </a:r>
            <a:r>
              <a:rPr lang="nb-NO" sz="1500" b="1" dirty="0" err="1" smtClean="0">
                <a:solidFill>
                  <a:srgbClr val="0066FF"/>
                </a:solidFill>
              </a:rPr>
              <a:t>characteristics</a:t>
            </a:r>
            <a:r>
              <a:rPr lang="nb-NO" sz="1500" b="1" dirty="0" smtClean="0">
                <a:solidFill>
                  <a:srgbClr val="0066FF"/>
                </a:solidFill>
              </a:rPr>
              <a:t> </a:t>
            </a:r>
            <a:r>
              <a:rPr lang="nb-NO" sz="1500" dirty="0" smtClean="0">
                <a:solidFill>
                  <a:srgbClr val="0066FF"/>
                </a:solidFill>
              </a:rPr>
              <a:t>and </a:t>
            </a:r>
            <a:r>
              <a:rPr lang="nb-NO" sz="1500" b="1" dirty="0" smtClean="0">
                <a:solidFill>
                  <a:srgbClr val="0066FF"/>
                </a:solidFill>
              </a:rPr>
              <a:t>material </a:t>
            </a:r>
            <a:r>
              <a:rPr lang="nb-NO" sz="1500" b="1" dirty="0" err="1" smtClean="0">
                <a:solidFill>
                  <a:srgbClr val="0066FF"/>
                </a:solidFill>
              </a:rPr>
              <a:t>properties</a:t>
            </a:r>
            <a:endParaRPr lang="nb-NO" sz="1500" b="1" dirty="0" smtClean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400" dirty="0" smtClean="0">
                <a:solidFill>
                  <a:srgbClr val="008000"/>
                </a:solidFill>
              </a:rPr>
              <a:t> - poses a long-</a:t>
            </a:r>
            <a:r>
              <a:rPr lang="nb-NO" sz="1400" dirty="0" err="1" smtClean="0">
                <a:solidFill>
                  <a:srgbClr val="008000"/>
                </a:solidFill>
              </a:rPr>
              <a:t>standing</a:t>
            </a:r>
            <a:r>
              <a:rPr lang="nb-NO" sz="1400" dirty="0" smtClean="0">
                <a:solidFill>
                  <a:srgbClr val="008000"/>
                </a:solidFill>
              </a:rPr>
              <a:t> </a:t>
            </a:r>
            <a:r>
              <a:rPr lang="nb-NO" sz="1400" b="1" dirty="0" smtClean="0">
                <a:solidFill>
                  <a:srgbClr val="008000"/>
                </a:solidFill>
              </a:rPr>
              <a:t>conundrum,</a:t>
            </a:r>
            <a:r>
              <a:rPr lang="nb-NO" sz="1400" dirty="0" smtClean="0">
                <a:solidFill>
                  <a:srgbClr val="008000"/>
                </a:solidFill>
              </a:rPr>
              <a:t> </a:t>
            </a:r>
            <a:r>
              <a:rPr lang="nb-NO" sz="1400" dirty="0" err="1" smtClean="0">
                <a:solidFill>
                  <a:srgbClr val="008000"/>
                </a:solidFill>
              </a:rPr>
              <a:t>which</a:t>
            </a:r>
            <a:r>
              <a:rPr lang="nb-NO" sz="1400" dirty="0" smtClean="0">
                <a:solidFill>
                  <a:srgbClr val="008000"/>
                </a:solidFill>
              </a:rPr>
              <a:t> </a:t>
            </a:r>
            <a:r>
              <a:rPr lang="nb-NO" sz="1400" dirty="0" err="1" smtClean="0">
                <a:solidFill>
                  <a:srgbClr val="008000"/>
                </a:solidFill>
              </a:rPr>
              <a:t>may</a:t>
            </a:r>
            <a:r>
              <a:rPr lang="nb-NO" sz="1400" dirty="0" smtClean="0">
                <a:solidFill>
                  <a:srgbClr val="008000"/>
                </a:solidFill>
              </a:rPr>
              <a:t> have </a:t>
            </a:r>
            <a:r>
              <a:rPr lang="nb-NO" sz="1400" dirty="0" err="1" smtClean="0">
                <a:solidFill>
                  <a:srgbClr val="008000"/>
                </a:solidFill>
              </a:rPr>
              <a:t>been</a:t>
            </a:r>
            <a:r>
              <a:rPr lang="nb-NO" sz="1400" dirty="0" smtClean="0">
                <a:solidFill>
                  <a:srgbClr val="008000"/>
                </a:solidFill>
              </a:rPr>
              <a:t> </a:t>
            </a:r>
            <a:r>
              <a:rPr lang="nb-NO" sz="1400" dirty="0" err="1" smtClean="0">
                <a:solidFill>
                  <a:srgbClr val="008000"/>
                </a:solidFill>
              </a:rPr>
              <a:t>solved</a:t>
            </a:r>
            <a:endParaRPr lang="nb-NO" sz="1400" dirty="0" smtClean="0">
              <a:solidFill>
                <a:srgbClr val="008000"/>
              </a:solidFill>
            </a:endParaRPr>
          </a:p>
          <a:p>
            <a:pPr>
              <a:lnSpc>
                <a:spcPts val="1600"/>
              </a:lnSpc>
            </a:pPr>
            <a:r>
              <a:rPr lang="nb-NO" sz="1400" dirty="0" smtClean="0">
                <a:solidFill>
                  <a:srgbClr val="008000"/>
                </a:solidFill>
              </a:rPr>
              <a:t>     by Brodholt </a:t>
            </a:r>
            <a:r>
              <a:rPr lang="nb-NO" sz="1400" dirty="0">
                <a:solidFill>
                  <a:srgbClr val="008000"/>
                </a:solidFill>
              </a:rPr>
              <a:t>&amp; </a:t>
            </a:r>
            <a:r>
              <a:rPr lang="nb-NO" sz="1400" dirty="0" err="1">
                <a:solidFill>
                  <a:srgbClr val="008000"/>
                </a:solidFill>
              </a:rPr>
              <a:t>Badro</a:t>
            </a:r>
            <a:r>
              <a:rPr lang="nb-NO" sz="1400" dirty="0">
                <a:solidFill>
                  <a:srgbClr val="008000"/>
                </a:solidFill>
              </a:rPr>
              <a:t> (2017, </a:t>
            </a:r>
            <a:r>
              <a:rPr lang="nb-NO" sz="1400" dirty="0" err="1">
                <a:solidFill>
                  <a:srgbClr val="008000"/>
                </a:solidFill>
              </a:rPr>
              <a:t>GRL</a:t>
            </a:r>
            <a:r>
              <a:rPr lang="nb-NO" sz="1400" dirty="0">
                <a:solidFill>
                  <a:srgbClr val="008000"/>
                </a:solidFill>
              </a:rPr>
              <a:t>)</a:t>
            </a:r>
          </a:p>
          <a:p>
            <a:pPr>
              <a:lnSpc>
                <a:spcPts val="800"/>
              </a:lnSpc>
            </a:pPr>
            <a:endParaRPr lang="nb-NO" dirty="0" smtClean="0"/>
          </a:p>
          <a:p>
            <a:pPr>
              <a:lnSpc>
                <a:spcPts val="1900"/>
              </a:lnSpc>
            </a:pPr>
            <a:r>
              <a:rPr lang="nb-NO" sz="1600" dirty="0" err="1" smtClean="0"/>
              <a:t>Each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light element </a:t>
            </a:r>
            <a:r>
              <a:rPr lang="nb-NO" sz="1600" dirty="0" err="1" smtClean="0"/>
              <a:t>candidates</a:t>
            </a:r>
            <a:r>
              <a:rPr lang="nb-NO" sz="1600" dirty="0" smtClean="0"/>
              <a:t> (Si, O, S, C)</a:t>
            </a:r>
          </a:p>
          <a:p>
            <a:pPr>
              <a:lnSpc>
                <a:spcPts val="1900"/>
              </a:lnSpc>
            </a:pPr>
            <a:r>
              <a:rPr lang="nb-NO" sz="1600" dirty="0" smtClean="0"/>
              <a:t>  </a:t>
            </a:r>
            <a:r>
              <a:rPr lang="nb-NO" sz="1600" dirty="0" err="1" smtClean="0"/>
              <a:t>reduces</a:t>
            </a:r>
            <a:r>
              <a:rPr lang="nb-NO" sz="1600" dirty="0" smtClean="0"/>
              <a:t> </a:t>
            </a:r>
            <a:r>
              <a:rPr lang="nb-NO" b="1" dirty="0" smtClean="0">
                <a:latin typeface="Symbol" panose="05050102010706020507" pitchFamily="18" charset="2"/>
              </a:rPr>
              <a:t>r</a:t>
            </a:r>
            <a:r>
              <a:rPr lang="nb-NO" b="1" dirty="0"/>
              <a:t> </a:t>
            </a:r>
            <a:r>
              <a:rPr lang="nb-NO" b="1" dirty="0" smtClean="0"/>
              <a:t> </a:t>
            </a:r>
            <a:r>
              <a:rPr lang="nb-NO" sz="1600" dirty="0" err="1" smtClean="0"/>
              <a:t>but</a:t>
            </a:r>
            <a:r>
              <a:rPr lang="nb-NO" dirty="0" smtClean="0"/>
              <a:t>  </a:t>
            </a:r>
            <a:r>
              <a:rPr lang="nb-NO" b="1" dirty="0" err="1" smtClean="0">
                <a:solidFill>
                  <a:srgbClr val="FF0000"/>
                </a:solidFill>
              </a:rPr>
              <a:t>increases</a:t>
            </a:r>
            <a:r>
              <a:rPr lang="nb-NO" b="1" dirty="0" smtClean="0"/>
              <a:t> V</a:t>
            </a:r>
            <a:r>
              <a:rPr lang="nb-NO" b="1" baseline="-14000" dirty="0" smtClean="0">
                <a:latin typeface="Symbol" panose="05050102010706020507" pitchFamily="18" charset="2"/>
              </a:rPr>
              <a:t>F</a:t>
            </a:r>
            <a:r>
              <a:rPr lang="nb-NO" sz="2000" b="1" dirty="0" smtClean="0">
                <a:latin typeface="Symbol" panose="05050102010706020507" pitchFamily="18" charset="2"/>
              </a:rPr>
              <a:t> </a:t>
            </a:r>
            <a:r>
              <a:rPr lang="nb-NO" dirty="0" smtClean="0">
                <a:latin typeface="Symbol" panose="05050102010706020507" pitchFamily="18" charset="2"/>
              </a:rPr>
              <a:t>(</a:t>
            </a:r>
            <a:r>
              <a:rPr lang="nb-NO" dirty="0" smtClean="0"/>
              <a:t>or V</a:t>
            </a:r>
            <a:r>
              <a:rPr lang="nb-NO" baseline="-14000" dirty="0" smtClean="0">
                <a:cs typeface="Times New Roman" panose="02020603050405020304" pitchFamily="18" charset="0"/>
              </a:rPr>
              <a:t>P</a:t>
            </a:r>
            <a:r>
              <a:rPr lang="nb-NO" dirty="0" smtClean="0">
                <a:latin typeface="Symbol" panose="05050102010706020507" pitchFamily="18" charset="2"/>
              </a:rPr>
              <a:t>)</a:t>
            </a:r>
          </a:p>
        </p:txBody>
      </p:sp>
      <p:pic>
        <p:nvPicPr>
          <p:cNvPr id="12" name="Picture 2" descr="M:\pc\Dokumenter\Adobe-Illustr-figures\Experimental-PhaseRel\Core-phase-rel\Brodholt-GRL17-Fig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75" y="353647"/>
            <a:ext cx="3839822" cy="58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3068960"/>
            <a:ext cx="5127366" cy="1559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BUT:</a:t>
            </a:r>
          </a:p>
          <a:p>
            <a:r>
              <a:rPr lang="nb-NO" dirty="0" smtClean="0"/>
              <a:t>O reduces </a:t>
            </a:r>
            <a:r>
              <a:rPr lang="nb-NO" b="1" dirty="0">
                <a:latin typeface="Symbol" panose="05050102010706020507" pitchFamily="18" charset="2"/>
              </a:rPr>
              <a:t>r</a:t>
            </a:r>
            <a:r>
              <a:rPr lang="nb-NO" dirty="0" smtClean="0"/>
              <a:t> </a:t>
            </a:r>
            <a:r>
              <a:rPr lang="nb-NO" b="1" dirty="0" smtClean="0"/>
              <a:t>more</a:t>
            </a:r>
            <a:r>
              <a:rPr lang="nb-NO" dirty="0" smtClean="0"/>
              <a:t> and </a:t>
            </a:r>
            <a:r>
              <a:rPr lang="nb-NO" dirty="0" err="1" smtClean="0"/>
              <a:t>increases</a:t>
            </a:r>
            <a:r>
              <a:rPr lang="nb-NO" dirty="0" smtClean="0"/>
              <a:t> </a:t>
            </a:r>
            <a:r>
              <a:rPr lang="nb-NO" b="1" dirty="0" smtClean="0"/>
              <a:t>V</a:t>
            </a:r>
            <a:r>
              <a:rPr lang="nb-NO" b="1" baseline="-14000" dirty="0" smtClean="0">
                <a:latin typeface="Symbol" panose="05050102010706020507" pitchFamily="18" charset="2"/>
              </a:rPr>
              <a:t>F</a:t>
            </a:r>
            <a:r>
              <a:rPr lang="nb-NO" dirty="0" smtClean="0"/>
              <a:t>  </a:t>
            </a:r>
            <a:r>
              <a:rPr lang="nb-NO" b="1" dirty="0" smtClean="0"/>
              <a:t>less</a:t>
            </a:r>
            <a:r>
              <a:rPr lang="nb-NO" dirty="0" smtClean="0"/>
              <a:t> than Si.</a:t>
            </a:r>
          </a:p>
          <a:p>
            <a:pPr>
              <a:lnSpc>
                <a:spcPts val="2800"/>
              </a:lnSpc>
            </a:pPr>
            <a:r>
              <a:rPr lang="nb-NO" dirty="0"/>
              <a:t> </a:t>
            </a:r>
            <a:r>
              <a:rPr lang="nb-NO" dirty="0" smtClean="0"/>
              <a:t> </a:t>
            </a:r>
            <a:r>
              <a:rPr lang="nb-NO" b="1" dirty="0" smtClean="0">
                <a:solidFill>
                  <a:srgbClr val="FF0000"/>
                </a:solidFill>
              </a:rPr>
              <a:t>Therefore</a:t>
            </a:r>
            <a:r>
              <a:rPr lang="nb-NO" dirty="0" smtClean="0">
                <a:solidFill>
                  <a:srgbClr val="FF0000"/>
                </a:solidFill>
              </a:rPr>
              <a:t>:</a:t>
            </a:r>
          </a:p>
          <a:p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  E'-layer with </a:t>
            </a:r>
            <a:r>
              <a:rPr lang="nb-NO" b="1" dirty="0" smtClean="0">
                <a:solidFill>
                  <a:srgbClr val="FF0000"/>
                </a:solidFill>
              </a:rPr>
              <a:t>elevated O</a:t>
            </a:r>
            <a:r>
              <a:rPr lang="nb-NO" dirty="0" smtClean="0">
                <a:solidFill>
                  <a:srgbClr val="FF0000"/>
                </a:solidFill>
              </a:rPr>
              <a:t> and </a:t>
            </a:r>
            <a:r>
              <a:rPr lang="nb-NO" b="1" dirty="0">
                <a:solidFill>
                  <a:srgbClr val="FF0000"/>
                </a:solidFill>
              </a:rPr>
              <a:t>reduced Si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relative to</a:t>
            </a:r>
          </a:p>
          <a:p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  the </a:t>
            </a:r>
            <a:r>
              <a:rPr lang="nb-NO" dirty="0" err="1" smtClean="0">
                <a:solidFill>
                  <a:srgbClr val="FF0000"/>
                </a:solidFill>
              </a:rPr>
              <a:t>convecting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core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may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solve</a:t>
            </a:r>
            <a:r>
              <a:rPr lang="nb-NO" b="1" dirty="0" smtClean="0">
                <a:solidFill>
                  <a:srgbClr val="FF0000"/>
                </a:solidFill>
              </a:rPr>
              <a:t> the conundrum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06067"/>
            <a:ext cx="4176143" cy="707886"/>
          </a:xfrm>
          <a:prstGeom prst="rect">
            <a:avLst/>
          </a:prstGeom>
          <a:solidFill>
            <a:srgbClr val="E8E8E8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z="2200" dirty="0" err="1" smtClean="0">
                <a:solidFill>
                  <a:srgbClr val="0066FF"/>
                </a:solidFill>
              </a:rPr>
              <a:t>Outermost</a:t>
            </a:r>
            <a:r>
              <a:rPr lang="nb-NO" sz="2200" dirty="0" smtClean="0">
                <a:solidFill>
                  <a:srgbClr val="0066FF"/>
                </a:solidFill>
              </a:rPr>
              <a:t> </a:t>
            </a:r>
            <a:r>
              <a:rPr lang="nb-NO" sz="2200" dirty="0" err="1" smtClean="0">
                <a:solidFill>
                  <a:srgbClr val="9900FF"/>
                </a:solidFill>
              </a:rPr>
              <a:t>stagnant</a:t>
            </a:r>
            <a:r>
              <a:rPr lang="nb-NO" sz="2200" dirty="0" smtClean="0">
                <a:solidFill>
                  <a:srgbClr val="9900FF"/>
                </a:solidFill>
              </a:rPr>
              <a:t>(?)</a:t>
            </a:r>
            <a:r>
              <a:rPr lang="nb-NO" sz="2200" dirty="0" smtClean="0">
                <a:solidFill>
                  <a:srgbClr val="0066FF"/>
                </a:solidFill>
              </a:rPr>
              <a:t> E'-</a:t>
            </a:r>
            <a:r>
              <a:rPr lang="nb-NO" sz="2200" dirty="0" err="1" smtClean="0">
                <a:solidFill>
                  <a:srgbClr val="0066FF"/>
                </a:solidFill>
              </a:rPr>
              <a:t>layer</a:t>
            </a:r>
            <a:endParaRPr lang="nb-NO" sz="2200" dirty="0" smtClean="0">
              <a:solidFill>
                <a:srgbClr val="0066FF"/>
              </a:solidFill>
            </a:endParaRPr>
          </a:p>
          <a:p>
            <a:pPr>
              <a:lnSpc>
                <a:spcPts val="2400"/>
              </a:lnSpc>
            </a:pPr>
            <a:r>
              <a:rPr lang="nb-NO" sz="2000" dirty="0" smtClean="0">
                <a:solidFill>
                  <a:srgbClr val="0066FF"/>
                </a:solidFill>
              </a:rPr>
              <a:t>gradationally stratified, low </a:t>
            </a:r>
            <a:r>
              <a:rPr lang="nb-NO" sz="2000" b="1" dirty="0" smtClean="0">
                <a:solidFill>
                  <a:srgbClr val="0066FF"/>
                </a:solidFill>
              </a:rPr>
              <a:t>V</a:t>
            </a:r>
            <a:r>
              <a:rPr lang="nb-NO" sz="2000" b="1" baseline="-16000" dirty="0" smtClean="0">
                <a:solidFill>
                  <a:srgbClr val="0066FF"/>
                </a:solidFill>
                <a:latin typeface="Symbol" panose="05050102010706020507" pitchFamily="18" charset="2"/>
              </a:rPr>
              <a:t>F</a:t>
            </a:r>
            <a:r>
              <a:rPr lang="nb-NO" sz="2000" dirty="0" smtClean="0">
                <a:solidFill>
                  <a:srgbClr val="0066FF"/>
                </a:solidFill>
              </a:rPr>
              <a:t> - low </a:t>
            </a:r>
            <a:r>
              <a:rPr lang="nb-NO" sz="20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423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42477</TotalTime>
  <Words>2291</Words>
  <Application>Microsoft Office PowerPoint</Application>
  <PresentationFormat>On-screen Show (4:3)</PresentationFormat>
  <Paragraphs>342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rtronnes</dc:creator>
  <cp:lastModifiedBy>Reidar G Trønnes</cp:lastModifiedBy>
  <cp:revision>1376</cp:revision>
  <cp:lastPrinted>2020-08-31T19:18:11Z</cp:lastPrinted>
  <dcterms:created xsi:type="dcterms:W3CDTF">2009-01-28T15:03:58Z</dcterms:created>
  <dcterms:modified xsi:type="dcterms:W3CDTF">2020-09-01T16:40:59Z</dcterms:modified>
</cp:coreProperties>
</file>