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516" r:id="rId2"/>
    <p:sldId id="508" r:id="rId3"/>
    <p:sldId id="522" r:id="rId4"/>
    <p:sldId id="520" r:id="rId5"/>
    <p:sldId id="471" r:id="rId6"/>
    <p:sldId id="472" r:id="rId7"/>
    <p:sldId id="509" r:id="rId8"/>
    <p:sldId id="515" r:id="rId9"/>
    <p:sldId id="523" r:id="rId10"/>
    <p:sldId id="524" r:id="rId11"/>
    <p:sldId id="525" r:id="rId12"/>
    <p:sldId id="374" r:id="rId13"/>
    <p:sldId id="521" r:id="rId14"/>
    <p:sldId id="382" r:id="rId15"/>
    <p:sldId id="485" r:id="rId16"/>
    <p:sldId id="486" r:id="rId17"/>
    <p:sldId id="507" r:id="rId18"/>
    <p:sldId id="473" r:id="rId19"/>
    <p:sldId id="527" r:id="rId20"/>
    <p:sldId id="526" r:id="rId21"/>
    <p:sldId id="530" r:id="rId22"/>
    <p:sldId id="529" r:id="rId23"/>
    <p:sldId id="483" r:id="rId24"/>
    <p:sldId id="487" r:id="rId25"/>
    <p:sldId id="354" r:id="rId26"/>
    <p:sldId id="517" r:id="rId27"/>
    <p:sldId id="518" r:id="rId28"/>
    <p:sldId id="468" r:id="rId29"/>
    <p:sldId id="484" r:id="rId30"/>
    <p:sldId id="502" r:id="rId31"/>
    <p:sldId id="427" r:id="rId32"/>
    <p:sldId id="437" r:id="rId33"/>
    <p:sldId id="513" r:id="rId34"/>
    <p:sldId id="511" r:id="rId35"/>
    <p:sldId id="482" r:id="rId36"/>
    <p:sldId id="505" r:id="rId37"/>
    <p:sldId id="474" r:id="rId38"/>
    <p:sldId id="475" r:id="rId39"/>
    <p:sldId id="481" r:id="rId40"/>
    <p:sldId id="495" r:id="rId41"/>
    <p:sldId id="428" r:id="rId42"/>
    <p:sldId id="426" r:id="rId43"/>
    <p:sldId id="477" r:id="rId44"/>
    <p:sldId id="476" r:id="rId45"/>
    <p:sldId id="369" r:id="rId46"/>
    <p:sldId id="466" r:id="rId47"/>
    <p:sldId id="467" r:id="rId48"/>
    <p:sldId id="488" r:id="rId49"/>
    <p:sldId id="489" r:id="rId50"/>
    <p:sldId id="490" r:id="rId51"/>
    <p:sldId id="491" r:id="rId52"/>
    <p:sldId id="492" r:id="rId53"/>
    <p:sldId id="493" r:id="rId54"/>
    <p:sldId id="496" r:id="rId55"/>
    <p:sldId id="497" r:id="rId56"/>
    <p:sldId id="498" r:id="rId57"/>
    <p:sldId id="499" r:id="rId58"/>
    <p:sldId id="454" r:id="rId59"/>
    <p:sldId id="462" r:id="rId60"/>
    <p:sldId id="455" r:id="rId61"/>
    <p:sldId id="503" r:id="rId62"/>
    <p:sldId id="479" r:id="rId63"/>
    <p:sldId id="478" r:id="rId64"/>
    <p:sldId id="461" r:id="rId65"/>
  </p:sldIdLst>
  <p:sldSz cx="9144000" cy="6858000" type="screen4x3"/>
  <p:notesSz cx="9931400" cy="67945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E6E6E6"/>
    <a:srgbClr val="0066FF"/>
    <a:srgbClr val="009900"/>
    <a:srgbClr val="FF0000"/>
    <a:srgbClr val="CC00CC"/>
    <a:srgbClr val="FF00FF"/>
    <a:srgbClr val="008000"/>
    <a:srgbClr val="E8E8E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53" autoAdjust="0"/>
    <p:restoredTop sz="99347" autoAdjust="0"/>
  </p:normalViewPr>
  <p:slideViewPr>
    <p:cSldViewPr>
      <p:cViewPr varScale="1">
        <p:scale>
          <a:sx n="189" d="100"/>
          <a:sy n="189" d="100"/>
        </p:scale>
        <p:origin x="1044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4381" cy="3399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4700" y="0"/>
            <a:ext cx="4304381" cy="3399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E4A59-C91C-487B-B018-5291A05DDD2A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3471"/>
            <a:ext cx="4304381" cy="3399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4700" y="6453471"/>
            <a:ext cx="4304381" cy="3399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04C9E-58E1-4A53-8728-8904BC62F1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76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0"/>
            <a:ext cx="4303606" cy="339725"/>
          </a:xfrm>
          <a:prstGeom prst="rect">
            <a:avLst/>
          </a:prstGeom>
        </p:spPr>
        <p:txBody>
          <a:bodyPr vert="horz" lIns="91287" tIns="45643" rIns="91287" bIns="45643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501" y="0"/>
            <a:ext cx="4303606" cy="339725"/>
          </a:xfrm>
          <a:prstGeom prst="rect">
            <a:avLst/>
          </a:prstGeom>
        </p:spPr>
        <p:txBody>
          <a:bodyPr vert="horz" lIns="91287" tIns="45643" rIns="91287" bIns="45643" rtlCol="0"/>
          <a:lstStyle>
            <a:lvl1pPr algn="r">
              <a:defRPr sz="1200"/>
            </a:lvl1pPr>
          </a:lstStyle>
          <a:p>
            <a:pPr>
              <a:defRPr/>
            </a:pPr>
            <a:fld id="{BC1E349A-B436-45AA-813C-0B9D05B48694}" type="datetimeFigureOut">
              <a:rPr lang="nb-NO"/>
              <a:pPr>
                <a:defRPr/>
              </a:pPr>
              <a:t>14.07.2020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7" tIns="45643" rIns="91287" bIns="45643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1" y="3227388"/>
            <a:ext cx="7945120" cy="3057525"/>
          </a:xfrm>
          <a:prstGeom prst="rect">
            <a:avLst/>
          </a:prstGeom>
        </p:spPr>
        <p:txBody>
          <a:bodyPr vert="horz" lIns="91287" tIns="45643" rIns="91287" bIns="4564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6453596"/>
            <a:ext cx="4303606" cy="339725"/>
          </a:xfrm>
          <a:prstGeom prst="rect">
            <a:avLst/>
          </a:prstGeom>
        </p:spPr>
        <p:txBody>
          <a:bodyPr vert="horz" lIns="91287" tIns="45643" rIns="91287" bIns="4564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501" y="6453596"/>
            <a:ext cx="4303606" cy="339725"/>
          </a:xfrm>
          <a:prstGeom prst="rect">
            <a:avLst/>
          </a:prstGeom>
        </p:spPr>
        <p:txBody>
          <a:bodyPr vert="horz" lIns="91287" tIns="45643" rIns="91287" bIns="45643" rtlCol="0" anchor="b"/>
          <a:lstStyle>
            <a:lvl1pPr algn="r">
              <a:defRPr sz="1200"/>
            </a:lvl1pPr>
          </a:lstStyle>
          <a:p>
            <a:pPr>
              <a:defRPr/>
            </a:pPr>
            <a:fld id="{8202DB1F-E8F4-444F-AE71-6956994F65A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50262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5489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8967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8832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0249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0093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8337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593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666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3403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466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494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3042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5044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7686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423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88F87-2EC1-4508-86D2-5BD5928920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A1E73-90C1-4959-B4AB-69433EF64B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E1C1D-3553-4A2B-B2BC-1027BDE944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29042-C5F2-468E-A7F6-4F7B5AB8FD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1A92E-FD2B-4390-8C65-198496407D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77A8-472E-4EAC-9320-EE571B9BF1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7FC19-CF76-482B-894F-BC3AF78F27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C717-0190-422A-B436-9B05D572B1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9F976-F684-4643-A41D-6931F4FA8B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E6FFC-387E-4DDD-A44A-F997029E62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ABA0C-4DDC-4F33-8EA4-E60C1792A1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8D8D2635-F36E-4FDC-92EF-ADF78AD026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4" y="1472256"/>
            <a:ext cx="8140364" cy="274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6285" y="4126934"/>
            <a:ext cx="8724187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1600" dirty="0" smtClean="0"/>
              <a:t>BMO-</a:t>
            </a:r>
            <a:r>
              <a:rPr lang="nb-NO" sz="1600" dirty="0" err="1" smtClean="0"/>
              <a:t>model</a:t>
            </a:r>
            <a:r>
              <a:rPr lang="nb-NO" sz="1600" dirty="0" smtClean="0"/>
              <a:t>: </a:t>
            </a:r>
            <a:r>
              <a:rPr lang="nb-NO" sz="1600" dirty="0" err="1" smtClean="0"/>
              <a:t>Labrosse</a:t>
            </a:r>
            <a:r>
              <a:rPr lang="nb-NO" sz="1600" dirty="0" smtClean="0"/>
              <a:t> et al. (2007, Nature)</a:t>
            </a:r>
          </a:p>
          <a:p>
            <a:pPr>
              <a:lnSpc>
                <a:spcPct val="150000"/>
              </a:lnSpc>
            </a:pPr>
            <a:endParaRPr lang="nb-NO" sz="1600" dirty="0" smtClean="0"/>
          </a:p>
          <a:p>
            <a:pPr>
              <a:lnSpc>
                <a:spcPct val="150000"/>
              </a:lnSpc>
            </a:pPr>
            <a:r>
              <a:rPr lang="nb-NO" sz="2200" dirty="0" smtClean="0">
                <a:solidFill>
                  <a:srgbClr val="9900FF"/>
                </a:solidFill>
              </a:rPr>
              <a:t>The BMO </a:t>
            </a:r>
            <a:r>
              <a:rPr lang="nb-NO" sz="2200" dirty="0" err="1" smtClean="0">
                <a:solidFill>
                  <a:srgbClr val="9900FF"/>
                </a:solidFill>
              </a:rPr>
              <a:t>was</a:t>
            </a:r>
            <a:r>
              <a:rPr lang="nb-NO" sz="2200" dirty="0" smtClean="0">
                <a:solidFill>
                  <a:srgbClr val="9900FF"/>
                </a:solidFill>
              </a:rPr>
              <a:t> </a:t>
            </a:r>
            <a:r>
              <a:rPr lang="nb-NO" sz="2200" b="1" dirty="0" smtClean="0">
                <a:solidFill>
                  <a:srgbClr val="9900FF"/>
                </a:solidFill>
              </a:rPr>
              <a:t>long-</a:t>
            </a:r>
            <a:r>
              <a:rPr lang="nb-NO" sz="2200" b="1" dirty="0" err="1" smtClean="0">
                <a:solidFill>
                  <a:srgbClr val="9900FF"/>
                </a:solidFill>
              </a:rPr>
              <a:t>lived</a:t>
            </a:r>
            <a:r>
              <a:rPr lang="nb-NO" sz="2200" dirty="0" smtClean="0">
                <a:solidFill>
                  <a:srgbClr val="9900FF"/>
                </a:solidFill>
              </a:rPr>
              <a:t>:</a:t>
            </a:r>
          </a:p>
          <a:p>
            <a:pPr>
              <a:lnSpc>
                <a:spcPts val="2000"/>
              </a:lnSpc>
            </a:pPr>
            <a:r>
              <a:rPr lang="nb-NO" sz="2000" dirty="0" smtClean="0">
                <a:solidFill>
                  <a:srgbClr val="9900FF"/>
                </a:solidFill>
              </a:rPr>
              <a:t>  </a:t>
            </a:r>
            <a:r>
              <a:rPr lang="nb-NO" sz="2000" dirty="0" err="1" smtClean="0">
                <a:solidFill>
                  <a:srgbClr val="9900FF"/>
                </a:solidFill>
              </a:rPr>
              <a:t>might</a:t>
            </a:r>
            <a:r>
              <a:rPr lang="nb-NO" sz="2000" dirty="0" smtClean="0">
                <a:solidFill>
                  <a:srgbClr val="9900FF"/>
                </a:solidFill>
              </a:rPr>
              <a:t> have </a:t>
            </a:r>
            <a:r>
              <a:rPr lang="nb-NO" sz="2000" dirty="0" err="1" smtClean="0">
                <a:solidFill>
                  <a:srgbClr val="9900FF"/>
                </a:solidFill>
              </a:rPr>
              <a:t>lasted</a:t>
            </a:r>
            <a:r>
              <a:rPr lang="nb-NO" sz="2000" dirty="0" smtClean="0">
                <a:solidFill>
                  <a:srgbClr val="9900FF"/>
                </a:solidFill>
              </a:rPr>
              <a:t> </a:t>
            </a:r>
            <a:r>
              <a:rPr lang="nb-NO" sz="2000" dirty="0" err="1" smtClean="0">
                <a:solidFill>
                  <a:srgbClr val="9900FF"/>
                </a:solidFill>
              </a:rPr>
              <a:t>into</a:t>
            </a:r>
            <a:r>
              <a:rPr lang="nb-NO" sz="2000" dirty="0" smtClean="0">
                <a:solidFill>
                  <a:srgbClr val="9900FF"/>
                </a:solidFill>
              </a:rPr>
              <a:t> </a:t>
            </a:r>
            <a:r>
              <a:rPr lang="nb-NO" sz="2000" dirty="0" err="1" smtClean="0">
                <a:solidFill>
                  <a:srgbClr val="9900FF"/>
                </a:solidFill>
              </a:rPr>
              <a:t>the</a:t>
            </a:r>
            <a:r>
              <a:rPr lang="nb-NO" sz="2000" dirty="0" smtClean="0">
                <a:solidFill>
                  <a:srgbClr val="9900FF"/>
                </a:solidFill>
              </a:rPr>
              <a:t> </a:t>
            </a:r>
            <a:r>
              <a:rPr lang="nb-NO" sz="2000" dirty="0" err="1" smtClean="0">
                <a:solidFill>
                  <a:srgbClr val="9900FF"/>
                </a:solidFill>
              </a:rPr>
              <a:t>Proterozoic</a:t>
            </a:r>
            <a:r>
              <a:rPr lang="nb-NO" sz="2000" dirty="0" smtClean="0">
                <a:solidFill>
                  <a:srgbClr val="9900FF"/>
                </a:solidFill>
              </a:rPr>
              <a:t> or </a:t>
            </a:r>
            <a:r>
              <a:rPr lang="nb-NO" sz="2000" dirty="0" err="1" smtClean="0">
                <a:solidFill>
                  <a:srgbClr val="9900FF"/>
                </a:solidFill>
              </a:rPr>
              <a:t>even</a:t>
            </a:r>
            <a:r>
              <a:rPr lang="nb-NO" sz="2000" dirty="0" smtClean="0">
                <a:solidFill>
                  <a:srgbClr val="9900FF"/>
                </a:solidFill>
              </a:rPr>
              <a:t> </a:t>
            </a:r>
            <a:r>
              <a:rPr lang="nb-NO" sz="2000" dirty="0" err="1" smtClean="0">
                <a:solidFill>
                  <a:srgbClr val="9900FF"/>
                </a:solidFill>
              </a:rPr>
              <a:t>Phanerozoic</a:t>
            </a:r>
            <a:r>
              <a:rPr lang="nb-NO" sz="2000" dirty="0" smtClean="0">
                <a:solidFill>
                  <a:srgbClr val="9900FF"/>
                </a:solidFill>
              </a:rPr>
              <a:t> ??</a:t>
            </a:r>
          </a:p>
          <a:p>
            <a:pPr>
              <a:lnSpc>
                <a:spcPts val="2000"/>
              </a:lnSpc>
            </a:pPr>
            <a:endParaRPr lang="nb-NO" sz="2200" dirty="0" smtClean="0">
              <a:solidFill>
                <a:srgbClr val="9900FF"/>
              </a:solidFill>
            </a:endParaRPr>
          </a:p>
          <a:p>
            <a:pPr>
              <a:lnSpc>
                <a:spcPts val="2000"/>
              </a:lnSpc>
            </a:pPr>
            <a:r>
              <a:rPr lang="nb-NO" sz="2200" dirty="0" smtClean="0">
                <a:solidFill>
                  <a:srgbClr val="9900FF"/>
                </a:solidFill>
              </a:rPr>
              <a:t>Are </a:t>
            </a:r>
            <a:r>
              <a:rPr lang="nb-NO" sz="2200" dirty="0" err="1" smtClean="0">
                <a:solidFill>
                  <a:srgbClr val="9900FF"/>
                </a:solidFill>
              </a:rPr>
              <a:t>the</a:t>
            </a:r>
            <a:r>
              <a:rPr lang="nb-NO" sz="2200" dirty="0" smtClean="0">
                <a:solidFill>
                  <a:srgbClr val="9900FF"/>
                </a:solidFill>
              </a:rPr>
              <a:t> </a:t>
            </a:r>
            <a:r>
              <a:rPr lang="nb-NO" sz="2200" b="1" dirty="0" err="1" smtClean="0">
                <a:solidFill>
                  <a:srgbClr val="9900FF"/>
                </a:solidFill>
              </a:rPr>
              <a:t>ULVZs</a:t>
            </a:r>
            <a:r>
              <a:rPr lang="nb-NO" sz="2200" b="1" dirty="0" smtClean="0">
                <a:solidFill>
                  <a:srgbClr val="9900FF"/>
                </a:solidFill>
              </a:rPr>
              <a:t> </a:t>
            </a:r>
            <a:r>
              <a:rPr lang="nb-NO" sz="2200" dirty="0" err="1" smtClean="0">
                <a:solidFill>
                  <a:srgbClr val="9900FF"/>
                </a:solidFill>
              </a:rPr>
              <a:t>partially</a:t>
            </a:r>
            <a:r>
              <a:rPr lang="nb-NO" sz="2200" dirty="0" smtClean="0">
                <a:solidFill>
                  <a:srgbClr val="9900FF"/>
                </a:solidFill>
              </a:rPr>
              <a:t> molten </a:t>
            </a:r>
            <a:r>
              <a:rPr lang="nb-NO" sz="2200" b="1" dirty="0" err="1" smtClean="0">
                <a:solidFill>
                  <a:srgbClr val="9900FF"/>
                </a:solidFill>
              </a:rPr>
              <a:t>BMO-residues</a:t>
            </a:r>
            <a:r>
              <a:rPr lang="nb-NO" sz="2200" b="1" dirty="0" smtClean="0">
                <a:solidFill>
                  <a:srgbClr val="9900FF"/>
                </a:solidFill>
              </a:rPr>
              <a:t> </a:t>
            </a:r>
            <a:r>
              <a:rPr lang="nb-NO" sz="2200" dirty="0" smtClean="0">
                <a:solidFill>
                  <a:srgbClr val="9900FF"/>
                </a:solidFill>
              </a:rPr>
              <a:t>?? </a:t>
            </a:r>
            <a:endParaRPr lang="nb-NO" sz="2200" dirty="0">
              <a:solidFill>
                <a:srgbClr val="99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653" y="188640"/>
            <a:ext cx="6198782" cy="707886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66FF"/>
                </a:solidFill>
              </a:rPr>
              <a:t>Core-mantle evolution: </a:t>
            </a:r>
            <a:r>
              <a:rPr lang="en-US" sz="2200" dirty="0" smtClean="0">
                <a:solidFill>
                  <a:srgbClr val="0066FF"/>
                </a:solidFill>
              </a:rPr>
              <a:t>chemical exchange between</a:t>
            </a:r>
          </a:p>
          <a:p>
            <a:pPr>
              <a:lnSpc>
                <a:spcPts val="2400"/>
              </a:lnSpc>
            </a:pPr>
            <a:r>
              <a:rPr lang="en-US" sz="2200" dirty="0" smtClean="0">
                <a:solidFill>
                  <a:srgbClr val="0066FF"/>
                </a:solidFill>
              </a:rPr>
              <a:t>     the </a:t>
            </a:r>
            <a:r>
              <a:rPr lang="en-US" sz="2200" dirty="0">
                <a:solidFill>
                  <a:srgbClr val="0066FF"/>
                </a:solidFill>
              </a:rPr>
              <a:t>basal magma ocean (</a:t>
            </a:r>
            <a:r>
              <a:rPr lang="en-US" sz="2200" dirty="0" smtClean="0">
                <a:solidFill>
                  <a:srgbClr val="0066FF"/>
                </a:solidFill>
              </a:rPr>
              <a:t>BMO) and the </a:t>
            </a:r>
            <a:r>
              <a:rPr lang="en-US" sz="2200" dirty="0" err="1" smtClean="0">
                <a:solidFill>
                  <a:srgbClr val="0066FF"/>
                </a:solidFill>
              </a:rPr>
              <a:t>protocore</a:t>
            </a:r>
            <a:endParaRPr lang="en-US" sz="2200" dirty="0" smtClean="0">
              <a:solidFill>
                <a:srgbClr val="00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6216" y="162992"/>
            <a:ext cx="2499723" cy="73353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200" b="1" dirty="0" err="1" smtClean="0"/>
              <a:t>Figures</a:t>
            </a:r>
            <a:r>
              <a:rPr lang="nb-NO" sz="1200" b="1" dirty="0" smtClean="0"/>
              <a:t> in </a:t>
            </a:r>
            <a:r>
              <a:rPr lang="nb-NO" sz="1200" b="1" dirty="0" err="1" smtClean="0"/>
              <a:t>this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presentation</a:t>
            </a:r>
            <a:r>
              <a:rPr lang="nb-NO" sz="1200" b="1" dirty="0" smtClean="0"/>
              <a:t>:</a:t>
            </a:r>
          </a:p>
          <a:p>
            <a:pPr>
              <a:lnSpc>
                <a:spcPts val="1600"/>
              </a:lnSpc>
            </a:pPr>
            <a:r>
              <a:rPr lang="nb-NO" sz="1200" dirty="0" smtClean="0"/>
              <a:t>Trønnes et al (2019, </a:t>
            </a:r>
            <a:r>
              <a:rPr lang="nb-NO" sz="1200" dirty="0" err="1" smtClean="0"/>
              <a:t>Tectonophys</a:t>
            </a:r>
            <a:r>
              <a:rPr lang="nb-NO" sz="1200" dirty="0" smtClean="0"/>
              <a:t>.) or</a:t>
            </a:r>
          </a:p>
          <a:p>
            <a:pPr>
              <a:lnSpc>
                <a:spcPts val="1600"/>
              </a:lnSpc>
            </a:pPr>
            <a:r>
              <a:rPr lang="nb-NO" sz="1200" dirty="0" smtClean="0"/>
              <a:t>  </a:t>
            </a:r>
            <a:r>
              <a:rPr lang="nb-NO" sz="1200" dirty="0" err="1" smtClean="0"/>
              <a:t>unpubl</a:t>
            </a:r>
            <a:r>
              <a:rPr lang="nb-NO" sz="1200" dirty="0" smtClean="0"/>
              <a:t>., </a:t>
            </a:r>
            <a:r>
              <a:rPr lang="nb-NO" sz="1200" dirty="0" err="1" smtClean="0"/>
              <a:t>unless</a:t>
            </a:r>
            <a:r>
              <a:rPr lang="nb-NO" sz="1200" dirty="0" smtClean="0"/>
              <a:t> </a:t>
            </a:r>
            <a:r>
              <a:rPr lang="nb-NO" sz="1200" dirty="0" err="1" smtClean="0"/>
              <a:t>indicated</a:t>
            </a:r>
            <a:r>
              <a:rPr lang="nb-NO" sz="1200" dirty="0" smtClean="0"/>
              <a:t> </a:t>
            </a:r>
            <a:r>
              <a:rPr lang="nb-NO" sz="1200" dirty="0" err="1" smtClean="0"/>
              <a:t>otherwise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9926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601" y="66143"/>
            <a:ext cx="9036497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000" b="1" dirty="0" smtClean="0">
                <a:solidFill>
                  <a:srgbClr val="3333FF"/>
                </a:solidFill>
              </a:rPr>
              <a:t>Important question because</a:t>
            </a:r>
            <a:r>
              <a:rPr lang="nb-NO" b="1" dirty="0" smtClean="0">
                <a:solidFill>
                  <a:srgbClr val="3333FF"/>
                </a:solidFill>
              </a:rPr>
              <a:t>:</a:t>
            </a:r>
          </a:p>
          <a:p>
            <a:pPr>
              <a:lnSpc>
                <a:spcPts val="3200"/>
              </a:lnSpc>
            </a:pPr>
            <a:r>
              <a:rPr lang="nb-NO" sz="1600" dirty="0" smtClean="0"/>
              <a:t>- bulk mantle has dominantly Fe</a:t>
            </a:r>
            <a:r>
              <a:rPr lang="nb-NO" sz="1600" baseline="30000" dirty="0" smtClean="0"/>
              <a:t>2+</a:t>
            </a:r>
            <a:r>
              <a:rPr lang="nb-NO" sz="1600" dirty="0" smtClean="0"/>
              <a:t> with a small fraction (about 2%) of Fe</a:t>
            </a:r>
            <a:r>
              <a:rPr lang="nb-NO" sz="1600" baseline="30000" dirty="0" smtClean="0"/>
              <a:t>3+</a:t>
            </a:r>
          </a:p>
          <a:p>
            <a:pPr>
              <a:lnSpc>
                <a:spcPts val="3200"/>
              </a:lnSpc>
            </a:pPr>
            <a:r>
              <a:rPr lang="nb-NO" sz="1600" dirty="0" smtClean="0"/>
              <a:t>- extraction of </a:t>
            </a:r>
            <a:r>
              <a:rPr lang="nb-NO" sz="1600" b="1" dirty="0" smtClean="0"/>
              <a:t>only FeO</a:t>
            </a:r>
            <a:r>
              <a:rPr lang="nb-NO" sz="1600" dirty="0" smtClean="0"/>
              <a:t> to the core will </a:t>
            </a:r>
            <a:r>
              <a:rPr lang="nb-NO" sz="1600" b="1" dirty="0" smtClean="0"/>
              <a:t>oxidise the BMO</a:t>
            </a:r>
            <a:r>
              <a:rPr lang="nb-NO" sz="1600" dirty="0" smtClean="0"/>
              <a:t> (lowermost mantle),</a:t>
            </a:r>
          </a:p>
          <a:p>
            <a:pPr>
              <a:lnSpc>
                <a:spcPts val="1700"/>
              </a:lnSpc>
            </a:pPr>
            <a:r>
              <a:rPr lang="nb-NO" sz="1600" dirty="0"/>
              <a:t> </a:t>
            </a:r>
            <a:r>
              <a:rPr lang="nb-NO" sz="1600" dirty="0" smtClean="0"/>
              <a:t>    increasing the Fe</a:t>
            </a:r>
            <a:r>
              <a:rPr lang="nb-NO" sz="1600" baseline="30000" dirty="0" smtClean="0"/>
              <a:t>3+</a:t>
            </a:r>
            <a:r>
              <a:rPr lang="nb-NO" sz="1600" dirty="0" smtClean="0"/>
              <a:t>/</a:t>
            </a:r>
            <a:r>
              <a:rPr lang="nb-NO" sz="1600" dirty="0" smtClean="0">
                <a:latin typeface="Symbol" panose="05050102010706020507" pitchFamily="18" charset="2"/>
              </a:rPr>
              <a:t>S</a:t>
            </a:r>
            <a:r>
              <a:rPr lang="nb-NO" sz="1600" dirty="0" smtClean="0"/>
              <a:t>Fe ratio</a:t>
            </a:r>
          </a:p>
          <a:p>
            <a:pPr>
              <a:lnSpc>
                <a:spcPts val="3200"/>
              </a:lnSpc>
            </a:pPr>
            <a:r>
              <a:rPr lang="nb-NO" sz="1600" dirty="0" smtClean="0"/>
              <a:t>- extraction of </a:t>
            </a:r>
            <a:r>
              <a:rPr lang="nb-NO" sz="1600" b="1" dirty="0" smtClean="0"/>
              <a:t>mainly FeO + moderate amounts of Fe</a:t>
            </a:r>
            <a:r>
              <a:rPr lang="nb-NO" sz="1600" b="1" baseline="-25000" dirty="0" smtClean="0"/>
              <a:t>2</a:t>
            </a:r>
            <a:r>
              <a:rPr lang="nb-NO" sz="1600" b="1" dirty="0" smtClean="0"/>
              <a:t>O</a:t>
            </a:r>
            <a:r>
              <a:rPr lang="nb-NO" sz="1600" b="1" baseline="-25000" dirty="0" smtClean="0"/>
              <a:t>3</a:t>
            </a:r>
            <a:r>
              <a:rPr lang="nb-NO" sz="1600" dirty="0" smtClean="0"/>
              <a:t> from the BMO will likely </a:t>
            </a:r>
            <a:r>
              <a:rPr lang="nb-NO" sz="1600" b="1" dirty="0" smtClean="0"/>
              <a:t>reduce the BMO,</a:t>
            </a:r>
          </a:p>
          <a:p>
            <a:pPr>
              <a:lnSpc>
                <a:spcPts val="1700"/>
              </a:lnSpc>
            </a:pPr>
            <a:r>
              <a:rPr lang="nb-NO" sz="1600" dirty="0" smtClean="0"/>
              <a:t>     decreasing </a:t>
            </a:r>
            <a:r>
              <a:rPr lang="nb-NO" sz="1600" dirty="0"/>
              <a:t>the Fe</a:t>
            </a:r>
            <a:r>
              <a:rPr lang="nb-NO" sz="1600" baseline="30000" dirty="0"/>
              <a:t>3+</a:t>
            </a:r>
            <a:r>
              <a:rPr lang="nb-NO" sz="1600" dirty="0"/>
              <a:t>/</a:t>
            </a:r>
            <a:r>
              <a:rPr lang="nb-NO" sz="1600" dirty="0">
                <a:latin typeface="Symbol" panose="05050102010706020507" pitchFamily="18" charset="2"/>
              </a:rPr>
              <a:t>S</a:t>
            </a:r>
            <a:r>
              <a:rPr lang="nb-NO" sz="1600" dirty="0"/>
              <a:t>Fe ratio</a:t>
            </a:r>
            <a:endParaRPr lang="en-GB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17422" y="5752569"/>
            <a:ext cx="4906070" cy="1105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1500" dirty="0" smtClean="0">
                <a:solidFill>
                  <a:srgbClr val="7030A0"/>
                </a:solidFill>
              </a:rPr>
              <a:t>The diagrams show complementary SiO</a:t>
            </a:r>
            <a:r>
              <a:rPr lang="nb-NO" sz="1500" baseline="-25000" dirty="0" smtClean="0">
                <a:solidFill>
                  <a:srgbClr val="7030A0"/>
                </a:solidFill>
              </a:rPr>
              <a:t>2</a:t>
            </a:r>
            <a:r>
              <a:rPr lang="nb-NO" sz="1500" dirty="0" smtClean="0">
                <a:solidFill>
                  <a:srgbClr val="7030A0"/>
                </a:solidFill>
              </a:rPr>
              <a:t>-crystallisation and FeO-assimilation. The O-undersaturation, however, </a:t>
            </a:r>
            <a:r>
              <a:rPr lang="nb-NO" sz="1500" dirty="0">
                <a:solidFill>
                  <a:srgbClr val="7030A0"/>
                </a:solidFill>
              </a:rPr>
              <a:t>would be more </a:t>
            </a:r>
            <a:r>
              <a:rPr lang="nb-NO" sz="1500" dirty="0" smtClean="0">
                <a:solidFill>
                  <a:srgbClr val="7030A0"/>
                </a:solidFill>
              </a:rPr>
              <a:t>efficiently alleviated by Fe</a:t>
            </a:r>
            <a:r>
              <a:rPr lang="nb-NO" sz="1500" baseline="-25000" dirty="0" smtClean="0">
                <a:solidFill>
                  <a:srgbClr val="7030A0"/>
                </a:solidFill>
              </a:rPr>
              <a:t>2</a:t>
            </a:r>
            <a:r>
              <a:rPr lang="nb-NO" sz="1500" dirty="0" smtClean="0">
                <a:solidFill>
                  <a:srgbClr val="7030A0"/>
                </a:solidFill>
              </a:rPr>
              <a:t>O</a:t>
            </a:r>
            <a:r>
              <a:rPr lang="nb-NO" sz="1500" baseline="-25000" dirty="0" smtClean="0">
                <a:solidFill>
                  <a:srgbClr val="7030A0"/>
                </a:solidFill>
              </a:rPr>
              <a:t>3</a:t>
            </a:r>
            <a:r>
              <a:rPr lang="nb-NO" sz="1500" dirty="0" smtClean="0">
                <a:solidFill>
                  <a:srgbClr val="7030A0"/>
                </a:solidFill>
              </a:rPr>
              <a:t>-assimilation.</a:t>
            </a:r>
          </a:p>
          <a:p>
            <a:pPr>
              <a:lnSpc>
                <a:spcPts val="2800"/>
              </a:lnSpc>
            </a:pPr>
            <a:r>
              <a:rPr lang="nb-NO" b="1" dirty="0" smtClean="0">
                <a:solidFill>
                  <a:srgbClr val="FF0000"/>
                </a:solidFill>
              </a:rPr>
              <a:t>Is this process feasible</a:t>
            </a:r>
            <a:r>
              <a:rPr lang="nb-NO" dirty="0" smtClean="0">
                <a:solidFill>
                  <a:srgbClr val="FF0000"/>
                </a:solidFill>
              </a:rPr>
              <a:t>?</a:t>
            </a:r>
            <a:r>
              <a:rPr lang="nb-NO" sz="1600" dirty="0" smtClean="0"/>
              <a:t> </a:t>
            </a:r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64842" y="2546119"/>
            <a:ext cx="4968552" cy="45140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1900" b="1" dirty="0" smtClean="0">
                <a:solidFill>
                  <a:srgbClr val="9900CC"/>
                </a:solidFill>
              </a:rPr>
              <a:t>Is Fe</a:t>
            </a:r>
            <a:r>
              <a:rPr lang="nb-NO" sz="1900" b="1" baseline="-25000" dirty="0" smtClean="0">
                <a:solidFill>
                  <a:srgbClr val="9900CC"/>
                </a:solidFill>
              </a:rPr>
              <a:t>2</a:t>
            </a:r>
            <a:r>
              <a:rPr lang="nb-NO" sz="1900" b="1" dirty="0" smtClean="0">
                <a:solidFill>
                  <a:srgbClr val="9900CC"/>
                </a:solidFill>
              </a:rPr>
              <a:t>O</a:t>
            </a:r>
            <a:r>
              <a:rPr lang="nb-NO" sz="1900" b="1" baseline="-25000" dirty="0" smtClean="0">
                <a:solidFill>
                  <a:srgbClr val="9900CC"/>
                </a:solidFill>
              </a:rPr>
              <a:t>3</a:t>
            </a:r>
            <a:r>
              <a:rPr lang="nb-NO" sz="1900" b="1" dirty="0" smtClean="0">
                <a:solidFill>
                  <a:srgbClr val="9900CC"/>
                </a:solidFill>
              </a:rPr>
              <a:t> available in the BMO</a:t>
            </a:r>
            <a:r>
              <a:rPr lang="nb-NO" sz="1900" dirty="0" smtClean="0">
                <a:solidFill>
                  <a:srgbClr val="9900CC"/>
                </a:solidFill>
              </a:rPr>
              <a:t> (and how)?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842" y="3356992"/>
            <a:ext cx="5374390" cy="81047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1900" b="1" dirty="0" smtClean="0">
                <a:solidFill>
                  <a:srgbClr val="9900CC"/>
                </a:solidFill>
              </a:rPr>
              <a:t>Yes, due to a redox reaction </a:t>
            </a:r>
            <a:r>
              <a:rPr lang="nb-NO" sz="1900" dirty="0" smtClean="0">
                <a:solidFill>
                  <a:srgbClr val="9900CC"/>
                </a:solidFill>
              </a:rPr>
              <a:t>(Fe disproportionation)</a:t>
            </a:r>
          </a:p>
          <a:p>
            <a:pPr>
              <a:lnSpc>
                <a:spcPts val="2800"/>
              </a:lnSpc>
            </a:pPr>
            <a:r>
              <a:rPr lang="nb-NO" sz="1900" b="1" dirty="0">
                <a:solidFill>
                  <a:srgbClr val="9900CC"/>
                </a:solidFill>
              </a:rPr>
              <a:t> </a:t>
            </a:r>
            <a:r>
              <a:rPr lang="nb-NO" sz="1900" b="1" dirty="0" smtClean="0">
                <a:solidFill>
                  <a:srgbClr val="9900CC"/>
                </a:solidFill>
              </a:rPr>
              <a:t>    associated with bm crystallisation</a:t>
            </a:r>
          </a:p>
        </p:txBody>
      </p:sp>
    </p:spTree>
    <p:extLst>
      <p:ext uri="{BB962C8B-B14F-4D97-AF65-F5344CB8AC3E}">
        <p14:creationId xmlns:p14="http://schemas.microsoft.com/office/powerpoint/2010/main" val="6256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pc\Dokumenter\Adobe-Illustr-figures\Experimental-PhaseRel\Core-phase-rel\Tecto12217-Fig\Fig 20-FeO-disprop-bm BMO-cry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088" y="436478"/>
            <a:ext cx="3258873" cy="542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19233" y="45213"/>
            <a:ext cx="377058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0066FF"/>
                </a:solidFill>
              </a:rPr>
              <a:t>Cyclic crystallisation and dissolution of bm</a:t>
            </a:r>
            <a:endParaRPr lang="en-GB" sz="1600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75544"/>
            <a:ext cx="295465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Crystallisation of bm in BMO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990" y="444876"/>
            <a:ext cx="3759299" cy="743793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r>
              <a:rPr lang="nb-NO" sz="1400" dirty="0" smtClean="0"/>
              <a:t>- incorporation of the FeAlO</a:t>
            </a:r>
            <a:r>
              <a:rPr lang="nb-NO" sz="1400" baseline="-25000" dirty="0" smtClean="0"/>
              <a:t>3</a:t>
            </a:r>
            <a:r>
              <a:rPr lang="nb-NO" sz="1400" dirty="0" smtClean="0"/>
              <a:t>-component in bm</a:t>
            </a:r>
          </a:p>
          <a:p>
            <a:pPr>
              <a:lnSpc>
                <a:spcPts val="2000"/>
              </a:lnSpc>
            </a:pPr>
            <a:r>
              <a:rPr lang="nb-NO" sz="1400" dirty="0" smtClean="0"/>
              <a:t>- associated by FeO disproportionation and</a:t>
            </a:r>
          </a:p>
          <a:p>
            <a:pPr>
              <a:lnSpc>
                <a:spcPts val="1400"/>
              </a:lnSpc>
            </a:pPr>
            <a:r>
              <a:rPr lang="nb-NO" sz="1400" dirty="0"/>
              <a:t> </a:t>
            </a:r>
            <a:r>
              <a:rPr lang="nb-NO" sz="1400" dirty="0" smtClean="0"/>
              <a:t>   </a:t>
            </a:r>
            <a:r>
              <a:rPr lang="nb-NO" sz="1400" b="1" dirty="0" smtClean="0"/>
              <a:t>Fe-metal precipitation</a:t>
            </a:r>
            <a:r>
              <a:rPr lang="nb-NO" sz="1400" dirty="0" smtClean="0"/>
              <a:t>  </a:t>
            </a:r>
            <a:r>
              <a:rPr lang="nb-NO" sz="1200" dirty="0" smtClean="0"/>
              <a:t>(Frost et al. 2004, Nature)</a:t>
            </a:r>
            <a:endParaRPr lang="en-GB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251520" y="1196752"/>
            <a:ext cx="3983836" cy="5629474"/>
            <a:chOff x="148726" y="1196752"/>
            <a:chExt cx="3983836" cy="562947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6" y="1196752"/>
              <a:ext cx="3930309" cy="5629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68554" y="3237641"/>
              <a:ext cx="41229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00" dirty="0" smtClean="0">
                  <a:solidFill>
                    <a:schemeClr val="bg1"/>
                  </a:solidFill>
                </a:rPr>
                <a:t>30 nm</a:t>
              </a:r>
              <a:endParaRPr lang="en-GB" sz="7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6611" y="4735515"/>
              <a:ext cx="45717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00" dirty="0" smtClean="0">
                  <a:solidFill>
                    <a:schemeClr val="bg1"/>
                  </a:solidFill>
                </a:rPr>
                <a:t>160 nm</a:t>
              </a:r>
              <a:endParaRPr lang="en-GB" sz="7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59832" y="6243237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Andrault et al.</a:t>
              </a:r>
            </a:p>
            <a:p>
              <a:r>
                <a:rPr lang="nb-NO" sz="1200" dirty="0"/>
                <a:t> </a:t>
              </a:r>
              <a:r>
                <a:rPr lang="nb-NO" sz="1200" dirty="0" smtClean="0"/>
                <a:t>(2018, GPL)</a:t>
              </a:r>
              <a:endParaRPr lang="en-GB" sz="1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762540" y="5933493"/>
            <a:ext cx="42839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 smtClean="0"/>
              <a:t>Might be important for O-loading of the core.</a:t>
            </a:r>
          </a:p>
          <a:p>
            <a:r>
              <a:rPr lang="nb-NO" sz="1300" b="1" dirty="0" smtClean="0"/>
              <a:t>BUT</a:t>
            </a:r>
            <a:r>
              <a:rPr lang="nb-NO" sz="1300" dirty="0" smtClean="0"/>
              <a:t>: O-saturation level in metal is &lt; 20 wt%, while FeO and</a:t>
            </a:r>
          </a:p>
          <a:p>
            <a:r>
              <a:rPr lang="nb-NO" sz="1300" dirty="0"/>
              <a:t> </a:t>
            </a:r>
            <a:r>
              <a:rPr lang="nb-NO" sz="1300" dirty="0" smtClean="0"/>
              <a:t> and Fe</a:t>
            </a:r>
            <a:r>
              <a:rPr lang="nb-NO" sz="1300" baseline="-25000" dirty="0" smtClean="0"/>
              <a:t>2</a:t>
            </a:r>
            <a:r>
              <a:rPr lang="nb-NO" sz="1300" dirty="0" smtClean="0"/>
              <a:t>O</a:t>
            </a:r>
            <a:r>
              <a:rPr lang="nb-NO" sz="1300" baseline="-25000" dirty="0" smtClean="0"/>
              <a:t>3</a:t>
            </a:r>
            <a:r>
              <a:rPr lang="nb-NO" sz="1300" dirty="0" smtClean="0"/>
              <a:t> contains 22 and 30 wt% O, respectively.</a:t>
            </a:r>
          </a:p>
          <a:p>
            <a:r>
              <a:rPr lang="nb-NO" sz="1300" dirty="0"/>
              <a:t> </a:t>
            </a:r>
            <a:r>
              <a:rPr lang="nb-NO" sz="1300" dirty="0" smtClean="0"/>
              <a:t> </a:t>
            </a:r>
            <a:r>
              <a:rPr lang="nb-NO" sz="1300" dirty="0" smtClean="0">
                <a:solidFill>
                  <a:srgbClr val="FF0000"/>
                </a:solidFill>
              </a:rPr>
              <a:t>Sinking metal drops will therefore always oxidise the BMO</a:t>
            </a:r>
            <a:endParaRPr lang="en-GB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3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2" y="3560866"/>
            <a:ext cx="3883630" cy="30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23" y="5058771"/>
            <a:ext cx="2788039" cy="148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8696" y="109371"/>
            <a:ext cx="8836360" cy="400110"/>
            <a:chOff x="108696" y="109371"/>
            <a:chExt cx="8836360" cy="400110"/>
          </a:xfrm>
        </p:grpSpPr>
        <p:sp>
          <p:nvSpPr>
            <p:cNvPr id="5" name="TextBox 4"/>
            <p:cNvSpPr txBox="1"/>
            <p:nvPr/>
          </p:nvSpPr>
          <p:spPr>
            <a:xfrm>
              <a:off x="108696" y="109371"/>
              <a:ext cx="8836360" cy="400110"/>
            </a:xfrm>
            <a:prstGeom prst="rect">
              <a:avLst/>
            </a:prstGeom>
            <a:solidFill>
              <a:srgbClr val="E4E4E4"/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nb-NO" sz="2200" b="1" dirty="0" smtClean="0">
                  <a:solidFill>
                    <a:srgbClr val="0066FF"/>
                  </a:solidFill>
                </a:rPr>
                <a:t>O and Si in Fe-</a:t>
              </a:r>
              <a:r>
                <a:rPr lang="nb-NO" sz="2200" b="1" dirty="0" err="1" smtClean="0">
                  <a:solidFill>
                    <a:srgbClr val="0066FF"/>
                  </a:solidFill>
                </a:rPr>
                <a:t>alloys</a:t>
              </a:r>
              <a:r>
                <a:rPr lang="nb-NO" sz="2200" b="1" dirty="0" smtClean="0">
                  <a:solidFill>
                    <a:srgbClr val="0066FF"/>
                  </a:solidFill>
                </a:rPr>
                <a:t>        </a:t>
              </a:r>
              <a:r>
                <a:rPr lang="nb-NO" sz="2000" b="1" dirty="0" err="1" smtClean="0">
                  <a:solidFill>
                    <a:srgbClr val="0066FF"/>
                  </a:solidFill>
                </a:rPr>
                <a:t>Cooling</a:t>
              </a:r>
              <a:r>
                <a:rPr lang="nb-NO" sz="2000" dirty="0" smtClean="0">
                  <a:solidFill>
                    <a:srgbClr val="0066FF"/>
                  </a:solidFill>
                </a:rPr>
                <a:t>        </a:t>
              </a:r>
              <a:r>
                <a:rPr lang="nb-NO" sz="2000" dirty="0" err="1" smtClean="0">
                  <a:solidFill>
                    <a:srgbClr val="6600CC"/>
                  </a:solidFill>
                </a:rPr>
                <a:t>core</a:t>
              </a:r>
              <a:r>
                <a:rPr lang="nb-NO" sz="2000" dirty="0" smtClean="0">
                  <a:solidFill>
                    <a:srgbClr val="6600CC"/>
                  </a:solidFill>
                </a:rPr>
                <a:t>-BMO chemical exchange</a:t>
              </a: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4195227" y="236083"/>
              <a:ext cx="368459" cy="204491"/>
            </a:xfrm>
            <a:prstGeom prst="rightArrow">
              <a:avLst/>
            </a:prstGeom>
            <a:no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5774" y="673692"/>
            <a:ext cx="3835345" cy="900246"/>
          </a:xfrm>
          <a:prstGeom prst="rect">
            <a:avLst/>
          </a:prstGeom>
          <a:solidFill>
            <a:srgbClr val="E4E4E4"/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700" dirty="0" smtClean="0">
                <a:solidFill>
                  <a:srgbClr val="6600CC"/>
                </a:solidFill>
              </a:rPr>
              <a:t>System: Fe-Mg-O </a:t>
            </a:r>
          </a:p>
          <a:p>
            <a:pPr>
              <a:lnSpc>
                <a:spcPts val="1800"/>
              </a:lnSpc>
            </a:pPr>
            <a:r>
              <a:rPr lang="nb-NO" sz="1700" dirty="0" smtClean="0">
                <a:solidFill>
                  <a:srgbClr val="6600CC"/>
                </a:solidFill>
              </a:rPr>
              <a:t>metal-</a:t>
            </a:r>
            <a:r>
              <a:rPr lang="nb-NO" sz="1700" dirty="0" err="1" smtClean="0">
                <a:solidFill>
                  <a:srgbClr val="6600CC"/>
                </a:solidFill>
              </a:rPr>
              <a:t>ferropericlase</a:t>
            </a:r>
            <a:r>
              <a:rPr lang="nb-NO" sz="1700" dirty="0" smtClean="0">
                <a:solidFill>
                  <a:srgbClr val="6600CC"/>
                </a:solidFill>
              </a:rPr>
              <a:t> equilibrium</a:t>
            </a:r>
          </a:p>
          <a:p>
            <a:pPr>
              <a:lnSpc>
                <a:spcPts val="2700"/>
              </a:lnSpc>
            </a:pPr>
            <a:r>
              <a:rPr lang="nb-NO" dirty="0">
                <a:solidFill>
                  <a:srgbClr val="0066FF"/>
                </a:solidFill>
              </a:rPr>
              <a:t>Solvus closure </a:t>
            </a:r>
            <a:r>
              <a:rPr lang="nb-NO" dirty="0" smtClean="0">
                <a:solidFill>
                  <a:srgbClr val="0066FF"/>
                </a:solidFill>
              </a:rPr>
              <a:t>with increasing </a:t>
            </a:r>
            <a:r>
              <a:rPr lang="nb-NO" b="1" dirty="0">
                <a:solidFill>
                  <a:srgbClr val="0066FF"/>
                </a:solidFill>
              </a:rPr>
              <a:t>p and </a:t>
            </a:r>
            <a:r>
              <a:rPr lang="nb-NO" b="1" dirty="0" smtClean="0">
                <a:solidFill>
                  <a:srgbClr val="0066FF"/>
                </a:solidFill>
              </a:rPr>
              <a:t>T</a:t>
            </a:r>
            <a:endParaRPr lang="en-GB" b="1" dirty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5510" y="4149080"/>
            <a:ext cx="2866490" cy="615553"/>
          </a:xfrm>
          <a:prstGeom prst="rect">
            <a:avLst/>
          </a:prstGeom>
          <a:solidFill>
            <a:srgbClr val="E4E4E4"/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 smtClean="0">
                <a:solidFill>
                  <a:srgbClr val="6600CC"/>
                </a:solidFill>
              </a:rPr>
              <a:t>System: Fe-Mg-Si-O</a:t>
            </a:r>
          </a:p>
          <a:p>
            <a:r>
              <a:rPr lang="nb-NO" sz="1700" dirty="0" smtClean="0">
                <a:solidFill>
                  <a:srgbClr val="6600CC"/>
                </a:solidFill>
              </a:rPr>
              <a:t>metal-bridgmanite equilibrium</a:t>
            </a:r>
            <a:endParaRPr lang="en-GB" sz="1700" dirty="0">
              <a:solidFill>
                <a:srgbClr val="6600CC"/>
              </a:solidFill>
            </a:endParaRPr>
          </a:p>
        </p:txBody>
      </p:sp>
      <p:pic>
        <p:nvPicPr>
          <p:cNvPr id="3076" name="Picture 4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7" y="2066194"/>
            <a:ext cx="4008379" cy="149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:\pc\Dokumenter\Adobe-Illustr-figures\Experimental-PhaseRel\Core-phase-rel\Tecto12217-Fig\Fig 19-Fe-MgSiO3 Takafuji-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28" y="4949927"/>
            <a:ext cx="3263644" cy="18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" y="3625927"/>
            <a:ext cx="4198192" cy="31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03" y="766783"/>
            <a:ext cx="3575397" cy="277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3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c\Dokumenter\Adobe-Illustr-figures\Experimental-PhaseRel\Core-phase-rel\Tr Fig 21 Si-O Hiro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904094"/>
            <a:ext cx="3975191" cy="308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M:\pc\Dokumenter\Adobe-Illustr-figures\Experimental-PhaseRel\Core-phase-rel\Tecto12217-Fig\Fig 21-O-Si-diagr Hirose-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28" y="1709088"/>
            <a:ext cx="1325978" cy="154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5241" y="99575"/>
            <a:ext cx="3105337" cy="615553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b="1" dirty="0" smtClean="0">
                <a:solidFill>
                  <a:srgbClr val="6600CC"/>
                </a:solidFill>
              </a:rPr>
              <a:t>System: Fe-Si-O</a:t>
            </a:r>
          </a:p>
          <a:p>
            <a:r>
              <a:rPr lang="nb-NO" sz="1700" dirty="0" smtClean="0">
                <a:solidFill>
                  <a:srgbClr val="6600CC"/>
                </a:solidFill>
              </a:rPr>
              <a:t>Solubility of O and Si in Fe-alloy</a:t>
            </a:r>
            <a:endParaRPr lang="en-GB" sz="1700" dirty="0">
              <a:solidFill>
                <a:srgbClr val="66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7985" y="104147"/>
            <a:ext cx="2702984" cy="353943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 smtClean="0">
                <a:solidFill>
                  <a:srgbClr val="6600CC"/>
                </a:solidFill>
              </a:rPr>
              <a:t>Estimated core compositions</a:t>
            </a:r>
            <a:endParaRPr lang="en-GB" sz="1700" dirty="0">
              <a:solidFill>
                <a:srgbClr val="6600CC"/>
              </a:solidFill>
            </a:endParaRPr>
          </a:p>
        </p:txBody>
      </p:sp>
      <p:pic>
        <p:nvPicPr>
          <p:cNvPr id="5124" name="Picture 4" descr="M:\pc\Dokumenter\Adobe-Illustr-figures\Experimental-PhaseRel\Core-phase-rel\Tecto12217-Fig\Fig 21-O-Si-diagr Hirose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733" y="1854082"/>
            <a:ext cx="1339632" cy="13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8638" y="4077072"/>
            <a:ext cx="3908662" cy="80143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sz="1300" dirty="0" smtClean="0"/>
              <a:t>- O and Si: mutually exclusive</a:t>
            </a:r>
          </a:p>
          <a:p>
            <a:pPr>
              <a:lnSpc>
                <a:spcPts val="1900"/>
              </a:lnSpc>
            </a:pPr>
            <a:r>
              <a:rPr lang="nb-NO" sz="1300" dirty="0" smtClean="0"/>
              <a:t>- Solubility increases with </a:t>
            </a:r>
            <a:r>
              <a:rPr lang="nb-NO" sz="1300" b="1" dirty="0" smtClean="0"/>
              <a:t>T</a:t>
            </a:r>
            <a:r>
              <a:rPr lang="nb-NO" sz="1300" dirty="0" smtClean="0"/>
              <a:t> and decreases with </a:t>
            </a:r>
            <a:r>
              <a:rPr lang="nb-NO" sz="1300" b="1" dirty="0" smtClean="0"/>
              <a:t>p</a:t>
            </a:r>
          </a:p>
          <a:p>
            <a:pPr>
              <a:lnSpc>
                <a:spcPts val="1900"/>
              </a:lnSpc>
            </a:pPr>
            <a:r>
              <a:rPr lang="nb-NO" sz="1300" dirty="0" smtClean="0"/>
              <a:t>- Related to the silica liquidus surface in systam Fi-Si-O</a:t>
            </a:r>
            <a:r>
              <a:rPr lang="nb-NO" sz="1200" dirty="0" smtClean="0"/>
              <a:t>  </a:t>
            </a:r>
            <a:endParaRPr lang="en-GB" sz="1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886772" y="2659144"/>
            <a:ext cx="227540" cy="143433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M:\pc\Dokumenter\Adobe-Illustr-figures\Experimental-PhaseRel\Core-phase-rel\Tecto12217-Fig\Fig 21-O-Si-diagr Hirose-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437" y="588995"/>
            <a:ext cx="3980662" cy="394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77877" y="2370880"/>
            <a:ext cx="945821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b="1" dirty="0" smtClean="0">
                <a:solidFill>
                  <a:schemeClr val="bg1">
                    <a:lumMod val="50000"/>
                  </a:schemeClr>
                </a:solidFill>
              </a:rPr>
              <a:t>Mercury:</a:t>
            </a:r>
          </a:p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chemeClr val="bg1">
                    <a:lumMod val="50000"/>
                  </a:schemeClr>
                </a:solidFill>
              </a:rPr>
              <a:t>15 wt% Si, no O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2523" y="4653136"/>
            <a:ext cx="4248904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>
                <a:solidFill>
                  <a:srgbClr val="0066FF"/>
                </a:solidFill>
              </a:rPr>
              <a:t>Mass balance modelling</a:t>
            </a:r>
          </a:p>
          <a:p>
            <a:pPr>
              <a:lnSpc>
                <a:spcPts val="1700"/>
              </a:lnSpc>
            </a:pPr>
            <a:r>
              <a:rPr lang="nb-NO" sz="1200" dirty="0" smtClean="0"/>
              <a:t>Step 1:  protoC + earlyMO = convC + pyrolite-MO  </a:t>
            </a:r>
            <a:r>
              <a:rPr lang="nb-NO" sz="1100" dirty="0" smtClean="0">
                <a:solidFill>
                  <a:srgbClr val="008000"/>
                </a:solidFill>
              </a:rPr>
              <a:t>(total volumes)</a:t>
            </a:r>
            <a:endParaRPr lang="nb-NO" sz="1300" dirty="0" smtClean="0">
              <a:solidFill>
                <a:srgbClr val="008000"/>
              </a:solidFill>
            </a:endParaRPr>
          </a:p>
          <a:p>
            <a:pPr>
              <a:lnSpc>
                <a:spcPts val="1700"/>
              </a:lnSpc>
            </a:pPr>
            <a:r>
              <a:rPr lang="nb-NO" sz="1200" dirty="0" smtClean="0"/>
              <a:t>Step 2:  upper convC + BMO  =  E'-layer + mod. lowermost M</a:t>
            </a:r>
          </a:p>
          <a:p>
            <a:pPr>
              <a:lnSpc>
                <a:spcPts val="900"/>
              </a:lnSpc>
            </a:pPr>
            <a:r>
              <a:rPr lang="nb-NO" sz="1000" dirty="0"/>
              <a:t> </a:t>
            </a:r>
            <a:r>
              <a:rPr lang="nb-NO" sz="1000" dirty="0" smtClean="0"/>
              <a:t>               </a:t>
            </a:r>
            <a:r>
              <a:rPr lang="nb-NO" sz="1000" dirty="0" smtClean="0">
                <a:solidFill>
                  <a:srgbClr val="008000"/>
                </a:solidFill>
              </a:rPr>
              <a:t>34 vol%,                28 vol%,</a:t>
            </a:r>
          </a:p>
          <a:p>
            <a:pPr>
              <a:lnSpc>
                <a:spcPts val="900"/>
              </a:lnSpc>
            </a:pPr>
            <a:r>
              <a:rPr lang="nb-NO" sz="1000" dirty="0">
                <a:solidFill>
                  <a:srgbClr val="008000"/>
                </a:solidFill>
              </a:rPr>
              <a:t> </a:t>
            </a:r>
            <a:r>
              <a:rPr lang="nb-NO" sz="1000" dirty="0" smtClean="0">
                <a:solidFill>
                  <a:srgbClr val="008000"/>
                </a:solidFill>
              </a:rPr>
              <a:t>               31 wt% of core      34 wt% of mantle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77" y="5803995"/>
            <a:ext cx="3961659" cy="94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17" y="6200983"/>
            <a:ext cx="1069361" cy="53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681" y="5816501"/>
            <a:ext cx="1571746" cy="91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44437" y="6561117"/>
            <a:ext cx="6756106" cy="19000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9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4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c\Dokumenter\Adobe-Illustr-figures\Experimental-PhaseRel\Core-phase-rel\Tr Fig 21 Si-O Hiro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22" y="188640"/>
            <a:ext cx="501687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504" y="114083"/>
            <a:ext cx="3275256" cy="810478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000" b="1" dirty="0" smtClean="0">
                <a:solidFill>
                  <a:srgbClr val="6600CC"/>
                </a:solidFill>
              </a:rPr>
              <a:t>System: Fe-Si-O</a:t>
            </a:r>
          </a:p>
          <a:p>
            <a:pPr>
              <a:lnSpc>
                <a:spcPts val="2800"/>
              </a:lnSpc>
            </a:pPr>
            <a:r>
              <a:rPr lang="nb-NO" dirty="0" smtClean="0">
                <a:solidFill>
                  <a:srgbClr val="6600CC"/>
                </a:solidFill>
              </a:rPr>
              <a:t>Solubility of O and Si in Fe-alloy</a:t>
            </a:r>
            <a:endParaRPr lang="en-GB" dirty="0">
              <a:solidFill>
                <a:srgbClr val="66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4725144"/>
            <a:ext cx="5139407" cy="124649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1700" dirty="0" smtClean="0"/>
              <a:t>- O and Si: </a:t>
            </a:r>
            <a:r>
              <a:rPr lang="nb-NO" sz="1700" dirty="0" err="1" smtClean="0"/>
              <a:t>mutually</a:t>
            </a:r>
            <a:r>
              <a:rPr lang="nb-NO" sz="1700" dirty="0" smtClean="0"/>
              <a:t> </a:t>
            </a:r>
            <a:r>
              <a:rPr lang="nb-NO" sz="1700" dirty="0" err="1" smtClean="0"/>
              <a:t>exclusive</a:t>
            </a:r>
            <a:r>
              <a:rPr lang="nb-NO" sz="1700" dirty="0" smtClean="0"/>
              <a:t>  at  </a:t>
            </a:r>
            <a:r>
              <a:rPr lang="nb-NO" sz="1700" dirty="0" err="1" smtClean="0"/>
              <a:t>low</a:t>
            </a:r>
            <a:r>
              <a:rPr lang="nb-NO" sz="1700" dirty="0" smtClean="0"/>
              <a:t> T / </a:t>
            </a:r>
            <a:r>
              <a:rPr lang="nb-NO" sz="1700" dirty="0" err="1" smtClean="0"/>
              <a:t>high</a:t>
            </a:r>
            <a:r>
              <a:rPr lang="nb-NO" sz="1700" dirty="0" smtClean="0"/>
              <a:t> p</a:t>
            </a:r>
          </a:p>
          <a:p>
            <a:pPr>
              <a:lnSpc>
                <a:spcPts val="3000"/>
              </a:lnSpc>
            </a:pPr>
            <a:r>
              <a:rPr lang="nb-NO" sz="1700" dirty="0" smtClean="0"/>
              <a:t>- Solubility increases with </a:t>
            </a:r>
            <a:r>
              <a:rPr lang="nb-NO" sz="1700" b="1" dirty="0" smtClean="0"/>
              <a:t>T</a:t>
            </a:r>
            <a:r>
              <a:rPr lang="nb-NO" sz="1700" dirty="0" smtClean="0"/>
              <a:t> and decreases with </a:t>
            </a:r>
            <a:r>
              <a:rPr lang="nb-NO" sz="1700" b="1" dirty="0" smtClean="0"/>
              <a:t>p</a:t>
            </a:r>
          </a:p>
          <a:p>
            <a:pPr>
              <a:lnSpc>
                <a:spcPts val="3000"/>
              </a:lnSpc>
            </a:pPr>
            <a:r>
              <a:rPr lang="nb-NO" sz="1700" dirty="0" smtClean="0"/>
              <a:t>- Related to the silica liquidus surface in system Fe-Si-O  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27390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pc\Dokumenter\Adobe-Illustr-figures\CMB-plumes-chem-interact\360-deg-BMO-cryst-rotation-sentr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461837" cy="43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6768752" cy="938719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nb-NO" sz="2400" b="1" dirty="0" smtClean="0">
                <a:solidFill>
                  <a:srgbClr val="0066FF"/>
                </a:solidFill>
              </a:rPr>
              <a:t>Con</a:t>
            </a:r>
            <a:r>
              <a:rPr lang="en-US" sz="2400" b="1" dirty="0" err="1" smtClean="0">
                <a:solidFill>
                  <a:srgbClr val="0066FF"/>
                </a:solidFill>
              </a:rPr>
              <a:t>vection</a:t>
            </a:r>
            <a:r>
              <a:rPr lang="en-US" sz="2400" b="1" dirty="0" smtClean="0">
                <a:solidFill>
                  <a:srgbClr val="0066FF"/>
                </a:solidFill>
              </a:rPr>
              <a:t> </a:t>
            </a:r>
            <a:r>
              <a:rPr lang="en-US" sz="2400" b="1" dirty="0">
                <a:solidFill>
                  <a:srgbClr val="0066FF"/>
                </a:solidFill>
              </a:rPr>
              <a:t>modelling of </a:t>
            </a:r>
            <a:r>
              <a:rPr lang="en-US" sz="2400" b="1" dirty="0" smtClean="0">
                <a:solidFill>
                  <a:srgbClr val="0066FF"/>
                </a:solidFill>
              </a:rPr>
              <a:t>MO crystal </a:t>
            </a:r>
            <a:r>
              <a:rPr lang="en-US" sz="2400" b="1" dirty="0">
                <a:solidFill>
                  <a:srgbClr val="0066FF"/>
                </a:solidFill>
              </a:rPr>
              <a:t>settling </a:t>
            </a:r>
            <a:r>
              <a:rPr lang="en-US" sz="2400" b="1" dirty="0" smtClean="0">
                <a:solidFill>
                  <a:srgbClr val="0066FF"/>
                </a:solidFill>
              </a:rPr>
              <a:t>in</a:t>
            </a:r>
          </a:p>
          <a:p>
            <a:pPr>
              <a:lnSpc>
                <a:spcPts val="3300"/>
              </a:lnSpc>
            </a:pPr>
            <a:r>
              <a:rPr lang="en-US" sz="2400" b="1" dirty="0" smtClean="0">
                <a:solidFill>
                  <a:srgbClr val="0066FF"/>
                </a:solidFill>
              </a:rPr>
              <a:t>r</a:t>
            </a:r>
            <a:r>
              <a:rPr lang="nb-NO" sz="2400" b="1" dirty="0" err="1" smtClean="0">
                <a:solidFill>
                  <a:srgbClr val="0066FF"/>
                </a:solidFill>
              </a:rPr>
              <a:t>apidly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  <a:r>
              <a:rPr lang="nb-NO" sz="2400" b="1" dirty="0" err="1">
                <a:solidFill>
                  <a:srgbClr val="0066FF"/>
                </a:solidFill>
              </a:rPr>
              <a:t>rotating</a:t>
            </a:r>
            <a:r>
              <a:rPr lang="nb-NO" sz="2400" b="1" dirty="0">
                <a:solidFill>
                  <a:srgbClr val="0066FF"/>
                </a:solidFill>
              </a:rPr>
              <a:t> planets </a:t>
            </a:r>
            <a:r>
              <a:rPr lang="nb-NO" sz="2000" dirty="0" smtClean="0">
                <a:solidFill>
                  <a:srgbClr val="0066FF"/>
                </a:solidFill>
              </a:rPr>
              <a:t>(</a:t>
            </a:r>
            <a:r>
              <a:rPr lang="nb-NO" sz="2000" dirty="0" err="1" smtClean="0">
                <a:solidFill>
                  <a:srgbClr val="0066FF"/>
                </a:solidFill>
              </a:rPr>
              <a:t>differential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>
                <a:solidFill>
                  <a:srgbClr val="0066FF"/>
                </a:solidFill>
              </a:rPr>
              <a:t>gravitational</a:t>
            </a:r>
            <a:r>
              <a:rPr lang="nb-NO" sz="2000" dirty="0">
                <a:solidFill>
                  <a:srgbClr val="0066FF"/>
                </a:solidFill>
              </a:rPr>
              <a:t> </a:t>
            </a:r>
            <a:r>
              <a:rPr lang="nb-NO" sz="2000" dirty="0" err="1">
                <a:solidFill>
                  <a:srgbClr val="0066FF"/>
                </a:solidFill>
              </a:rPr>
              <a:t>fields</a:t>
            </a:r>
            <a:r>
              <a:rPr lang="nb-NO" sz="2000" dirty="0" smtClean="0">
                <a:solidFill>
                  <a:srgbClr val="0066FF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1822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pc\Dokumenter\Adobe-Illustr-figures\CMB-plumes-chem-interact\360-deg-BMO-cryst-rotation-sentr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2" y="194630"/>
            <a:ext cx="4817259" cy="317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M:\pc\Dokumenter\Adobe-Illustr-figures\CMB-plumes-chem-interact\360-deg-BMO-cryst-rotation-sentr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50" y="457246"/>
            <a:ext cx="3065996" cy="29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:\pc\Dokumenter\Adobe-Illustr-figures\CMB-plumes-chem-interact\360-deg-BMO-cryst-rotation-sentr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84" y="3897888"/>
            <a:ext cx="3065995" cy="29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M:\pc\Dokumenter\Adobe-Illustr-figures\CMB-plumes-chem-interact\360-deg-BMO-cryst-rotation-sentr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59" y="3860337"/>
            <a:ext cx="3108823" cy="294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198750" y="1690935"/>
            <a:ext cx="987060" cy="460728"/>
            <a:chOff x="3451395" y="1649610"/>
            <a:chExt cx="786471" cy="460728"/>
          </a:xfrm>
        </p:grpSpPr>
        <p:sp>
          <p:nvSpPr>
            <p:cNvPr id="2" name="Right Arrow 1"/>
            <p:cNvSpPr/>
            <p:nvPr/>
          </p:nvSpPr>
          <p:spPr>
            <a:xfrm>
              <a:off x="3492555" y="1649610"/>
              <a:ext cx="719406" cy="460728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51395" y="1740228"/>
              <a:ext cx="7864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 smtClean="0"/>
                <a:t>10-100 Ma ?</a:t>
              </a:r>
              <a:endParaRPr lang="en-GB" sz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69126" y="3045339"/>
            <a:ext cx="764472" cy="1303636"/>
            <a:chOff x="4040590" y="2735535"/>
            <a:chExt cx="764472" cy="1303636"/>
          </a:xfrm>
        </p:grpSpPr>
        <p:sp>
          <p:nvSpPr>
            <p:cNvPr id="12" name="Right Arrow 11"/>
            <p:cNvSpPr/>
            <p:nvPr/>
          </p:nvSpPr>
          <p:spPr>
            <a:xfrm rot="7724720">
              <a:off x="3789630" y="3023740"/>
              <a:ext cx="1266391" cy="764472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8574474">
              <a:off x="3979716" y="3080606"/>
              <a:ext cx="1059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smtClean="0"/>
                <a:t>&gt; 2 Gy </a:t>
              </a:r>
              <a:r>
                <a:rPr lang="nb-NO" sz="1500" dirty="0" smtClean="0"/>
                <a:t>?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 rot="18541504">
            <a:off x="3167416" y="2985214"/>
            <a:ext cx="144926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>
                <a:solidFill>
                  <a:srgbClr val="FF9900"/>
                </a:solidFill>
              </a:rPr>
              <a:t>Long-lived basal</a:t>
            </a:r>
          </a:p>
          <a:p>
            <a:pPr>
              <a:lnSpc>
                <a:spcPts val="1200"/>
              </a:lnSpc>
            </a:pPr>
            <a:r>
              <a:rPr lang="nb-NO" sz="1100" b="1" dirty="0" smtClean="0">
                <a:solidFill>
                  <a:srgbClr val="FF9900"/>
                </a:solidFill>
              </a:rPr>
              <a:t>magma</a:t>
            </a:r>
            <a:r>
              <a:rPr lang="nb-NO" sz="1100" b="1" dirty="0">
                <a:solidFill>
                  <a:srgbClr val="FF9900"/>
                </a:solidFill>
              </a:rPr>
              <a:t> </a:t>
            </a:r>
            <a:r>
              <a:rPr lang="nb-NO" sz="1100" b="1" dirty="0" smtClean="0">
                <a:solidFill>
                  <a:srgbClr val="FF9900"/>
                </a:solidFill>
              </a:rPr>
              <a:t>ocean </a:t>
            </a:r>
            <a:r>
              <a:rPr lang="nb-NO" sz="1100" dirty="0" smtClean="0">
                <a:solidFill>
                  <a:srgbClr val="FF9900"/>
                </a:solidFill>
              </a:rPr>
              <a:t>(BMO)</a:t>
            </a:r>
            <a:endParaRPr lang="en-GB" sz="1100" dirty="0">
              <a:solidFill>
                <a:srgbClr val="FF9900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904615" y="5048057"/>
            <a:ext cx="763706" cy="46072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582194" y="0"/>
            <a:ext cx="3555790" cy="1554272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b="1" dirty="0" smtClean="0"/>
              <a:t>Change from </a:t>
            </a:r>
            <a:r>
              <a:rPr lang="nb-NO" sz="1200" b="1" dirty="0" smtClean="0">
                <a:solidFill>
                  <a:srgbClr val="FF0000"/>
                </a:solidFill>
              </a:rPr>
              <a:t>mostly liquid</a:t>
            </a:r>
            <a:r>
              <a:rPr lang="nb-NO" sz="1200" b="1" dirty="0" smtClean="0">
                <a:solidFill>
                  <a:srgbClr val="0066FF"/>
                </a:solidFill>
              </a:rPr>
              <a:t> </a:t>
            </a:r>
            <a:r>
              <a:rPr lang="nb-NO" sz="1200" b="1" dirty="0" smtClean="0"/>
              <a:t>to </a:t>
            </a:r>
            <a:r>
              <a:rPr lang="nb-NO" sz="1200" b="1" dirty="0" smtClean="0">
                <a:solidFill>
                  <a:srgbClr val="0066FF"/>
                </a:solidFill>
              </a:rPr>
              <a:t>mostly solid </a:t>
            </a:r>
            <a:r>
              <a:rPr lang="nb-NO" sz="1200" b="1" dirty="0" smtClean="0"/>
              <a:t>mantle</a:t>
            </a:r>
            <a:r>
              <a:rPr lang="nb-NO" sz="1200" b="1" dirty="0" smtClean="0">
                <a:solidFill>
                  <a:srgbClr val="0066FF"/>
                </a:solidFill>
              </a:rPr>
              <a:t>:</a:t>
            </a:r>
          </a:p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9900FF"/>
                </a:solidFill>
              </a:rPr>
              <a:t>  </a:t>
            </a:r>
            <a:r>
              <a:rPr lang="nb-NO" sz="1200" b="1" dirty="0" err="1" smtClean="0"/>
              <a:t>Possible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change</a:t>
            </a:r>
            <a:r>
              <a:rPr lang="nb-NO" sz="1200" b="1" dirty="0" smtClean="0"/>
              <a:t> from</a:t>
            </a:r>
            <a:r>
              <a:rPr lang="nb-NO" sz="1100" b="1" dirty="0" smtClean="0"/>
              <a:t>:</a:t>
            </a:r>
            <a:r>
              <a:rPr lang="nb-NO" sz="1200" b="1" dirty="0" smtClean="0"/>
              <a:t>  </a:t>
            </a:r>
            <a:r>
              <a:rPr lang="nb-NO" sz="1200" dirty="0" err="1" smtClean="0">
                <a:solidFill>
                  <a:srgbClr val="CC00CC"/>
                </a:solidFill>
              </a:rPr>
              <a:t>columnar</a:t>
            </a:r>
            <a:r>
              <a:rPr lang="nb-NO" sz="1200" dirty="0" smtClean="0">
                <a:solidFill>
                  <a:srgbClr val="CC00CC"/>
                </a:solidFill>
              </a:rPr>
              <a:t> polar </a:t>
            </a:r>
            <a:r>
              <a:rPr lang="nb-NO" sz="1200" dirty="0" err="1" smtClean="0">
                <a:solidFill>
                  <a:srgbClr val="CC00CC"/>
                </a:solidFill>
              </a:rPr>
              <a:t>downflow</a:t>
            </a:r>
            <a:r>
              <a:rPr lang="nb-NO" sz="1200" dirty="0" smtClean="0">
                <a:solidFill>
                  <a:srgbClr val="CC00CC"/>
                </a:solidFill>
              </a:rPr>
              <a:t>     </a:t>
            </a:r>
          </a:p>
          <a:p>
            <a:pPr>
              <a:lnSpc>
                <a:spcPts val="1500"/>
              </a:lnSpc>
            </a:pPr>
            <a:r>
              <a:rPr lang="nb-NO" sz="1200" dirty="0">
                <a:solidFill>
                  <a:srgbClr val="CC00CC"/>
                </a:solidFill>
              </a:rPr>
              <a:t> </a:t>
            </a:r>
            <a:r>
              <a:rPr lang="nb-NO" sz="1200" dirty="0" smtClean="0">
                <a:solidFill>
                  <a:srgbClr val="CC00CC"/>
                </a:solidFill>
              </a:rPr>
              <a:t>                                          </a:t>
            </a:r>
            <a:r>
              <a:rPr lang="nb-NO" sz="1200" dirty="0" err="1" smtClean="0"/>
              <a:t>with</a:t>
            </a:r>
            <a:r>
              <a:rPr lang="nb-NO" sz="1200" dirty="0" smtClean="0">
                <a:solidFill>
                  <a:srgbClr val="CC00CC"/>
                </a:solidFill>
              </a:rPr>
              <a:t> </a:t>
            </a:r>
            <a:r>
              <a:rPr lang="nb-NO" sz="1200" dirty="0" err="1" smtClean="0">
                <a:solidFill>
                  <a:srgbClr val="CC00CC"/>
                </a:solidFill>
              </a:rPr>
              <a:t>equator</a:t>
            </a:r>
            <a:r>
              <a:rPr lang="nb-NO" sz="1200" dirty="0" smtClean="0">
                <a:solidFill>
                  <a:srgbClr val="CC00CC"/>
                </a:solidFill>
              </a:rPr>
              <a:t>-plane </a:t>
            </a:r>
            <a:r>
              <a:rPr lang="nb-NO" sz="1200" dirty="0" err="1" smtClean="0">
                <a:solidFill>
                  <a:srgbClr val="CC00CC"/>
                </a:solidFill>
              </a:rPr>
              <a:t>upflow</a:t>
            </a:r>
            <a:r>
              <a:rPr lang="nb-NO" sz="1200" dirty="0" smtClean="0">
                <a:solidFill>
                  <a:srgbClr val="CC00CC"/>
                </a:solidFill>
              </a:rPr>
              <a:t> </a:t>
            </a:r>
          </a:p>
          <a:p>
            <a:pPr>
              <a:lnSpc>
                <a:spcPts val="2400"/>
              </a:lnSpc>
            </a:pPr>
            <a:r>
              <a:rPr lang="nb-NO" sz="1200" b="1" dirty="0">
                <a:solidFill>
                  <a:srgbClr val="FF0000"/>
                </a:solidFill>
              </a:rPr>
              <a:t> </a:t>
            </a:r>
            <a:r>
              <a:rPr lang="nb-NO" sz="1200" b="1" dirty="0" smtClean="0">
                <a:solidFill>
                  <a:srgbClr val="FF0000"/>
                </a:solidFill>
              </a:rPr>
              <a:t>                                   </a:t>
            </a:r>
            <a:r>
              <a:rPr lang="nb-NO" sz="1200" b="1" dirty="0" smtClean="0"/>
              <a:t>to:</a:t>
            </a:r>
            <a:r>
              <a:rPr lang="nb-NO" sz="1200" dirty="0" smtClean="0">
                <a:solidFill>
                  <a:srgbClr val="009900"/>
                </a:solidFill>
              </a:rPr>
              <a:t>  longitudinal </a:t>
            </a:r>
            <a:r>
              <a:rPr lang="nb-NO" sz="1200" dirty="0">
                <a:solidFill>
                  <a:srgbClr val="009900"/>
                </a:solidFill>
              </a:rPr>
              <a:t>(</a:t>
            </a:r>
            <a:r>
              <a:rPr lang="nb-NO" sz="1200" dirty="0" err="1" smtClean="0">
                <a:solidFill>
                  <a:srgbClr val="009900"/>
                </a:solidFill>
              </a:rPr>
              <a:t>circum</a:t>
            </a:r>
            <a:r>
              <a:rPr lang="nb-NO" sz="1200" dirty="0" smtClean="0">
                <a:solidFill>
                  <a:srgbClr val="009900"/>
                </a:solidFill>
              </a:rPr>
              <a:t>-polar)</a:t>
            </a:r>
          </a:p>
          <a:p>
            <a:pPr>
              <a:lnSpc>
                <a:spcPts val="1500"/>
              </a:lnSpc>
            </a:pPr>
            <a:r>
              <a:rPr lang="nb-NO" sz="1200" dirty="0">
                <a:solidFill>
                  <a:srgbClr val="009900"/>
                </a:solidFill>
              </a:rPr>
              <a:t> </a:t>
            </a:r>
            <a:r>
              <a:rPr lang="nb-NO" sz="1200" dirty="0" smtClean="0">
                <a:solidFill>
                  <a:srgbClr val="009900"/>
                </a:solidFill>
              </a:rPr>
              <a:t>                                            </a:t>
            </a:r>
            <a:r>
              <a:rPr lang="nb-NO" sz="1200" dirty="0" err="1" smtClean="0">
                <a:solidFill>
                  <a:srgbClr val="009900"/>
                </a:solidFill>
              </a:rPr>
              <a:t>sheet</a:t>
            </a:r>
            <a:r>
              <a:rPr lang="nb-NO" sz="1200" dirty="0" smtClean="0">
                <a:solidFill>
                  <a:srgbClr val="009900"/>
                </a:solidFill>
              </a:rPr>
              <a:t>-like </a:t>
            </a:r>
            <a:r>
              <a:rPr lang="nb-NO" sz="1200" dirty="0" err="1" smtClean="0">
                <a:solidFill>
                  <a:srgbClr val="009900"/>
                </a:solidFill>
              </a:rPr>
              <a:t>downflow</a:t>
            </a:r>
            <a:r>
              <a:rPr lang="nb-NO" sz="1200" dirty="0" smtClean="0">
                <a:solidFill>
                  <a:srgbClr val="009900"/>
                </a:solidFill>
              </a:rPr>
              <a:t> </a:t>
            </a:r>
            <a:r>
              <a:rPr lang="nb-NO" sz="1200" dirty="0" err="1" smtClean="0"/>
              <a:t>with</a:t>
            </a:r>
            <a:endParaRPr lang="nb-NO" sz="1200" dirty="0"/>
          </a:p>
          <a:p>
            <a:pPr>
              <a:lnSpc>
                <a:spcPts val="1500"/>
              </a:lnSpc>
            </a:pPr>
            <a:r>
              <a:rPr lang="nb-NO" sz="1200" dirty="0" smtClean="0">
                <a:solidFill>
                  <a:srgbClr val="009900"/>
                </a:solidFill>
              </a:rPr>
              <a:t>                                             </a:t>
            </a:r>
            <a:r>
              <a:rPr lang="nb-NO" sz="1200" dirty="0" err="1" smtClean="0">
                <a:solidFill>
                  <a:srgbClr val="009900"/>
                </a:solidFill>
              </a:rPr>
              <a:t>columnar</a:t>
            </a:r>
            <a:r>
              <a:rPr lang="nb-NO" sz="1200" dirty="0" smtClean="0">
                <a:solidFill>
                  <a:srgbClr val="009900"/>
                </a:solidFill>
              </a:rPr>
              <a:t> </a:t>
            </a:r>
            <a:r>
              <a:rPr lang="nb-NO" sz="1200" dirty="0" err="1" smtClean="0">
                <a:solidFill>
                  <a:srgbClr val="009900"/>
                </a:solidFill>
              </a:rPr>
              <a:t>antipodal</a:t>
            </a:r>
            <a:r>
              <a:rPr lang="nb-NO" sz="1200" dirty="0" smtClean="0">
                <a:solidFill>
                  <a:srgbClr val="009900"/>
                </a:solidFill>
              </a:rPr>
              <a:t> </a:t>
            </a:r>
            <a:r>
              <a:rPr lang="nb-NO" sz="1200" dirty="0" err="1" smtClean="0">
                <a:solidFill>
                  <a:srgbClr val="009900"/>
                </a:solidFill>
              </a:rPr>
              <a:t>upflow</a:t>
            </a:r>
            <a:endParaRPr lang="nb-NO" sz="1200" dirty="0" smtClean="0">
              <a:solidFill>
                <a:srgbClr val="009900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200" dirty="0" smtClean="0">
                <a:solidFill>
                  <a:srgbClr val="009900"/>
                </a:solidFill>
              </a:rPr>
              <a:t>                                              in the </a:t>
            </a:r>
            <a:r>
              <a:rPr lang="nb-NO" sz="1200" dirty="0" err="1" smtClean="0">
                <a:solidFill>
                  <a:srgbClr val="009900"/>
                </a:solidFill>
              </a:rPr>
              <a:t>equatorial</a:t>
            </a:r>
            <a:r>
              <a:rPr lang="nb-NO" sz="1200" dirty="0" smtClean="0">
                <a:solidFill>
                  <a:srgbClr val="009900"/>
                </a:solidFill>
              </a:rPr>
              <a:t> plane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3685" y="31362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9900FF"/>
                </a:solidFill>
              </a:rPr>
              <a:t>e.g. </a:t>
            </a:r>
            <a:r>
              <a:rPr lang="nb-NO" b="1" dirty="0" err="1" smtClean="0">
                <a:solidFill>
                  <a:srgbClr val="9900FF"/>
                </a:solidFill>
              </a:rPr>
              <a:t>the</a:t>
            </a:r>
            <a:r>
              <a:rPr lang="nb-NO" b="1" dirty="0" smtClean="0">
                <a:solidFill>
                  <a:srgbClr val="9900FF"/>
                </a:solidFill>
              </a:rPr>
              <a:t> Earth</a:t>
            </a:r>
            <a:endParaRPr lang="en-US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3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M:\pc\Dokumenter\Adobe-Illustr-figures\Planetology-Astrophys\Moon-crust-mass-distrib-se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640" y="4020503"/>
            <a:ext cx="4597886" cy="280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:\pc\Dokumenter\Adobe-Illustr-figures\Planetology-Astrophys\Moon-crust-mass-distrib-ma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69747"/>
            <a:ext cx="6624152" cy="431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383" y="85208"/>
            <a:ext cx="3697529" cy="913070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smtClean="0">
                <a:solidFill>
                  <a:srgbClr val="0066FF"/>
                </a:solidFill>
              </a:rPr>
              <a:t>Lunar crust distribution and thickness</a:t>
            </a:r>
          </a:p>
          <a:p>
            <a:pPr>
              <a:lnSpc>
                <a:spcPts val="2300"/>
              </a:lnSpc>
            </a:pPr>
            <a:r>
              <a:rPr lang="nb-NO" dirty="0" smtClean="0"/>
              <a:t>A result of </a:t>
            </a:r>
            <a:r>
              <a:rPr lang="nb-NO" b="1" dirty="0" smtClean="0"/>
              <a:t>MO crystallisation under</a:t>
            </a:r>
          </a:p>
          <a:p>
            <a:pPr>
              <a:lnSpc>
                <a:spcPts val="2300"/>
              </a:lnSpc>
            </a:pPr>
            <a:r>
              <a:rPr lang="nb-NO" sz="1900" b="1" dirty="0" smtClean="0"/>
              <a:t>Earth's gravitational influence </a:t>
            </a:r>
            <a:r>
              <a:rPr lang="nb-NO" dirty="0" smtClean="0"/>
              <a:t>(?)</a:t>
            </a:r>
            <a:r>
              <a:rPr lang="nb-NO" sz="2000" dirty="0" smtClean="0"/>
              <a:t> </a:t>
            </a:r>
            <a:r>
              <a:rPr lang="nb-NO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15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188640"/>
            <a:ext cx="8614252" cy="1272143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900" dirty="0" smtClean="0">
                <a:solidFill>
                  <a:srgbClr val="0066FF"/>
                </a:solidFill>
              </a:rPr>
              <a:t>Core BMO-exchange with </a:t>
            </a:r>
            <a:r>
              <a:rPr lang="nb-NO" sz="1900" b="1" dirty="0" smtClean="0">
                <a:solidFill>
                  <a:srgbClr val="0066FF"/>
                </a:solidFill>
              </a:rPr>
              <a:t>bm</a:t>
            </a:r>
            <a:r>
              <a:rPr lang="nb-NO" sz="1900" dirty="0" smtClean="0">
                <a:solidFill>
                  <a:srgbClr val="0066FF"/>
                </a:solidFill>
              </a:rPr>
              <a:t>-crystallisation    </a:t>
            </a:r>
            <a:r>
              <a:rPr lang="nb-NO" sz="2400" b="1" dirty="0" smtClean="0">
                <a:solidFill>
                  <a:srgbClr val="0066FF"/>
                </a:solidFill>
              </a:rPr>
              <a:t>→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1900" dirty="0" smtClean="0">
                <a:solidFill>
                  <a:srgbClr val="0066FF"/>
                </a:solidFill>
              </a:rPr>
              <a:t>liquid enriched in Ca, Na and Al</a:t>
            </a:r>
          </a:p>
          <a:p>
            <a:pPr>
              <a:lnSpc>
                <a:spcPts val="2200"/>
              </a:lnSpc>
            </a:pPr>
            <a:r>
              <a:rPr lang="nb-NO" sz="2000" dirty="0"/>
              <a:t> </a:t>
            </a:r>
            <a:r>
              <a:rPr lang="nb-NO" sz="2000" dirty="0" smtClean="0"/>
              <a:t>          </a:t>
            </a:r>
            <a:r>
              <a:rPr lang="nb-NO" sz="2400" b="1" dirty="0" smtClean="0">
                <a:solidFill>
                  <a:srgbClr val="0066FF"/>
                </a:solidFill>
              </a:rPr>
              <a:t>→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dirty="0" smtClean="0">
                <a:solidFill>
                  <a:srgbClr val="0066FF"/>
                </a:solidFill>
              </a:rPr>
              <a:t>Ca-perovskite (</a:t>
            </a:r>
            <a:r>
              <a:rPr lang="nb-NO" b="1" dirty="0" smtClean="0">
                <a:solidFill>
                  <a:srgbClr val="0066FF"/>
                </a:solidFill>
              </a:rPr>
              <a:t>cpv</a:t>
            </a:r>
            <a:r>
              <a:rPr lang="nb-NO" dirty="0" smtClean="0">
                <a:solidFill>
                  <a:srgbClr val="0066FF"/>
                </a:solidFill>
              </a:rPr>
              <a:t>) and the Ca-ferrite-structured phase (</a:t>
            </a:r>
            <a:r>
              <a:rPr lang="nb-NO" b="1" dirty="0" smtClean="0">
                <a:solidFill>
                  <a:srgbClr val="0066FF"/>
                </a:solidFill>
              </a:rPr>
              <a:t>cf</a:t>
            </a:r>
            <a:r>
              <a:rPr lang="nb-NO" dirty="0" smtClean="0">
                <a:solidFill>
                  <a:srgbClr val="0066FF"/>
                </a:solidFill>
              </a:rPr>
              <a:t>) will crystallise</a:t>
            </a:r>
          </a:p>
          <a:p>
            <a:pPr>
              <a:lnSpc>
                <a:spcPts val="2800"/>
              </a:lnSpc>
            </a:pPr>
            <a:r>
              <a:rPr lang="nb-NO" sz="1700" dirty="0" smtClean="0"/>
              <a:t>     - High density of </a:t>
            </a:r>
            <a:r>
              <a:rPr lang="nb-NO" sz="1700" b="1" dirty="0" smtClean="0"/>
              <a:t>cpv</a:t>
            </a:r>
            <a:r>
              <a:rPr lang="nb-NO" sz="1700" dirty="0" smtClean="0"/>
              <a:t> will </a:t>
            </a:r>
            <a:r>
              <a:rPr lang="nb-NO" sz="1700" dirty="0" err="1" smtClean="0"/>
              <a:t>prevent</a:t>
            </a:r>
            <a:r>
              <a:rPr lang="nb-NO" sz="1700" dirty="0" smtClean="0"/>
              <a:t> </a:t>
            </a:r>
            <a:r>
              <a:rPr lang="nb-NO" sz="1700" dirty="0" err="1" smtClean="0"/>
              <a:t>its</a:t>
            </a:r>
            <a:r>
              <a:rPr lang="nb-NO" sz="1700" dirty="0" smtClean="0"/>
              <a:t> </a:t>
            </a:r>
            <a:r>
              <a:rPr lang="nb-NO" sz="1700" dirty="0" err="1" smtClean="0"/>
              <a:t>incorporation</a:t>
            </a:r>
            <a:r>
              <a:rPr lang="nb-NO" sz="1700" dirty="0" smtClean="0"/>
              <a:t> in the crystallising ceiling</a:t>
            </a:r>
          </a:p>
          <a:p>
            <a:pPr>
              <a:lnSpc>
                <a:spcPts val="2000"/>
              </a:lnSpc>
            </a:pPr>
            <a:r>
              <a:rPr lang="nb-NO" sz="1700" dirty="0" smtClean="0"/>
              <a:t>     - Instead, </a:t>
            </a:r>
            <a:r>
              <a:rPr lang="nb-NO" sz="1700" b="1" dirty="0" smtClean="0"/>
              <a:t>cpv</a:t>
            </a:r>
            <a:r>
              <a:rPr lang="nb-NO" sz="1700" dirty="0" smtClean="0"/>
              <a:t> will sink and dissolve into the hot liquid below</a:t>
            </a:r>
            <a:r>
              <a:rPr lang="nb-NO" sz="1700" dirty="0"/>
              <a:t> </a:t>
            </a:r>
            <a:r>
              <a:rPr lang="nb-NO" sz="1700" dirty="0" smtClean="0"/>
              <a:t>  </a:t>
            </a:r>
            <a:r>
              <a:rPr lang="nb-NO" sz="1700" b="1" dirty="0" smtClean="0"/>
              <a:t>→</a:t>
            </a:r>
            <a:r>
              <a:rPr lang="nb-NO" sz="1700" dirty="0" smtClean="0"/>
              <a:t> Strong CaO</a:t>
            </a:r>
            <a:r>
              <a:rPr lang="nb-NO" sz="1700" baseline="30000" dirty="0" smtClean="0"/>
              <a:t>BMO</a:t>
            </a:r>
            <a:r>
              <a:rPr lang="nb-NO" sz="1700" dirty="0" smtClean="0"/>
              <a:t> enrichmen</a:t>
            </a:r>
            <a:r>
              <a:rPr lang="nb-NO" dirty="0" smtClean="0"/>
              <a:t>t</a:t>
            </a:r>
            <a:r>
              <a:rPr lang="nb-NO" sz="2000" dirty="0" smtClean="0"/>
              <a:t>   </a:t>
            </a:r>
            <a:endParaRPr lang="en-GB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07505" y="1772816"/>
            <a:ext cx="8424935" cy="5058815"/>
            <a:chOff x="107505" y="1696202"/>
            <a:chExt cx="8568952" cy="5135429"/>
          </a:xfrm>
        </p:grpSpPr>
        <p:pic>
          <p:nvPicPr>
            <p:cNvPr id="1027" name="Picture 3" descr="M:\pc\Dokumenter\Adobe-Illustr-figures\CMB-plumes-chem-interact\BMO-density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5" y="1696202"/>
              <a:ext cx="8568952" cy="5135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508104" y="4725144"/>
              <a:ext cx="1896487" cy="1374726"/>
            </a:xfrm>
            <a:prstGeom prst="rect">
              <a:avLst/>
            </a:prstGeom>
            <a:solidFill>
              <a:srgbClr val="CCECFF"/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0066FF"/>
                  </a:solidFill>
                </a:rPr>
                <a:t>Components, bm</a:t>
              </a:r>
            </a:p>
            <a:p>
              <a:r>
                <a:rPr lang="nb-NO" sz="1600" dirty="0" smtClean="0"/>
                <a:t>   </a:t>
              </a:r>
              <a:r>
                <a:rPr lang="nb-NO" sz="1600" b="1" dirty="0" smtClean="0"/>
                <a:t>MS</a:t>
              </a:r>
              <a:r>
                <a:rPr lang="nb-NO" sz="1600" dirty="0" smtClean="0"/>
                <a:t>: MgSiO</a:t>
              </a:r>
              <a:r>
                <a:rPr lang="nb-NO" sz="1600" baseline="-25000" dirty="0" smtClean="0"/>
                <a:t>3</a:t>
              </a:r>
            </a:p>
            <a:p>
              <a:r>
                <a:rPr lang="nb-NO" sz="1600" dirty="0" smtClean="0"/>
                <a:t>    </a:t>
              </a:r>
              <a:r>
                <a:rPr lang="nb-NO" sz="1600" b="1" dirty="0" err="1" smtClean="0"/>
                <a:t>FS</a:t>
              </a:r>
              <a:r>
                <a:rPr lang="nb-NO" sz="1600" dirty="0" smtClean="0"/>
                <a:t>: FeSiO</a:t>
              </a:r>
              <a:r>
                <a:rPr lang="nb-NO" sz="1600" baseline="-25000" dirty="0" smtClean="0"/>
                <a:t>3</a:t>
              </a:r>
            </a:p>
            <a:p>
              <a:r>
                <a:rPr lang="nb-NO" sz="1600" dirty="0" smtClean="0"/>
                <a:t>    </a:t>
              </a:r>
              <a:r>
                <a:rPr lang="nb-NO" sz="1600" b="1" dirty="0" smtClean="0"/>
                <a:t>FA</a:t>
              </a:r>
              <a:r>
                <a:rPr lang="nb-NO" sz="1600" dirty="0" smtClean="0"/>
                <a:t>: FeAlO</a:t>
              </a:r>
              <a:r>
                <a:rPr lang="nb-NO" sz="1600" baseline="-25000" dirty="0" smtClean="0"/>
                <a:t>3</a:t>
              </a:r>
            </a:p>
            <a:p>
              <a:r>
                <a:rPr lang="nb-NO" sz="1600" dirty="0" smtClean="0"/>
                <a:t>    </a:t>
              </a:r>
              <a:r>
                <a:rPr lang="nb-NO" sz="1600" b="1" dirty="0" smtClean="0"/>
                <a:t>AA</a:t>
              </a:r>
              <a:r>
                <a:rPr lang="nb-NO" sz="1600" dirty="0" smtClean="0"/>
                <a:t>: Al</a:t>
              </a:r>
              <a:r>
                <a:rPr lang="nb-NO" sz="1600" baseline="-25000" dirty="0" smtClean="0"/>
                <a:t>2</a:t>
              </a:r>
              <a:r>
                <a:rPr lang="nb-NO" sz="1600" dirty="0" smtClean="0"/>
                <a:t>O</a:t>
              </a:r>
              <a:r>
                <a:rPr lang="nb-NO" sz="1600" baseline="-25000" dirty="0" smtClean="0"/>
                <a:t>3</a:t>
              </a:r>
              <a:endParaRPr lang="en-GB" sz="16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012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98"/>
            <a:ext cx="9144000" cy="63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2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79512" y="89924"/>
            <a:ext cx="2149796" cy="32316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nb-NO" sz="2000" b="1" dirty="0" err="1" smtClean="0">
                <a:solidFill>
                  <a:srgbClr val="9900FF"/>
                </a:solidFill>
              </a:rPr>
              <a:t>Why</a:t>
            </a:r>
            <a:r>
              <a:rPr lang="nb-NO" sz="2000" dirty="0" smtClean="0">
                <a:solidFill>
                  <a:srgbClr val="9900FF"/>
                </a:solidFill>
              </a:rPr>
              <a:t> a BMO?</a:t>
            </a:r>
            <a:endParaRPr lang="nb-NO" sz="2000" dirty="0">
              <a:solidFill>
                <a:srgbClr val="9900FF"/>
              </a:solidFill>
            </a:endParaRPr>
          </a:p>
        </p:txBody>
      </p:sp>
      <p:pic>
        <p:nvPicPr>
          <p:cNvPr id="11" name="Picture 2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" y="665567"/>
            <a:ext cx="4080862" cy="277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349850" y="2492896"/>
            <a:ext cx="3677611" cy="740006"/>
            <a:chOff x="3923928" y="2515411"/>
            <a:chExt cx="3677611" cy="740006"/>
          </a:xfrm>
        </p:grpSpPr>
        <p:sp>
          <p:nvSpPr>
            <p:cNvPr id="15" name="Rectangle 14"/>
            <p:cNvSpPr/>
            <p:nvPr/>
          </p:nvSpPr>
          <p:spPr>
            <a:xfrm>
              <a:off x="3923929" y="2542803"/>
              <a:ext cx="3677610" cy="673768"/>
            </a:xfrm>
            <a:prstGeom prst="rect">
              <a:avLst/>
            </a:prstGeom>
            <a:solidFill>
              <a:srgbClr val="CCE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995936" y="2752715"/>
              <a:ext cx="3454792" cy="502702"/>
              <a:chOff x="3779912" y="2949493"/>
              <a:chExt cx="3454792" cy="50270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779912" y="2972286"/>
                <a:ext cx="34547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b="1" dirty="0" smtClean="0"/>
                  <a:t>K</a:t>
                </a:r>
                <a:r>
                  <a:rPr lang="nb-NO" sz="2000" b="1" baseline="-25000" dirty="0" smtClean="0"/>
                  <a:t>D</a:t>
                </a:r>
                <a:r>
                  <a:rPr lang="nb-NO" dirty="0" smtClean="0"/>
                  <a:t>        = (Fe/Mg)</a:t>
                </a:r>
                <a:r>
                  <a:rPr lang="nb-NO" baseline="30000" dirty="0" smtClean="0"/>
                  <a:t>bm </a:t>
                </a:r>
                <a:r>
                  <a:rPr lang="nb-NO" b="1" dirty="0" smtClean="0"/>
                  <a:t>/</a:t>
                </a:r>
                <a:r>
                  <a:rPr lang="nb-NO" dirty="0" smtClean="0"/>
                  <a:t> (Fe/Mg)</a:t>
                </a:r>
                <a:r>
                  <a:rPr lang="nb-NO" baseline="30000" dirty="0" smtClean="0"/>
                  <a:t>melt</a:t>
                </a:r>
                <a:endParaRPr lang="en-GB" baseline="300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012655" y="2949493"/>
                <a:ext cx="665567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nb-NO" sz="1100" dirty="0" smtClean="0"/>
                  <a:t>bm/melt</a:t>
                </a:r>
              </a:p>
              <a:p>
                <a:pPr>
                  <a:lnSpc>
                    <a:spcPts val="1600"/>
                  </a:lnSpc>
                </a:pPr>
                <a:r>
                  <a:rPr lang="nb-NO" sz="1100" dirty="0" smtClean="0"/>
                  <a:t>   Fe/Mg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923928" y="2515411"/>
              <a:ext cx="366799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err="1" smtClean="0"/>
                <a:t>Strong</a:t>
              </a:r>
              <a:r>
                <a:rPr lang="nb-NO" sz="1300" dirty="0" smtClean="0"/>
                <a:t> Fe/Mg-</a:t>
              </a:r>
              <a:r>
                <a:rPr lang="nb-NO" sz="1300" dirty="0" err="1" smtClean="0"/>
                <a:t>partitioning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densifies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peridotite</a:t>
              </a:r>
              <a:r>
                <a:rPr lang="nb-NO" sz="1300" dirty="0" smtClean="0"/>
                <a:t> melts</a:t>
              </a:r>
            </a:p>
          </p:txBody>
        </p:sp>
      </p:grpSp>
      <p:pic>
        <p:nvPicPr>
          <p:cNvPr id="21" name="Picture 3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3717033"/>
            <a:ext cx="4070793" cy="314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08884" y="5639745"/>
            <a:ext cx="1386257" cy="979837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4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71" y="4065919"/>
            <a:ext cx="2401893" cy="275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 flipH="1">
            <a:off x="5078335" y="6327873"/>
            <a:ext cx="121964" cy="172266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7099964" y="5970870"/>
            <a:ext cx="1854995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b="1" dirty="0" smtClean="0">
                <a:solidFill>
                  <a:srgbClr val="FF0000"/>
                </a:solidFill>
              </a:rPr>
              <a:t>73-80</a:t>
            </a:r>
            <a:r>
              <a:rPr lang="nb-NO" sz="2000" dirty="0" smtClean="0">
                <a:solidFill>
                  <a:srgbClr val="FF0000"/>
                </a:solidFill>
              </a:rPr>
              <a:t> GPa:</a:t>
            </a:r>
          </a:p>
          <a:p>
            <a:pPr>
              <a:lnSpc>
                <a:spcPts val="2200"/>
              </a:lnSpc>
            </a:pPr>
            <a:r>
              <a:rPr lang="nb-NO" sz="2000" b="1" dirty="0" smtClean="0">
                <a:solidFill>
                  <a:srgbClr val="FF0000"/>
                </a:solidFill>
              </a:rPr>
              <a:t>~1800</a:t>
            </a:r>
            <a:r>
              <a:rPr lang="nb-NO" sz="2000" dirty="0" smtClean="0">
                <a:solidFill>
                  <a:srgbClr val="FF0000"/>
                </a:solidFill>
              </a:rPr>
              <a:t> km depth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867918" y="78003"/>
            <a:ext cx="4339308" cy="32316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nb-NO" sz="2000" dirty="0" smtClean="0">
                <a:solidFill>
                  <a:srgbClr val="9900FF"/>
                </a:solidFill>
              </a:rPr>
              <a:t>solid-melt </a:t>
            </a:r>
            <a:r>
              <a:rPr lang="nb-NO" sz="2000" b="1" dirty="0" err="1" smtClean="0">
                <a:solidFill>
                  <a:srgbClr val="9900FF"/>
                </a:solidFill>
              </a:rPr>
              <a:t>neutral</a:t>
            </a:r>
            <a:r>
              <a:rPr lang="nb-NO" sz="2000" dirty="0">
                <a:solidFill>
                  <a:srgbClr val="9900FF"/>
                </a:solidFill>
              </a:rPr>
              <a:t> </a:t>
            </a:r>
            <a:r>
              <a:rPr lang="nb-NO" sz="2000" b="1" dirty="0" err="1" smtClean="0">
                <a:solidFill>
                  <a:srgbClr val="9900FF"/>
                </a:solidFill>
              </a:rPr>
              <a:t>buoyancy</a:t>
            </a:r>
            <a:r>
              <a:rPr lang="nb-NO" sz="2000" dirty="0" smtClean="0">
                <a:solidFill>
                  <a:srgbClr val="9900FF"/>
                </a:solidFill>
              </a:rPr>
              <a:t> at high p </a:t>
            </a:r>
            <a:endParaRPr lang="nb-NO" sz="2000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23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442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7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6" y="870384"/>
            <a:ext cx="8945236" cy="5596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" y="1262912"/>
            <a:ext cx="8484868" cy="4074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6" y="2401618"/>
            <a:ext cx="8345343" cy="3594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2" y="4523600"/>
            <a:ext cx="1771535" cy="1858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52" y="1973062"/>
            <a:ext cx="1088339" cy="450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3" y="4725447"/>
            <a:ext cx="667912" cy="280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336" y="98516"/>
            <a:ext cx="3259226" cy="400110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Melting </a:t>
            </a:r>
            <a:r>
              <a:rPr lang="nb-NO" sz="2000" dirty="0" err="1" smtClean="0">
                <a:solidFill>
                  <a:srgbClr val="3333FF"/>
                </a:solidFill>
              </a:rPr>
              <a:t>relations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peridotite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6294" y="1629294"/>
            <a:ext cx="8478981" cy="756458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596" y="4657898"/>
            <a:ext cx="8478981" cy="756458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3523" y="3147752"/>
            <a:ext cx="8478981" cy="756458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1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00" y="0"/>
            <a:ext cx="3466000" cy="3332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1808"/>
            <a:ext cx="8101584" cy="4072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08" y="110083"/>
            <a:ext cx="4862028" cy="1644040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b="1" dirty="0" err="1" smtClean="0">
                <a:solidFill>
                  <a:srgbClr val="0066FF"/>
                </a:solidFill>
              </a:rPr>
              <a:t>Newly</a:t>
            </a:r>
            <a:r>
              <a:rPr lang="nb-NO" sz="1400" b="1" dirty="0" smtClean="0">
                <a:solidFill>
                  <a:srgbClr val="0066FF"/>
                </a:solidFill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</a:rPr>
              <a:t>recognised</a:t>
            </a:r>
            <a:r>
              <a:rPr lang="nb-NO" sz="1400" b="1" dirty="0" smtClean="0">
                <a:solidFill>
                  <a:srgbClr val="0066FF"/>
                </a:solidFill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</a:rPr>
              <a:t>structural</a:t>
            </a:r>
            <a:r>
              <a:rPr lang="nb-NO" sz="1400" b="1" dirty="0" smtClean="0">
                <a:solidFill>
                  <a:srgbClr val="0066FF"/>
                </a:solidFill>
              </a:rPr>
              <a:t> elements</a:t>
            </a:r>
          </a:p>
          <a:p>
            <a:pPr>
              <a:lnSpc>
                <a:spcPts val="2200"/>
              </a:lnSpc>
            </a:pPr>
            <a:r>
              <a:rPr lang="nb-NO" sz="1300" b="1" dirty="0" err="1">
                <a:solidFill>
                  <a:srgbClr val="9900FF"/>
                </a:solidFill>
              </a:rPr>
              <a:t>Lower</a:t>
            </a:r>
            <a:r>
              <a:rPr lang="nb-NO" sz="1300" b="1" dirty="0">
                <a:solidFill>
                  <a:srgbClr val="9900FF"/>
                </a:solidFill>
              </a:rPr>
              <a:t> </a:t>
            </a:r>
            <a:r>
              <a:rPr lang="nb-NO" sz="1300" b="1" dirty="0" smtClean="0">
                <a:solidFill>
                  <a:srgbClr val="9900FF"/>
                </a:solidFill>
              </a:rPr>
              <a:t>mantle</a:t>
            </a:r>
          </a:p>
          <a:p>
            <a:pPr>
              <a:lnSpc>
                <a:spcPts val="1500"/>
              </a:lnSpc>
            </a:pPr>
            <a:r>
              <a:rPr lang="nb-NO" sz="1200" b="1" dirty="0" err="1" smtClean="0"/>
              <a:t>Strong</a:t>
            </a:r>
            <a:r>
              <a:rPr lang="nb-NO" sz="1200" dirty="0" smtClean="0"/>
              <a:t> </a:t>
            </a:r>
            <a:r>
              <a:rPr lang="nb-NO" sz="1200" b="1" dirty="0" err="1" smtClean="0"/>
              <a:t>petrological</a:t>
            </a:r>
            <a:r>
              <a:rPr lang="nb-NO" sz="1200" dirty="0" smtClean="0"/>
              <a:t> </a:t>
            </a:r>
            <a:r>
              <a:rPr lang="nb-NO" sz="1200" dirty="0" err="1" smtClean="0"/>
              <a:t>evidence</a:t>
            </a:r>
            <a:r>
              <a:rPr lang="nb-NO" sz="1200" dirty="0" smtClean="0"/>
              <a:t> and </a:t>
            </a:r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more </a:t>
            </a:r>
            <a:r>
              <a:rPr lang="nb-NO" sz="1200" dirty="0" err="1" smtClean="0">
                <a:solidFill>
                  <a:schemeClr val="bg1">
                    <a:lumMod val="50000"/>
                  </a:schemeClr>
                </a:solidFill>
              </a:rPr>
              <a:t>tenuous</a:t>
            </a:r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200" dirty="0" err="1" smtClean="0">
                <a:solidFill>
                  <a:schemeClr val="bg1">
                    <a:lumMod val="50000"/>
                  </a:schemeClr>
                </a:solidFill>
              </a:rPr>
              <a:t>seismic</a:t>
            </a:r>
            <a:r>
              <a:rPr lang="nb-NO" sz="1200" dirty="0" smtClean="0"/>
              <a:t> </a:t>
            </a:r>
            <a:r>
              <a:rPr lang="nb-NO" sz="1200" dirty="0" err="1" smtClean="0"/>
              <a:t>evidence</a:t>
            </a:r>
            <a:r>
              <a:rPr lang="nb-NO" sz="1200" dirty="0" smtClean="0"/>
              <a:t> for </a:t>
            </a:r>
            <a:r>
              <a:rPr lang="nb-NO" sz="1200" dirty="0" err="1" smtClean="0">
                <a:solidFill>
                  <a:srgbClr val="008000"/>
                </a:solidFill>
              </a:rPr>
              <a:t>early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err="1" smtClean="0">
                <a:solidFill>
                  <a:srgbClr val="008000"/>
                </a:solidFill>
              </a:rPr>
              <a:t>refractory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err="1" smtClean="0">
                <a:solidFill>
                  <a:srgbClr val="008000"/>
                </a:solidFill>
              </a:rPr>
              <a:t>domains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smtClean="0"/>
              <a:t>(</a:t>
            </a:r>
            <a:r>
              <a:rPr lang="nb-NO" sz="1200" b="1" dirty="0" err="1" smtClean="0">
                <a:solidFill>
                  <a:srgbClr val="008000"/>
                </a:solidFill>
              </a:rPr>
              <a:t>ERD</a:t>
            </a:r>
            <a:r>
              <a:rPr lang="nb-NO" sz="1200" dirty="0" smtClean="0"/>
              <a:t>), </a:t>
            </a:r>
            <a:r>
              <a:rPr lang="nb-NO" sz="1200" dirty="0" err="1" smtClean="0"/>
              <a:t>likely</a:t>
            </a:r>
            <a:r>
              <a:rPr lang="nb-NO" sz="1200" dirty="0" smtClean="0"/>
              <a:t> </a:t>
            </a:r>
            <a:r>
              <a:rPr lang="nb-NO" sz="1200" dirty="0" err="1" smtClean="0"/>
              <a:t>organised</a:t>
            </a:r>
            <a:r>
              <a:rPr lang="nb-NO" sz="1200" dirty="0" smtClean="0"/>
              <a:t> in "</a:t>
            </a:r>
            <a:r>
              <a:rPr lang="nb-NO" sz="1200" dirty="0" err="1" smtClean="0">
                <a:solidFill>
                  <a:srgbClr val="008000"/>
                </a:solidFill>
              </a:rPr>
              <a:t>bridgmanite-enriched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err="1" smtClean="0">
                <a:solidFill>
                  <a:srgbClr val="008000"/>
                </a:solidFill>
              </a:rPr>
              <a:t>ancient</a:t>
            </a:r>
            <a:r>
              <a:rPr lang="nb-NO" sz="1200" dirty="0" smtClean="0">
                <a:solidFill>
                  <a:srgbClr val="008000"/>
                </a:solidFill>
              </a:rPr>
              <a:t> mantle </a:t>
            </a:r>
            <a:r>
              <a:rPr lang="nb-NO" sz="1200" dirty="0" err="1" smtClean="0">
                <a:solidFill>
                  <a:srgbClr val="008000"/>
                </a:solidFill>
              </a:rPr>
              <a:t>structures</a:t>
            </a:r>
            <a:r>
              <a:rPr lang="nb-NO" sz="1200" dirty="0" smtClean="0">
                <a:solidFill>
                  <a:srgbClr val="008000"/>
                </a:solidFill>
              </a:rPr>
              <a:t>"</a:t>
            </a:r>
            <a:r>
              <a:rPr lang="nb-NO" sz="1200" dirty="0" smtClean="0"/>
              <a:t> </a:t>
            </a:r>
            <a:r>
              <a:rPr lang="nb-NO" sz="1100" dirty="0" smtClean="0"/>
              <a:t>(</a:t>
            </a:r>
            <a:r>
              <a:rPr lang="nb-NO" sz="1100" b="1" dirty="0" smtClean="0">
                <a:solidFill>
                  <a:srgbClr val="008000"/>
                </a:solidFill>
              </a:rPr>
              <a:t>BEAMS</a:t>
            </a:r>
            <a:r>
              <a:rPr lang="nb-NO" sz="1100" dirty="0" smtClean="0"/>
              <a:t>, Ballmer et al. 2017, Nat. </a:t>
            </a:r>
            <a:r>
              <a:rPr lang="nb-NO" sz="1100" dirty="0" err="1" smtClean="0"/>
              <a:t>Geosci</a:t>
            </a:r>
            <a:r>
              <a:rPr lang="nb-NO" sz="1100" dirty="0" smtClean="0"/>
              <a:t>.)</a:t>
            </a:r>
          </a:p>
          <a:p>
            <a:pPr>
              <a:lnSpc>
                <a:spcPts val="700"/>
              </a:lnSpc>
            </a:pPr>
            <a:endParaRPr lang="nb-NO" dirty="0" smtClean="0"/>
          </a:p>
          <a:p>
            <a:pPr>
              <a:lnSpc>
                <a:spcPts val="1600"/>
              </a:lnSpc>
            </a:pPr>
            <a:r>
              <a:rPr lang="nb-NO" sz="1300" b="1" dirty="0" smtClean="0">
                <a:solidFill>
                  <a:srgbClr val="9900FF"/>
                </a:solidFill>
              </a:rPr>
              <a:t>Outer </a:t>
            </a:r>
            <a:r>
              <a:rPr lang="nb-NO" sz="1300" b="1" dirty="0" err="1" smtClean="0">
                <a:solidFill>
                  <a:srgbClr val="9900FF"/>
                </a:solidFill>
              </a:rPr>
              <a:t>core</a:t>
            </a:r>
            <a:endParaRPr lang="nb-NO" sz="1300" b="1" dirty="0">
              <a:solidFill>
                <a:srgbClr val="9900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200" dirty="0" err="1" smtClean="0"/>
              <a:t>Low</a:t>
            </a:r>
            <a:r>
              <a:rPr lang="nb-NO" sz="1200" dirty="0" smtClean="0"/>
              <a:t>-</a:t>
            </a:r>
            <a:r>
              <a:rPr lang="nb-NO" sz="1200" b="1" dirty="0" smtClean="0"/>
              <a:t>V</a:t>
            </a:r>
            <a:r>
              <a:rPr lang="nb-NO" sz="1200" b="1" baseline="-10000" dirty="0" smtClean="0"/>
              <a:t>P</a:t>
            </a:r>
            <a:r>
              <a:rPr lang="nb-NO" sz="1200" dirty="0" smtClean="0"/>
              <a:t>, </a:t>
            </a:r>
            <a:r>
              <a:rPr lang="nb-NO" sz="1200" dirty="0" err="1" smtClean="0"/>
              <a:t>low</a:t>
            </a:r>
            <a:r>
              <a:rPr lang="nb-NO" sz="1200" dirty="0" smtClean="0"/>
              <a:t>-</a:t>
            </a:r>
            <a:r>
              <a:rPr lang="nb-NO" sz="1200" b="1" dirty="0" smtClean="0">
                <a:latin typeface="Symbol" panose="05050102010706020507" pitchFamily="18" charset="2"/>
              </a:rPr>
              <a:t>r</a:t>
            </a:r>
            <a:r>
              <a:rPr lang="nb-NO" sz="1200" dirty="0" smtClean="0"/>
              <a:t> </a:t>
            </a:r>
            <a:r>
              <a:rPr lang="nb-NO" sz="1200" dirty="0" err="1" smtClean="0"/>
              <a:t>outermost</a:t>
            </a:r>
            <a:r>
              <a:rPr lang="nb-NO" sz="1200" dirty="0" smtClean="0"/>
              <a:t> </a:t>
            </a:r>
            <a:r>
              <a:rPr lang="nb-NO" sz="1200" dirty="0" err="1" smtClean="0"/>
              <a:t>core</a:t>
            </a:r>
            <a:r>
              <a:rPr lang="nb-NO" sz="1200" dirty="0" smtClean="0"/>
              <a:t>: </a:t>
            </a:r>
            <a:r>
              <a:rPr lang="nb-NO" sz="1200" b="1" dirty="0" smtClean="0">
                <a:solidFill>
                  <a:srgbClr val="FF0000"/>
                </a:solidFill>
              </a:rPr>
              <a:t>E</a:t>
            </a:r>
            <a:r>
              <a:rPr lang="nb-NO" sz="1200" b="1" dirty="0">
                <a:solidFill>
                  <a:srgbClr val="FF0000"/>
                </a:solidFill>
              </a:rPr>
              <a:t>'-</a:t>
            </a:r>
            <a:r>
              <a:rPr lang="nb-NO" sz="1200" b="1" dirty="0" err="1" smtClean="0">
                <a:solidFill>
                  <a:srgbClr val="FF0000"/>
                </a:solidFill>
              </a:rPr>
              <a:t>layer</a:t>
            </a:r>
            <a:r>
              <a:rPr lang="nb-NO" sz="1200" b="1" dirty="0" smtClean="0">
                <a:solidFill>
                  <a:srgbClr val="FF0000"/>
                </a:solidFill>
              </a:rPr>
              <a:t>  </a:t>
            </a:r>
            <a:r>
              <a:rPr lang="nb-NO" sz="1100" dirty="0" smtClean="0"/>
              <a:t>(Brodholt &amp; Badro, 2017, GRL) </a:t>
            </a:r>
            <a:endParaRPr lang="nb-NO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6" y="2818343"/>
            <a:ext cx="6033860" cy="3755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4" y="3150461"/>
            <a:ext cx="7946858" cy="3564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2279629"/>
            <a:ext cx="2754742" cy="33855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600" dirty="0" err="1" smtClean="0"/>
              <a:t>Inferred</a:t>
            </a:r>
            <a:r>
              <a:rPr lang="nb-NO" sz="1600" dirty="0" smtClean="0"/>
              <a:t> locations for </a:t>
            </a:r>
            <a:r>
              <a:rPr lang="nb-NO" sz="1600" b="1" dirty="0" smtClean="0"/>
              <a:t>BEAMS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91880" y="2620410"/>
            <a:ext cx="0" cy="53005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46436" y="-17038"/>
            <a:ext cx="120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err="1" smtClean="0"/>
              <a:t>Equatorial</a:t>
            </a:r>
            <a:r>
              <a:rPr lang="nb-NO" sz="1100" dirty="0" smtClean="0"/>
              <a:t> </a:t>
            </a:r>
            <a:r>
              <a:rPr lang="nb-NO" sz="1100" dirty="0" err="1" smtClean="0"/>
              <a:t>section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9361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M:\pc\Dokumenter\Adobe-Illustr-figures\CMB-plumes-chem-interact\180-deg section BMO-crys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41888"/>
            <a:ext cx="9010075" cy="458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M:\pc\Dokumenter\Adobe-Illustr-figures\CMB-plumes-chem-interact\90-deg section BMO-crys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5" y="3410431"/>
            <a:ext cx="8988385" cy="34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95554" y="-7072"/>
            <a:ext cx="4518757" cy="4637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78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pc\Dokumenter\Adobe-Illustr-figures\CEED-NHM\CEED-posters\Modern subduct-plum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2" y="1786913"/>
            <a:ext cx="5303816" cy="503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1" y="188640"/>
            <a:ext cx="4113627" cy="477054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2800" b="1" dirty="0" smtClean="0">
                <a:solidFill>
                  <a:srgbClr val="0066FF"/>
                </a:solidFill>
              </a:rPr>
              <a:t>Equatorial Earth sections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0232" y="5949280"/>
            <a:ext cx="24240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100" dirty="0" smtClean="0"/>
              <a:t>Modified, mainly from:</a:t>
            </a:r>
          </a:p>
          <a:p>
            <a:pPr>
              <a:lnSpc>
                <a:spcPts val="1500"/>
              </a:lnSpc>
            </a:pPr>
            <a:r>
              <a:rPr lang="nb-NO" sz="1100" dirty="0" smtClean="0"/>
              <a:t>Trønnes (2010, Mineral. Petrol.),</a:t>
            </a:r>
          </a:p>
          <a:p>
            <a:pPr>
              <a:lnSpc>
                <a:spcPts val="1500"/>
              </a:lnSpc>
            </a:pPr>
            <a:r>
              <a:rPr lang="nb-NO" sz="1100" dirty="0" smtClean="0"/>
              <a:t>Torsvik et al. (2016, Can. J. Earth Sci.),</a:t>
            </a:r>
          </a:p>
          <a:p>
            <a:pPr>
              <a:lnSpc>
                <a:spcPts val="1500"/>
              </a:lnSpc>
            </a:pPr>
            <a:r>
              <a:rPr lang="nb-NO" sz="1100" dirty="0" smtClean="0"/>
              <a:t>Ballmer et al. (2017, Nature Geosci.)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0"/>
            <a:ext cx="4917940" cy="47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542" y="99603"/>
            <a:ext cx="8932954" cy="1284967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dirty="0" smtClean="0">
                <a:cs typeface="Times New Roman" panose="02020603050405020304" pitchFamily="18" charset="0"/>
              </a:rPr>
              <a:t>- </a:t>
            </a:r>
            <a:r>
              <a:rPr lang="nb-NO" b="1" dirty="0" smtClean="0">
                <a:cs typeface="Times New Roman" panose="02020603050405020304" pitchFamily="18" charset="0"/>
              </a:rPr>
              <a:t>BMO crystallisation during core-BMO exchange</a:t>
            </a:r>
            <a:r>
              <a:rPr lang="nb-NO" dirty="0" smtClean="0"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cs typeface="Times New Roman" panose="02020603050405020304" pitchFamily="18" charset="0"/>
              </a:rPr>
              <a:t>may produce cumulates with optimal</a:t>
            </a:r>
          </a:p>
          <a:p>
            <a:pPr>
              <a:lnSpc>
                <a:spcPts val="1800"/>
              </a:lnSpc>
            </a:pPr>
            <a:r>
              <a:rPr lang="nb-NO" sz="1600" dirty="0" smtClean="0">
                <a:cs typeface="Times New Roman" panose="02020603050405020304" pitchFamily="18" charset="0"/>
              </a:rPr>
              <a:t>   </a:t>
            </a:r>
            <a:r>
              <a:rPr lang="nb-NO" sz="1600" dirty="0" err="1" smtClean="0">
                <a:cs typeface="Times New Roman" panose="02020603050405020304" pitchFamily="18" charset="0"/>
              </a:rPr>
              <a:t>properties</a:t>
            </a:r>
            <a:r>
              <a:rPr lang="nb-NO" sz="1600" dirty="0" smtClean="0">
                <a:cs typeface="Times New Roman" panose="02020603050405020304" pitchFamily="18" charset="0"/>
              </a:rPr>
              <a:t> </a:t>
            </a:r>
            <a:r>
              <a:rPr lang="en-US" sz="1600" dirty="0">
                <a:cs typeface="Times New Roman" panose="02020603050405020304" pitchFamily="18" charset="0"/>
              </a:rPr>
              <a:t>for </a:t>
            </a:r>
            <a:r>
              <a:rPr lang="en-US" sz="1600" dirty="0" err="1">
                <a:cs typeface="Times New Roman" panose="02020603050405020304" pitchFamily="18" charset="0"/>
              </a:rPr>
              <a:t>stabilisation</a:t>
            </a:r>
            <a:r>
              <a:rPr lang="en-US" sz="1600" dirty="0">
                <a:cs typeface="Times New Roman" panose="02020603050405020304" pitchFamily="18" charset="0"/>
              </a:rPr>
              <a:t> of </a:t>
            </a:r>
            <a:r>
              <a:rPr lang="en-US" sz="1600" dirty="0" smtClean="0">
                <a:cs typeface="Times New Roman" panose="02020603050405020304" pitchFamily="18" charset="0"/>
              </a:rPr>
              <a:t>degree-2 </a:t>
            </a:r>
            <a:r>
              <a:rPr lang="en-US" sz="1600" dirty="0">
                <a:cs typeface="Times New Roman" panose="02020603050405020304" pitchFamily="18" charset="0"/>
              </a:rPr>
              <a:t>convection </a:t>
            </a:r>
            <a:r>
              <a:rPr lang="en-US" sz="1600" dirty="0" smtClean="0">
                <a:cs typeface="Times New Roman" panose="02020603050405020304" pitchFamily="18" charset="0"/>
              </a:rPr>
              <a:t>pattern: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early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refractory domains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with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high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visosity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and</a:t>
            </a:r>
          </a:p>
          <a:p>
            <a:pPr>
              <a:lnSpc>
                <a:spcPts val="1800"/>
              </a:lnSpc>
            </a:pP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                                                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neutral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buoyancy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  +   late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dense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cumulates</a:t>
            </a:r>
            <a:endParaRPr lang="nb-NO" sz="1500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Additional stabilisation is provided by a variable equator-to-pole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gravity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nb-NO" sz="1600" dirty="0">
                <a:cs typeface="Times New Roman" panose="02020603050405020304" pitchFamily="18" charset="0"/>
              </a:rPr>
              <a:t>: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Earth's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60" y="1626677"/>
            <a:ext cx="3441928" cy="1515800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degree-2 convection pattern</a:t>
            </a:r>
          </a:p>
          <a:p>
            <a:pPr>
              <a:lnSpc>
                <a:spcPts val="2500"/>
              </a:lnSpc>
            </a:pPr>
            <a:r>
              <a:rPr lang="nb-NO" sz="1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might have been established before</a:t>
            </a:r>
          </a:p>
          <a:p>
            <a:pPr>
              <a:lnSpc>
                <a:spcPts val="2000"/>
              </a:lnSpc>
            </a:pPr>
            <a:r>
              <a:rPr lang="nb-NO" sz="1600" dirty="0">
                <a:solidFill>
                  <a:srgbClr val="9900CC"/>
                </a:solidFill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solidFill>
                  <a:srgbClr val="9900CC"/>
                </a:solidFill>
                <a:cs typeface="Times New Roman" panose="02020603050405020304" pitchFamily="18" charset="0"/>
              </a:rPr>
              <a:t>    or </a:t>
            </a:r>
            <a:r>
              <a:rPr lang="nb-NO" sz="1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BMO solidification</a:t>
            </a:r>
          </a:p>
          <a:p>
            <a:pPr>
              <a:lnSpc>
                <a:spcPts val="600"/>
              </a:lnSpc>
            </a:pPr>
            <a:endParaRPr lang="nb-NO" sz="800" dirty="0" smtClean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nb-NO" sz="1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might be a precondition for</a:t>
            </a:r>
          </a:p>
          <a:p>
            <a:pPr>
              <a:lnSpc>
                <a:spcPts val="2000"/>
              </a:lnSpc>
            </a:pPr>
            <a:r>
              <a:rPr lang="nb-NO" sz="1600" dirty="0">
                <a:solidFill>
                  <a:srgbClr val="9900CC"/>
                </a:solidFill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solidFill>
                  <a:srgbClr val="9900CC"/>
                </a:solidFill>
                <a:cs typeface="Times New Roman" panose="02020603050405020304" pitchFamily="18" charset="0"/>
              </a:rPr>
              <a:t>    </a:t>
            </a:r>
            <a:r>
              <a:rPr lang="nb-NO" sz="1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thermochemical pile assembly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67" y="1658752"/>
            <a:ext cx="5369470" cy="516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5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92696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Extra</a:t>
            </a:r>
            <a:r>
              <a:rPr lang="nb-NO" dirty="0" smtClean="0"/>
              <a:t> 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7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152" y="27209"/>
            <a:ext cx="3752566" cy="2579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897" y="66053"/>
            <a:ext cx="2692700" cy="14737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424" y="96312"/>
            <a:ext cx="1492716" cy="769441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0066FF"/>
                </a:solidFill>
              </a:rPr>
              <a:t>Fe-</a:t>
            </a:r>
            <a:r>
              <a:rPr lang="nb-NO" sz="1600" b="1" dirty="0" err="1" smtClean="0">
                <a:solidFill>
                  <a:srgbClr val="0066FF"/>
                </a:solidFill>
              </a:rPr>
              <a:t>FeO</a:t>
            </a:r>
            <a:r>
              <a:rPr lang="nb-NO" sz="1600" b="1" dirty="0" smtClean="0">
                <a:solidFill>
                  <a:srgbClr val="0066FF"/>
                </a:solidFill>
              </a:rPr>
              <a:t> system</a:t>
            </a:r>
          </a:p>
          <a:p>
            <a:r>
              <a:rPr lang="nb-NO" sz="1400" dirty="0" smtClean="0"/>
              <a:t>Oka et al., </a:t>
            </a:r>
          </a:p>
          <a:p>
            <a:r>
              <a:rPr lang="nb-NO" sz="1400" dirty="0" smtClean="0"/>
              <a:t>(2019, </a:t>
            </a:r>
            <a:r>
              <a:rPr lang="nb-NO" sz="1400" dirty="0" err="1" smtClean="0"/>
              <a:t>AmMin</a:t>
            </a:r>
            <a:r>
              <a:rPr lang="nb-NO" sz="1400" dirty="0" smtClean="0"/>
              <a:t>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363673" y="97767"/>
            <a:ext cx="210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solidFill>
                  <a:schemeClr val="bg1"/>
                </a:solidFill>
              </a:rPr>
              <a:t>                     alumina</a:t>
            </a:r>
          </a:p>
          <a:p>
            <a:endParaRPr lang="nb-NO" sz="1200" b="1" dirty="0">
              <a:solidFill>
                <a:schemeClr val="bg1"/>
              </a:solidFill>
            </a:endParaRPr>
          </a:p>
          <a:p>
            <a:endParaRPr lang="nb-NO" sz="1200" b="1" dirty="0" smtClean="0">
              <a:solidFill>
                <a:schemeClr val="bg1"/>
              </a:solidFill>
            </a:endParaRPr>
          </a:p>
          <a:p>
            <a:r>
              <a:rPr lang="nb-NO" sz="1200" b="1" dirty="0" smtClean="0">
                <a:solidFill>
                  <a:schemeClr val="bg1"/>
                </a:solidFill>
              </a:rPr>
              <a:t> (al)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5188" y="980728"/>
            <a:ext cx="229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solidFill>
                  <a:schemeClr val="bg1"/>
                </a:solidFill>
              </a:rPr>
              <a:t>al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09433" y="2671210"/>
            <a:ext cx="1468161" cy="27699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0066FF"/>
                </a:solidFill>
              </a:rPr>
              <a:t>132 </a:t>
            </a:r>
            <a:r>
              <a:rPr lang="nb-NO" sz="1200" dirty="0" err="1" smtClean="0">
                <a:solidFill>
                  <a:srgbClr val="0066FF"/>
                </a:solidFill>
              </a:rPr>
              <a:t>GPa</a:t>
            </a:r>
            <a:r>
              <a:rPr lang="nb-NO" sz="1200" dirty="0" smtClean="0">
                <a:solidFill>
                  <a:srgbClr val="0066FF"/>
                </a:solidFill>
              </a:rPr>
              <a:t>, 4.1 </a:t>
            </a:r>
            <a:r>
              <a:rPr lang="nb-NO" sz="1200" dirty="0" err="1" smtClean="0">
                <a:solidFill>
                  <a:srgbClr val="0066FF"/>
                </a:solidFill>
              </a:rPr>
              <a:t>wt</a:t>
            </a:r>
            <a:r>
              <a:rPr lang="nb-NO" sz="1200" dirty="0" smtClean="0">
                <a:solidFill>
                  <a:srgbClr val="0066FF"/>
                </a:solidFill>
              </a:rPr>
              <a:t>% 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31558" y="1514412"/>
            <a:ext cx="1511415" cy="27699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0066FF"/>
                </a:solidFill>
              </a:rPr>
              <a:t>23 </a:t>
            </a:r>
            <a:r>
              <a:rPr lang="nb-NO" sz="1200" dirty="0" err="1" smtClean="0">
                <a:solidFill>
                  <a:srgbClr val="0066FF"/>
                </a:solidFill>
              </a:rPr>
              <a:t>GPa</a:t>
            </a:r>
            <a:r>
              <a:rPr lang="nb-NO" sz="1200" dirty="0" smtClean="0">
                <a:solidFill>
                  <a:srgbClr val="0066FF"/>
                </a:solidFill>
              </a:rPr>
              <a:t>, 13.0 </a:t>
            </a:r>
            <a:r>
              <a:rPr lang="nb-NO" sz="1200" dirty="0" err="1" smtClean="0">
                <a:solidFill>
                  <a:srgbClr val="0066FF"/>
                </a:solidFill>
              </a:rPr>
              <a:t>wt</a:t>
            </a:r>
            <a:r>
              <a:rPr lang="nb-NO" sz="1200" dirty="0" smtClean="0">
                <a:solidFill>
                  <a:srgbClr val="0066FF"/>
                </a:solidFill>
              </a:rPr>
              <a:t>% O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07389" y="4005064"/>
            <a:ext cx="5112568" cy="2618888"/>
            <a:chOff x="102424" y="2448280"/>
            <a:chExt cx="5112568" cy="2618888"/>
          </a:xfrm>
        </p:grpSpPr>
        <p:grpSp>
          <p:nvGrpSpPr>
            <p:cNvPr id="2" name="Group 1"/>
            <p:cNvGrpSpPr/>
            <p:nvPr/>
          </p:nvGrpSpPr>
          <p:grpSpPr>
            <a:xfrm>
              <a:off x="102424" y="2448280"/>
              <a:ext cx="5112568" cy="2618888"/>
              <a:chOff x="35496" y="2754328"/>
              <a:chExt cx="6153455" cy="285293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496" y="2754328"/>
                <a:ext cx="6153455" cy="2852936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222169" y="2828184"/>
                <a:ext cx="27443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900" b="1" dirty="0" smtClean="0">
                    <a:solidFill>
                      <a:schemeClr val="bg1"/>
                    </a:solidFill>
                  </a:rPr>
                  <a:t>al</a:t>
                </a:r>
                <a:endParaRPr lang="en-US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626930" y="4360405"/>
                <a:ext cx="27443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900" b="1" dirty="0" smtClean="0"/>
                  <a:t>al</a:t>
                </a:r>
                <a:endParaRPr lang="en-US" sz="900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38493" y="2823119"/>
                <a:ext cx="27443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900" b="1" dirty="0" smtClean="0">
                    <a:solidFill>
                      <a:schemeClr val="bg1"/>
                    </a:solidFill>
                  </a:rPr>
                  <a:t>al</a:t>
                </a:r>
                <a:endParaRPr lang="en-US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436384" y="4633265"/>
                <a:ext cx="27443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900" b="1" dirty="0" smtClean="0"/>
                  <a:t>al</a:t>
                </a:r>
                <a:endParaRPr lang="en-US" sz="900" b="1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618168" y="4561171"/>
                <a:ext cx="27443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900" b="1" dirty="0" smtClean="0"/>
                  <a:t>al</a:t>
                </a:r>
                <a:endParaRPr lang="en-US" sz="90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49325" y="4407859"/>
                <a:ext cx="27443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900" b="1" dirty="0" smtClean="0"/>
                  <a:t>al</a:t>
                </a:r>
                <a:endParaRPr lang="en-US" sz="9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985144" y="3408080"/>
                <a:ext cx="27443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900" b="1" dirty="0" smtClean="0">
                    <a:solidFill>
                      <a:schemeClr val="bg1"/>
                    </a:solidFill>
                  </a:rPr>
                  <a:t>al</a:t>
                </a:r>
                <a:endParaRPr lang="en-US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21033140">
                <a:off x="4610103" y="3210497"/>
                <a:ext cx="39626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900" b="1" dirty="0" err="1" smtClean="0"/>
                  <a:t>FeO</a:t>
                </a:r>
                <a:endParaRPr lang="en-US" sz="900" b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21033140">
                <a:off x="5305822" y="3260063"/>
                <a:ext cx="33554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900" b="1" dirty="0" smtClean="0"/>
                  <a:t>Fe</a:t>
                </a:r>
                <a:endParaRPr lang="en-US" sz="900" b="1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465421" y="3100118"/>
                <a:ext cx="35779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900" b="1" dirty="0" err="1" smtClean="0"/>
                  <a:t>Liq</a:t>
                </a:r>
                <a:endParaRPr lang="en-US" sz="900" b="1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665093" y="2825433"/>
                <a:ext cx="35779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900" b="1" dirty="0" err="1" smtClean="0"/>
                  <a:t>Liq</a:t>
                </a:r>
                <a:endParaRPr lang="en-US" sz="900" b="1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186759" y="2451909"/>
              <a:ext cx="923651" cy="46166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sz="1200" dirty="0" smtClean="0">
                  <a:solidFill>
                    <a:srgbClr val="0066FF"/>
                  </a:solidFill>
                </a:rPr>
                <a:t>204 </a:t>
              </a:r>
              <a:r>
                <a:rPr lang="nb-NO" sz="1200" dirty="0" err="1" smtClean="0">
                  <a:solidFill>
                    <a:srgbClr val="0066FF"/>
                  </a:solidFill>
                </a:rPr>
                <a:t>GPa</a:t>
              </a:r>
              <a:r>
                <a:rPr lang="nb-NO" sz="1200" dirty="0" smtClean="0">
                  <a:solidFill>
                    <a:srgbClr val="0066FF"/>
                  </a:solidFill>
                </a:rPr>
                <a:t>,</a:t>
              </a:r>
            </a:p>
            <a:p>
              <a:r>
                <a:rPr lang="nb-NO" sz="1200" dirty="0" smtClean="0">
                  <a:solidFill>
                    <a:srgbClr val="0066FF"/>
                  </a:solidFill>
                </a:rPr>
                <a:t>13.0 </a:t>
              </a:r>
              <a:r>
                <a:rPr lang="nb-NO" sz="1200" dirty="0" err="1" smtClean="0">
                  <a:solidFill>
                    <a:srgbClr val="0066FF"/>
                  </a:solidFill>
                </a:rPr>
                <a:t>wt</a:t>
              </a:r>
              <a:r>
                <a:rPr lang="nb-NO" sz="1200" dirty="0" smtClean="0">
                  <a:solidFill>
                    <a:srgbClr val="0066FF"/>
                  </a:solidFill>
                </a:rPr>
                <a:t>% 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69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6816" y="144167"/>
            <a:ext cx="3693640" cy="400110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400" dirty="0" smtClean="0">
                <a:solidFill>
                  <a:srgbClr val="0066FF"/>
                </a:solidFill>
              </a:rPr>
              <a:t>Core structure and geotherm</a:t>
            </a:r>
          </a:p>
        </p:txBody>
      </p:sp>
      <p:pic>
        <p:nvPicPr>
          <p:cNvPr id="5122" name="Picture 2" descr="M:\pc\Dokumenter\Adobe-Illustr-figures\Experimental-PhaseRel\Core-phase-rel\Core-mantle-adiabats-liquidi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280920" cy="574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7169" y="3596639"/>
            <a:ext cx="65649" cy="142552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0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528" y="195740"/>
            <a:ext cx="3232594" cy="402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208964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/>
              <a:t>Maas &amp; Hansen</a:t>
            </a:r>
          </a:p>
          <a:p>
            <a:pPr>
              <a:lnSpc>
                <a:spcPts val="1200"/>
              </a:lnSpc>
            </a:pPr>
            <a:r>
              <a:rPr lang="nb-NO" sz="1100" dirty="0" smtClean="0"/>
              <a:t>      (2015, JGR)</a:t>
            </a:r>
            <a:endParaRPr lang="en-GB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4852927" y="4653136"/>
            <a:ext cx="4168272" cy="1297791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2400" b="1" dirty="0" smtClean="0">
                <a:solidFill>
                  <a:srgbClr val="0066FF"/>
                </a:solidFill>
              </a:rPr>
              <a:t>Indicating:</a:t>
            </a:r>
            <a:r>
              <a:rPr lang="nb-NO" sz="1800" dirty="0" smtClean="0">
                <a:solidFill>
                  <a:srgbClr val="009900"/>
                </a:solidFill>
              </a:rPr>
              <a:t/>
            </a:r>
            <a:br>
              <a:rPr lang="nb-NO" sz="1800" dirty="0" smtClean="0">
                <a:solidFill>
                  <a:srgbClr val="009900"/>
                </a:solidFill>
              </a:rPr>
            </a:br>
            <a:r>
              <a:rPr lang="nb-NO" dirty="0" smtClean="0">
                <a:solidFill>
                  <a:srgbClr val="009900"/>
                </a:solidFill>
              </a:rPr>
              <a:t> - </a:t>
            </a:r>
            <a:r>
              <a:rPr lang="nb-NO" b="1" dirty="0" smtClean="0">
                <a:solidFill>
                  <a:srgbClr val="009900"/>
                </a:solidFill>
              </a:rPr>
              <a:t>upwelling flow</a:t>
            </a:r>
            <a:r>
              <a:rPr lang="nb-NO" dirty="0" smtClean="0">
                <a:solidFill>
                  <a:srgbClr val="009900"/>
                </a:solidFill>
              </a:rPr>
              <a:t> near the equatorial plane</a:t>
            </a:r>
            <a:endParaRPr lang="nb-NO" dirty="0">
              <a:solidFill>
                <a:srgbClr val="009900"/>
              </a:solidFill>
            </a:endParaRPr>
          </a:p>
          <a:p>
            <a:pPr>
              <a:lnSpc>
                <a:spcPts val="800"/>
              </a:lnSpc>
            </a:pPr>
            <a:r>
              <a:rPr lang="nb-NO" b="1" dirty="0" smtClean="0">
                <a:solidFill>
                  <a:srgbClr val="009900"/>
                </a:solidFill>
              </a:rPr>
              <a:t>     </a:t>
            </a:r>
            <a:endParaRPr lang="nb-NO" dirty="0" smtClean="0">
              <a:solidFill>
                <a:srgbClr val="009900"/>
              </a:solidFill>
            </a:endParaRPr>
          </a:p>
          <a:p>
            <a:pPr>
              <a:lnSpc>
                <a:spcPts val="2600"/>
              </a:lnSpc>
            </a:pPr>
            <a:r>
              <a:rPr lang="nb-NO" dirty="0">
                <a:solidFill>
                  <a:srgbClr val="009900"/>
                </a:solidFill>
              </a:rPr>
              <a:t> </a:t>
            </a:r>
            <a:r>
              <a:rPr lang="nb-NO" dirty="0" smtClean="0">
                <a:solidFill>
                  <a:srgbClr val="009900"/>
                </a:solidFill>
              </a:rPr>
              <a:t>- </a:t>
            </a:r>
            <a:r>
              <a:rPr lang="nb-NO" b="1" dirty="0" smtClean="0">
                <a:solidFill>
                  <a:srgbClr val="009900"/>
                </a:solidFill>
              </a:rPr>
              <a:t>downwelling flow</a:t>
            </a:r>
            <a:r>
              <a:rPr lang="nb-NO" dirty="0" smtClean="0">
                <a:solidFill>
                  <a:srgbClr val="009900"/>
                </a:solidFill>
              </a:rPr>
              <a:t> in the polar regions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4139" y="139714"/>
            <a:ext cx="4743579" cy="938719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Convection modelling of </a:t>
            </a:r>
            <a:r>
              <a:rPr lang="nb-NO" sz="1800" b="1" dirty="0" smtClean="0">
                <a:solidFill>
                  <a:srgbClr val="0066FF"/>
                </a:solidFill>
              </a:rPr>
              <a:t>crystal settling</a:t>
            </a:r>
            <a:r>
              <a:rPr lang="nb-NO" b="1" dirty="0">
                <a:solidFill>
                  <a:srgbClr val="0066FF"/>
                </a:solidFill>
              </a:rPr>
              <a:t> </a:t>
            </a:r>
            <a:r>
              <a:rPr lang="nb-NO" dirty="0" smtClean="0">
                <a:solidFill>
                  <a:srgbClr val="0066FF"/>
                </a:solidFill>
              </a:rPr>
              <a:t>in low-</a:t>
            </a:r>
          </a:p>
          <a:p>
            <a:pPr>
              <a:lnSpc>
                <a:spcPts val="2200"/>
              </a:lnSpc>
            </a:pPr>
            <a:r>
              <a:rPr lang="nb-NO" dirty="0">
                <a:solidFill>
                  <a:srgbClr val="0066FF"/>
                </a:solidFill>
              </a:rPr>
              <a:t> </a:t>
            </a:r>
            <a:r>
              <a:rPr lang="nb-NO" dirty="0" smtClean="0">
                <a:solidFill>
                  <a:srgbClr val="0066FF"/>
                </a:solidFill>
              </a:rPr>
              <a:t> viscosity MOs in</a:t>
            </a:r>
            <a:r>
              <a:rPr lang="nb-NO" b="1" dirty="0" smtClean="0">
                <a:solidFill>
                  <a:srgbClr val="0066FF"/>
                </a:solidFill>
              </a:rPr>
              <a:t> rapidly rotating planets</a:t>
            </a:r>
          </a:p>
          <a:p>
            <a:pPr>
              <a:lnSpc>
                <a:spcPts val="2200"/>
              </a:lnSpc>
            </a:pPr>
            <a:r>
              <a:rPr lang="nb-NO" b="1" dirty="0">
                <a:solidFill>
                  <a:srgbClr val="0066FF"/>
                </a:solidFill>
              </a:rPr>
              <a:t> 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dirty="0" smtClean="0">
                <a:solidFill>
                  <a:srgbClr val="0066FF"/>
                </a:solidFill>
              </a:rPr>
              <a:t>(differential gravitational fields)</a:t>
            </a:r>
            <a:r>
              <a:rPr lang="nb-NO" sz="1800" dirty="0" smtClean="0">
                <a:solidFill>
                  <a:srgbClr val="0066FF"/>
                </a:solidFill>
              </a:rPr>
              <a:t>  </a:t>
            </a:r>
            <a:endParaRPr lang="en-GB" sz="1800" dirty="0">
              <a:solidFill>
                <a:srgbClr val="0066FF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6" y="2457327"/>
            <a:ext cx="3660294" cy="684559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11827" y="2741809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9900"/>
                </a:solidFill>
              </a:rPr>
              <a:t>EPSL, 2019</a:t>
            </a:r>
            <a:endParaRPr lang="en-GB" sz="1200" b="1" dirty="0">
              <a:solidFill>
                <a:srgbClr val="009900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6" y="1445665"/>
            <a:ext cx="3278198" cy="762749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11315" y="1688539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9900"/>
                </a:solidFill>
              </a:rPr>
              <a:t>JGR, 2015</a:t>
            </a:r>
            <a:endParaRPr lang="en-GB" sz="1200" b="1" dirty="0">
              <a:solidFill>
                <a:srgbClr val="0099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342" y="3386441"/>
            <a:ext cx="3883791" cy="1009618"/>
            <a:chOff x="166506" y="2580055"/>
            <a:chExt cx="3883791" cy="100961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630" y="2869593"/>
              <a:ext cx="3868667" cy="72008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66506" y="2580055"/>
              <a:ext cx="596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b="1" dirty="0" smtClean="0">
                  <a:solidFill>
                    <a:srgbClr val="FF0000"/>
                  </a:solidFill>
                </a:rPr>
                <a:t>also: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42822" y="3137528"/>
              <a:ext cx="9300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b="1" dirty="0" smtClean="0">
                  <a:solidFill>
                    <a:srgbClr val="FF0000"/>
                  </a:solidFill>
                </a:rPr>
                <a:t>GGG, 2013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11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6" y="870384"/>
            <a:ext cx="8945236" cy="5596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" y="1262912"/>
            <a:ext cx="8484868" cy="4074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6" y="2401618"/>
            <a:ext cx="8345343" cy="3594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2" y="4523600"/>
            <a:ext cx="1771535" cy="1858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52" y="1973062"/>
            <a:ext cx="1088339" cy="450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3" y="4725447"/>
            <a:ext cx="667912" cy="280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336" y="98516"/>
            <a:ext cx="3259226" cy="400110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Melting </a:t>
            </a:r>
            <a:r>
              <a:rPr lang="nb-NO" sz="2000" dirty="0" err="1" smtClean="0">
                <a:solidFill>
                  <a:srgbClr val="3333FF"/>
                </a:solidFill>
              </a:rPr>
              <a:t>relations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peridotite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6294" y="1629294"/>
            <a:ext cx="8478981" cy="756458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596" y="4657898"/>
            <a:ext cx="8478981" cy="756458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3523" y="3147752"/>
            <a:ext cx="8478981" cy="756458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2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MB-reactions-metal-fp-bm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39" y="1340768"/>
            <a:ext cx="4425340" cy="542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36" y="332656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Otsuka &amp; Karato</a:t>
            </a:r>
            <a:endParaRPr lang="nb-NO" sz="1200" dirty="0"/>
          </a:p>
          <a:p>
            <a:r>
              <a:rPr lang="nb-NO" sz="1200" dirty="0" smtClean="0"/>
              <a:t>(2012, Nature)</a:t>
            </a:r>
            <a:endParaRPr lang="nb-NO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874471" y="154845"/>
            <a:ext cx="4574903" cy="1015663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dirty="0" smtClean="0">
                <a:solidFill>
                  <a:srgbClr val="0066FF"/>
                </a:solidFill>
              </a:rPr>
              <a:t>FeO-partitioning from a ferropericlase single crystal to Fe-melt at 12.5 GPa - 2123 K - </a:t>
            </a:r>
            <a:r>
              <a:rPr lang="nb-NO" b="1" dirty="0" smtClean="0">
                <a:solidFill>
                  <a:srgbClr val="0066FF"/>
                </a:solidFill>
              </a:rPr>
              <a:t>1 min</a:t>
            </a:r>
          </a:p>
          <a:p>
            <a:pPr>
              <a:lnSpc>
                <a:spcPts val="2400"/>
              </a:lnSpc>
            </a:pPr>
            <a:r>
              <a:rPr lang="nb-NO" sz="1600" dirty="0" smtClean="0"/>
              <a:t>  Initial crystal composition: </a:t>
            </a:r>
            <a:r>
              <a:rPr lang="nb-NO" sz="1600" b="1" dirty="0" smtClean="0"/>
              <a:t>Mg</a:t>
            </a:r>
            <a:r>
              <a:rPr lang="nb-NO" sz="1600" b="1" baseline="-25000" dirty="0" smtClean="0"/>
              <a:t>0.45</a:t>
            </a:r>
            <a:r>
              <a:rPr lang="nb-NO" sz="1600" b="1" dirty="0" smtClean="0"/>
              <a:t>Fe</a:t>
            </a:r>
            <a:r>
              <a:rPr lang="nb-NO" sz="1600" b="1" baseline="-25000" dirty="0" smtClean="0"/>
              <a:t>0.55</a:t>
            </a:r>
            <a:r>
              <a:rPr lang="nb-NO" sz="1600" b="1" dirty="0" smtClean="0"/>
              <a:t>O</a:t>
            </a:r>
            <a:endParaRPr lang="en-GB" sz="16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791044" y="2204864"/>
            <a:ext cx="0" cy="9853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791043" y="3645024"/>
            <a:ext cx="1" cy="12116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>
            <a:off x="738554" y="2758274"/>
            <a:ext cx="126148" cy="2483850"/>
          </a:xfrm>
          <a:prstGeom prst="leftBrac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7753" y="3819995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CC"/>
                </a:solidFill>
              </a:rPr>
              <a:t>40 </a:t>
            </a:r>
            <a:r>
              <a:rPr lang="nb-NO" sz="1600" b="1" dirty="0" smtClean="0">
                <a:solidFill>
                  <a:srgbClr val="9900CC"/>
                </a:solidFill>
                <a:latin typeface="Symbol" panose="05050102010706020507" pitchFamily="18" charset="2"/>
              </a:rPr>
              <a:t>m</a:t>
            </a:r>
            <a:r>
              <a:rPr lang="nb-NO" sz="1600" b="1" dirty="0" smtClean="0">
                <a:solidFill>
                  <a:srgbClr val="9900CC"/>
                </a:solidFill>
              </a:rPr>
              <a:t>m</a:t>
            </a:r>
            <a:endParaRPr lang="nb-NO" sz="1600" b="1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66265"/>
            <a:ext cx="6104556" cy="461665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Present-day core-mantle chemical interaction?? </a:t>
            </a:r>
            <a:endParaRPr lang="en-GB" sz="2400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764703"/>
            <a:ext cx="627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If so: the </a:t>
            </a:r>
            <a:r>
              <a:rPr lang="nb-NO" b="1" dirty="0" smtClean="0"/>
              <a:t>ULVZs</a:t>
            </a:r>
            <a:r>
              <a:rPr lang="nb-NO" dirty="0" smtClean="0"/>
              <a:t> might be good candidate "windows" to the core, breaching the postulated thin skin diffusional barrier.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993127" y="1700808"/>
            <a:ext cx="2937599" cy="461665"/>
          </a:xfrm>
          <a:prstGeom prst="rect">
            <a:avLst/>
          </a:prstGeom>
          <a:solidFill>
            <a:srgbClr val="E2C5FF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LLSVP</a:t>
            </a:r>
            <a:r>
              <a:rPr lang="nb-NO" sz="1200" dirty="0" smtClean="0"/>
              <a:t>: Large low shear-velocity provinces</a:t>
            </a:r>
          </a:p>
          <a:p>
            <a:r>
              <a:rPr lang="nb-NO" sz="1200" b="1" dirty="0" smtClean="0"/>
              <a:t>ULVZ</a:t>
            </a:r>
            <a:r>
              <a:rPr lang="nb-NO" sz="1200" dirty="0" smtClean="0"/>
              <a:t>: Ultra-low velocity zone</a:t>
            </a:r>
            <a:endParaRPr lang="en-GB" sz="1200" dirty="0"/>
          </a:p>
        </p:txBody>
      </p:sp>
      <p:pic>
        <p:nvPicPr>
          <p:cNvPr id="2050" name="Picture 2" descr="M:\pc\Dokumenter\Adobe-Illustr-figures\Experimental-PhaseRel\Core-phase-rel\Tecto12217-Fig\Fig 23-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860719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91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818" y="58491"/>
            <a:ext cx="49343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6600CC"/>
                </a:solidFill>
              </a:rPr>
              <a:t>System Fe-Si-O: liquidus relations at 136 GPa</a:t>
            </a:r>
            <a:endParaRPr lang="en-GB" sz="2000" dirty="0">
              <a:solidFill>
                <a:srgbClr val="6600CC"/>
              </a:solidFill>
            </a:endParaRPr>
          </a:p>
        </p:txBody>
      </p:sp>
      <p:pic>
        <p:nvPicPr>
          <p:cNvPr id="3075" name="Picture 3" descr="M:\pc\Dokumenter\Adobe-Illustr-figures\Experimental-PhaseRel\Core-phase-rel\Tecto12217-Fig\Fe-O-Si Triangular Hirose-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7" y="536862"/>
            <a:ext cx="9039431" cy="62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:\pc\Dokumenter\Adobe-Illustr-figures\Experimental-PhaseRel\Core-phase-rel\Tecto12217-Fig\Fe-O-Si Triangular Hirose-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80" y="2832476"/>
            <a:ext cx="2201346" cy="159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:\pc\Dokumenter\Adobe-Illustr-figures\Experimental-PhaseRel\Core-phase-rel\Tecto12217-Fig\Fe-O-Si Triangular Hirose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73" y="4716829"/>
            <a:ext cx="1462796" cy="214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6710" y="3723238"/>
            <a:ext cx="6815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FF0000"/>
                </a:solidFill>
              </a:rPr>
              <a:t>~4000 K</a:t>
            </a:r>
            <a:endParaRPr lang="en-GB" sz="11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346911">
            <a:off x="2888458" y="4025859"/>
            <a:ext cx="6815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FF0000"/>
                </a:solidFill>
              </a:rPr>
              <a:t>~4600 K</a:t>
            </a:r>
            <a:endParaRPr lang="en-GB" sz="11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346911">
            <a:off x="3136304" y="3674331"/>
            <a:ext cx="6815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FF0000"/>
                </a:solidFill>
              </a:rPr>
              <a:t>~4660 K</a:t>
            </a:r>
            <a:endParaRPr lang="en-GB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2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pc\Dokumenter\Adobe-Illustr-figures\Experimental-PhaseRel\Core-phase-rel\Core-mantle-adiabats-liquidi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" y="734260"/>
            <a:ext cx="8763621" cy="608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404" y="80863"/>
            <a:ext cx="8305479" cy="60529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dirty="0" smtClean="0">
                <a:solidFill>
                  <a:srgbClr val="0066FF"/>
                </a:solidFill>
              </a:rPr>
              <a:t>E'-layer formation by </a:t>
            </a:r>
            <a:r>
              <a:rPr lang="nb-NO" b="1" dirty="0" smtClean="0">
                <a:solidFill>
                  <a:srgbClr val="FF0000"/>
                </a:solidFill>
              </a:rPr>
              <a:t>silica crystallisation</a:t>
            </a:r>
            <a:r>
              <a:rPr lang="nb-NO" dirty="0" smtClean="0">
                <a:solidFill>
                  <a:srgbClr val="0066FF"/>
                </a:solidFill>
              </a:rPr>
              <a:t>, combined with FeO transfer from the BMO:</a:t>
            </a:r>
            <a:endParaRPr lang="nb-NO" dirty="0" smtClean="0"/>
          </a:p>
          <a:p>
            <a:pPr>
              <a:lnSpc>
                <a:spcPts val="2000"/>
              </a:lnSpc>
            </a:pPr>
            <a:r>
              <a:rPr lang="nb-NO" sz="1600" b="1" dirty="0">
                <a:solidFill>
                  <a:srgbClr val="FF0000"/>
                </a:solidFill>
              </a:rPr>
              <a:t> </a:t>
            </a:r>
            <a:r>
              <a:rPr lang="nb-NO" sz="1600" b="1" dirty="0" smtClean="0">
                <a:solidFill>
                  <a:srgbClr val="FF0000"/>
                </a:solidFill>
              </a:rPr>
              <a:t>  </a:t>
            </a:r>
            <a:r>
              <a:rPr lang="nb-NO" sz="1600" b="1" dirty="0" smtClean="0"/>
              <a:t> - </a:t>
            </a:r>
            <a:r>
              <a:rPr lang="nb-NO" sz="1600" dirty="0" smtClean="0"/>
              <a:t>Requires </a:t>
            </a:r>
            <a:r>
              <a:rPr lang="nb-NO" sz="1600" b="1" dirty="0" smtClean="0">
                <a:solidFill>
                  <a:srgbClr val="FF0000"/>
                </a:solidFill>
              </a:rPr>
              <a:t>silica cryst. </a:t>
            </a:r>
            <a:r>
              <a:rPr lang="nb-NO" sz="1600" dirty="0" smtClean="0"/>
              <a:t>in the </a:t>
            </a:r>
            <a:r>
              <a:rPr lang="nb-NO" sz="1600" b="1" dirty="0" smtClean="0"/>
              <a:t>outermost</a:t>
            </a:r>
            <a:r>
              <a:rPr lang="nb-NO" sz="1600" dirty="0" smtClean="0"/>
              <a:t> core 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5630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pc\Dokumenter\Adobe-Illustr-figures\Experimental-PhaseRel\Core-phase-rel\Core-mantle-adiabats-liquidi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" y="734260"/>
            <a:ext cx="8763621" cy="608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pc\Dokumenter\Adobe-Illustr-figures\Experimental-PhaseRel\Core-phase-rel\Core-mantle-adiabats-liquidi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5" y="1358511"/>
            <a:ext cx="8298044" cy="468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04" y="80863"/>
            <a:ext cx="8305479" cy="60529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dirty="0" smtClean="0">
                <a:solidFill>
                  <a:srgbClr val="0066FF"/>
                </a:solidFill>
              </a:rPr>
              <a:t>E'-layer formation by </a:t>
            </a:r>
            <a:r>
              <a:rPr lang="nb-NO" b="1" dirty="0" smtClean="0">
                <a:solidFill>
                  <a:srgbClr val="FF0000"/>
                </a:solidFill>
              </a:rPr>
              <a:t>silica crystallisation</a:t>
            </a:r>
            <a:r>
              <a:rPr lang="nb-NO" dirty="0" smtClean="0">
                <a:solidFill>
                  <a:srgbClr val="0066FF"/>
                </a:solidFill>
              </a:rPr>
              <a:t>, combined with FeO transfer from the BMO:</a:t>
            </a:r>
            <a:endParaRPr lang="nb-NO" dirty="0" smtClean="0"/>
          </a:p>
          <a:p>
            <a:pPr>
              <a:lnSpc>
                <a:spcPts val="2000"/>
              </a:lnSpc>
            </a:pPr>
            <a:r>
              <a:rPr lang="nb-NO" sz="1600" b="1" dirty="0">
                <a:solidFill>
                  <a:srgbClr val="FF0000"/>
                </a:solidFill>
              </a:rPr>
              <a:t> </a:t>
            </a:r>
            <a:r>
              <a:rPr lang="nb-NO" sz="1600" b="1" dirty="0" smtClean="0">
                <a:solidFill>
                  <a:srgbClr val="FF0000"/>
                </a:solidFill>
              </a:rPr>
              <a:t>  </a:t>
            </a:r>
            <a:r>
              <a:rPr lang="nb-NO" sz="1600" b="1" dirty="0" smtClean="0"/>
              <a:t> - </a:t>
            </a:r>
            <a:r>
              <a:rPr lang="nb-NO" sz="1600" dirty="0" smtClean="0"/>
              <a:t>Requires </a:t>
            </a:r>
            <a:r>
              <a:rPr lang="nb-NO" sz="1600" b="1" dirty="0" smtClean="0">
                <a:solidFill>
                  <a:srgbClr val="FF0000"/>
                </a:solidFill>
              </a:rPr>
              <a:t>silica cryst. </a:t>
            </a:r>
            <a:r>
              <a:rPr lang="nb-NO" sz="1600" dirty="0" smtClean="0"/>
              <a:t>in the </a:t>
            </a:r>
            <a:r>
              <a:rPr lang="nb-NO" sz="1600" b="1" dirty="0" smtClean="0"/>
              <a:t>outermost</a:t>
            </a:r>
            <a:r>
              <a:rPr lang="nb-NO" sz="1600" dirty="0" smtClean="0"/>
              <a:t> core 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4959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c\Dokumenter\Adobe-Illustr-figures\Experimental-PhaseRel\Core-phase-rel\EPOC-PR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2" y="346523"/>
            <a:ext cx="900733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18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pc\Dokumenter\Adobe-Illustr-figures\CMB-plumes-chem-interact\LLSVP-French-Romanov-plum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" y="3861047"/>
            <a:ext cx="5981437" cy="299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-62224"/>
            <a:ext cx="5868144" cy="3860217"/>
            <a:chOff x="0" y="-62224"/>
            <a:chExt cx="5868144" cy="386021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868144" cy="3797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1901735" y="156806"/>
              <a:ext cx="1972573" cy="144471"/>
              <a:chOff x="1896450" y="72237"/>
              <a:chExt cx="1929226" cy="144471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2283355" y="73998"/>
                <a:ext cx="385847" cy="14271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669020" y="73118"/>
                <a:ext cx="385847" cy="14271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439829" y="72237"/>
                <a:ext cx="385847" cy="14271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053984" y="72238"/>
                <a:ext cx="385847" cy="14271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896450" y="72238"/>
                <a:ext cx="385847" cy="14271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131657" y="-55177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50</a:t>
              </a:r>
              <a:endParaRPr lang="en-GB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27192" y="-61345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70</a:t>
              </a:r>
              <a:endParaRPr lang="en-GB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22728" y="-62224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90</a:t>
              </a:r>
              <a:endParaRPr lang="en-GB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75979" y="-57820"/>
              <a:ext cx="4097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110</a:t>
              </a:r>
              <a:endParaRPr lang="en-GB" sz="12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889416" y="1884790"/>
            <a:ext cx="396262" cy="2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/>
              <a:t>120</a:t>
            </a:r>
            <a:endParaRPr lang="en-GB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0800" y="2260043"/>
            <a:ext cx="325730" cy="22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/>
              <a:t>35</a:t>
            </a:r>
            <a:endParaRPr lang="en-GB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49474" y="1577348"/>
            <a:ext cx="396262" cy="2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/>
              <a:t>125</a:t>
            </a:r>
            <a:endParaRPr lang="en-GB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105538" y="2349017"/>
            <a:ext cx="325730" cy="2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/>
              <a:t>40</a:t>
            </a:r>
            <a:endParaRPr lang="en-GB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440869" y="2015145"/>
            <a:ext cx="325730" cy="22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/>
              <a:t>35</a:t>
            </a:r>
            <a:endParaRPr lang="en-GB" sz="11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511500" y="3325102"/>
            <a:ext cx="396262" cy="22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/>
              <a:t>100</a:t>
            </a:r>
            <a:endParaRPr lang="en-GB" sz="11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126967" y="2943661"/>
            <a:ext cx="396262" cy="22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/>
              <a:t>100</a:t>
            </a:r>
            <a:endParaRPr lang="en-GB" sz="11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135194" y="1253167"/>
            <a:ext cx="396262" cy="22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/>
              <a:t>100</a:t>
            </a:r>
            <a:endParaRPr lang="en-GB" sz="11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899687" y="3239653"/>
            <a:ext cx="396262" cy="22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/>
              <a:t>100</a:t>
            </a:r>
            <a:endParaRPr lang="en-GB" sz="11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75008" y="1201171"/>
            <a:ext cx="325730" cy="2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/>
              <a:t>60</a:t>
            </a:r>
            <a:endParaRPr lang="en-GB" sz="11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116410" y="2400110"/>
            <a:ext cx="325730" cy="2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/>
              <a:t>45</a:t>
            </a:r>
            <a:endParaRPr lang="en-GB" sz="11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66682" y="1807247"/>
            <a:ext cx="325730" cy="22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/>
              <a:t>50</a:t>
            </a:r>
            <a:endParaRPr lang="en-GB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051500" y="1361500"/>
            <a:ext cx="325730" cy="22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/>
              <a:t>60</a:t>
            </a:r>
            <a:endParaRPr lang="en-GB" sz="11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798976" y="1683037"/>
            <a:ext cx="325730" cy="22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/>
              <a:t>50</a:t>
            </a:r>
            <a:endParaRPr lang="en-GB" sz="11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234733" y="1555303"/>
            <a:ext cx="325730" cy="22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/>
              <a:t>50</a:t>
            </a:r>
            <a:endParaRPr lang="en-GB" sz="1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78828" y="-1791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Olson et al.</a:t>
            </a:r>
          </a:p>
          <a:p>
            <a:r>
              <a:rPr lang="nb-NO" sz="1200" dirty="0"/>
              <a:t>(</a:t>
            </a:r>
            <a:r>
              <a:rPr lang="nb-NO" sz="1200" dirty="0" smtClean="0"/>
              <a:t>2017, PEPI)</a:t>
            </a:r>
            <a:endParaRPr lang="en-GB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43148" y="56397"/>
            <a:ext cx="170751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b="1" dirty="0" smtClean="0"/>
              <a:t>CMB</a:t>
            </a:r>
            <a:r>
              <a:rPr lang="nb-NO" b="1" dirty="0" smtClean="0"/>
              <a:t> heat flux</a:t>
            </a:r>
          </a:p>
          <a:p>
            <a:pPr>
              <a:lnSpc>
                <a:spcPts val="1800"/>
              </a:lnSpc>
            </a:pPr>
            <a:r>
              <a:rPr lang="nb-NO" b="1" dirty="0" smtClean="0"/>
              <a:t>  </a:t>
            </a:r>
            <a:r>
              <a:rPr lang="nb-NO" dirty="0" smtClean="0"/>
              <a:t>pattern, L4</a:t>
            </a:r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>
            <a:off x="40800" y="836712"/>
            <a:ext cx="426744" cy="36445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38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479" y="526826"/>
            <a:ext cx="6202852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1600" dirty="0" smtClean="0">
                <a:solidFill>
                  <a:srgbClr val="3333FF"/>
                </a:solidFill>
              </a:rPr>
              <a:t>The seismic tomography model SP12RTS</a:t>
            </a:r>
            <a:r>
              <a:rPr lang="en-GB" dirty="0" smtClean="0">
                <a:solidFill>
                  <a:srgbClr val="3333FF"/>
                </a:solidFill>
              </a:rPr>
              <a:t> </a:t>
            </a:r>
            <a:r>
              <a:rPr lang="en-GB" sz="1100" dirty="0" smtClean="0"/>
              <a:t>(</a:t>
            </a:r>
            <a:r>
              <a:rPr lang="en-GB" sz="1100" dirty="0" err="1" smtClean="0"/>
              <a:t>Koelemeijer</a:t>
            </a:r>
            <a:r>
              <a:rPr lang="en-GB" sz="1100" dirty="0" smtClean="0"/>
              <a:t> et al. 2016, GJI;  2018, EPSL)</a:t>
            </a:r>
            <a:r>
              <a:rPr lang="en-GB" sz="1100" dirty="0" smtClean="0">
                <a:solidFill>
                  <a:srgbClr val="3333FF"/>
                </a:solidFill>
              </a:rPr>
              <a:t> </a:t>
            </a:r>
            <a:endParaRPr lang="en-GB" sz="1100" dirty="0">
              <a:solidFill>
                <a:srgbClr val="3333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425" y="938177"/>
            <a:ext cx="6855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/>
              <a:t>Increasing V</a:t>
            </a:r>
            <a:r>
              <a:rPr lang="nb-NO" sz="1500" baseline="-25000" dirty="0" smtClean="0"/>
              <a:t>S </a:t>
            </a:r>
            <a:r>
              <a:rPr lang="nb-NO" sz="1500" dirty="0" smtClean="0"/>
              <a:t>/ V</a:t>
            </a:r>
            <a:r>
              <a:rPr lang="nb-NO" sz="1500" baseline="-25000" dirty="0" smtClean="0"/>
              <a:t>P</a:t>
            </a:r>
            <a:r>
              <a:rPr lang="nb-NO" sz="1500" dirty="0" smtClean="0"/>
              <a:t> (S/P) ratio and </a:t>
            </a:r>
            <a:r>
              <a:rPr lang="nb-NO" sz="1500" dirty="0"/>
              <a:t>V</a:t>
            </a:r>
            <a:r>
              <a:rPr lang="nb-NO" sz="1500" baseline="-25000" dirty="0"/>
              <a:t>S </a:t>
            </a:r>
            <a:r>
              <a:rPr lang="nb-NO" sz="1500" dirty="0" smtClean="0"/>
              <a:t>- V</a:t>
            </a:r>
            <a:r>
              <a:rPr lang="nb-NO" sz="1500" baseline="-25000" dirty="0" smtClean="0"/>
              <a:t>C</a:t>
            </a:r>
            <a:r>
              <a:rPr lang="nb-NO" sz="1500" dirty="0" smtClean="0"/>
              <a:t> anti-correlation in both fast and slow regions</a:t>
            </a:r>
          </a:p>
          <a:p>
            <a:r>
              <a:rPr lang="nb-NO" sz="1500" dirty="0" smtClean="0"/>
              <a:t>of the lowermost mantle  -  i.e</a:t>
            </a:r>
            <a:r>
              <a:rPr lang="nb-NO" sz="1500" dirty="0"/>
              <a:t>. </a:t>
            </a:r>
            <a:r>
              <a:rPr lang="nb-NO" sz="1500" dirty="0" smtClean="0"/>
              <a:t>both the slow LLSVPs and the fast circimpolar belt </a:t>
            </a:r>
            <a:endParaRPr lang="en-GB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35108" y="36573"/>
            <a:ext cx="7438831" cy="374461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2000" b="1" dirty="0" smtClean="0">
                <a:solidFill>
                  <a:srgbClr val="9900CC"/>
                </a:solidFill>
              </a:rPr>
              <a:t>Are there also basaltic ROC accumulations in the D" ROC areas ?</a:t>
            </a:r>
            <a:endParaRPr lang="en-GB" sz="2000" b="1" dirty="0">
              <a:solidFill>
                <a:srgbClr val="9900CC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806" y="1773533"/>
            <a:ext cx="9042972" cy="5075306"/>
            <a:chOff x="78952" y="1763485"/>
            <a:chExt cx="9042972" cy="507530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52" y="1763485"/>
              <a:ext cx="9042972" cy="5075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272915" y="1828135"/>
              <a:ext cx="5229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b="1" dirty="0" smtClean="0">
                  <a:solidFill>
                    <a:srgbClr val="9900CC"/>
                  </a:solidFill>
                </a:rPr>
                <a:t>16 km</a:t>
              </a:r>
              <a:endParaRPr lang="en-GB" sz="1000" b="1" dirty="0">
                <a:solidFill>
                  <a:srgbClr val="9900CC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17185" y="1828135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b="1" dirty="0" smtClean="0">
                  <a:solidFill>
                    <a:srgbClr val="9900CC"/>
                  </a:solidFill>
                </a:rPr>
                <a:t>240 km</a:t>
              </a:r>
              <a:endParaRPr lang="en-GB" sz="1000" b="1" dirty="0">
                <a:solidFill>
                  <a:srgbClr val="9900CC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88126" y="1829810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b="1" dirty="0" smtClean="0">
                  <a:solidFill>
                    <a:srgbClr val="9900CC"/>
                  </a:solidFill>
                </a:rPr>
                <a:t>465 km</a:t>
              </a:r>
              <a:endParaRPr lang="en-GB" sz="1000" b="1" dirty="0">
                <a:solidFill>
                  <a:srgbClr val="9900CC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04598" y="1814072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b="1" dirty="0" smtClean="0">
                  <a:solidFill>
                    <a:srgbClr val="9900CC"/>
                  </a:solidFill>
                </a:rPr>
                <a:t>670 km</a:t>
              </a:r>
              <a:endParaRPr lang="en-GB" sz="1000" b="1" dirty="0">
                <a:solidFill>
                  <a:srgbClr val="9900C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501220" y="764704"/>
            <a:ext cx="1483098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200" dirty="0" smtClean="0"/>
              <a:t>V</a:t>
            </a:r>
            <a:r>
              <a:rPr lang="en-GB" sz="1200" baseline="-25000" dirty="0" smtClean="0"/>
              <a:t>S</a:t>
            </a:r>
            <a:r>
              <a:rPr lang="en-GB" sz="1200" baseline="30000" dirty="0" smtClean="0"/>
              <a:t>2</a:t>
            </a:r>
            <a:r>
              <a:rPr lang="en-GB" sz="1200" dirty="0" smtClean="0"/>
              <a:t> = G</a:t>
            </a:r>
            <a:r>
              <a:rPr lang="en-GB" sz="400" dirty="0"/>
              <a:t> </a:t>
            </a:r>
            <a:r>
              <a:rPr lang="en-GB" sz="1200" b="1" dirty="0" smtClean="0"/>
              <a:t>/</a:t>
            </a:r>
            <a:r>
              <a:rPr lang="en-GB" sz="400" dirty="0"/>
              <a:t> </a:t>
            </a:r>
            <a:r>
              <a:rPr lang="en-GB" sz="1400" dirty="0" smtClean="0">
                <a:latin typeface="Symbol" panose="05050102010706020507" pitchFamily="18" charset="2"/>
              </a:rPr>
              <a:t>r</a:t>
            </a:r>
          </a:p>
          <a:p>
            <a:pPr>
              <a:lnSpc>
                <a:spcPts val="1800"/>
              </a:lnSpc>
            </a:pPr>
            <a:r>
              <a:rPr lang="en-GB" sz="1200" dirty="0" smtClean="0"/>
              <a:t>V</a:t>
            </a:r>
            <a:r>
              <a:rPr lang="en-GB" sz="1200" baseline="-25000" dirty="0" smtClean="0"/>
              <a:t>C</a:t>
            </a:r>
            <a:r>
              <a:rPr lang="en-GB" sz="1200" baseline="30000" dirty="0" smtClean="0"/>
              <a:t>2</a:t>
            </a:r>
            <a:r>
              <a:rPr lang="en-GB" sz="1200" dirty="0" smtClean="0"/>
              <a:t> = K</a:t>
            </a:r>
            <a:r>
              <a:rPr lang="en-GB" sz="400" dirty="0"/>
              <a:t> </a:t>
            </a:r>
            <a:r>
              <a:rPr lang="en-GB" sz="1200" b="1" dirty="0" smtClean="0"/>
              <a:t>/</a:t>
            </a:r>
            <a:r>
              <a:rPr lang="en-GB" sz="400" dirty="0"/>
              <a:t> </a:t>
            </a:r>
            <a:r>
              <a:rPr lang="en-GB" sz="1400" dirty="0" smtClean="0">
                <a:latin typeface="Symbol" panose="05050102010706020507" pitchFamily="18" charset="2"/>
              </a:rPr>
              <a:t>r</a:t>
            </a:r>
          </a:p>
          <a:p>
            <a:pPr>
              <a:lnSpc>
                <a:spcPts val="1800"/>
              </a:lnSpc>
            </a:pPr>
            <a:r>
              <a:rPr lang="en-GB" sz="1200" dirty="0" smtClean="0"/>
              <a:t>V</a:t>
            </a:r>
            <a:r>
              <a:rPr lang="en-GB" sz="1200" baseline="-25000" dirty="0" smtClean="0"/>
              <a:t>P</a:t>
            </a:r>
            <a:r>
              <a:rPr lang="en-GB" sz="1200" baseline="30000" dirty="0" smtClean="0"/>
              <a:t>2</a:t>
            </a:r>
            <a:r>
              <a:rPr lang="en-GB" sz="1200" dirty="0" smtClean="0"/>
              <a:t> = (K + 4/3</a:t>
            </a:r>
            <a:r>
              <a:rPr lang="en-GB" sz="1200" baseline="-4000" dirty="0" smtClean="0"/>
              <a:t>*</a:t>
            </a:r>
            <a:r>
              <a:rPr lang="en-GB" sz="1200" dirty="0" smtClean="0"/>
              <a:t>G)</a:t>
            </a:r>
            <a:r>
              <a:rPr lang="en-GB" sz="400" dirty="0" smtClean="0"/>
              <a:t> </a:t>
            </a:r>
            <a:r>
              <a:rPr lang="en-GB" sz="1200" b="1" dirty="0" smtClean="0"/>
              <a:t>/</a:t>
            </a:r>
            <a:r>
              <a:rPr lang="en-GB" sz="400" dirty="0"/>
              <a:t> </a:t>
            </a:r>
            <a:r>
              <a:rPr lang="en-GB" sz="1400" dirty="0" smtClean="0">
                <a:latin typeface="Symbol" panose="05050102010706020507" pitchFamily="18" charset="2"/>
              </a:rPr>
              <a:t>r</a:t>
            </a:r>
            <a:endParaRPr lang="en-GB" sz="1400" dirty="0">
              <a:latin typeface="Symbol" panose="05050102010706020507" pitchFamily="18" charset="2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373697" y="6048585"/>
            <a:ext cx="127523" cy="199922"/>
          </a:xfrm>
          <a:prstGeom prst="straightConnector1">
            <a:avLst/>
          </a:prstGeom>
          <a:ln w="1905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442611" y="5833015"/>
            <a:ext cx="129389" cy="221117"/>
          </a:xfrm>
          <a:prstGeom prst="straightConnector1">
            <a:avLst/>
          </a:prstGeom>
          <a:ln w="1905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893547" y="5868928"/>
            <a:ext cx="108214" cy="185204"/>
          </a:xfrm>
          <a:prstGeom prst="straightConnector1">
            <a:avLst/>
          </a:prstGeom>
          <a:ln w="1905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46080" y="6114971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CC"/>
                </a:solidFill>
              </a:rPr>
              <a:t>?</a:t>
            </a:r>
            <a:endParaRPr lang="en-GB" sz="1600" b="1" dirty="0">
              <a:solidFill>
                <a:srgbClr val="9900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79950" y="6001158"/>
            <a:ext cx="1529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9900CC"/>
                </a:solidFill>
              </a:rPr>
              <a:t>V</a:t>
            </a:r>
            <a:r>
              <a:rPr lang="nb-NO" sz="1200" b="1" baseline="-25000" dirty="0" smtClean="0">
                <a:solidFill>
                  <a:srgbClr val="9900CC"/>
                </a:solidFill>
              </a:rPr>
              <a:t>S</a:t>
            </a:r>
            <a:r>
              <a:rPr lang="nb-NO" sz="1200" b="1" dirty="0" smtClean="0">
                <a:solidFill>
                  <a:srgbClr val="9900CC"/>
                </a:solidFill>
              </a:rPr>
              <a:t>-V</a:t>
            </a:r>
            <a:r>
              <a:rPr lang="nb-NO" sz="1200" b="1" baseline="-25000" dirty="0" smtClean="0">
                <a:solidFill>
                  <a:srgbClr val="9900CC"/>
                </a:solidFill>
              </a:rPr>
              <a:t>C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anticorrelation</a:t>
            </a:r>
            <a:endParaRPr lang="en-GB" sz="12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4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91" y="768344"/>
            <a:ext cx="3705700" cy="593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96" y="764704"/>
            <a:ext cx="3742839" cy="594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083" y="81623"/>
            <a:ext cx="8242000" cy="37606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2000" dirty="0" smtClean="0">
                <a:solidFill>
                  <a:srgbClr val="3333FF"/>
                </a:solidFill>
              </a:rPr>
              <a:t>The seismic tomography model SP12RTS </a:t>
            </a:r>
            <a:r>
              <a:rPr lang="en-GB" sz="1600" dirty="0" smtClean="0"/>
              <a:t>(</a:t>
            </a:r>
            <a:r>
              <a:rPr lang="en-GB" sz="1600" dirty="0" err="1" smtClean="0"/>
              <a:t>Koelemeijer</a:t>
            </a:r>
            <a:r>
              <a:rPr lang="en-GB" sz="1600" dirty="0" smtClean="0"/>
              <a:t> et al. 2016, GJI;  2018, EPSL)</a:t>
            </a:r>
            <a:r>
              <a:rPr lang="en-GB" sz="2400" dirty="0" smtClean="0">
                <a:solidFill>
                  <a:srgbClr val="3333FF"/>
                </a:solidFill>
              </a:rPr>
              <a:t> </a:t>
            </a:r>
            <a:endParaRPr lang="en-GB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1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084"/>
            <a:ext cx="8928992" cy="6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2094" y="5892773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9900CC"/>
                </a:solidFill>
              </a:rPr>
              <a:t>~320 km above CMB</a:t>
            </a:r>
            <a:endParaRPr lang="en-GB" sz="1400" dirty="0">
              <a:solidFill>
                <a:srgbClr val="99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6429" y="5913034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9900CC"/>
                </a:solidFill>
              </a:rPr>
              <a:t>~230 km above CMB</a:t>
            </a:r>
            <a:endParaRPr lang="en-GB" sz="1400" dirty="0">
              <a:solidFill>
                <a:srgbClr val="99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88726" y="5902463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9900CC"/>
                </a:solidFill>
              </a:rPr>
              <a:t>~140 km above CMB</a:t>
            </a:r>
            <a:endParaRPr lang="en-GB" sz="14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7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00" y="0"/>
            <a:ext cx="3466000" cy="3332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1808"/>
            <a:ext cx="8101584" cy="4072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08" y="110083"/>
            <a:ext cx="4862028" cy="1644040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b="1" dirty="0" err="1" smtClean="0">
                <a:solidFill>
                  <a:srgbClr val="0066FF"/>
                </a:solidFill>
              </a:rPr>
              <a:t>Newly</a:t>
            </a:r>
            <a:r>
              <a:rPr lang="nb-NO" sz="1400" b="1" dirty="0" smtClean="0">
                <a:solidFill>
                  <a:srgbClr val="0066FF"/>
                </a:solidFill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</a:rPr>
              <a:t>recognised</a:t>
            </a:r>
            <a:r>
              <a:rPr lang="nb-NO" sz="1400" b="1" dirty="0" smtClean="0">
                <a:solidFill>
                  <a:srgbClr val="0066FF"/>
                </a:solidFill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</a:rPr>
              <a:t>structural</a:t>
            </a:r>
            <a:r>
              <a:rPr lang="nb-NO" sz="1400" b="1" dirty="0" smtClean="0">
                <a:solidFill>
                  <a:srgbClr val="0066FF"/>
                </a:solidFill>
              </a:rPr>
              <a:t> elements</a:t>
            </a:r>
          </a:p>
          <a:p>
            <a:pPr>
              <a:lnSpc>
                <a:spcPts val="2200"/>
              </a:lnSpc>
            </a:pPr>
            <a:r>
              <a:rPr lang="nb-NO" sz="1300" b="1" dirty="0" err="1">
                <a:solidFill>
                  <a:srgbClr val="9900FF"/>
                </a:solidFill>
              </a:rPr>
              <a:t>Lower</a:t>
            </a:r>
            <a:r>
              <a:rPr lang="nb-NO" sz="1300" b="1" dirty="0">
                <a:solidFill>
                  <a:srgbClr val="9900FF"/>
                </a:solidFill>
              </a:rPr>
              <a:t> </a:t>
            </a:r>
            <a:r>
              <a:rPr lang="nb-NO" sz="1300" b="1" dirty="0" smtClean="0">
                <a:solidFill>
                  <a:srgbClr val="9900FF"/>
                </a:solidFill>
              </a:rPr>
              <a:t>mantle</a:t>
            </a:r>
          </a:p>
          <a:p>
            <a:pPr>
              <a:lnSpc>
                <a:spcPts val="1500"/>
              </a:lnSpc>
            </a:pPr>
            <a:r>
              <a:rPr lang="nb-NO" sz="1200" b="1" dirty="0" err="1" smtClean="0"/>
              <a:t>Strong</a:t>
            </a:r>
            <a:r>
              <a:rPr lang="nb-NO" sz="1200" dirty="0" smtClean="0"/>
              <a:t> </a:t>
            </a:r>
            <a:r>
              <a:rPr lang="nb-NO" sz="1200" b="1" dirty="0" err="1" smtClean="0"/>
              <a:t>petrological</a:t>
            </a:r>
            <a:r>
              <a:rPr lang="nb-NO" sz="1200" dirty="0" smtClean="0"/>
              <a:t> </a:t>
            </a:r>
            <a:r>
              <a:rPr lang="nb-NO" sz="1200" dirty="0" err="1" smtClean="0"/>
              <a:t>evidence</a:t>
            </a:r>
            <a:r>
              <a:rPr lang="nb-NO" sz="1200" dirty="0" smtClean="0"/>
              <a:t> and </a:t>
            </a:r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more </a:t>
            </a:r>
            <a:r>
              <a:rPr lang="nb-NO" sz="1200" dirty="0" err="1" smtClean="0">
                <a:solidFill>
                  <a:schemeClr val="bg1">
                    <a:lumMod val="50000"/>
                  </a:schemeClr>
                </a:solidFill>
              </a:rPr>
              <a:t>tenuous</a:t>
            </a:r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200" dirty="0" err="1" smtClean="0">
                <a:solidFill>
                  <a:schemeClr val="bg1">
                    <a:lumMod val="50000"/>
                  </a:schemeClr>
                </a:solidFill>
              </a:rPr>
              <a:t>seismic</a:t>
            </a:r>
            <a:r>
              <a:rPr lang="nb-NO" sz="1200" dirty="0" smtClean="0"/>
              <a:t> </a:t>
            </a:r>
            <a:r>
              <a:rPr lang="nb-NO" sz="1200" dirty="0" err="1" smtClean="0"/>
              <a:t>evidence</a:t>
            </a:r>
            <a:r>
              <a:rPr lang="nb-NO" sz="1200" dirty="0" smtClean="0"/>
              <a:t> for </a:t>
            </a:r>
            <a:r>
              <a:rPr lang="nb-NO" sz="1200" dirty="0" err="1" smtClean="0">
                <a:solidFill>
                  <a:srgbClr val="008000"/>
                </a:solidFill>
              </a:rPr>
              <a:t>early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err="1" smtClean="0">
                <a:solidFill>
                  <a:srgbClr val="008000"/>
                </a:solidFill>
              </a:rPr>
              <a:t>refractory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err="1" smtClean="0">
                <a:solidFill>
                  <a:srgbClr val="008000"/>
                </a:solidFill>
              </a:rPr>
              <a:t>domains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smtClean="0"/>
              <a:t>(</a:t>
            </a:r>
            <a:r>
              <a:rPr lang="nb-NO" sz="1200" b="1" dirty="0" err="1" smtClean="0">
                <a:solidFill>
                  <a:srgbClr val="008000"/>
                </a:solidFill>
              </a:rPr>
              <a:t>ERD</a:t>
            </a:r>
            <a:r>
              <a:rPr lang="nb-NO" sz="1200" dirty="0" smtClean="0"/>
              <a:t>), </a:t>
            </a:r>
            <a:r>
              <a:rPr lang="nb-NO" sz="1200" dirty="0" err="1" smtClean="0"/>
              <a:t>likely</a:t>
            </a:r>
            <a:r>
              <a:rPr lang="nb-NO" sz="1200" dirty="0" smtClean="0"/>
              <a:t> </a:t>
            </a:r>
            <a:r>
              <a:rPr lang="nb-NO" sz="1200" dirty="0" err="1" smtClean="0"/>
              <a:t>organised</a:t>
            </a:r>
            <a:r>
              <a:rPr lang="nb-NO" sz="1200" dirty="0" smtClean="0"/>
              <a:t> in "</a:t>
            </a:r>
            <a:r>
              <a:rPr lang="nb-NO" sz="1200" dirty="0" err="1" smtClean="0">
                <a:solidFill>
                  <a:srgbClr val="008000"/>
                </a:solidFill>
              </a:rPr>
              <a:t>bridgmanite-enriched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err="1" smtClean="0">
                <a:solidFill>
                  <a:srgbClr val="008000"/>
                </a:solidFill>
              </a:rPr>
              <a:t>ancient</a:t>
            </a:r>
            <a:r>
              <a:rPr lang="nb-NO" sz="1200" dirty="0" smtClean="0">
                <a:solidFill>
                  <a:srgbClr val="008000"/>
                </a:solidFill>
              </a:rPr>
              <a:t> mantle </a:t>
            </a:r>
            <a:r>
              <a:rPr lang="nb-NO" sz="1200" dirty="0" err="1" smtClean="0">
                <a:solidFill>
                  <a:srgbClr val="008000"/>
                </a:solidFill>
              </a:rPr>
              <a:t>structures</a:t>
            </a:r>
            <a:r>
              <a:rPr lang="nb-NO" sz="1200" dirty="0" smtClean="0">
                <a:solidFill>
                  <a:srgbClr val="008000"/>
                </a:solidFill>
              </a:rPr>
              <a:t>"</a:t>
            </a:r>
            <a:r>
              <a:rPr lang="nb-NO" sz="1200" dirty="0" smtClean="0"/>
              <a:t> </a:t>
            </a:r>
            <a:r>
              <a:rPr lang="nb-NO" sz="1100" dirty="0" smtClean="0"/>
              <a:t>(</a:t>
            </a:r>
            <a:r>
              <a:rPr lang="nb-NO" sz="1100" b="1" dirty="0" smtClean="0">
                <a:solidFill>
                  <a:srgbClr val="008000"/>
                </a:solidFill>
              </a:rPr>
              <a:t>BEAMS</a:t>
            </a:r>
            <a:r>
              <a:rPr lang="nb-NO" sz="1100" dirty="0" smtClean="0"/>
              <a:t>, Ballmer et al. 2017, Nat. </a:t>
            </a:r>
            <a:r>
              <a:rPr lang="nb-NO" sz="1100" dirty="0" err="1" smtClean="0"/>
              <a:t>Geosci</a:t>
            </a:r>
            <a:r>
              <a:rPr lang="nb-NO" sz="1100" dirty="0" smtClean="0"/>
              <a:t>.)</a:t>
            </a:r>
          </a:p>
          <a:p>
            <a:pPr>
              <a:lnSpc>
                <a:spcPts val="700"/>
              </a:lnSpc>
            </a:pPr>
            <a:endParaRPr lang="nb-NO" dirty="0" smtClean="0"/>
          </a:p>
          <a:p>
            <a:pPr>
              <a:lnSpc>
                <a:spcPts val="1600"/>
              </a:lnSpc>
            </a:pPr>
            <a:r>
              <a:rPr lang="nb-NO" sz="1300" b="1" dirty="0" smtClean="0">
                <a:solidFill>
                  <a:srgbClr val="9900FF"/>
                </a:solidFill>
              </a:rPr>
              <a:t>Outer </a:t>
            </a:r>
            <a:r>
              <a:rPr lang="nb-NO" sz="1300" b="1" dirty="0" err="1" smtClean="0">
                <a:solidFill>
                  <a:srgbClr val="9900FF"/>
                </a:solidFill>
              </a:rPr>
              <a:t>core</a:t>
            </a:r>
            <a:endParaRPr lang="nb-NO" sz="1300" b="1" dirty="0">
              <a:solidFill>
                <a:srgbClr val="9900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200" dirty="0" err="1" smtClean="0"/>
              <a:t>Low</a:t>
            </a:r>
            <a:r>
              <a:rPr lang="nb-NO" sz="1200" dirty="0" smtClean="0"/>
              <a:t>-</a:t>
            </a:r>
            <a:r>
              <a:rPr lang="nb-NO" sz="1200" b="1" dirty="0" smtClean="0"/>
              <a:t>V</a:t>
            </a:r>
            <a:r>
              <a:rPr lang="nb-NO" sz="1200" b="1" baseline="-10000" dirty="0" smtClean="0"/>
              <a:t>P</a:t>
            </a:r>
            <a:r>
              <a:rPr lang="nb-NO" sz="1200" dirty="0" smtClean="0"/>
              <a:t>, </a:t>
            </a:r>
            <a:r>
              <a:rPr lang="nb-NO" sz="1200" dirty="0" err="1" smtClean="0"/>
              <a:t>low</a:t>
            </a:r>
            <a:r>
              <a:rPr lang="nb-NO" sz="1200" dirty="0" smtClean="0"/>
              <a:t>-</a:t>
            </a:r>
            <a:r>
              <a:rPr lang="nb-NO" sz="1200" b="1" dirty="0" smtClean="0">
                <a:latin typeface="Symbol" panose="05050102010706020507" pitchFamily="18" charset="2"/>
              </a:rPr>
              <a:t>r</a:t>
            </a:r>
            <a:r>
              <a:rPr lang="nb-NO" sz="1200" dirty="0" smtClean="0"/>
              <a:t> </a:t>
            </a:r>
            <a:r>
              <a:rPr lang="nb-NO" sz="1200" dirty="0" err="1" smtClean="0"/>
              <a:t>outermost</a:t>
            </a:r>
            <a:r>
              <a:rPr lang="nb-NO" sz="1200" dirty="0" smtClean="0"/>
              <a:t> </a:t>
            </a:r>
            <a:r>
              <a:rPr lang="nb-NO" sz="1200" dirty="0" err="1" smtClean="0"/>
              <a:t>core</a:t>
            </a:r>
            <a:r>
              <a:rPr lang="nb-NO" sz="1200" dirty="0" smtClean="0"/>
              <a:t>: </a:t>
            </a:r>
            <a:r>
              <a:rPr lang="nb-NO" sz="1200" b="1" dirty="0" smtClean="0">
                <a:solidFill>
                  <a:srgbClr val="FF0000"/>
                </a:solidFill>
              </a:rPr>
              <a:t>E</a:t>
            </a:r>
            <a:r>
              <a:rPr lang="nb-NO" sz="1200" b="1" dirty="0">
                <a:solidFill>
                  <a:srgbClr val="FF0000"/>
                </a:solidFill>
              </a:rPr>
              <a:t>'-</a:t>
            </a:r>
            <a:r>
              <a:rPr lang="nb-NO" sz="1200" b="1" dirty="0" err="1" smtClean="0">
                <a:solidFill>
                  <a:srgbClr val="FF0000"/>
                </a:solidFill>
              </a:rPr>
              <a:t>layer</a:t>
            </a:r>
            <a:r>
              <a:rPr lang="nb-NO" sz="1200" b="1" dirty="0" smtClean="0">
                <a:solidFill>
                  <a:srgbClr val="FF0000"/>
                </a:solidFill>
              </a:rPr>
              <a:t>  </a:t>
            </a:r>
            <a:r>
              <a:rPr lang="nb-NO" sz="1100" dirty="0" smtClean="0"/>
              <a:t>(Brodholt &amp; Badro, 2017, GRL) </a:t>
            </a:r>
            <a:endParaRPr lang="nb-NO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6" y="2818343"/>
            <a:ext cx="6033860" cy="3755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4" y="3150461"/>
            <a:ext cx="7946858" cy="3564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2279629"/>
            <a:ext cx="2754742" cy="33855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600" dirty="0" err="1" smtClean="0"/>
              <a:t>Inferred</a:t>
            </a:r>
            <a:r>
              <a:rPr lang="nb-NO" sz="1600" dirty="0" smtClean="0"/>
              <a:t> locations for </a:t>
            </a:r>
            <a:r>
              <a:rPr lang="nb-NO" sz="1600" b="1" dirty="0" smtClean="0"/>
              <a:t>BEAMS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91880" y="2620410"/>
            <a:ext cx="0" cy="53005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46436" y="-17038"/>
            <a:ext cx="120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err="1" smtClean="0"/>
              <a:t>Equatorial</a:t>
            </a:r>
            <a:r>
              <a:rPr lang="nb-NO" sz="1100" dirty="0" smtClean="0"/>
              <a:t> </a:t>
            </a:r>
            <a:r>
              <a:rPr lang="nb-NO" sz="1100" dirty="0" err="1" smtClean="0"/>
              <a:t>section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8129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7024" y="17294"/>
            <a:ext cx="3863475" cy="380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0419" name="Text Box 5"/>
          <p:cNvSpPr txBox="1">
            <a:spLocks noChangeArrowheads="1"/>
          </p:cNvSpPr>
          <p:nvPr/>
        </p:nvSpPr>
        <p:spPr bwMode="auto">
          <a:xfrm>
            <a:off x="116383" y="107047"/>
            <a:ext cx="4495141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smtClean="0">
                <a:solidFill>
                  <a:srgbClr val="0066FF"/>
                </a:solidFill>
              </a:rPr>
              <a:t>Recycled oceanic crust (ROC, basaltic) as</a:t>
            </a:r>
          </a:p>
          <a:p>
            <a:r>
              <a:rPr lang="nb-NO" sz="2000" dirty="0" smtClean="0">
                <a:solidFill>
                  <a:srgbClr val="0066FF"/>
                </a:solidFill>
              </a:rPr>
              <a:t>alernative or additional LLSVP material</a:t>
            </a:r>
            <a:endParaRPr lang="en-GB" sz="2000" dirty="0">
              <a:solidFill>
                <a:srgbClr val="0066FF"/>
              </a:solidFill>
            </a:endParaRPr>
          </a:p>
        </p:txBody>
      </p:sp>
      <p:sp>
        <p:nvSpPr>
          <p:cNvPr id="700420" name="Text Box 6"/>
          <p:cNvSpPr txBox="1">
            <a:spLocks noChangeArrowheads="1"/>
          </p:cNvSpPr>
          <p:nvPr/>
        </p:nvSpPr>
        <p:spPr bwMode="auto">
          <a:xfrm>
            <a:off x="8259843" y="34518"/>
            <a:ext cx="829073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nb-NO" sz="1200" dirty="0" err="1">
                <a:solidFill>
                  <a:srgbClr val="FF3300"/>
                </a:solidFill>
              </a:rPr>
              <a:t>Equatorial</a:t>
            </a:r>
            <a:endParaRPr lang="nb-NO" sz="1200" dirty="0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</a:pPr>
            <a:r>
              <a:rPr lang="nb-NO" sz="1200" dirty="0">
                <a:solidFill>
                  <a:srgbClr val="FF3300"/>
                </a:solidFill>
              </a:rPr>
              <a:t> </a:t>
            </a:r>
            <a:r>
              <a:rPr lang="nb-NO" sz="1200" dirty="0" err="1">
                <a:solidFill>
                  <a:srgbClr val="FF3300"/>
                </a:solidFill>
              </a:rPr>
              <a:t>section</a:t>
            </a:r>
            <a:endParaRPr lang="en-GB" sz="1200" dirty="0">
              <a:solidFill>
                <a:srgbClr val="FF3300"/>
              </a:solidFill>
            </a:endParaRPr>
          </a:p>
        </p:txBody>
      </p:sp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1938" y="4579616"/>
            <a:ext cx="392430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7" name="Text Box 9"/>
          <p:cNvSpPr txBox="1">
            <a:spLocks noChangeArrowheads="1"/>
          </p:cNvSpPr>
          <p:nvPr/>
        </p:nvSpPr>
        <p:spPr bwMode="auto">
          <a:xfrm>
            <a:off x="3459474" y="4077072"/>
            <a:ext cx="36599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err="1">
                <a:solidFill>
                  <a:srgbClr val="3333FF"/>
                </a:solidFill>
              </a:rPr>
              <a:t>Plume</a:t>
            </a:r>
            <a:r>
              <a:rPr lang="nb-NO" dirty="0">
                <a:solidFill>
                  <a:srgbClr val="3333FF"/>
                </a:solidFill>
              </a:rPr>
              <a:t> </a:t>
            </a:r>
            <a:r>
              <a:rPr lang="nb-NO" dirty="0" err="1">
                <a:solidFill>
                  <a:srgbClr val="3333FF"/>
                </a:solidFill>
              </a:rPr>
              <a:t>generation</a:t>
            </a:r>
            <a:r>
              <a:rPr lang="nb-NO" dirty="0">
                <a:solidFill>
                  <a:srgbClr val="3333FF"/>
                </a:solidFill>
              </a:rPr>
              <a:t> </a:t>
            </a:r>
            <a:r>
              <a:rPr lang="nb-NO" dirty="0" err="1">
                <a:solidFill>
                  <a:srgbClr val="3333FF"/>
                </a:solidFill>
              </a:rPr>
              <a:t>zone</a:t>
            </a:r>
            <a:endParaRPr lang="nb-NO" dirty="0">
              <a:solidFill>
                <a:srgbClr val="3333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200" dirty="0" err="1" smtClean="0"/>
              <a:t>Possible</a:t>
            </a:r>
            <a:r>
              <a:rPr lang="nb-NO" sz="1200" dirty="0" smtClean="0"/>
              <a:t> </a:t>
            </a:r>
            <a:r>
              <a:rPr lang="nb-NO" sz="1200" dirty="0" err="1" smtClean="0"/>
              <a:t>density</a:t>
            </a:r>
            <a:r>
              <a:rPr lang="nb-NO" sz="1200" dirty="0" smtClean="0"/>
              <a:t>-driven </a:t>
            </a:r>
            <a:r>
              <a:rPr lang="nb-NO" sz="1200" dirty="0" err="1" smtClean="0"/>
              <a:t>segregation</a:t>
            </a:r>
            <a:r>
              <a:rPr lang="nb-NO" sz="1200" dirty="0"/>
              <a:t> </a:t>
            </a:r>
            <a:r>
              <a:rPr lang="nb-NO" sz="1200" dirty="0" err="1" smtClean="0"/>
              <a:t>of</a:t>
            </a:r>
            <a:r>
              <a:rPr lang="nb-NO" sz="1200" dirty="0" smtClean="0"/>
              <a:t> </a:t>
            </a:r>
            <a:r>
              <a:rPr lang="nb-NO" sz="1200" dirty="0" err="1"/>
              <a:t>basaltic</a:t>
            </a:r>
            <a:r>
              <a:rPr lang="nb-NO" sz="1200" dirty="0"/>
              <a:t> material</a:t>
            </a:r>
            <a:endParaRPr lang="en-GB" sz="12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614" y="4267833"/>
            <a:ext cx="2832174" cy="25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3595" y="2575063"/>
            <a:ext cx="50405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dirty="0" err="1" smtClean="0">
                <a:solidFill>
                  <a:srgbClr val="3333FF"/>
                </a:solidFill>
              </a:rPr>
              <a:t>Basaltic</a:t>
            </a:r>
            <a:r>
              <a:rPr lang="nb-NO" sz="1500" dirty="0" smtClean="0">
                <a:solidFill>
                  <a:srgbClr val="3333FF"/>
                </a:solidFill>
              </a:rPr>
              <a:t> material is </a:t>
            </a:r>
            <a:r>
              <a:rPr lang="nb-NO" sz="1500" b="1" dirty="0" err="1" smtClean="0">
                <a:solidFill>
                  <a:srgbClr val="3333FF"/>
                </a:solidFill>
              </a:rPr>
              <a:t>dense</a:t>
            </a:r>
            <a:r>
              <a:rPr lang="nb-NO" sz="1500" dirty="0" err="1" smtClean="0">
                <a:solidFill>
                  <a:srgbClr val="3333FF"/>
                </a:solidFill>
              </a:rPr>
              <a:t>r</a:t>
            </a:r>
            <a:r>
              <a:rPr lang="nb-NO" sz="1500" dirty="0" smtClean="0">
                <a:solidFill>
                  <a:srgbClr val="3333FF"/>
                </a:solidFill>
              </a:rPr>
              <a:t> </a:t>
            </a:r>
            <a:r>
              <a:rPr lang="nb-NO" sz="1500" dirty="0" err="1" smtClean="0">
                <a:solidFill>
                  <a:srgbClr val="3333FF"/>
                </a:solidFill>
              </a:rPr>
              <a:t>than</a:t>
            </a:r>
            <a:r>
              <a:rPr lang="nb-NO" sz="1500" dirty="0" smtClean="0">
                <a:solidFill>
                  <a:srgbClr val="3333FF"/>
                </a:solidFill>
              </a:rPr>
              <a:t> </a:t>
            </a:r>
            <a:r>
              <a:rPr lang="nb-NO" sz="1500" dirty="0" err="1" smtClean="0">
                <a:solidFill>
                  <a:srgbClr val="3333FF"/>
                </a:solidFill>
              </a:rPr>
              <a:t>peridotite</a:t>
            </a:r>
            <a:r>
              <a:rPr lang="nb-NO" sz="1500" dirty="0" smtClean="0">
                <a:solidFill>
                  <a:srgbClr val="3333FF"/>
                </a:solidFill>
              </a:rPr>
              <a:t> in </a:t>
            </a:r>
            <a:r>
              <a:rPr lang="nb-NO" sz="1500" dirty="0" err="1" smtClean="0">
                <a:solidFill>
                  <a:srgbClr val="3333FF"/>
                </a:solidFill>
              </a:rPr>
              <a:t>lower</a:t>
            </a:r>
            <a:r>
              <a:rPr lang="nb-NO" sz="1500" dirty="0" smtClean="0">
                <a:solidFill>
                  <a:srgbClr val="3333FF"/>
                </a:solidFill>
              </a:rPr>
              <a:t> mantle</a:t>
            </a:r>
          </a:p>
          <a:p>
            <a:endParaRPr lang="nb-NO" sz="1500" dirty="0" smtClean="0">
              <a:solidFill>
                <a:srgbClr val="3333FF"/>
              </a:solidFill>
            </a:endParaRPr>
          </a:p>
          <a:p>
            <a:endParaRPr lang="nb-NO" sz="1500" dirty="0" smtClean="0">
              <a:solidFill>
                <a:srgbClr val="3333FF"/>
              </a:solidFill>
            </a:endParaRPr>
          </a:p>
          <a:p>
            <a:r>
              <a:rPr lang="nb-NO" sz="1500" dirty="0" err="1" smtClean="0"/>
              <a:t>LLSVPs</a:t>
            </a:r>
            <a:r>
              <a:rPr lang="nb-NO" sz="1500" dirty="0" smtClean="0"/>
              <a:t> (</a:t>
            </a:r>
            <a:r>
              <a:rPr lang="nb-NO" sz="1500" dirty="0" err="1" smtClean="0"/>
              <a:t>thermochemical</a:t>
            </a:r>
            <a:r>
              <a:rPr lang="nb-NO" sz="1500" dirty="0" smtClean="0"/>
              <a:t> piles) </a:t>
            </a:r>
            <a:r>
              <a:rPr lang="nb-NO" sz="1500" dirty="0" err="1" smtClean="0"/>
              <a:t>could</a:t>
            </a:r>
            <a:r>
              <a:rPr lang="nb-NO" sz="1500" dirty="0" smtClean="0"/>
              <a:t> </a:t>
            </a:r>
            <a:r>
              <a:rPr lang="nb-NO" sz="1500" dirty="0" err="1" smtClean="0"/>
              <a:t>grow</a:t>
            </a:r>
            <a:r>
              <a:rPr lang="nb-NO" sz="1500" dirty="0" smtClean="0"/>
              <a:t> by </a:t>
            </a:r>
            <a:r>
              <a:rPr lang="nb-NO" sz="1500" dirty="0" err="1" smtClean="0"/>
              <a:t>accumulation</a:t>
            </a:r>
            <a:r>
              <a:rPr lang="nb-NO" sz="1500" dirty="0" smtClean="0"/>
              <a:t> </a:t>
            </a:r>
            <a:r>
              <a:rPr lang="nb-NO" sz="1500" dirty="0" err="1" smtClean="0"/>
              <a:t>of</a:t>
            </a:r>
            <a:r>
              <a:rPr lang="nb-NO" sz="1500" dirty="0"/>
              <a:t> </a:t>
            </a:r>
            <a:r>
              <a:rPr lang="nb-NO" sz="1500" dirty="0" err="1" smtClean="0"/>
              <a:t>oceanic</a:t>
            </a:r>
            <a:r>
              <a:rPr lang="nb-NO" sz="1500" dirty="0" smtClean="0"/>
              <a:t> </a:t>
            </a:r>
            <a:r>
              <a:rPr lang="nb-NO" sz="1500" dirty="0" err="1" smtClean="0"/>
              <a:t>crust</a:t>
            </a:r>
            <a:r>
              <a:rPr lang="nb-NO" sz="1500" dirty="0" smtClean="0"/>
              <a:t> </a:t>
            </a:r>
            <a:r>
              <a:rPr lang="nb-NO" sz="1500" dirty="0" err="1" smtClean="0"/>
              <a:t>delivered</a:t>
            </a:r>
            <a:r>
              <a:rPr lang="nb-NO" sz="1500" dirty="0" smtClean="0"/>
              <a:t> by sinking </a:t>
            </a:r>
            <a:r>
              <a:rPr lang="nb-NO" sz="1500" dirty="0" err="1" smtClean="0"/>
              <a:t>lithospheric</a:t>
            </a:r>
            <a:r>
              <a:rPr lang="nb-NO" sz="1500" dirty="0" smtClean="0"/>
              <a:t> </a:t>
            </a:r>
            <a:r>
              <a:rPr lang="nb-NO" sz="1500" dirty="0" err="1" smtClean="0"/>
              <a:t>slabs</a:t>
            </a:r>
            <a:r>
              <a:rPr lang="nb-NO" sz="1500" dirty="0" smtClean="0"/>
              <a:t> </a:t>
            </a:r>
            <a:endParaRPr lang="nb-NO" sz="1500" dirty="0"/>
          </a:p>
        </p:txBody>
      </p:sp>
      <p:sp>
        <p:nvSpPr>
          <p:cNvPr id="10" name="Down Arrow 9"/>
          <p:cNvSpPr/>
          <p:nvPr/>
        </p:nvSpPr>
        <p:spPr>
          <a:xfrm>
            <a:off x="1547664" y="2924944"/>
            <a:ext cx="216024" cy="327421"/>
          </a:xfrm>
          <a:prstGeom prst="downArrow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055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7" grpId="0"/>
      <p:bldP spid="9" grpId="0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25741" y="6382741"/>
            <a:ext cx="1601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latin typeface="Times" pitchFamily="18" charset="0"/>
              </a:rPr>
              <a:t>Modified from Torsvik</a:t>
            </a:r>
          </a:p>
          <a:p>
            <a:r>
              <a:rPr lang="nb-NO" sz="1200" dirty="0">
                <a:latin typeface="Times" pitchFamily="18" charset="0"/>
              </a:rPr>
              <a:t> </a:t>
            </a:r>
            <a:r>
              <a:rPr lang="nb-NO" sz="1200" dirty="0" smtClean="0">
                <a:latin typeface="Times" pitchFamily="18" charset="0"/>
              </a:rPr>
              <a:t>     et al. (2016, CJES)</a:t>
            </a:r>
            <a:endParaRPr lang="en-GB" sz="1200" dirty="0">
              <a:latin typeface="Times" pitchFamily="18" charset="0"/>
            </a:endParaRPr>
          </a:p>
        </p:txBody>
      </p:sp>
      <p:pic>
        <p:nvPicPr>
          <p:cNvPr id="1026" name="Picture 2" descr="M:\pc\Dokumenter\Adobe-Illustr-figures\CMB-plumes-chem-interact\CMB-fl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98" y="131568"/>
            <a:ext cx="6710333" cy="370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pc\Dokumenter\Adobe-Illustr-figures\CMB-plumes-chem-interact\CMB-fl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31" y="3927457"/>
            <a:ext cx="6719446" cy="282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33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969" y="116632"/>
            <a:ext cx="9085569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sz="22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LLSVP characteristics</a:t>
            </a:r>
          </a:p>
          <a:p>
            <a:pPr>
              <a:lnSpc>
                <a:spcPts val="2300"/>
              </a:lnSpc>
            </a:pPr>
            <a:r>
              <a:rPr lang="nb-NO" sz="1600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nb-NO" sz="1600" b="1" dirty="0" smtClean="0">
                <a:cs typeface="Times New Roman" panose="02020603050405020304" pitchFamily="18" charset="0"/>
              </a:rPr>
              <a:t>T</a:t>
            </a:r>
            <a:r>
              <a:rPr lang="nb-NO" sz="1600" dirty="0">
                <a:cs typeface="Times New Roman" panose="02020603050405020304" pitchFamily="18" charset="0"/>
              </a:rPr>
              <a:t>: 750 </a:t>
            </a:r>
            <a:r>
              <a:rPr lang="nb-NO" sz="1600" dirty="0" smtClean="0">
                <a:cs typeface="Times New Roman" panose="02020603050405020304" pitchFamily="18" charset="0"/>
              </a:rPr>
              <a:t>K, </a:t>
            </a:r>
            <a:r>
              <a:rPr lang="nb-NO" sz="1600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Dr</a:t>
            </a:r>
            <a:r>
              <a:rPr lang="nb-NO" sz="1600" dirty="0" smtClean="0">
                <a:cs typeface="Times New Roman" panose="02020603050405020304" pitchFamily="18" charset="0"/>
              </a:rPr>
              <a:t>:1-1.5%, </a:t>
            </a:r>
            <a:r>
              <a:rPr lang="nb-NO" sz="1600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nb-NO" sz="1600" b="1" dirty="0" smtClean="0">
                <a:cs typeface="Times New Roman" panose="02020603050405020304" pitchFamily="18" charset="0"/>
              </a:rPr>
              <a:t>K</a:t>
            </a:r>
            <a:r>
              <a:rPr lang="nb-NO" sz="1600" b="1" baseline="-25000" dirty="0" smtClean="0">
                <a:cs typeface="Times New Roman" panose="02020603050405020304" pitchFamily="18" charset="0"/>
              </a:rPr>
              <a:t>S</a:t>
            </a:r>
            <a:r>
              <a:rPr lang="nb-NO" sz="1600" dirty="0" smtClean="0">
                <a:cs typeface="Times New Roman" panose="02020603050405020304" pitchFamily="18" charset="0"/>
              </a:rPr>
              <a:t>: 2%, </a:t>
            </a:r>
            <a:r>
              <a:rPr lang="nb-NO" sz="1600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Dh</a:t>
            </a:r>
            <a:r>
              <a:rPr lang="nb-NO" sz="16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: 10</a:t>
            </a:r>
            <a:r>
              <a:rPr lang="nb-NO" sz="1600" baseline="30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2</a:t>
            </a:r>
            <a:r>
              <a:rPr lang="nb-NO" sz="1600" dirty="0" smtClean="0">
                <a:cs typeface="Times New Roman" panose="02020603050405020304" pitchFamily="18" charset="0"/>
              </a:rPr>
              <a:t>-</a:t>
            </a:r>
            <a:r>
              <a:rPr lang="nb-NO" sz="16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10</a:t>
            </a:r>
            <a:r>
              <a:rPr lang="nb-NO" sz="1600" baseline="30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3</a:t>
            </a:r>
            <a:r>
              <a:rPr lang="nb-NO" sz="1600" dirty="0" smtClean="0">
                <a:cs typeface="Times New Roman" panose="02020603050405020304" pitchFamily="18" charset="0"/>
              </a:rPr>
              <a:t> Pa s   </a:t>
            </a:r>
            <a:r>
              <a:rPr lang="nb-NO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(Wolf et al. 2016; Trønnes et al. 2018; Amman et al. 2010)</a:t>
            </a:r>
          </a:p>
          <a:p>
            <a:pPr>
              <a:lnSpc>
                <a:spcPts val="2300"/>
              </a:lnSpc>
            </a:pPr>
            <a:r>
              <a:rPr lang="nb-NO" sz="1600" b="1" dirty="0" smtClean="0">
                <a:cs typeface="Times New Roman" panose="02020603050405020304" pitchFamily="18" charset="0"/>
              </a:rPr>
              <a:t>bm-dominated </a:t>
            </a:r>
            <a:r>
              <a:rPr lang="nb-NO" sz="1600" dirty="0" smtClean="0">
                <a:cs typeface="Times New Roman" panose="02020603050405020304" pitchFamily="18" charset="0"/>
              </a:rPr>
              <a:t>lithology with additional free silica and a MgAl</a:t>
            </a:r>
            <a:r>
              <a:rPr lang="nb-NO" sz="1600" baseline="-25000" dirty="0" smtClean="0">
                <a:cs typeface="Times New Roman" panose="02020603050405020304" pitchFamily="18" charset="0"/>
              </a:rPr>
              <a:t>2</a:t>
            </a:r>
            <a:r>
              <a:rPr lang="nb-NO" sz="1600" dirty="0" smtClean="0">
                <a:cs typeface="Times New Roman" panose="02020603050405020304" pitchFamily="18" charset="0"/>
              </a:rPr>
              <a:t>O</a:t>
            </a:r>
            <a:r>
              <a:rPr lang="nb-NO" sz="1600" baseline="-25000" dirty="0" smtClean="0">
                <a:cs typeface="Times New Roman" panose="02020603050405020304" pitchFamily="18" charset="0"/>
              </a:rPr>
              <a:t>4</a:t>
            </a:r>
            <a:r>
              <a:rPr lang="nb-NO" sz="1600" dirty="0" smtClean="0">
                <a:cs typeface="Times New Roman" panose="02020603050405020304" pitchFamily="18" charset="0"/>
              </a:rPr>
              <a:t>-rich Ca-ferrite-structured phase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3" y="2852936"/>
            <a:ext cx="9085569" cy="1618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sz="22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Generation of LLSVP material</a:t>
            </a:r>
          </a:p>
          <a:p>
            <a:pPr>
              <a:lnSpc>
                <a:spcPts val="2300"/>
              </a:lnSpc>
            </a:pPr>
            <a:r>
              <a:rPr lang="nb-NO" sz="1600" b="1" dirty="0" smtClean="0">
                <a:cs typeface="Times New Roman" panose="02020603050405020304" pitchFamily="18" charset="0"/>
              </a:rPr>
              <a:t>Core-BMO chemical exchange</a:t>
            </a:r>
            <a:r>
              <a:rPr lang="nb-NO" sz="1600" dirty="0" smtClean="0"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300"/>
              </a:lnSpc>
            </a:pPr>
            <a:r>
              <a:rPr lang="nb-NO" sz="1600" dirty="0" smtClean="0">
                <a:cs typeface="Times New Roman" panose="02020603050405020304" pitchFamily="18" charset="0"/>
              </a:rPr>
              <a:t>- Seifertite crystallisation and floatation in the core, followed by silica dissolution in BMO melt </a:t>
            </a:r>
          </a:p>
          <a:p>
            <a:pPr>
              <a:lnSpc>
                <a:spcPts val="2300"/>
              </a:lnSpc>
            </a:pPr>
            <a:r>
              <a:rPr lang="nb-NO" sz="1600" dirty="0" smtClean="0">
                <a:cs typeface="Times New Roman" panose="02020603050405020304" pitchFamily="18" charset="0"/>
              </a:rPr>
              <a:t>- bm redox-pumping by crystallisation and dissolution: Fe-metal drops and Fe</a:t>
            </a:r>
            <a:r>
              <a:rPr lang="nb-NO" sz="1600" baseline="-25000" dirty="0" smtClean="0">
                <a:cs typeface="Times New Roman" panose="02020603050405020304" pitchFamily="18" charset="0"/>
              </a:rPr>
              <a:t>2</a:t>
            </a:r>
            <a:r>
              <a:rPr lang="nb-NO" sz="1600" dirty="0" smtClean="0">
                <a:cs typeface="Times New Roman" panose="02020603050405020304" pitchFamily="18" charset="0"/>
              </a:rPr>
              <a:t>O</a:t>
            </a:r>
            <a:r>
              <a:rPr lang="nb-NO" sz="16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600" dirty="0" smtClean="0">
                <a:cs typeface="Times New Roman" panose="02020603050405020304" pitchFamily="18" charset="0"/>
              </a:rPr>
              <a:t> dissolution in BMO melt</a:t>
            </a:r>
          </a:p>
          <a:p>
            <a:pPr>
              <a:lnSpc>
                <a:spcPts val="2300"/>
              </a:lnSpc>
            </a:pPr>
            <a:r>
              <a:rPr lang="nb-NO" sz="1600" dirty="0" smtClean="0">
                <a:cs typeface="Times New Roman" panose="02020603050405020304" pitchFamily="18" charset="0"/>
              </a:rPr>
              <a:t>- </a:t>
            </a:r>
            <a:r>
              <a:rPr lang="nb-NO" sz="1600" dirty="0">
                <a:cs typeface="Times New Roman" panose="02020603050405020304" pitchFamily="18" charset="0"/>
              </a:rPr>
              <a:t>FeO and Fe</a:t>
            </a:r>
            <a:r>
              <a:rPr lang="nb-NO" sz="1600" baseline="-25000" dirty="0">
                <a:cs typeface="Times New Roman" panose="02020603050405020304" pitchFamily="18" charset="0"/>
              </a:rPr>
              <a:t>2</a:t>
            </a:r>
            <a:r>
              <a:rPr lang="nb-NO" sz="1600" dirty="0">
                <a:cs typeface="Times New Roman" panose="02020603050405020304" pitchFamily="18" charset="0"/>
              </a:rPr>
              <a:t>O</a:t>
            </a:r>
            <a:r>
              <a:rPr lang="nb-NO" sz="1600" baseline="-25000" dirty="0">
                <a:cs typeface="Times New Roman" panose="02020603050405020304" pitchFamily="18" charset="0"/>
              </a:rPr>
              <a:t>3 </a:t>
            </a:r>
            <a:r>
              <a:rPr lang="nb-NO" sz="1600" dirty="0" smtClean="0">
                <a:cs typeface="Times New Roman" panose="02020603050405020304" pitchFamily="18" charset="0"/>
              </a:rPr>
              <a:t>dissolution in sinking Fe-metal drops and directly into the outermost core   </a:t>
            </a:r>
            <a:endParaRPr lang="nb-NO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0"/>
              </a:lnSpc>
            </a:pPr>
            <a:endParaRPr lang="nb-NO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3" y="4509120"/>
            <a:ext cx="908556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sz="1600" b="1" dirty="0" smtClean="0">
                <a:cs typeface="Times New Roman" panose="02020603050405020304" pitchFamily="18" charset="0"/>
              </a:rPr>
              <a:t>Consequences for BMO melt</a:t>
            </a:r>
            <a:endParaRPr lang="nb-NO" sz="1600" b="1" dirty="0">
              <a:cs typeface="Times New Roman" panose="02020603050405020304" pitchFamily="18" charset="0"/>
            </a:endParaRPr>
          </a:p>
          <a:p>
            <a:pPr>
              <a:lnSpc>
                <a:spcPts val="1900"/>
              </a:lnSpc>
            </a:pP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of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-GB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from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modifies the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-rich cumulates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(about 80%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20%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fp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>
              <a:lnSpc>
                <a:spcPts val="1900"/>
              </a:lnSpc>
            </a:pPr>
            <a:r>
              <a:rPr lang="nb-NO" sz="16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the bm/fp ratio increases, probably to complete elimination of  fp</a:t>
            </a:r>
          </a:p>
          <a:p>
            <a:pPr>
              <a:lnSpc>
                <a:spcPts val="2400"/>
              </a:lnSpc>
            </a:pPr>
            <a:r>
              <a:rPr lang="nb-NO" sz="1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the Fe/Mg ratio decreases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03" y="1196752"/>
            <a:ext cx="9085569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Compositional requirement to generate such material</a:t>
            </a:r>
            <a:r>
              <a:rPr lang="nb-NO" sz="1600" dirty="0" smtClean="0"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300"/>
              </a:lnSpc>
            </a:pPr>
            <a:r>
              <a:rPr lang="nb-NO" sz="1600" dirty="0">
                <a:cs typeface="Times New Roman" panose="02020603050405020304" pitchFamily="18" charset="0"/>
              </a:rPr>
              <a:t>Limited </a:t>
            </a:r>
            <a:r>
              <a:rPr lang="nb-NO" sz="1600" dirty="0" smtClean="0">
                <a:cs typeface="Times New Roman" panose="02020603050405020304" pitchFamily="18" charset="0"/>
              </a:rPr>
              <a:t>Fe-enrichment (about 15 mol% combined FeAlO</a:t>
            </a:r>
            <a:r>
              <a:rPr lang="nb-NO" sz="16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600" dirty="0" smtClean="0">
                <a:cs typeface="Times New Roman" panose="02020603050405020304" pitchFamily="18" charset="0"/>
              </a:rPr>
              <a:t> and/or FeSiO</a:t>
            </a:r>
            <a:r>
              <a:rPr lang="nb-NO" sz="16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600" dirty="0" smtClean="0">
                <a:cs typeface="Times New Roman" panose="02020603050405020304" pitchFamily="18" charset="0"/>
              </a:rPr>
              <a:t>) in </a:t>
            </a:r>
            <a:r>
              <a:rPr lang="nb-NO" sz="1600" dirty="0">
                <a:cs typeface="Times New Roman" panose="02020603050405020304" pitchFamily="18" charset="0"/>
              </a:rPr>
              <a:t>late </a:t>
            </a:r>
            <a:r>
              <a:rPr lang="nb-NO" sz="1600" dirty="0" smtClean="0">
                <a:cs typeface="Times New Roman" panose="02020603050405020304" pitchFamily="18" charset="0"/>
              </a:rPr>
              <a:t>bm-dominated BMO-cumulates to comply with moderate </a:t>
            </a:r>
            <a:r>
              <a:rPr lang="nb-NO" sz="1600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Dr</a:t>
            </a:r>
            <a:r>
              <a:rPr lang="nb-NO" sz="1600" dirty="0" smtClean="0">
                <a:cs typeface="Times New Roman" panose="02020603050405020304" pitchFamily="18" charset="0"/>
              </a:rPr>
              <a:t> and </a:t>
            </a:r>
            <a:r>
              <a:rPr lang="nb-NO" sz="1600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nb-NO" sz="1600" b="1" dirty="0" smtClean="0">
                <a:cs typeface="Times New Roman" panose="02020603050405020304" pitchFamily="18" charset="0"/>
              </a:rPr>
              <a:t>K</a:t>
            </a:r>
            <a:r>
              <a:rPr lang="nb-NO" sz="1600" b="1" baseline="-25000" dirty="0" smtClean="0">
                <a:cs typeface="Times New Roman" panose="02020603050405020304" pitchFamily="18" charset="0"/>
              </a:rPr>
              <a:t>S</a:t>
            </a:r>
            <a:r>
              <a:rPr lang="nb-NO" sz="1600" dirty="0"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cs typeface="Times New Roman" panose="02020603050405020304" pitchFamily="18" charset="0"/>
              </a:rPr>
              <a:t>and high </a:t>
            </a:r>
            <a:r>
              <a:rPr lang="nb-NO" sz="1600" b="1" dirty="0">
                <a:latin typeface="Symbol" panose="05050102010706020507" pitchFamily="18" charset="2"/>
                <a:cs typeface="Times New Roman" panose="02020603050405020304" pitchFamily="18" charset="0"/>
              </a:rPr>
              <a:t>Dh</a:t>
            </a:r>
            <a:r>
              <a:rPr lang="nb-NO" sz="1600" dirty="0" smtClean="0">
                <a:cs typeface="Times New Roman" panose="02020603050405020304" pitchFamily="18" charset="0"/>
              </a:rPr>
              <a:t>, in spite of high </a:t>
            </a:r>
            <a:r>
              <a:rPr lang="nb-NO" sz="1600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nb-NO" sz="1600" b="1" dirty="0" smtClean="0">
                <a:cs typeface="Times New Roman" panose="02020603050405020304" pitchFamily="18" charset="0"/>
              </a:rPr>
              <a:t>T.</a:t>
            </a:r>
            <a:endParaRPr lang="nb-NO" sz="1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95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056" y="148351"/>
            <a:ext cx="382188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400" dirty="0" smtClean="0">
                <a:solidFill>
                  <a:srgbClr val="0066FF"/>
                </a:solidFill>
              </a:rPr>
              <a:t>Fe-oxide transport to the core</a:t>
            </a:r>
            <a:endParaRPr lang="nb-NO" sz="2400" b="1" dirty="0" smtClean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41" y="980728"/>
            <a:ext cx="9026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 smtClean="0"/>
              <a:t>Will the BMO be  </a:t>
            </a:r>
            <a:r>
              <a:rPr lang="nb-NO" sz="2700" b="1" dirty="0" smtClean="0">
                <a:solidFill>
                  <a:srgbClr val="FF0000"/>
                </a:solidFill>
              </a:rPr>
              <a:t>oxidised</a:t>
            </a:r>
            <a:r>
              <a:rPr lang="nb-NO" sz="2700" dirty="0" smtClean="0"/>
              <a:t>  or  </a:t>
            </a:r>
            <a:r>
              <a:rPr lang="nb-NO" sz="2700" b="1" dirty="0" smtClean="0">
                <a:solidFill>
                  <a:srgbClr val="9900CC"/>
                </a:solidFill>
              </a:rPr>
              <a:t>reduced </a:t>
            </a:r>
            <a:r>
              <a:rPr lang="nb-NO" sz="2700" b="1" dirty="0" smtClean="0"/>
              <a:t>  </a:t>
            </a:r>
            <a:r>
              <a:rPr lang="nb-NO" sz="2700" dirty="0" smtClean="0"/>
              <a:t>during solidification? </a:t>
            </a:r>
            <a:endParaRPr lang="en-GB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1619671" y="1825447"/>
            <a:ext cx="1954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If Fe-metal alloy is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extracted and sinks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into the core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549" y="1773469"/>
            <a:ext cx="2364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9900CC"/>
                </a:solidFill>
              </a:rPr>
              <a:t>If Fe-oxide with a</a:t>
            </a:r>
          </a:p>
          <a:p>
            <a:r>
              <a:rPr lang="nb-NO" dirty="0" smtClean="0">
                <a:solidFill>
                  <a:srgbClr val="9900CC"/>
                </a:solidFill>
              </a:rPr>
              <a:t>FeO</a:t>
            </a:r>
            <a:r>
              <a:rPr lang="nb-NO" baseline="-25000" dirty="0" smtClean="0">
                <a:solidFill>
                  <a:srgbClr val="9900CC"/>
                </a:solidFill>
              </a:rPr>
              <a:t>1.5</a:t>
            </a:r>
            <a:r>
              <a:rPr lang="nb-NO" dirty="0" smtClean="0">
                <a:solidFill>
                  <a:srgbClr val="9900CC"/>
                </a:solidFill>
              </a:rPr>
              <a:t>/FeO ratio higher</a:t>
            </a:r>
          </a:p>
          <a:p>
            <a:r>
              <a:rPr lang="nb-NO" dirty="0" smtClean="0">
                <a:solidFill>
                  <a:srgbClr val="9900CC"/>
                </a:solidFill>
              </a:rPr>
              <a:t>than that of the BMO</a:t>
            </a:r>
          </a:p>
          <a:p>
            <a:r>
              <a:rPr lang="nb-NO" dirty="0" smtClean="0">
                <a:solidFill>
                  <a:srgbClr val="9900CC"/>
                </a:solidFill>
              </a:rPr>
              <a:t>dissolves into the core </a:t>
            </a:r>
            <a:endParaRPr lang="en-GB" dirty="0">
              <a:solidFill>
                <a:srgbClr val="9900CC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699792" y="1437669"/>
            <a:ext cx="217831" cy="4109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009086" y="1413429"/>
            <a:ext cx="66970" cy="435170"/>
          </a:xfrm>
          <a:prstGeom prst="straightConnector1">
            <a:avLst/>
          </a:prstGeom>
          <a:ln w="1905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3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pc\Dokumenter\Adobe-Illustr-figures\Experimental-PhaseRel\Core-phase-rel\Tecto12217-Fig\Fig 20-FeO-disprop-bm BMO-cry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088" y="436478"/>
            <a:ext cx="3258873" cy="542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19233" y="45213"/>
            <a:ext cx="377058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0066FF"/>
                </a:solidFill>
              </a:rPr>
              <a:t>Cyclic crystallisation and dissolution of bm</a:t>
            </a:r>
            <a:endParaRPr lang="en-GB" sz="1600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75544"/>
            <a:ext cx="295465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Crystallisation of bm in BMO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990" y="444876"/>
            <a:ext cx="3759299" cy="743793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r>
              <a:rPr lang="nb-NO" sz="1400" dirty="0" smtClean="0"/>
              <a:t>- incorporation of the FeAlO</a:t>
            </a:r>
            <a:r>
              <a:rPr lang="nb-NO" sz="1400" baseline="-25000" dirty="0" smtClean="0"/>
              <a:t>3</a:t>
            </a:r>
            <a:r>
              <a:rPr lang="nb-NO" sz="1400" dirty="0" smtClean="0"/>
              <a:t>-component in bm</a:t>
            </a:r>
          </a:p>
          <a:p>
            <a:pPr>
              <a:lnSpc>
                <a:spcPts val="2000"/>
              </a:lnSpc>
            </a:pPr>
            <a:r>
              <a:rPr lang="nb-NO" sz="1400" dirty="0" smtClean="0"/>
              <a:t>- associated by FeO disproportionation and</a:t>
            </a:r>
          </a:p>
          <a:p>
            <a:pPr>
              <a:lnSpc>
                <a:spcPts val="1400"/>
              </a:lnSpc>
            </a:pPr>
            <a:r>
              <a:rPr lang="nb-NO" sz="1400" dirty="0"/>
              <a:t> </a:t>
            </a:r>
            <a:r>
              <a:rPr lang="nb-NO" sz="1400" dirty="0" smtClean="0"/>
              <a:t>   </a:t>
            </a:r>
            <a:r>
              <a:rPr lang="nb-NO" sz="1400" b="1" dirty="0" smtClean="0"/>
              <a:t>Fe-metal precipitation</a:t>
            </a:r>
            <a:r>
              <a:rPr lang="nb-NO" sz="1400" dirty="0" smtClean="0"/>
              <a:t>  </a:t>
            </a:r>
            <a:r>
              <a:rPr lang="nb-NO" sz="1200" dirty="0" smtClean="0"/>
              <a:t>(Frost et al. 2004, Nature)</a:t>
            </a:r>
            <a:endParaRPr lang="en-GB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251520" y="1196752"/>
            <a:ext cx="3983836" cy="5629474"/>
            <a:chOff x="148726" y="1196752"/>
            <a:chExt cx="3983836" cy="562947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6" y="1196752"/>
              <a:ext cx="3930309" cy="5629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68554" y="3237641"/>
              <a:ext cx="41229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00" dirty="0" smtClean="0">
                  <a:solidFill>
                    <a:schemeClr val="bg1"/>
                  </a:solidFill>
                </a:rPr>
                <a:t>30 nm</a:t>
              </a:r>
              <a:endParaRPr lang="en-GB" sz="7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6611" y="4735515"/>
              <a:ext cx="45717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00" dirty="0" smtClean="0">
                  <a:solidFill>
                    <a:schemeClr val="bg1"/>
                  </a:solidFill>
                </a:rPr>
                <a:t>160 nm</a:t>
              </a:r>
              <a:endParaRPr lang="en-GB" sz="7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59832" y="6243237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Andrault et al.</a:t>
              </a:r>
            </a:p>
            <a:p>
              <a:r>
                <a:rPr lang="nb-NO" sz="1200" dirty="0"/>
                <a:t> </a:t>
              </a:r>
              <a:r>
                <a:rPr lang="nb-NO" sz="1200" dirty="0" smtClean="0"/>
                <a:t>(2018, GPL)</a:t>
              </a:r>
              <a:endParaRPr lang="en-GB" sz="1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762540" y="5933493"/>
            <a:ext cx="42839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 smtClean="0"/>
              <a:t>Might be important for O-loading of the core.</a:t>
            </a:r>
          </a:p>
          <a:p>
            <a:r>
              <a:rPr lang="nb-NO" sz="1300" b="1" dirty="0" smtClean="0"/>
              <a:t>BUT</a:t>
            </a:r>
            <a:r>
              <a:rPr lang="nb-NO" sz="1300" dirty="0" smtClean="0"/>
              <a:t>: O-saturation level in metal is &lt; 20 wt%, while FeO and</a:t>
            </a:r>
          </a:p>
          <a:p>
            <a:r>
              <a:rPr lang="nb-NO" sz="1300" dirty="0"/>
              <a:t> </a:t>
            </a:r>
            <a:r>
              <a:rPr lang="nb-NO" sz="1300" dirty="0" smtClean="0"/>
              <a:t> and Fe</a:t>
            </a:r>
            <a:r>
              <a:rPr lang="nb-NO" sz="1300" baseline="-25000" dirty="0" smtClean="0"/>
              <a:t>2</a:t>
            </a:r>
            <a:r>
              <a:rPr lang="nb-NO" sz="1300" dirty="0" smtClean="0"/>
              <a:t>O</a:t>
            </a:r>
            <a:r>
              <a:rPr lang="nb-NO" sz="1300" baseline="-25000" dirty="0" smtClean="0"/>
              <a:t>3</a:t>
            </a:r>
            <a:r>
              <a:rPr lang="nb-NO" sz="1300" dirty="0" smtClean="0"/>
              <a:t> contains 22 and 30 wt% O, respectively.</a:t>
            </a:r>
          </a:p>
          <a:p>
            <a:r>
              <a:rPr lang="nb-NO" sz="1300" dirty="0"/>
              <a:t> </a:t>
            </a:r>
            <a:r>
              <a:rPr lang="nb-NO" sz="1300" dirty="0" smtClean="0"/>
              <a:t> </a:t>
            </a:r>
            <a:r>
              <a:rPr lang="nb-NO" sz="1300" dirty="0" smtClean="0">
                <a:solidFill>
                  <a:srgbClr val="FF0000"/>
                </a:solidFill>
              </a:rPr>
              <a:t>Sinking metal drops will therefore always oxidise the BMO</a:t>
            </a:r>
            <a:endParaRPr lang="en-GB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3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:\pc\Dokumenter\Adobe-Illustr-figures\Experimental-PhaseRel\EMPG-MP-09\MinProp-simpl-2016-vertic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57" y="1039332"/>
            <a:ext cx="2747218" cy="577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08085" y="6302251"/>
            <a:ext cx="1547839" cy="4770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dirty="0" smtClean="0"/>
              <a:t>Modified from Stixrude &amp;</a:t>
            </a:r>
          </a:p>
          <a:p>
            <a:pPr>
              <a:lnSpc>
                <a:spcPts val="1000"/>
              </a:lnSpc>
            </a:pPr>
            <a:r>
              <a:rPr lang="nb-NO" sz="1000" dirty="0" smtClean="0"/>
              <a:t>Lithgow-Bertelloni (2012,</a:t>
            </a:r>
          </a:p>
          <a:p>
            <a:pPr>
              <a:lnSpc>
                <a:spcPts val="1000"/>
              </a:lnSpc>
            </a:pPr>
            <a:r>
              <a:rPr lang="nb-NO" sz="1000" dirty="0" smtClean="0"/>
              <a:t>Ann Rev Earth Planet Sci)  </a:t>
            </a:r>
            <a:endParaRPr lang="en-GB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83127" y="93637"/>
            <a:ext cx="5114989" cy="23750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400" b="1" dirty="0" err="1" smtClean="0">
                <a:solidFill>
                  <a:srgbClr val="3333FF"/>
                </a:solidFill>
              </a:rPr>
              <a:t>Below</a:t>
            </a:r>
            <a:r>
              <a:rPr lang="nb-NO" sz="2400" b="1" dirty="0" smtClean="0">
                <a:solidFill>
                  <a:srgbClr val="3333FF"/>
                </a:solidFill>
              </a:rPr>
              <a:t> </a:t>
            </a:r>
            <a:r>
              <a:rPr lang="nb-NO" sz="2400" b="1" dirty="0" err="1">
                <a:solidFill>
                  <a:srgbClr val="3333FF"/>
                </a:solidFill>
              </a:rPr>
              <a:t>about</a:t>
            </a:r>
            <a:r>
              <a:rPr lang="nb-NO" sz="2400" b="1" dirty="0">
                <a:solidFill>
                  <a:srgbClr val="3333FF"/>
                </a:solidFill>
              </a:rPr>
              <a:t> 250 </a:t>
            </a:r>
            <a:r>
              <a:rPr lang="nb-NO" sz="2400" b="1" dirty="0" smtClean="0">
                <a:solidFill>
                  <a:srgbClr val="3333FF"/>
                </a:solidFill>
              </a:rPr>
              <a:t>km </a:t>
            </a:r>
            <a:r>
              <a:rPr lang="nb-NO" sz="2400" b="1" dirty="0" err="1" smtClean="0">
                <a:solidFill>
                  <a:srgbClr val="3333FF"/>
                </a:solidFill>
              </a:rPr>
              <a:t>depth</a:t>
            </a:r>
            <a:r>
              <a:rPr lang="nb-NO" sz="2400" dirty="0">
                <a:solidFill>
                  <a:srgbClr val="3333FF"/>
                </a:solidFill>
              </a:rPr>
              <a:t>:</a:t>
            </a:r>
            <a:endParaRPr lang="nb-NO" sz="2400" dirty="0" smtClean="0">
              <a:solidFill>
                <a:srgbClr val="3333FF"/>
              </a:solidFill>
            </a:endParaRPr>
          </a:p>
          <a:p>
            <a:pPr>
              <a:lnSpc>
                <a:spcPts val="2600"/>
              </a:lnSpc>
            </a:pPr>
            <a:r>
              <a:rPr lang="nb-NO" dirty="0" err="1" smtClean="0">
                <a:solidFill>
                  <a:srgbClr val="3333FF"/>
                </a:solidFill>
              </a:rPr>
              <a:t>Redox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reactions</a:t>
            </a:r>
            <a:r>
              <a:rPr lang="nb-NO" dirty="0" smtClean="0">
                <a:solidFill>
                  <a:srgbClr val="3333FF"/>
                </a:solidFill>
              </a:rPr>
              <a:t>: </a:t>
            </a:r>
            <a:r>
              <a:rPr lang="nb-NO" dirty="0" err="1" smtClean="0">
                <a:solidFill>
                  <a:srgbClr val="3333FF"/>
                </a:solidFill>
              </a:rPr>
              <a:t>reduced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conditions</a:t>
            </a:r>
            <a:r>
              <a:rPr lang="nb-NO" dirty="0" smtClean="0">
                <a:solidFill>
                  <a:srgbClr val="3333FF"/>
                </a:solidFill>
              </a:rPr>
              <a:t> and Fe-metal</a:t>
            </a:r>
          </a:p>
          <a:p>
            <a:pPr>
              <a:lnSpc>
                <a:spcPts val="1800"/>
              </a:lnSpc>
            </a:pPr>
            <a:endParaRPr lang="nb-NO" sz="800" dirty="0"/>
          </a:p>
          <a:p>
            <a:pPr>
              <a:lnSpc>
                <a:spcPts val="1800"/>
              </a:lnSpc>
            </a:pPr>
            <a:r>
              <a:rPr lang="nb-NO" dirty="0" smtClean="0"/>
              <a:t>- Bulk mantle peridotite:</a:t>
            </a:r>
            <a:r>
              <a:rPr lang="en-GB" dirty="0" smtClean="0">
                <a:solidFill>
                  <a:srgbClr val="9900CC"/>
                </a:solidFill>
              </a:rPr>
              <a:t> </a:t>
            </a:r>
            <a:r>
              <a:rPr lang="nb-NO" dirty="0" smtClean="0">
                <a:solidFill>
                  <a:srgbClr val="9900CC"/>
                </a:solidFill>
              </a:rPr>
              <a:t>Fe</a:t>
            </a:r>
            <a:r>
              <a:rPr lang="nb-NO" baseline="30000" dirty="0" smtClean="0">
                <a:solidFill>
                  <a:srgbClr val="9900CC"/>
                </a:solidFill>
              </a:rPr>
              <a:t>3+</a:t>
            </a:r>
            <a:r>
              <a:rPr lang="nb-NO" dirty="0" smtClean="0">
                <a:solidFill>
                  <a:srgbClr val="9900CC"/>
                </a:solidFill>
              </a:rPr>
              <a:t> </a:t>
            </a:r>
            <a:r>
              <a:rPr lang="nb-NO" b="1" dirty="0" smtClean="0">
                <a:solidFill>
                  <a:srgbClr val="9900CC"/>
                </a:solidFill>
              </a:rPr>
              <a:t>/</a:t>
            </a:r>
            <a:r>
              <a:rPr lang="nb-NO" dirty="0" smtClean="0">
                <a:solidFill>
                  <a:srgbClr val="9900CC"/>
                </a:solidFill>
              </a:rPr>
              <a:t> (Fe</a:t>
            </a:r>
            <a:r>
              <a:rPr lang="nb-NO" baseline="30000" dirty="0">
                <a:solidFill>
                  <a:srgbClr val="9900CC"/>
                </a:solidFill>
              </a:rPr>
              <a:t>3</a:t>
            </a:r>
            <a:r>
              <a:rPr lang="nb-NO" baseline="30000" dirty="0" smtClean="0">
                <a:solidFill>
                  <a:srgbClr val="9900CC"/>
                </a:solidFill>
              </a:rPr>
              <a:t>+</a:t>
            </a:r>
            <a:r>
              <a:rPr lang="nb-NO" dirty="0">
                <a:solidFill>
                  <a:srgbClr val="9900CC"/>
                </a:solidFill>
              </a:rPr>
              <a:t> </a:t>
            </a:r>
            <a:r>
              <a:rPr lang="nb-NO" dirty="0" smtClean="0">
                <a:solidFill>
                  <a:srgbClr val="9900CC"/>
                </a:solidFill>
              </a:rPr>
              <a:t>+ Fe</a:t>
            </a:r>
            <a:r>
              <a:rPr lang="nb-NO" baseline="30000" dirty="0" smtClean="0">
                <a:solidFill>
                  <a:srgbClr val="9900CC"/>
                </a:solidFill>
              </a:rPr>
              <a:t>2+</a:t>
            </a:r>
            <a:r>
              <a:rPr lang="nb-NO" dirty="0" smtClean="0">
                <a:solidFill>
                  <a:srgbClr val="9900CC"/>
                </a:solidFill>
              </a:rPr>
              <a:t>) </a:t>
            </a:r>
            <a:r>
              <a:rPr lang="nb-NO" b="1" dirty="0" smtClean="0">
                <a:solidFill>
                  <a:srgbClr val="9900CC"/>
                </a:solidFill>
              </a:rPr>
              <a:t>≈ 0.02</a:t>
            </a:r>
            <a:endParaRPr lang="nb-NO" dirty="0">
              <a:solidFill>
                <a:srgbClr val="9900CC"/>
              </a:solidFill>
            </a:endParaRPr>
          </a:p>
          <a:p>
            <a:pPr>
              <a:lnSpc>
                <a:spcPts val="1800"/>
              </a:lnSpc>
            </a:pPr>
            <a:endParaRPr lang="nb-NO" dirty="0" smtClean="0"/>
          </a:p>
          <a:p>
            <a:pPr>
              <a:lnSpc>
                <a:spcPts val="1800"/>
              </a:lnSpc>
            </a:pPr>
            <a:r>
              <a:rPr lang="nb-NO" dirty="0" smtClean="0"/>
              <a:t>- The </a:t>
            </a:r>
            <a:r>
              <a:rPr lang="nb-NO" b="1" dirty="0" smtClean="0"/>
              <a:t>dominant</a:t>
            </a:r>
            <a:r>
              <a:rPr lang="nb-NO" dirty="0" smtClean="0"/>
              <a:t> minerals </a:t>
            </a:r>
            <a:r>
              <a:rPr lang="nb-NO" b="1" dirty="0" smtClean="0">
                <a:solidFill>
                  <a:srgbClr val="FF0000"/>
                </a:solidFill>
              </a:rPr>
              <a:t>garnet</a:t>
            </a:r>
            <a:r>
              <a:rPr lang="nb-NO" dirty="0" smtClean="0"/>
              <a:t> and </a:t>
            </a:r>
            <a:r>
              <a:rPr lang="nb-NO" b="1" dirty="0" smtClean="0">
                <a:solidFill>
                  <a:srgbClr val="0066FF"/>
                </a:solidFill>
              </a:rPr>
              <a:t>bridgmanite</a:t>
            </a:r>
            <a:r>
              <a:rPr lang="nb-NO" dirty="0" smtClean="0"/>
              <a:t>,</a:t>
            </a:r>
          </a:p>
          <a:p>
            <a:pPr>
              <a:lnSpc>
                <a:spcPts val="1800"/>
              </a:lnSpc>
            </a:pPr>
            <a:r>
              <a:rPr lang="nb-NO" dirty="0" smtClean="0"/>
              <a:t>    however, have </a:t>
            </a:r>
            <a:r>
              <a:rPr lang="nb-NO" dirty="0">
                <a:solidFill>
                  <a:srgbClr val="9900CC"/>
                </a:solidFill>
              </a:rPr>
              <a:t>Fe</a:t>
            </a:r>
            <a:r>
              <a:rPr lang="nb-NO" baseline="30000" dirty="0">
                <a:solidFill>
                  <a:srgbClr val="9900CC"/>
                </a:solidFill>
              </a:rPr>
              <a:t>3</a:t>
            </a:r>
            <a:r>
              <a:rPr lang="nb-NO" baseline="30000" dirty="0" smtClean="0">
                <a:solidFill>
                  <a:srgbClr val="9900CC"/>
                </a:solidFill>
              </a:rPr>
              <a:t>+ </a:t>
            </a:r>
            <a:r>
              <a:rPr lang="nb-NO" dirty="0" smtClean="0">
                <a:solidFill>
                  <a:srgbClr val="9900CC"/>
                </a:solidFill>
              </a:rPr>
              <a:t>/ (</a:t>
            </a:r>
            <a:r>
              <a:rPr lang="nb-NO" dirty="0">
                <a:solidFill>
                  <a:srgbClr val="9900CC"/>
                </a:solidFill>
              </a:rPr>
              <a:t>Fe</a:t>
            </a:r>
            <a:r>
              <a:rPr lang="nb-NO" baseline="30000" dirty="0">
                <a:solidFill>
                  <a:srgbClr val="9900CC"/>
                </a:solidFill>
              </a:rPr>
              <a:t>3+</a:t>
            </a:r>
            <a:r>
              <a:rPr lang="nb-NO" dirty="0">
                <a:solidFill>
                  <a:srgbClr val="9900CC"/>
                </a:solidFill>
              </a:rPr>
              <a:t> + Fe</a:t>
            </a:r>
            <a:r>
              <a:rPr lang="nb-NO" baseline="30000" dirty="0">
                <a:solidFill>
                  <a:srgbClr val="9900CC"/>
                </a:solidFill>
              </a:rPr>
              <a:t>2+</a:t>
            </a:r>
            <a:r>
              <a:rPr lang="nb-NO" dirty="0">
                <a:solidFill>
                  <a:srgbClr val="9900CC"/>
                </a:solidFill>
              </a:rPr>
              <a:t>) </a:t>
            </a:r>
            <a:r>
              <a:rPr lang="nb-NO" dirty="0" smtClean="0">
                <a:solidFill>
                  <a:srgbClr val="9900CC"/>
                </a:solidFill>
              </a:rPr>
              <a:t>of  0.5 </a:t>
            </a:r>
            <a:r>
              <a:rPr lang="nb-NO" dirty="0" smtClean="0">
                <a:solidFill>
                  <a:srgbClr val="9900CC"/>
                </a:solidFill>
                <a:latin typeface="Symbol" panose="05050102010706020507" pitchFamily="18" charset="2"/>
              </a:rPr>
              <a:t>- </a:t>
            </a:r>
            <a:r>
              <a:rPr lang="nb-NO" dirty="0" smtClean="0">
                <a:solidFill>
                  <a:srgbClr val="9900CC"/>
                </a:solidFill>
              </a:rPr>
              <a:t>0.7</a:t>
            </a:r>
            <a:endParaRPr lang="nb-NO" dirty="0"/>
          </a:p>
          <a:p>
            <a:pPr>
              <a:lnSpc>
                <a:spcPts val="1800"/>
              </a:lnSpc>
            </a:pPr>
            <a:endParaRPr lang="nb-NO" dirty="0" smtClean="0">
              <a:solidFill>
                <a:srgbClr val="9900CC"/>
              </a:solidFill>
            </a:endParaRPr>
          </a:p>
          <a:p>
            <a:pPr>
              <a:lnSpc>
                <a:spcPts val="1800"/>
              </a:lnSpc>
            </a:pPr>
            <a:r>
              <a:rPr lang="nb-NO" dirty="0" smtClean="0"/>
              <a:t>- This leads to the precipitation of </a:t>
            </a:r>
            <a:r>
              <a:rPr lang="nb-NO" b="1" dirty="0" smtClean="0"/>
              <a:t>Fe-metal</a:t>
            </a:r>
            <a:r>
              <a:rPr lang="nb-NO" dirty="0" smtClean="0"/>
              <a:t>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8258" y="2852975"/>
            <a:ext cx="5791842" cy="790317"/>
            <a:chOff x="119956" y="1628800"/>
            <a:chExt cx="5791842" cy="790317"/>
          </a:xfrm>
        </p:grpSpPr>
        <p:sp>
          <p:nvSpPr>
            <p:cNvPr id="5" name="TextBox 4"/>
            <p:cNvSpPr txBox="1"/>
            <p:nvPr/>
          </p:nvSpPr>
          <p:spPr>
            <a:xfrm>
              <a:off x="119956" y="1628800"/>
              <a:ext cx="579184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GB" sz="1600" dirty="0" smtClean="0">
                  <a:solidFill>
                    <a:srgbClr val="008000"/>
                  </a:solidFill>
                </a:rPr>
                <a:t>2Fe</a:t>
              </a:r>
              <a:r>
                <a:rPr lang="en-GB" sz="1600" baseline="-25000" dirty="0" smtClean="0">
                  <a:solidFill>
                    <a:srgbClr val="008000"/>
                  </a:solidFill>
                </a:rPr>
                <a:t>2</a:t>
              </a:r>
              <a:r>
                <a:rPr lang="en-GB" sz="1600" dirty="0" smtClean="0">
                  <a:solidFill>
                    <a:srgbClr val="008000"/>
                  </a:solidFill>
                </a:rPr>
                <a:t>SiO</a:t>
              </a:r>
              <a:r>
                <a:rPr lang="en-GB" sz="1600" baseline="-25000" dirty="0" smtClean="0">
                  <a:solidFill>
                    <a:srgbClr val="008000"/>
                  </a:solidFill>
                </a:rPr>
                <a:t>4</a:t>
              </a:r>
              <a:r>
                <a:rPr lang="en-GB" sz="1600" dirty="0" smtClean="0">
                  <a:solidFill>
                    <a:srgbClr val="008000"/>
                  </a:solidFill>
                </a:rPr>
                <a:t>+2Mg</a:t>
              </a:r>
              <a:r>
                <a:rPr lang="en-GB" sz="1600" baseline="-25000" dirty="0" smtClean="0">
                  <a:solidFill>
                    <a:srgbClr val="008000"/>
                  </a:solidFill>
                </a:rPr>
                <a:t>2</a:t>
              </a:r>
              <a:r>
                <a:rPr lang="en-GB" sz="1600" dirty="0" smtClean="0">
                  <a:solidFill>
                    <a:srgbClr val="008000"/>
                  </a:solidFill>
                </a:rPr>
                <a:t>SiO</a:t>
              </a:r>
              <a:r>
                <a:rPr lang="en-GB" sz="1600" baseline="-25000" dirty="0" smtClean="0">
                  <a:solidFill>
                    <a:srgbClr val="008000"/>
                  </a:solidFill>
                </a:rPr>
                <a:t>4</a:t>
              </a:r>
              <a:r>
                <a:rPr lang="en-GB" sz="1600" dirty="0" smtClean="0"/>
                <a:t> + </a:t>
              </a:r>
              <a:r>
                <a:rPr lang="en-GB" sz="1600" dirty="0" smtClean="0">
                  <a:solidFill>
                    <a:srgbClr val="FF0000"/>
                  </a:solidFill>
                </a:rPr>
                <a:t>Al</a:t>
              </a:r>
              <a:r>
                <a:rPr lang="en-GB" sz="16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GB" sz="1600" dirty="0" smtClean="0">
                  <a:solidFill>
                    <a:srgbClr val="FF0000"/>
                  </a:solidFill>
                </a:rPr>
                <a:t>O</a:t>
              </a:r>
              <a:r>
                <a:rPr lang="en-GB" sz="1600" baseline="-25000" dirty="0" smtClean="0">
                  <a:solidFill>
                    <a:srgbClr val="FF0000"/>
                  </a:solidFill>
                </a:rPr>
                <a:t>3</a:t>
              </a:r>
              <a:r>
                <a:rPr lang="en-GB" sz="1600" dirty="0" smtClean="0"/>
                <a:t>  </a:t>
              </a:r>
              <a:r>
                <a:rPr lang="en-GB" sz="1600" b="1" dirty="0" smtClean="0"/>
                <a:t>=</a:t>
              </a:r>
              <a:r>
                <a:rPr lang="en-GB" sz="1600" dirty="0" smtClean="0"/>
                <a:t>  </a:t>
              </a:r>
              <a:r>
                <a:rPr lang="en-GB" sz="1600" dirty="0" smtClean="0">
                  <a:solidFill>
                    <a:srgbClr val="0066FF"/>
                  </a:solidFill>
                </a:rPr>
                <a:t>2</a:t>
              </a:r>
              <a:r>
                <a:rPr lang="en-GB" sz="1600" b="1" dirty="0" smtClean="0">
                  <a:solidFill>
                    <a:srgbClr val="3333FF"/>
                  </a:solidFill>
                </a:rPr>
                <a:t>FeAlO</a:t>
              </a:r>
              <a:r>
                <a:rPr lang="en-GB" sz="1600" b="1" baseline="-25000" dirty="0" smtClean="0">
                  <a:solidFill>
                    <a:srgbClr val="3333FF"/>
                  </a:solidFill>
                </a:rPr>
                <a:t>3</a:t>
              </a:r>
              <a:r>
                <a:rPr lang="en-GB" sz="1600" dirty="0" smtClean="0">
                  <a:solidFill>
                    <a:srgbClr val="0066FF"/>
                  </a:solidFill>
                </a:rPr>
                <a:t>+4MgSiO</a:t>
              </a:r>
              <a:r>
                <a:rPr lang="en-GB" sz="1600" baseline="-25000" dirty="0" smtClean="0">
                  <a:solidFill>
                    <a:srgbClr val="0066FF"/>
                  </a:solidFill>
                </a:rPr>
                <a:t>3</a:t>
              </a:r>
              <a:r>
                <a:rPr lang="en-GB" sz="1600" dirty="0" smtClean="0"/>
                <a:t> + </a:t>
              </a:r>
              <a:r>
                <a:rPr lang="en-GB" sz="1600" dirty="0" err="1" smtClean="0">
                  <a:solidFill>
                    <a:srgbClr val="008000"/>
                  </a:solidFill>
                </a:rPr>
                <a:t>FeO</a:t>
              </a:r>
              <a:r>
                <a:rPr lang="en-GB" sz="1600" dirty="0" smtClean="0"/>
                <a:t> + </a:t>
              </a:r>
              <a:r>
                <a:rPr lang="en-GB" b="1" dirty="0" smtClean="0"/>
                <a:t>Fe</a:t>
              </a:r>
              <a:endParaRPr lang="en-GB" b="1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90004" y="1958938"/>
              <a:ext cx="5604264" cy="460179"/>
              <a:chOff x="190004" y="1958938"/>
              <a:chExt cx="5604264" cy="460179"/>
            </a:xfrm>
          </p:grpSpPr>
          <p:sp>
            <p:nvSpPr>
              <p:cNvPr id="6" name="Right Brace 5"/>
              <p:cNvSpPr/>
              <p:nvPr/>
            </p:nvSpPr>
            <p:spPr>
              <a:xfrm rot="5400000">
                <a:off x="976967" y="1184785"/>
                <a:ext cx="177686" cy="1751611"/>
              </a:xfrm>
              <a:prstGeom prst="rightBrace">
                <a:avLst/>
              </a:prstGeom>
              <a:ln w="63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55895" y="2007865"/>
                <a:ext cx="6270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b="1" dirty="0" smtClean="0">
                    <a:solidFill>
                      <a:srgbClr val="008000"/>
                    </a:solidFill>
                  </a:rPr>
                  <a:t>rwd</a:t>
                </a:r>
                <a:endParaRPr lang="en-GB" sz="2000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491880" y="2019007"/>
                <a:ext cx="5405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b="1" dirty="0" smtClean="0">
                    <a:solidFill>
                      <a:srgbClr val="0066FF"/>
                    </a:solidFill>
                  </a:rPr>
                  <a:t>bm</a:t>
                </a:r>
                <a:endParaRPr lang="en-GB" sz="2000" b="1" dirty="0">
                  <a:solidFill>
                    <a:srgbClr val="0066FF"/>
                  </a:solidFill>
                </a:endParaRPr>
              </a:p>
            </p:txBody>
          </p:sp>
          <p:sp>
            <p:nvSpPr>
              <p:cNvPr id="9" name="Right Brace 8"/>
              <p:cNvSpPr/>
              <p:nvPr/>
            </p:nvSpPr>
            <p:spPr>
              <a:xfrm rot="5400000">
                <a:off x="3631563" y="1239180"/>
                <a:ext cx="190498" cy="1630014"/>
              </a:xfrm>
              <a:prstGeom prst="rightBrace">
                <a:avLst/>
              </a:prstGeom>
              <a:noFill/>
              <a:ln w="635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989117" y="1971749"/>
                <a:ext cx="668773" cy="27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nb-NO" sz="1200" dirty="0" smtClean="0">
                    <a:solidFill>
                      <a:srgbClr val="FF0000"/>
                    </a:solidFill>
                  </a:rPr>
                  <a:t>from ga</a:t>
                </a:r>
                <a:endParaRPr lang="en-GB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784041" y="1985086"/>
                <a:ext cx="312906" cy="27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nb-NO" sz="1200" dirty="0" smtClean="0">
                    <a:solidFill>
                      <a:srgbClr val="008000"/>
                    </a:solidFill>
                  </a:rPr>
                  <a:t>fp</a:t>
                </a:r>
                <a:endParaRPr lang="en-GB" sz="1200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220072" y="1971749"/>
                <a:ext cx="5741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nb-NO" sz="1050" dirty="0" err="1" smtClean="0"/>
                  <a:t>FeNiS</a:t>
                </a:r>
                <a:r>
                  <a:rPr lang="nb-NO" sz="1050" dirty="0" smtClean="0"/>
                  <a:t>-</a:t>
                </a:r>
              </a:p>
              <a:p>
                <a:pPr>
                  <a:lnSpc>
                    <a:spcPts val="1200"/>
                  </a:lnSpc>
                </a:pPr>
                <a:r>
                  <a:rPr lang="nb-NO" sz="1050" dirty="0" smtClean="0"/>
                  <a:t> </a:t>
                </a:r>
                <a:r>
                  <a:rPr lang="nb-NO" sz="1050" dirty="0" err="1" smtClean="0"/>
                  <a:t>alloy</a:t>
                </a:r>
                <a:endParaRPr lang="en-GB" sz="1050" dirty="0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8258" y="4247117"/>
            <a:ext cx="5758308" cy="1195199"/>
            <a:chOff x="46353" y="2947884"/>
            <a:chExt cx="5758308" cy="1195199"/>
          </a:xfrm>
          <a:solidFill>
            <a:schemeClr val="bg1">
              <a:lumMod val="95000"/>
            </a:schemeClr>
          </a:solidFill>
        </p:grpSpPr>
        <p:sp>
          <p:nvSpPr>
            <p:cNvPr id="15" name="TextBox 14"/>
            <p:cNvSpPr txBox="1"/>
            <p:nvPr/>
          </p:nvSpPr>
          <p:spPr>
            <a:xfrm>
              <a:off x="46353" y="2947884"/>
              <a:ext cx="5758308" cy="1195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nb-NO" sz="2200" dirty="0" smtClean="0"/>
                <a:t>- Metallic Fe will reduce </a:t>
              </a:r>
              <a:r>
                <a:rPr lang="nb-NO" sz="2200" b="1" dirty="0" smtClean="0">
                  <a:solidFill>
                    <a:srgbClr val="CC6600"/>
                  </a:solidFill>
                </a:rPr>
                <a:t>carbonate</a:t>
              </a:r>
              <a:r>
                <a:rPr lang="nb-NO" sz="2200" dirty="0" smtClean="0"/>
                <a:t> to </a:t>
              </a:r>
              <a:r>
                <a:rPr lang="nb-NO" sz="2200" b="1" dirty="0" smtClean="0"/>
                <a:t>diamond</a:t>
              </a:r>
              <a:r>
                <a:rPr lang="nb-NO" sz="2200" dirty="0" smtClean="0"/>
                <a:t>:</a:t>
              </a:r>
              <a:endParaRPr lang="en-GB" sz="2200" dirty="0">
                <a:solidFill>
                  <a:srgbClr val="9900CC"/>
                </a:solidFill>
              </a:endParaRPr>
            </a:p>
            <a:p>
              <a:pPr>
                <a:lnSpc>
                  <a:spcPts val="2800"/>
                </a:lnSpc>
              </a:pPr>
              <a:r>
                <a:rPr lang="nb-NO" sz="2200" dirty="0" smtClean="0">
                  <a:solidFill>
                    <a:srgbClr val="9900CC"/>
                  </a:solidFill>
                </a:rPr>
                <a:t>      </a:t>
              </a:r>
              <a:r>
                <a:rPr lang="nb-NO" sz="2200" dirty="0" smtClean="0"/>
                <a:t>2 </a:t>
              </a:r>
              <a:r>
                <a:rPr lang="nb-NO" sz="2200" b="1" dirty="0" smtClean="0"/>
                <a:t>Fe</a:t>
              </a:r>
              <a:r>
                <a:rPr lang="nb-NO" sz="2200" dirty="0" smtClean="0">
                  <a:solidFill>
                    <a:srgbClr val="9900CC"/>
                  </a:solidFill>
                </a:rPr>
                <a:t>  </a:t>
              </a:r>
              <a:r>
                <a:rPr lang="nb-NO" sz="2200" dirty="0" smtClean="0"/>
                <a:t>+</a:t>
              </a:r>
              <a:r>
                <a:rPr lang="nb-NO" sz="2200" dirty="0" smtClean="0">
                  <a:solidFill>
                    <a:srgbClr val="9900CC"/>
                  </a:solidFill>
                </a:rPr>
                <a:t>  </a:t>
              </a:r>
              <a:r>
                <a:rPr lang="nb-NO" sz="2200" b="1" dirty="0" smtClean="0">
                  <a:solidFill>
                    <a:srgbClr val="CC6600"/>
                  </a:solidFill>
                </a:rPr>
                <a:t>MgCO</a:t>
              </a:r>
              <a:r>
                <a:rPr lang="nb-NO" sz="2200" b="1" baseline="-25000" dirty="0" smtClean="0">
                  <a:solidFill>
                    <a:srgbClr val="CC6600"/>
                  </a:solidFill>
                </a:rPr>
                <a:t>3</a:t>
              </a:r>
              <a:r>
                <a:rPr lang="nb-NO" sz="2200" dirty="0" smtClean="0">
                  <a:solidFill>
                    <a:srgbClr val="9900CC"/>
                  </a:solidFill>
                </a:rPr>
                <a:t>  </a:t>
              </a:r>
              <a:r>
                <a:rPr lang="nb-NO" sz="2200" b="1" dirty="0" smtClean="0"/>
                <a:t>=</a:t>
              </a:r>
              <a:r>
                <a:rPr lang="nb-NO" sz="2200" dirty="0" smtClean="0">
                  <a:solidFill>
                    <a:srgbClr val="9900CC"/>
                  </a:solidFill>
                </a:rPr>
                <a:t>  </a:t>
              </a:r>
              <a:r>
                <a:rPr lang="nb-NO" sz="2200" b="1" dirty="0" smtClean="0"/>
                <a:t>C</a:t>
              </a:r>
              <a:r>
                <a:rPr lang="nb-NO" sz="2200" dirty="0" smtClean="0">
                  <a:solidFill>
                    <a:srgbClr val="9900CC"/>
                  </a:solidFill>
                </a:rPr>
                <a:t>  </a:t>
              </a:r>
              <a:r>
                <a:rPr lang="nb-NO" sz="2200" dirty="0" smtClean="0"/>
                <a:t>+</a:t>
              </a:r>
              <a:r>
                <a:rPr lang="nb-NO" sz="2200" dirty="0" smtClean="0">
                  <a:solidFill>
                    <a:srgbClr val="9900CC"/>
                  </a:solidFill>
                </a:rPr>
                <a:t>  </a:t>
              </a:r>
              <a:r>
                <a:rPr lang="nb-NO" sz="2200" dirty="0" smtClean="0">
                  <a:solidFill>
                    <a:srgbClr val="008000"/>
                  </a:solidFill>
                </a:rPr>
                <a:t>MgFe</a:t>
              </a:r>
              <a:r>
                <a:rPr lang="nb-NO" sz="2200" baseline="-25000" dirty="0" smtClean="0">
                  <a:solidFill>
                    <a:srgbClr val="008000"/>
                  </a:solidFill>
                </a:rPr>
                <a:t>2</a:t>
              </a:r>
              <a:r>
                <a:rPr lang="nb-NO" sz="2200" dirty="0" smtClean="0">
                  <a:solidFill>
                    <a:srgbClr val="008000"/>
                  </a:solidFill>
                </a:rPr>
                <a:t>O</a:t>
              </a:r>
              <a:r>
                <a:rPr lang="nb-NO" sz="2200" baseline="-25000" dirty="0" smtClean="0">
                  <a:solidFill>
                    <a:srgbClr val="008000"/>
                  </a:solidFill>
                </a:rPr>
                <a:t>3</a:t>
              </a:r>
            </a:p>
            <a:p>
              <a:pPr>
                <a:lnSpc>
                  <a:spcPts val="2800"/>
                </a:lnSpc>
              </a:pPr>
              <a:endParaRPr lang="nb-NO" sz="2200" dirty="0">
                <a:solidFill>
                  <a:srgbClr val="008000"/>
                </a:solidFill>
              </a:endParaRPr>
            </a:p>
            <a:p>
              <a:pPr>
                <a:lnSpc>
                  <a:spcPts val="600"/>
                </a:lnSpc>
              </a:pPr>
              <a:endParaRPr lang="nb-NO" sz="1200" dirty="0" smtClean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61143" y="3661111"/>
              <a:ext cx="1285929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600" dirty="0">
                  <a:solidFill>
                    <a:srgbClr val="008000"/>
                  </a:solidFill>
                </a:rPr>
                <a:t>fp, (Mg,Fe)O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7553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pc\Dokumenter\Adobe-Illustr-figures\CEED-NHM\CEED-posters\Modern subduct-plum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2" y="1786913"/>
            <a:ext cx="5303816" cy="503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M:\pc\Dokumenter\Adobe-Illustr-figures\CEED-NHM\CEED-posters\Earth-section Jan 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53" y="1988840"/>
            <a:ext cx="4222600" cy="41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12103" y="2492896"/>
            <a:ext cx="158889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b="1" dirty="0" smtClean="0"/>
              <a:t>Equatorial </a:t>
            </a:r>
          </a:p>
          <a:p>
            <a:pPr>
              <a:lnSpc>
                <a:spcPts val="2000"/>
              </a:lnSpc>
            </a:pPr>
            <a:r>
              <a:rPr lang="nb-NO" b="1" dirty="0" smtClean="0"/>
              <a:t>Earth sections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1000" y="6322229"/>
            <a:ext cx="4011034" cy="462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100" dirty="0" smtClean="0"/>
              <a:t>Modified from e.g. Trønnes (2010, Mineral. Petrol.), Torsvik et al.</a:t>
            </a:r>
          </a:p>
          <a:p>
            <a:pPr>
              <a:lnSpc>
                <a:spcPts val="1500"/>
              </a:lnSpc>
            </a:pPr>
            <a:r>
              <a:rPr lang="nb-NO" sz="1100" dirty="0"/>
              <a:t> </a:t>
            </a:r>
            <a:r>
              <a:rPr lang="nb-NO" sz="1100" dirty="0" smtClean="0"/>
              <a:t>    (2016, Can. J. Earth Sci.), Ballmer et al. (2017, Nature Geosci.)  </a:t>
            </a:r>
          </a:p>
        </p:txBody>
      </p:sp>
    </p:spTree>
    <p:extLst>
      <p:ext uri="{BB962C8B-B14F-4D97-AF65-F5344CB8AC3E}">
        <p14:creationId xmlns:p14="http://schemas.microsoft.com/office/powerpoint/2010/main" val="394005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1701" y="350384"/>
            <a:ext cx="1042465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300" b="1" dirty="0" smtClean="0"/>
              <a:t>Lithosphere</a:t>
            </a:r>
            <a:endParaRPr lang="en-GB" sz="1300" dirty="0">
              <a:solidFill>
                <a:srgbClr val="0099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733846" y="571437"/>
            <a:ext cx="77190" cy="190005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M:\pc\Dokumenter\Adobe-Illustr-figures\Experimental-PhaseRel\EMPG-MP-09\MinProp-simpl-2016-vertic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46" y="1772816"/>
            <a:ext cx="2406745" cy="505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68239" y="6416198"/>
            <a:ext cx="1304716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dirty="0" smtClean="0"/>
              <a:t>Modified from Stixrude &amp;</a:t>
            </a:r>
          </a:p>
          <a:p>
            <a:pPr>
              <a:lnSpc>
                <a:spcPts val="800"/>
              </a:lnSpc>
            </a:pPr>
            <a:r>
              <a:rPr lang="nb-NO" sz="800" dirty="0" smtClean="0"/>
              <a:t>Lithgow-Bertelloni (2012,</a:t>
            </a:r>
          </a:p>
          <a:p>
            <a:pPr>
              <a:lnSpc>
                <a:spcPts val="800"/>
              </a:lnSpc>
            </a:pPr>
            <a:r>
              <a:rPr lang="nb-NO" sz="800" dirty="0" smtClean="0"/>
              <a:t>Ann Rev Earth Planet Sci)  </a:t>
            </a:r>
            <a:endParaRPr lang="en-GB" sz="8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519758" y="2576945"/>
            <a:ext cx="1579" cy="3860854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6901176" y="4012780"/>
            <a:ext cx="1612942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b="1" dirty="0" smtClean="0">
                <a:solidFill>
                  <a:srgbClr val="CC00FF"/>
                </a:solidFill>
              </a:rPr>
              <a:t>Fe-metal</a:t>
            </a:r>
            <a:r>
              <a:rPr lang="nb-NO" sz="1200" dirty="0" smtClean="0">
                <a:solidFill>
                  <a:srgbClr val="CC00FF"/>
                </a:solidFill>
              </a:rPr>
              <a:t> and reduced</a:t>
            </a:r>
          </a:p>
          <a:p>
            <a:pPr>
              <a:lnSpc>
                <a:spcPts val="1100"/>
              </a:lnSpc>
            </a:pPr>
            <a:r>
              <a:rPr lang="nb-NO" sz="1200" dirty="0" smtClean="0">
                <a:solidFill>
                  <a:srgbClr val="CC00FF"/>
                </a:solidFill>
              </a:rPr>
              <a:t>conditions  - </a:t>
            </a:r>
            <a:r>
              <a:rPr lang="nb-NO" sz="1200" b="1" dirty="0" smtClean="0">
                <a:solidFill>
                  <a:srgbClr val="CC00FF"/>
                </a:solidFill>
              </a:rPr>
              <a:t>diamond</a:t>
            </a:r>
            <a:r>
              <a:rPr lang="nb-NO" sz="1200" dirty="0" smtClean="0">
                <a:solidFill>
                  <a:srgbClr val="CC00FF"/>
                </a:solidFill>
              </a:rPr>
              <a:t> </a:t>
            </a:r>
            <a:endParaRPr lang="en-GB" sz="1200" dirty="0">
              <a:solidFill>
                <a:srgbClr val="CC00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9194" y="354586"/>
            <a:ext cx="6381394" cy="6503413"/>
            <a:chOff x="-9194" y="41564"/>
            <a:chExt cx="6830888" cy="6816435"/>
          </a:xfrm>
        </p:grpSpPr>
        <p:pic>
          <p:nvPicPr>
            <p:cNvPr id="2050" name="Picture 2" descr="M:\pc\Dokumenter\Adobe-Illustr-figures\CEED-NHM\CEED-posters\Earth-sect-CEED-exhib-A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94" y="41564"/>
              <a:ext cx="6830888" cy="6816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 rot="18405668">
              <a:off x="4293502" y="1202973"/>
              <a:ext cx="148951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1100" b="1" dirty="0" smtClean="0">
                  <a:solidFill>
                    <a:srgbClr val="CC00FF"/>
                  </a:solidFill>
                </a:rPr>
                <a:t>Fe-metal</a:t>
              </a:r>
              <a:r>
                <a:rPr lang="nb-NO" sz="1100" dirty="0" smtClean="0">
                  <a:solidFill>
                    <a:srgbClr val="CC00FF"/>
                  </a:solidFill>
                </a:rPr>
                <a:t> and reduced</a:t>
              </a:r>
            </a:p>
            <a:p>
              <a:pPr>
                <a:lnSpc>
                  <a:spcPts val="1000"/>
                </a:lnSpc>
              </a:pPr>
              <a:r>
                <a:rPr lang="nb-NO" sz="1100" dirty="0" smtClean="0">
                  <a:solidFill>
                    <a:srgbClr val="CC00FF"/>
                  </a:solidFill>
                </a:rPr>
                <a:t>conditions  - </a:t>
              </a:r>
              <a:r>
                <a:rPr lang="nb-NO" sz="1100" b="1" dirty="0" smtClean="0">
                  <a:solidFill>
                    <a:srgbClr val="CC00FF"/>
                  </a:solidFill>
                </a:rPr>
                <a:t>diamond</a:t>
              </a:r>
              <a:endParaRPr lang="en-GB" sz="1100" b="1" dirty="0">
                <a:solidFill>
                  <a:srgbClr val="CC00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4406508" y="777834"/>
              <a:ext cx="848323" cy="1145487"/>
            </a:xfrm>
            <a:prstGeom prst="straightConnector1">
              <a:avLst/>
            </a:prstGeom>
            <a:ln w="28575">
              <a:solidFill>
                <a:srgbClr val="CC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3583672">
              <a:off x="5741706" y="1709549"/>
              <a:ext cx="9669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000" b="1" dirty="0" smtClean="0">
                  <a:solidFill>
                    <a:srgbClr val="009A96"/>
                  </a:solidFill>
                </a:rPr>
                <a:t>410 km depth</a:t>
              </a:r>
              <a:r>
                <a:rPr lang="nb-NO" sz="1000" dirty="0" smtClean="0">
                  <a:solidFill>
                    <a:srgbClr val="009A96"/>
                  </a:solidFill>
                </a:rPr>
                <a:t>: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2826369">
              <a:off x="5101961" y="1520160"/>
              <a:ext cx="9396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000" b="1" dirty="0" smtClean="0">
                  <a:solidFill>
                    <a:srgbClr val="009A96"/>
                  </a:solidFill>
                </a:rPr>
                <a:t>below 660 km</a:t>
              </a:r>
              <a:endParaRPr lang="nb-NO" sz="1000" dirty="0" smtClean="0">
                <a:solidFill>
                  <a:srgbClr val="009A96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rot="20859120">
              <a:off x="5419240" y="1243326"/>
              <a:ext cx="141987" cy="244219"/>
            </a:xfrm>
            <a:custGeom>
              <a:avLst/>
              <a:gdLst>
                <a:gd name="connsiteX0" fmla="*/ 0 w 141987"/>
                <a:gd name="connsiteY0" fmla="*/ 0 h 244219"/>
                <a:gd name="connsiteX1" fmla="*/ 79513 w 141987"/>
                <a:gd name="connsiteY1" fmla="*/ 113590 h 244219"/>
                <a:gd name="connsiteX2" fmla="*/ 141987 w 141987"/>
                <a:gd name="connsiteY2" fmla="*/ 244219 h 24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987" h="244219">
                  <a:moveTo>
                    <a:pt x="0" y="0"/>
                  </a:moveTo>
                  <a:cubicBezTo>
                    <a:pt x="27924" y="36443"/>
                    <a:pt x="55849" y="72887"/>
                    <a:pt x="79513" y="113590"/>
                  </a:cubicBezTo>
                  <a:cubicBezTo>
                    <a:pt x="103178" y="154293"/>
                    <a:pt x="122582" y="199256"/>
                    <a:pt x="141987" y="244219"/>
                  </a:cubicBezTo>
                </a:path>
              </a:pathLst>
            </a:custGeom>
            <a:noFill/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 16"/>
            <p:cNvSpPr/>
            <p:nvPr/>
          </p:nvSpPr>
          <p:spPr>
            <a:xfrm rot="21044445">
              <a:off x="5508172" y="1418930"/>
              <a:ext cx="141987" cy="244219"/>
            </a:xfrm>
            <a:custGeom>
              <a:avLst/>
              <a:gdLst>
                <a:gd name="connsiteX0" fmla="*/ 0 w 141987"/>
                <a:gd name="connsiteY0" fmla="*/ 0 h 244219"/>
                <a:gd name="connsiteX1" fmla="*/ 79513 w 141987"/>
                <a:gd name="connsiteY1" fmla="*/ 113590 h 244219"/>
                <a:gd name="connsiteX2" fmla="*/ 141987 w 141987"/>
                <a:gd name="connsiteY2" fmla="*/ 244219 h 24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987" h="244219">
                  <a:moveTo>
                    <a:pt x="0" y="0"/>
                  </a:moveTo>
                  <a:cubicBezTo>
                    <a:pt x="27924" y="36443"/>
                    <a:pt x="55849" y="72887"/>
                    <a:pt x="79513" y="113590"/>
                  </a:cubicBezTo>
                  <a:cubicBezTo>
                    <a:pt x="103178" y="154293"/>
                    <a:pt x="122582" y="199256"/>
                    <a:pt x="141987" y="244219"/>
                  </a:cubicBezTo>
                </a:path>
              </a:pathLst>
            </a:custGeom>
            <a:noFill/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832612" y="1432804"/>
              <a:ext cx="736840" cy="2137558"/>
            </a:xfrm>
            <a:custGeom>
              <a:avLst/>
              <a:gdLst>
                <a:gd name="connsiteX0" fmla="*/ 0 w 736840"/>
                <a:gd name="connsiteY0" fmla="*/ 0 h 2137558"/>
                <a:gd name="connsiteX1" fmla="*/ 142504 w 736840"/>
                <a:gd name="connsiteY1" fmla="*/ 184067 h 2137558"/>
                <a:gd name="connsiteX2" fmla="*/ 243444 w 736840"/>
                <a:gd name="connsiteY2" fmla="*/ 332509 h 2137558"/>
                <a:gd name="connsiteX3" fmla="*/ 344385 w 736840"/>
                <a:gd name="connsiteY3" fmla="*/ 504701 h 2137558"/>
                <a:gd name="connsiteX4" fmla="*/ 427512 w 736840"/>
                <a:gd name="connsiteY4" fmla="*/ 659080 h 2137558"/>
                <a:gd name="connsiteX5" fmla="*/ 504701 w 736840"/>
                <a:gd name="connsiteY5" fmla="*/ 813459 h 2137558"/>
                <a:gd name="connsiteX6" fmla="*/ 575953 w 736840"/>
                <a:gd name="connsiteY6" fmla="*/ 1009402 h 2137558"/>
                <a:gd name="connsiteX7" fmla="*/ 629392 w 736840"/>
                <a:gd name="connsiteY7" fmla="*/ 1175657 h 2137558"/>
                <a:gd name="connsiteX8" fmla="*/ 670956 w 736840"/>
                <a:gd name="connsiteY8" fmla="*/ 1371600 h 2137558"/>
                <a:gd name="connsiteX9" fmla="*/ 712520 w 736840"/>
                <a:gd name="connsiteY9" fmla="*/ 1615044 h 2137558"/>
                <a:gd name="connsiteX10" fmla="*/ 730333 w 736840"/>
                <a:gd name="connsiteY10" fmla="*/ 1799111 h 2137558"/>
                <a:gd name="connsiteX11" fmla="*/ 736270 w 736840"/>
                <a:gd name="connsiteY11" fmla="*/ 2048493 h 2137558"/>
                <a:gd name="connsiteX12" fmla="*/ 736270 w 736840"/>
                <a:gd name="connsiteY12" fmla="*/ 2137558 h 213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6840" h="2137558">
                  <a:moveTo>
                    <a:pt x="0" y="0"/>
                  </a:moveTo>
                  <a:cubicBezTo>
                    <a:pt x="50965" y="64324"/>
                    <a:pt x="101930" y="128649"/>
                    <a:pt x="142504" y="184067"/>
                  </a:cubicBezTo>
                  <a:cubicBezTo>
                    <a:pt x="183078" y="239485"/>
                    <a:pt x="209797" y="279070"/>
                    <a:pt x="243444" y="332509"/>
                  </a:cubicBezTo>
                  <a:cubicBezTo>
                    <a:pt x="277091" y="385948"/>
                    <a:pt x="313707" y="450273"/>
                    <a:pt x="344385" y="504701"/>
                  </a:cubicBezTo>
                  <a:cubicBezTo>
                    <a:pt x="375063" y="559129"/>
                    <a:pt x="400793" y="607620"/>
                    <a:pt x="427512" y="659080"/>
                  </a:cubicBezTo>
                  <a:cubicBezTo>
                    <a:pt x="454231" y="710540"/>
                    <a:pt x="479961" y="755072"/>
                    <a:pt x="504701" y="813459"/>
                  </a:cubicBezTo>
                  <a:cubicBezTo>
                    <a:pt x="529441" y="871846"/>
                    <a:pt x="555171" y="949036"/>
                    <a:pt x="575953" y="1009402"/>
                  </a:cubicBezTo>
                  <a:cubicBezTo>
                    <a:pt x="596735" y="1069768"/>
                    <a:pt x="613558" y="1115291"/>
                    <a:pt x="629392" y="1175657"/>
                  </a:cubicBezTo>
                  <a:cubicBezTo>
                    <a:pt x="645226" y="1236023"/>
                    <a:pt x="657101" y="1298369"/>
                    <a:pt x="670956" y="1371600"/>
                  </a:cubicBezTo>
                  <a:cubicBezTo>
                    <a:pt x="684811" y="1444831"/>
                    <a:pt x="702624" y="1543792"/>
                    <a:pt x="712520" y="1615044"/>
                  </a:cubicBezTo>
                  <a:cubicBezTo>
                    <a:pt x="722416" y="1686296"/>
                    <a:pt x="726375" y="1726870"/>
                    <a:pt x="730333" y="1799111"/>
                  </a:cubicBezTo>
                  <a:cubicBezTo>
                    <a:pt x="734291" y="1871352"/>
                    <a:pt x="735281" y="1992085"/>
                    <a:pt x="736270" y="2048493"/>
                  </a:cubicBezTo>
                  <a:cubicBezTo>
                    <a:pt x="737259" y="2104901"/>
                    <a:pt x="736764" y="2121229"/>
                    <a:pt x="736270" y="2137558"/>
                  </a:cubicBezTo>
                </a:path>
              </a:pathLst>
            </a:custGeom>
            <a:noFill/>
            <a:ln w="28575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9A96"/>
                </a:solidFill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7596336" y="2798741"/>
            <a:ext cx="648072" cy="0"/>
          </a:xfrm>
          <a:prstGeom prst="lin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99905" y="101597"/>
            <a:ext cx="3604825" cy="106695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600" dirty="0" smtClean="0">
                <a:solidFill>
                  <a:srgbClr val="3333FF"/>
                </a:solidFill>
              </a:rPr>
              <a:t>Seismologic evidence for low-velocity layers above the 410 km</a:t>
            </a:r>
          </a:p>
          <a:p>
            <a:pPr>
              <a:lnSpc>
                <a:spcPts val="1800"/>
              </a:lnSpc>
            </a:pPr>
            <a:r>
              <a:rPr lang="nb-NO" sz="1600" dirty="0" smtClean="0">
                <a:solidFill>
                  <a:srgbClr val="3333FF"/>
                </a:solidFill>
              </a:rPr>
              <a:t>and below the 660 km dicontinuities</a:t>
            </a:r>
          </a:p>
          <a:p>
            <a:pPr>
              <a:lnSpc>
                <a:spcPts val="400"/>
              </a:lnSpc>
            </a:pPr>
            <a:endParaRPr lang="nb-NO" sz="1700" dirty="0">
              <a:solidFill>
                <a:srgbClr val="3333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700" dirty="0" smtClean="0">
                <a:solidFill>
                  <a:srgbClr val="3333FF"/>
                </a:solidFill>
              </a:rPr>
              <a:t>      </a:t>
            </a:r>
            <a:r>
              <a:rPr lang="nb-NO" sz="1700" b="1" dirty="0" smtClean="0">
                <a:solidFill>
                  <a:srgbClr val="FF3399"/>
                </a:solidFill>
              </a:rPr>
              <a:t>H</a:t>
            </a:r>
            <a:r>
              <a:rPr lang="nb-NO" sz="1700" b="1" baseline="-25000" dirty="0" smtClean="0">
                <a:solidFill>
                  <a:srgbClr val="FF3399"/>
                </a:solidFill>
              </a:rPr>
              <a:t>2</a:t>
            </a:r>
            <a:r>
              <a:rPr lang="nb-NO" sz="1700" b="1" dirty="0" smtClean="0">
                <a:solidFill>
                  <a:srgbClr val="FF3399"/>
                </a:solidFill>
              </a:rPr>
              <a:t>O-induced melting</a:t>
            </a:r>
            <a:endParaRPr lang="en-GB" sz="17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6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M:\pc\Dokumenter\Adobe-Illustr-figures\Exp-fig\LowerMantle-Core\LM-melting-T-grad-Sixrud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3" y="1812809"/>
            <a:ext cx="5076056" cy="390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490855" y="1886123"/>
            <a:ext cx="4136953" cy="644837"/>
          </a:xfrm>
          <a:custGeom>
            <a:avLst/>
            <a:gdLst>
              <a:gd name="connsiteX0" fmla="*/ 0 w 4561428"/>
              <a:gd name="connsiteY0" fmla="*/ 644837 h 644837"/>
              <a:gd name="connsiteX1" fmla="*/ 2336212 w 4561428"/>
              <a:gd name="connsiteY1" fmla="*/ 221993 h 644837"/>
              <a:gd name="connsiteX2" fmla="*/ 4561428 w 4561428"/>
              <a:gd name="connsiteY2" fmla="*/ 0 h 64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1428" h="644837">
                <a:moveTo>
                  <a:pt x="0" y="644837"/>
                </a:moveTo>
                <a:cubicBezTo>
                  <a:pt x="787987" y="487151"/>
                  <a:pt x="1575974" y="329466"/>
                  <a:pt x="2336212" y="221993"/>
                </a:cubicBezTo>
                <a:cubicBezTo>
                  <a:pt x="3096450" y="114520"/>
                  <a:pt x="3828939" y="57260"/>
                  <a:pt x="4561428" y="0"/>
                </a:cubicBezTo>
              </a:path>
            </a:pathLst>
          </a:cu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915993">
            <a:off x="702748" y="1963564"/>
            <a:ext cx="2124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CC00CC"/>
                </a:solidFill>
              </a:rPr>
              <a:t>Magma </a:t>
            </a:r>
            <a:r>
              <a:rPr lang="nb-NO" b="1" dirty="0" err="1" smtClean="0">
                <a:solidFill>
                  <a:srgbClr val="CC00CC"/>
                </a:solidFill>
              </a:rPr>
              <a:t>ocean</a:t>
            </a:r>
            <a:r>
              <a:rPr lang="nb-NO" b="1" dirty="0" smtClean="0">
                <a:solidFill>
                  <a:srgbClr val="CC00CC"/>
                </a:solidFill>
              </a:rPr>
              <a:t> adiabat</a:t>
            </a:r>
            <a:endParaRPr lang="nb-NO" b="1" dirty="0">
              <a:solidFill>
                <a:srgbClr val="CC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93" y="1196752"/>
            <a:ext cx="600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Alternative 1: Magma ocean crystallization starts at the bottom </a:t>
            </a:r>
            <a:endParaRPr lang="nb-NO" sz="1800" dirty="0">
              <a:solidFill>
                <a:srgbClr val="3333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90855" y="2221998"/>
            <a:ext cx="4138943" cy="644837"/>
          </a:xfrm>
          <a:custGeom>
            <a:avLst/>
            <a:gdLst>
              <a:gd name="connsiteX0" fmla="*/ 0 w 4561428"/>
              <a:gd name="connsiteY0" fmla="*/ 644837 h 644837"/>
              <a:gd name="connsiteX1" fmla="*/ 2336212 w 4561428"/>
              <a:gd name="connsiteY1" fmla="*/ 221993 h 644837"/>
              <a:gd name="connsiteX2" fmla="*/ 4561428 w 4561428"/>
              <a:gd name="connsiteY2" fmla="*/ 0 h 64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1428" h="644837">
                <a:moveTo>
                  <a:pt x="0" y="644837"/>
                </a:moveTo>
                <a:cubicBezTo>
                  <a:pt x="787987" y="487151"/>
                  <a:pt x="1575974" y="329466"/>
                  <a:pt x="2336212" y="221993"/>
                </a:cubicBezTo>
                <a:cubicBezTo>
                  <a:pt x="3096450" y="114520"/>
                  <a:pt x="3828939" y="57260"/>
                  <a:pt x="4561428" y="0"/>
                </a:cubicBezTo>
              </a:path>
            </a:pathLst>
          </a:cu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3333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68468" y="2411945"/>
            <a:ext cx="1807" cy="314975"/>
          </a:xfrm>
          <a:prstGeom prst="straightConnector1">
            <a:avLst/>
          </a:prstGeom>
          <a:ln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640463" y="2099341"/>
            <a:ext cx="8764" cy="330833"/>
          </a:xfrm>
          <a:prstGeom prst="straightConnector1">
            <a:avLst/>
          </a:prstGeom>
          <a:ln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M:\pc\Dokumenter\Adobe-Illustr-figures\EarlyEarth\core-seg-Al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44" y="2874596"/>
            <a:ext cx="3744415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9223" y="110434"/>
            <a:ext cx="6402715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Earth's initial magma ocean crystallisation - two possibilities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2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4" y="631140"/>
            <a:ext cx="673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Alternative 2: Magma </a:t>
            </a:r>
            <a:r>
              <a:rPr lang="nb-NO" sz="1800" dirty="0" err="1" smtClean="0">
                <a:solidFill>
                  <a:srgbClr val="3333FF"/>
                </a:solidFill>
              </a:rPr>
              <a:t>ocean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crystallization</a:t>
            </a:r>
            <a:r>
              <a:rPr lang="nb-NO" sz="1800" dirty="0" smtClean="0">
                <a:solidFill>
                  <a:srgbClr val="3333FF"/>
                </a:solidFill>
              </a:rPr>
              <a:t> starts at </a:t>
            </a:r>
            <a:r>
              <a:rPr lang="nb-NO" sz="1800" dirty="0" err="1" smtClean="0">
                <a:solidFill>
                  <a:srgbClr val="3333FF"/>
                </a:solidFill>
              </a:rPr>
              <a:t>mid</a:t>
            </a:r>
            <a:r>
              <a:rPr lang="nb-NO" sz="1800" dirty="0" smtClean="0">
                <a:solidFill>
                  <a:srgbClr val="3333FF"/>
                </a:solidFill>
              </a:rPr>
              <a:t>-mantle </a:t>
            </a:r>
            <a:r>
              <a:rPr lang="nb-NO" sz="1800" dirty="0" err="1" smtClean="0">
                <a:solidFill>
                  <a:srgbClr val="3333FF"/>
                </a:solidFill>
              </a:rPr>
              <a:t>depths</a:t>
            </a:r>
            <a:endParaRPr lang="nb-NO" sz="1800" dirty="0">
              <a:solidFill>
                <a:srgbClr val="3333FF"/>
              </a:solidFill>
            </a:endParaRPr>
          </a:p>
        </p:txBody>
      </p:sp>
      <p:pic>
        <p:nvPicPr>
          <p:cNvPr id="3075" name="Picture 3" descr="M:\pc\Dokumenter\Adobe-Illustr-figures\Exp-fig\LowerMantle-Core\LM-melting-T-grad-Sixrud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" y="1628800"/>
            <a:ext cx="4529165" cy="342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rot="20717287">
            <a:off x="309647" y="2048074"/>
            <a:ext cx="3294117" cy="574017"/>
          </a:xfrm>
          <a:custGeom>
            <a:avLst/>
            <a:gdLst>
              <a:gd name="connsiteX0" fmla="*/ 0 w 4561428"/>
              <a:gd name="connsiteY0" fmla="*/ 644837 h 644837"/>
              <a:gd name="connsiteX1" fmla="*/ 2336212 w 4561428"/>
              <a:gd name="connsiteY1" fmla="*/ 221993 h 644837"/>
              <a:gd name="connsiteX2" fmla="*/ 4561428 w 4561428"/>
              <a:gd name="connsiteY2" fmla="*/ 0 h 64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1428" h="644837">
                <a:moveTo>
                  <a:pt x="0" y="644837"/>
                </a:moveTo>
                <a:cubicBezTo>
                  <a:pt x="787987" y="487151"/>
                  <a:pt x="1575974" y="329466"/>
                  <a:pt x="2336212" y="221993"/>
                </a:cubicBezTo>
                <a:cubicBezTo>
                  <a:pt x="3096450" y="114520"/>
                  <a:pt x="3828939" y="57260"/>
                  <a:pt x="4561428" y="0"/>
                </a:cubicBezTo>
              </a:path>
            </a:pathLst>
          </a:cu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086488">
            <a:off x="716567" y="2078292"/>
            <a:ext cx="1879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CC00CC"/>
                </a:solidFill>
              </a:rPr>
              <a:t>Magma </a:t>
            </a:r>
            <a:r>
              <a:rPr lang="nb-NO" sz="1400" b="1" dirty="0" err="1" smtClean="0">
                <a:solidFill>
                  <a:srgbClr val="CC00CC"/>
                </a:solidFill>
              </a:rPr>
              <a:t>ocean</a:t>
            </a:r>
            <a:r>
              <a:rPr lang="nb-NO" sz="1400" b="1" dirty="0" smtClean="0">
                <a:solidFill>
                  <a:srgbClr val="CC00CC"/>
                </a:solidFill>
              </a:rPr>
              <a:t> adiabat</a:t>
            </a:r>
            <a:endParaRPr lang="nb-NO" sz="1400" b="1" dirty="0">
              <a:solidFill>
                <a:srgbClr val="CC00CC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29853" y="2219642"/>
            <a:ext cx="6659" cy="274786"/>
          </a:xfrm>
          <a:prstGeom prst="straightConnector1">
            <a:avLst/>
          </a:prstGeom>
          <a:ln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028613" y="2726695"/>
            <a:ext cx="5846" cy="257522"/>
          </a:xfrm>
          <a:prstGeom prst="straightConnector1">
            <a:avLst/>
          </a:prstGeom>
          <a:ln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677448">
            <a:off x="279733" y="2208983"/>
            <a:ext cx="3993012" cy="575774"/>
          </a:xfrm>
          <a:custGeom>
            <a:avLst/>
            <a:gdLst>
              <a:gd name="connsiteX0" fmla="*/ 0 w 4561428"/>
              <a:gd name="connsiteY0" fmla="*/ 644837 h 644837"/>
              <a:gd name="connsiteX1" fmla="*/ 2336212 w 4561428"/>
              <a:gd name="connsiteY1" fmla="*/ 221993 h 644837"/>
              <a:gd name="connsiteX2" fmla="*/ 4561428 w 4561428"/>
              <a:gd name="connsiteY2" fmla="*/ 0 h 64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1428" h="644837">
                <a:moveTo>
                  <a:pt x="0" y="644837"/>
                </a:moveTo>
                <a:cubicBezTo>
                  <a:pt x="787987" y="487151"/>
                  <a:pt x="1575974" y="329466"/>
                  <a:pt x="2336212" y="221993"/>
                </a:cubicBezTo>
                <a:cubicBezTo>
                  <a:pt x="3096450" y="114520"/>
                  <a:pt x="3828939" y="57260"/>
                  <a:pt x="4561428" y="0"/>
                </a:cubicBezTo>
              </a:path>
            </a:pathLst>
          </a:cu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3333FF"/>
              </a:solidFill>
            </a:endParaRPr>
          </a:p>
        </p:txBody>
      </p:sp>
      <p:pic>
        <p:nvPicPr>
          <p:cNvPr id="9" name="Picture 3" descr="M:\pc\Dokumenter\Adobe-Illustr-figures\EarlyEarth\core-segr.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69" y="2752882"/>
            <a:ext cx="4069372" cy="406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8" y="69269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4860031" y="1434812"/>
            <a:ext cx="42385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dirty="0" err="1" smtClean="0"/>
              <a:t>Computational</a:t>
            </a:r>
            <a:r>
              <a:rPr lang="nb-NO" sz="1500" dirty="0" smtClean="0"/>
              <a:t> </a:t>
            </a:r>
            <a:r>
              <a:rPr lang="nb-NO" sz="1500" dirty="0" err="1" smtClean="0"/>
              <a:t>study</a:t>
            </a:r>
            <a:r>
              <a:rPr lang="nb-NO" sz="1500" dirty="0" smtClean="0"/>
              <a:t> by </a:t>
            </a:r>
            <a:r>
              <a:rPr lang="nb-NO" sz="1500" dirty="0" err="1"/>
              <a:t>Stixrude</a:t>
            </a:r>
            <a:r>
              <a:rPr lang="nb-NO" sz="1500" dirty="0"/>
              <a:t> et al. (2009, </a:t>
            </a:r>
            <a:r>
              <a:rPr lang="nb-NO" sz="1500" dirty="0" smtClean="0"/>
              <a:t>EPSL) </a:t>
            </a:r>
          </a:p>
          <a:p>
            <a:r>
              <a:rPr lang="nb-NO" sz="1500" dirty="0" smtClean="0"/>
              <a:t>- </a:t>
            </a:r>
            <a:r>
              <a:rPr lang="nb-NO" sz="1500" b="1" dirty="0" smtClean="0"/>
              <a:t>steeper</a:t>
            </a:r>
            <a:r>
              <a:rPr lang="nb-NO" sz="1500" dirty="0" smtClean="0"/>
              <a:t> adiabat (interms of dT</a:t>
            </a:r>
            <a:endParaRPr lang="nb-NO" sz="1500" dirty="0"/>
          </a:p>
          <a:p>
            <a:r>
              <a:rPr lang="nb-NO" sz="1500" dirty="0" smtClean="0"/>
              <a:t>- </a:t>
            </a:r>
            <a:r>
              <a:rPr lang="nb-NO" sz="1500" dirty="0" err="1"/>
              <a:t>consistent</a:t>
            </a:r>
            <a:r>
              <a:rPr lang="nb-NO" sz="1500" dirty="0"/>
              <a:t> </a:t>
            </a:r>
            <a:r>
              <a:rPr lang="nb-NO" sz="1500" dirty="0" err="1"/>
              <a:t>with</a:t>
            </a:r>
            <a:r>
              <a:rPr lang="nb-NO" sz="1500" dirty="0"/>
              <a:t> </a:t>
            </a:r>
            <a:r>
              <a:rPr lang="nb-NO" sz="1500" dirty="0" err="1"/>
              <a:t>Mosenfelder</a:t>
            </a:r>
            <a:r>
              <a:rPr lang="nb-NO" sz="1500" dirty="0"/>
              <a:t> et al. (2007, JGR</a:t>
            </a:r>
            <a:r>
              <a:rPr lang="nb-NO" sz="1500" dirty="0" smtClean="0"/>
              <a:t>)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8163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06067"/>
            <a:ext cx="4176143" cy="707886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Outermost </a:t>
            </a:r>
            <a:r>
              <a:rPr lang="nb-NO" sz="2200" b="1" dirty="0" smtClean="0">
                <a:solidFill>
                  <a:srgbClr val="9900FF"/>
                </a:solidFill>
              </a:rPr>
              <a:t>stagnant</a:t>
            </a:r>
            <a:r>
              <a:rPr lang="nb-NO" sz="2200" dirty="0" smtClean="0">
                <a:solidFill>
                  <a:srgbClr val="0066FF"/>
                </a:solidFill>
              </a:rPr>
              <a:t> E'-layer?</a:t>
            </a:r>
          </a:p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66FF"/>
                </a:solidFill>
              </a:rPr>
              <a:t>gradationally stratified, low </a:t>
            </a:r>
            <a:r>
              <a:rPr lang="nb-NO" sz="2000" b="1" dirty="0" smtClean="0">
                <a:solidFill>
                  <a:srgbClr val="0066FF"/>
                </a:solidFill>
              </a:rPr>
              <a:t>V</a:t>
            </a:r>
            <a:r>
              <a:rPr lang="nb-NO" sz="2000" b="1" baseline="-16000" dirty="0" smtClean="0">
                <a:solidFill>
                  <a:srgbClr val="0066FF"/>
                </a:solidFill>
                <a:latin typeface="Symbol" panose="05050102010706020507" pitchFamily="18" charset="2"/>
              </a:rPr>
              <a:t>F</a:t>
            </a:r>
            <a:r>
              <a:rPr lang="nb-NO" sz="2000" dirty="0" smtClean="0">
                <a:solidFill>
                  <a:srgbClr val="0066FF"/>
                </a:solidFill>
              </a:rPr>
              <a:t> - low </a:t>
            </a:r>
            <a:r>
              <a:rPr lang="nb-NO" sz="2000" b="1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166" y="1125757"/>
            <a:ext cx="4705134" cy="2010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>
                <a:solidFill>
                  <a:srgbClr val="0066FF"/>
                </a:solidFill>
              </a:rPr>
              <a:t>Feasible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because</a:t>
            </a:r>
            <a:r>
              <a:rPr lang="nb-NO" b="1" dirty="0" smtClean="0">
                <a:solidFill>
                  <a:srgbClr val="0066FF"/>
                </a:solidFill>
              </a:rPr>
              <a:t>:</a:t>
            </a:r>
          </a:p>
          <a:p>
            <a:pPr>
              <a:lnSpc>
                <a:spcPts val="3200"/>
              </a:lnSpc>
            </a:pPr>
            <a:r>
              <a:rPr lang="nb-NO" dirty="0" smtClean="0">
                <a:solidFill>
                  <a:srgbClr val="009900"/>
                </a:solidFill>
              </a:rPr>
              <a:t>- </a:t>
            </a:r>
            <a:r>
              <a:rPr lang="nb-NO" dirty="0" err="1" smtClean="0">
                <a:solidFill>
                  <a:srgbClr val="009900"/>
                </a:solidFill>
              </a:rPr>
              <a:t>high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thermal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conductivity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supresses</a:t>
            </a:r>
            <a:r>
              <a:rPr lang="nb-NO" dirty="0" smtClean="0">
                <a:solidFill>
                  <a:srgbClr val="009900"/>
                </a:solidFill>
              </a:rPr>
              <a:t> convection</a:t>
            </a:r>
          </a:p>
          <a:p>
            <a:pPr>
              <a:lnSpc>
                <a:spcPts val="2400"/>
              </a:lnSpc>
            </a:pPr>
            <a:r>
              <a:rPr lang="nb-NO" dirty="0" smtClean="0">
                <a:solidFill>
                  <a:srgbClr val="009900"/>
                </a:solidFill>
              </a:rPr>
              <a:t>- </a:t>
            </a:r>
            <a:r>
              <a:rPr lang="nb-NO" dirty="0" err="1" smtClean="0">
                <a:solidFill>
                  <a:srgbClr val="009900"/>
                </a:solidFill>
              </a:rPr>
              <a:t>low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viscosity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reduces</a:t>
            </a:r>
            <a:r>
              <a:rPr lang="nb-NO" dirty="0" smtClean="0">
                <a:solidFill>
                  <a:srgbClr val="009900"/>
                </a:solidFill>
              </a:rPr>
              <a:t> viscous entrainment</a:t>
            </a:r>
          </a:p>
          <a:p>
            <a:pPr>
              <a:lnSpc>
                <a:spcPts val="2400"/>
              </a:lnSpc>
            </a:pPr>
            <a:r>
              <a:rPr lang="nb-NO" dirty="0" smtClean="0">
                <a:solidFill>
                  <a:srgbClr val="009900"/>
                </a:solidFill>
              </a:rPr>
              <a:t>- an E'-layer may stabilise </a:t>
            </a:r>
            <a:r>
              <a:rPr lang="nb-NO" dirty="0" err="1" smtClean="0">
                <a:solidFill>
                  <a:srgbClr val="009900"/>
                </a:solidFill>
              </a:rPr>
              <a:t>the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geodynamo</a:t>
            </a:r>
            <a:endParaRPr lang="nb-NO" dirty="0" smtClean="0">
              <a:solidFill>
                <a:srgbClr val="009900"/>
              </a:solidFill>
            </a:endParaRPr>
          </a:p>
          <a:p>
            <a:pPr>
              <a:lnSpc>
                <a:spcPts val="2400"/>
              </a:lnSpc>
            </a:pPr>
            <a:r>
              <a:rPr lang="nb-NO" dirty="0"/>
              <a:t> </a:t>
            </a:r>
            <a:r>
              <a:rPr lang="nb-NO" dirty="0" smtClean="0"/>
              <a:t>                      </a:t>
            </a:r>
            <a:r>
              <a:rPr lang="nb-NO" sz="1200" dirty="0" smtClean="0"/>
              <a:t>(</a:t>
            </a:r>
            <a:r>
              <a:rPr lang="nb-NO" sz="1200" dirty="0"/>
              <a:t>Hernlund &amp; </a:t>
            </a:r>
            <a:r>
              <a:rPr lang="nb-NO" sz="1200" dirty="0" err="1"/>
              <a:t>McNamara</a:t>
            </a:r>
            <a:r>
              <a:rPr lang="nb-NO" sz="1200" dirty="0"/>
              <a:t>, 2015, </a:t>
            </a:r>
            <a:r>
              <a:rPr lang="nb-NO" sz="1200" dirty="0" err="1"/>
              <a:t>Treat</a:t>
            </a:r>
            <a:r>
              <a:rPr lang="nb-NO" sz="1200" dirty="0"/>
              <a:t>. </a:t>
            </a:r>
            <a:r>
              <a:rPr lang="nb-NO" sz="1200" dirty="0" err="1"/>
              <a:t>Geophys</a:t>
            </a:r>
            <a:r>
              <a:rPr lang="nb-NO" sz="1200" dirty="0"/>
              <a:t>.)</a:t>
            </a:r>
          </a:p>
          <a:p>
            <a:pPr>
              <a:lnSpc>
                <a:spcPts val="2400"/>
              </a:lnSpc>
            </a:pPr>
            <a:endParaRPr lang="en-GB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279" y="95297"/>
            <a:ext cx="3515770" cy="331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4329" y="3666212"/>
            <a:ext cx="3012537" cy="1585049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" b="1" dirty="0" smtClean="0"/>
              <a:t>Seismology</a:t>
            </a:r>
          </a:p>
          <a:p>
            <a:r>
              <a:rPr lang="en-GB" sz="1200" dirty="0" smtClean="0"/>
              <a:t>Lay &amp; </a:t>
            </a:r>
            <a:r>
              <a:rPr lang="en-GB" sz="1200" dirty="0"/>
              <a:t>Young, </a:t>
            </a:r>
            <a:r>
              <a:rPr lang="en-GB" sz="1200" dirty="0" smtClean="0"/>
              <a:t>1990</a:t>
            </a:r>
          </a:p>
          <a:p>
            <a:r>
              <a:rPr lang="en-GB" sz="1200" dirty="0" err="1" smtClean="0"/>
              <a:t>Garnero</a:t>
            </a:r>
            <a:r>
              <a:rPr lang="en-GB" sz="1200" dirty="0" smtClean="0"/>
              <a:t> </a:t>
            </a:r>
            <a:r>
              <a:rPr lang="en-GB" sz="1200" dirty="0"/>
              <a:t>et al., </a:t>
            </a:r>
            <a:r>
              <a:rPr lang="en-GB" sz="1200" dirty="0" smtClean="0"/>
              <a:t>1993</a:t>
            </a:r>
          </a:p>
          <a:p>
            <a:r>
              <a:rPr lang="en-GB" sz="1200" dirty="0" err="1" smtClean="0"/>
              <a:t>Helffrich</a:t>
            </a:r>
            <a:r>
              <a:rPr lang="en-GB" sz="1200" dirty="0" smtClean="0"/>
              <a:t> &amp; </a:t>
            </a:r>
            <a:r>
              <a:rPr lang="en-GB" sz="1200" dirty="0" err="1"/>
              <a:t>Kaneshima</a:t>
            </a:r>
            <a:r>
              <a:rPr lang="en-GB" sz="1200" dirty="0"/>
              <a:t>, </a:t>
            </a:r>
            <a:r>
              <a:rPr lang="en-GB" sz="1200" dirty="0" smtClean="0"/>
              <a:t>2010</a:t>
            </a:r>
          </a:p>
          <a:p>
            <a:r>
              <a:rPr lang="en-GB" sz="1200" dirty="0" err="1" smtClean="0"/>
              <a:t>Kaneshima</a:t>
            </a:r>
            <a:r>
              <a:rPr lang="en-GB" sz="1200" dirty="0" smtClean="0"/>
              <a:t> &amp; </a:t>
            </a:r>
            <a:r>
              <a:rPr lang="en-GB" sz="1200" dirty="0" err="1"/>
              <a:t>Helffrich</a:t>
            </a:r>
            <a:r>
              <a:rPr lang="en-GB" sz="1200" dirty="0"/>
              <a:t>, </a:t>
            </a:r>
            <a:r>
              <a:rPr lang="en-GB" sz="1200" dirty="0" smtClean="0"/>
              <a:t>2013</a:t>
            </a:r>
          </a:p>
          <a:p>
            <a:r>
              <a:rPr lang="en-GB" sz="1200" dirty="0" err="1" smtClean="0"/>
              <a:t>Kaneshima</a:t>
            </a:r>
            <a:r>
              <a:rPr lang="en-GB" sz="1200" dirty="0" smtClean="0"/>
              <a:t> &amp; Matsuzawa, 2015</a:t>
            </a:r>
          </a:p>
          <a:p>
            <a:r>
              <a:rPr lang="en-GB" sz="1200" b="1" dirty="0" err="1" smtClean="0">
                <a:solidFill>
                  <a:srgbClr val="9900CC"/>
                </a:solidFill>
              </a:rPr>
              <a:t>Kaneshima</a:t>
            </a:r>
            <a:r>
              <a:rPr lang="en-GB" sz="1200" b="1" dirty="0">
                <a:solidFill>
                  <a:srgbClr val="9900CC"/>
                </a:solidFill>
              </a:rPr>
              <a:t>, </a:t>
            </a:r>
            <a:r>
              <a:rPr lang="en-GB" sz="1200" b="1" dirty="0" smtClean="0">
                <a:solidFill>
                  <a:srgbClr val="9900CC"/>
                </a:solidFill>
              </a:rPr>
              <a:t>2018</a:t>
            </a:r>
          </a:p>
          <a:p>
            <a:r>
              <a:rPr lang="nb-NO" sz="1200" b="1" dirty="0" smtClean="0">
                <a:solidFill>
                  <a:srgbClr val="0066FF"/>
                </a:solidFill>
              </a:rPr>
              <a:t>Irving et al., 2018: </a:t>
            </a:r>
            <a:r>
              <a:rPr lang="nb-NO" sz="1200" dirty="0" smtClean="0">
                <a:solidFill>
                  <a:srgbClr val="0066FF"/>
                </a:solidFill>
              </a:rPr>
              <a:t>Adiabatic outermost  core</a:t>
            </a:r>
            <a:endParaRPr lang="en-GB" sz="1200" dirty="0">
              <a:solidFill>
                <a:srgbClr val="0066FF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 rot="5400000">
            <a:off x="7739256" y="394404"/>
            <a:ext cx="154393" cy="1404283"/>
          </a:xfrm>
          <a:prstGeom prst="leftBrac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377246" y="724274"/>
            <a:ext cx="878767" cy="349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  0-445 km</a:t>
            </a:r>
          </a:p>
          <a:p>
            <a:pPr>
              <a:lnSpc>
                <a:spcPts val="10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below CMB</a:t>
            </a:r>
            <a:endParaRPr lang="en-GB" sz="1100" dirty="0">
              <a:solidFill>
                <a:srgbClr val="99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5680" y="5517232"/>
            <a:ext cx="2042547" cy="1215717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300" b="1" dirty="0" smtClean="0"/>
              <a:t>Models</a:t>
            </a:r>
          </a:p>
          <a:p>
            <a:r>
              <a:rPr lang="en-GB" sz="1200" dirty="0"/>
              <a:t>Buffet, </a:t>
            </a:r>
            <a:r>
              <a:rPr lang="en-GB" sz="1200" dirty="0" smtClean="0"/>
              <a:t>2010</a:t>
            </a:r>
          </a:p>
          <a:p>
            <a:r>
              <a:rPr lang="en-GB" sz="1200" dirty="0" smtClean="0"/>
              <a:t>Buffet &amp; </a:t>
            </a:r>
            <a:r>
              <a:rPr lang="en-GB" sz="1200" dirty="0" err="1"/>
              <a:t>Seagle</a:t>
            </a:r>
            <a:r>
              <a:rPr lang="en-GB" sz="1200" dirty="0"/>
              <a:t>, </a:t>
            </a:r>
            <a:r>
              <a:rPr lang="en-GB" sz="1200" dirty="0" smtClean="0"/>
              <a:t>2010</a:t>
            </a:r>
          </a:p>
          <a:p>
            <a:r>
              <a:rPr lang="en-GB" sz="1200" dirty="0" err="1" smtClean="0"/>
              <a:t>Gubbins</a:t>
            </a:r>
            <a:r>
              <a:rPr lang="en-GB" sz="1200" dirty="0" smtClean="0"/>
              <a:t> &amp; </a:t>
            </a:r>
            <a:r>
              <a:rPr lang="en-GB" sz="1200" dirty="0"/>
              <a:t>Davies, </a:t>
            </a:r>
            <a:r>
              <a:rPr lang="en-GB" sz="1200" dirty="0" smtClean="0"/>
              <a:t>2013</a:t>
            </a:r>
          </a:p>
          <a:p>
            <a:r>
              <a:rPr lang="en-GB" sz="1200" dirty="0" smtClean="0"/>
              <a:t>Hernlund &amp; </a:t>
            </a:r>
            <a:r>
              <a:rPr lang="en-GB" sz="1200" dirty="0"/>
              <a:t>McNamara, </a:t>
            </a:r>
            <a:r>
              <a:rPr lang="en-GB" sz="1200" dirty="0" smtClean="0"/>
              <a:t>2015</a:t>
            </a:r>
          </a:p>
          <a:p>
            <a:r>
              <a:rPr lang="en-GB" sz="1200" dirty="0" smtClean="0"/>
              <a:t>Brodholt &amp; Badro, 2017 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698561" y="3026634"/>
            <a:ext cx="18485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 err="1" smtClean="0">
                <a:solidFill>
                  <a:srgbClr val="9900CC"/>
                </a:solidFill>
              </a:rPr>
              <a:t>Kaneshima</a:t>
            </a:r>
            <a:r>
              <a:rPr lang="en-GB" sz="1300" dirty="0" smtClean="0">
                <a:solidFill>
                  <a:srgbClr val="9900CC"/>
                </a:solidFill>
              </a:rPr>
              <a:t> (2018, PEPI)</a:t>
            </a:r>
            <a:endParaRPr lang="en-GB" sz="1300" dirty="0">
              <a:solidFill>
                <a:srgbClr val="9900C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10800000">
            <a:off x="8557303" y="1225827"/>
            <a:ext cx="118735" cy="927651"/>
          </a:xfrm>
          <a:prstGeom prst="leftBrac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611196" y="1591721"/>
            <a:ext cx="513282" cy="22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0.4 %</a:t>
            </a:r>
            <a:endParaRPr lang="en-GB" sz="11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6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4" name="Rectangle 44"/>
          <p:cNvSpPr>
            <a:spLocks noChangeArrowheads="1"/>
          </p:cNvSpPr>
          <p:nvPr/>
        </p:nvSpPr>
        <p:spPr bwMode="auto">
          <a:xfrm>
            <a:off x="6764338" y="3875088"/>
            <a:ext cx="2232025" cy="573087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7625" y="31750"/>
            <a:ext cx="42735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0000FF"/>
                </a:solidFill>
              </a:rPr>
              <a:t>Scenario with two magma ocean</a:t>
            </a:r>
          </a:p>
          <a:p>
            <a:r>
              <a:rPr lang="nb-NO" sz="400"/>
              <a:t>      </a:t>
            </a:r>
          </a:p>
          <a:p>
            <a:r>
              <a:rPr lang="nb-NO"/>
              <a:t>  </a:t>
            </a:r>
            <a:r>
              <a:rPr lang="nb-NO" sz="1400"/>
              <a:t>Labrosse et al (2007, Nature)</a:t>
            </a:r>
          </a:p>
          <a:p>
            <a:r>
              <a:rPr lang="nb-NO" sz="1400"/>
              <a:t>  Stixrude et al. (2009, Earth Planet. Sci. Lett.)</a:t>
            </a:r>
            <a:endParaRPr lang="en-GB" sz="1400" dirty="0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770688" y="706438"/>
            <a:ext cx="2232025" cy="465137"/>
          </a:xfrm>
          <a:prstGeom prst="rect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6770688" y="1120775"/>
            <a:ext cx="2232025" cy="1274763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 rot="1204204">
            <a:off x="8248650" y="1144588"/>
            <a:ext cx="142875" cy="69850"/>
          </a:xfrm>
          <a:prstGeom prst="rect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8826500" y="1146175"/>
            <a:ext cx="160338" cy="69850"/>
          </a:xfrm>
          <a:prstGeom prst="cube">
            <a:avLst>
              <a:gd name="adj" fmla="val 100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 rot="1048228">
            <a:off x="8510588" y="1184275"/>
            <a:ext cx="153987" cy="77788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52" name="AutoShape 12"/>
          <p:cNvSpPr>
            <a:spLocks noChangeArrowheads="1"/>
          </p:cNvSpPr>
          <p:nvPr/>
        </p:nvSpPr>
        <p:spPr bwMode="auto">
          <a:xfrm>
            <a:off x="8012113" y="1120775"/>
            <a:ext cx="103187" cy="111125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6770688" y="2393950"/>
            <a:ext cx="2233612" cy="3175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7569200" y="2354263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>
                <a:solidFill>
                  <a:srgbClr val="CCFFFF"/>
                </a:solidFill>
              </a:rPr>
              <a:t>Core</a:t>
            </a:r>
            <a:endParaRPr lang="en-GB" sz="1600" b="1" dirty="0">
              <a:solidFill>
                <a:srgbClr val="CCFFFF"/>
              </a:solidFill>
            </a:endParaRPr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>
            <a:off x="7059613" y="1322388"/>
            <a:ext cx="71437" cy="71437"/>
          </a:xfrm>
          <a:prstGeom prst="cube">
            <a:avLst>
              <a:gd name="adj" fmla="val 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 rot="-4954115">
            <a:off x="7550150" y="1235075"/>
            <a:ext cx="179388" cy="84138"/>
          </a:xfrm>
          <a:prstGeom prst="cube">
            <a:avLst>
              <a:gd name="adj" fmla="val 100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6788150" y="1120775"/>
            <a:ext cx="144463" cy="71438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6861175" y="1265238"/>
            <a:ext cx="103188" cy="111125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8388350" y="1338263"/>
            <a:ext cx="119063" cy="87312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2" name="AutoShape 22"/>
          <p:cNvSpPr>
            <a:spLocks noChangeArrowheads="1"/>
          </p:cNvSpPr>
          <p:nvPr/>
        </p:nvSpPr>
        <p:spPr bwMode="auto">
          <a:xfrm>
            <a:off x="7716838" y="1108075"/>
            <a:ext cx="142875" cy="71438"/>
          </a:xfrm>
          <a:prstGeom prst="roundRect">
            <a:avLst>
              <a:gd name="adj" fmla="val 16667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3" name="AutoShape 23"/>
          <p:cNvSpPr>
            <a:spLocks noChangeArrowheads="1"/>
          </p:cNvSpPr>
          <p:nvPr/>
        </p:nvSpPr>
        <p:spPr bwMode="auto">
          <a:xfrm>
            <a:off x="7229475" y="1489075"/>
            <a:ext cx="73025" cy="71438"/>
          </a:xfrm>
          <a:prstGeom prst="roundRect">
            <a:avLst>
              <a:gd name="adj" fmla="val 16667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4" name="AutoShape 24"/>
          <p:cNvSpPr>
            <a:spLocks noChangeArrowheads="1"/>
          </p:cNvSpPr>
          <p:nvPr/>
        </p:nvSpPr>
        <p:spPr bwMode="auto">
          <a:xfrm rot="-800651">
            <a:off x="8088313" y="1322388"/>
            <a:ext cx="150812" cy="85725"/>
          </a:xfrm>
          <a:prstGeom prst="roundRect">
            <a:avLst>
              <a:gd name="adj" fmla="val 16667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5" name="Oval 25"/>
          <p:cNvSpPr>
            <a:spLocks noChangeArrowheads="1"/>
          </p:cNvSpPr>
          <p:nvPr/>
        </p:nvSpPr>
        <p:spPr bwMode="auto">
          <a:xfrm>
            <a:off x="8156575" y="1625600"/>
            <a:ext cx="88900" cy="82550"/>
          </a:xfrm>
          <a:prstGeom prst="ellipse">
            <a:avLst/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6" name="AutoShape 26"/>
          <p:cNvSpPr>
            <a:spLocks noChangeArrowheads="1"/>
          </p:cNvSpPr>
          <p:nvPr/>
        </p:nvSpPr>
        <p:spPr bwMode="auto">
          <a:xfrm>
            <a:off x="8659813" y="1120775"/>
            <a:ext cx="144462" cy="71438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6791325" y="1441450"/>
            <a:ext cx="71438" cy="71438"/>
          </a:xfrm>
          <a:prstGeom prst="cube">
            <a:avLst>
              <a:gd name="adj" fmla="val 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8" name="AutoShape 28"/>
          <p:cNvSpPr>
            <a:spLocks noChangeArrowheads="1"/>
          </p:cNvSpPr>
          <p:nvPr/>
        </p:nvSpPr>
        <p:spPr bwMode="auto">
          <a:xfrm>
            <a:off x="7229475" y="1273175"/>
            <a:ext cx="142875" cy="71438"/>
          </a:xfrm>
          <a:prstGeom prst="roundRect">
            <a:avLst>
              <a:gd name="adj" fmla="val 16667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9" name="AutoShape 29"/>
          <p:cNvSpPr>
            <a:spLocks noChangeArrowheads="1"/>
          </p:cNvSpPr>
          <p:nvPr/>
        </p:nvSpPr>
        <p:spPr bwMode="auto">
          <a:xfrm>
            <a:off x="7292975" y="1841500"/>
            <a:ext cx="73025" cy="71438"/>
          </a:xfrm>
          <a:prstGeom prst="roundRect">
            <a:avLst>
              <a:gd name="adj" fmla="val 16667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70" name="AutoShape 30"/>
          <p:cNvSpPr>
            <a:spLocks noChangeArrowheads="1"/>
          </p:cNvSpPr>
          <p:nvPr/>
        </p:nvSpPr>
        <p:spPr bwMode="auto">
          <a:xfrm rot="712284">
            <a:off x="7042150" y="1122363"/>
            <a:ext cx="125413" cy="101600"/>
          </a:xfrm>
          <a:prstGeom prst="roundRect">
            <a:avLst>
              <a:gd name="adj" fmla="val 16667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72" name="AutoShape 32"/>
          <p:cNvSpPr>
            <a:spLocks noChangeArrowheads="1"/>
          </p:cNvSpPr>
          <p:nvPr/>
        </p:nvSpPr>
        <p:spPr bwMode="auto">
          <a:xfrm rot="-8543519" flipH="1" flipV="1">
            <a:off x="7461250" y="1371600"/>
            <a:ext cx="120650" cy="69850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273" name="AutoShape 33"/>
          <p:cNvSpPr>
            <a:spLocks noChangeArrowheads="1"/>
          </p:cNvSpPr>
          <p:nvPr/>
        </p:nvSpPr>
        <p:spPr bwMode="auto">
          <a:xfrm rot="-8543519" flipH="1" flipV="1">
            <a:off x="7004050" y="1625600"/>
            <a:ext cx="120650" cy="69850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274" name="AutoShape 34"/>
          <p:cNvSpPr>
            <a:spLocks noChangeArrowheads="1"/>
          </p:cNvSpPr>
          <p:nvPr/>
        </p:nvSpPr>
        <p:spPr bwMode="auto">
          <a:xfrm rot="10005362" flipH="1" flipV="1">
            <a:off x="7366000" y="1108075"/>
            <a:ext cx="157163" cy="73025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275" name="AutoShape 35"/>
          <p:cNvSpPr>
            <a:spLocks noChangeArrowheads="1"/>
          </p:cNvSpPr>
          <p:nvPr/>
        </p:nvSpPr>
        <p:spPr bwMode="auto">
          <a:xfrm rot="9884155" flipH="1" flipV="1">
            <a:off x="7843838" y="1254125"/>
            <a:ext cx="104775" cy="93663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276" name="AutoShape 36"/>
          <p:cNvSpPr>
            <a:spLocks noChangeArrowheads="1"/>
          </p:cNvSpPr>
          <p:nvPr/>
        </p:nvSpPr>
        <p:spPr bwMode="auto">
          <a:xfrm>
            <a:off x="8732838" y="1770063"/>
            <a:ext cx="69850" cy="69850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77" name="AutoShape 37"/>
          <p:cNvSpPr>
            <a:spLocks noChangeArrowheads="1"/>
          </p:cNvSpPr>
          <p:nvPr/>
        </p:nvSpPr>
        <p:spPr bwMode="auto">
          <a:xfrm>
            <a:off x="7851775" y="1720850"/>
            <a:ext cx="71438" cy="71438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78" name="Line 38"/>
          <p:cNvSpPr>
            <a:spLocks noChangeShapeType="1"/>
          </p:cNvSpPr>
          <p:nvPr/>
        </p:nvSpPr>
        <p:spPr bwMode="auto">
          <a:xfrm flipV="1">
            <a:off x="7334250" y="16891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79" name="Line 39"/>
          <p:cNvSpPr>
            <a:spLocks noChangeShapeType="1"/>
          </p:cNvSpPr>
          <p:nvPr/>
        </p:nvSpPr>
        <p:spPr bwMode="auto">
          <a:xfrm flipV="1">
            <a:off x="7042150" y="146685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80" name="Line 40"/>
          <p:cNvSpPr>
            <a:spLocks noChangeShapeType="1"/>
          </p:cNvSpPr>
          <p:nvPr/>
        </p:nvSpPr>
        <p:spPr bwMode="auto">
          <a:xfrm flipV="1">
            <a:off x="8196263" y="146685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81" name="Line 41"/>
          <p:cNvSpPr>
            <a:spLocks noChangeShapeType="1"/>
          </p:cNvSpPr>
          <p:nvPr/>
        </p:nvSpPr>
        <p:spPr bwMode="auto">
          <a:xfrm flipV="1">
            <a:off x="7878763" y="156527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82" name="Line 42"/>
          <p:cNvSpPr>
            <a:spLocks noChangeShapeType="1"/>
          </p:cNvSpPr>
          <p:nvPr/>
        </p:nvSpPr>
        <p:spPr bwMode="auto">
          <a:xfrm flipV="1">
            <a:off x="8764588" y="161131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83" name="Rectangle 43"/>
          <p:cNvSpPr>
            <a:spLocks noChangeArrowheads="1"/>
          </p:cNvSpPr>
          <p:nvPr/>
        </p:nvSpPr>
        <p:spPr bwMode="auto">
          <a:xfrm>
            <a:off x="6764338" y="2832100"/>
            <a:ext cx="2232025" cy="1081088"/>
          </a:xfrm>
          <a:prstGeom prst="rect">
            <a:avLst/>
          </a:prstGeom>
          <a:gradFill rotWithShape="1">
            <a:gsLst>
              <a:gs pos="0">
                <a:srgbClr val="00FF99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285" name="Rectangle 45"/>
          <p:cNvSpPr>
            <a:spLocks noChangeArrowheads="1"/>
          </p:cNvSpPr>
          <p:nvPr/>
        </p:nvSpPr>
        <p:spPr bwMode="auto">
          <a:xfrm rot="1204204">
            <a:off x="8329613" y="3929063"/>
            <a:ext cx="142875" cy="6985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86" name="AutoShape 46"/>
          <p:cNvSpPr>
            <a:spLocks noChangeArrowheads="1"/>
          </p:cNvSpPr>
          <p:nvPr/>
        </p:nvSpPr>
        <p:spPr bwMode="auto">
          <a:xfrm>
            <a:off x="8828088" y="3938588"/>
            <a:ext cx="160337" cy="69850"/>
          </a:xfrm>
          <a:prstGeom prst="cube">
            <a:avLst>
              <a:gd name="adj" fmla="val 100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87" name="AutoShape 47"/>
          <p:cNvSpPr>
            <a:spLocks noChangeArrowheads="1"/>
          </p:cNvSpPr>
          <p:nvPr/>
        </p:nvSpPr>
        <p:spPr bwMode="auto">
          <a:xfrm rot="1048228">
            <a:off x="7885113" y="3910013"/>
            <a:ext cx="153987" cy="77787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88" name="AutoShape 48"/>
          <p:cNvSpPr>
            <a:spLocks noChangeArrowheads="1"/>
          </p:cNvSpPr>
          <p:nvPr/>
        </p:nvSpPr>
        <p:spPr bwMode="auto">
          <a:xfrm>
            <a:off x="8172450" y="3905250"/>
            <a:ext cx="103188" cy="111125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89" name="Rectangle 49"/>
          <p:cNvSpPr>
            <a:spLocks noChangeArrowheads="1"/>
          </p:cNvSpPr>
          <p:nvPr/>
        </p:nvSpPr>
        <p:spPr bwMode="auto">
          <a:xfrm>
            <a:off x="6764338" y="4424363"/>
            <a:ext cx="2233612" cy="3175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290" name="Text Box 50"/>
          <p:cNvSpPr txBox="1">
            <a:spLocks noChangeArrowheads="1"/>
          </p:cNvSpPr>
          <p:nvPr/>
        </p:nvSpPr>
        <p:spPr bwMode="auto">
          <a:xfrm>
            <a:off x="7562850" y="4384675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>
                <a:solidFill>
                  <a:srgbClr val="CCFFFF"/>
                </a:solidFill>
              </a:rPr>
              <a:t>Core</a:t>
            </a:r>
            <a:endParaRPr lang="en-GB" sz="1600" b="1" dirty="0">
              <a:solidFill>
                <a:srgbClr val="CCFFFF"/>
              </a:solidFill>
            </a:endParaRPr>
          </a:p>
        </p:txBody>
      </p:sp>
      <p:sp>
        <p:nvSpPr>
          <p:cNvPr id="10291" name="AutoShape 51"/>
          <p:cNvSpPr>
            <a:spLocks noChangeArrowheads="1"/>
          </p:cNvSpPr>
          <p:nvPr/>
        </p:nvSpPr>
        <p:spPr bwMode="auto">
          <a:xfrm>
            <a:off x="6862763" y="4041775"/>
            <a:ext cx="71437" cy="71438"/>
          </a:xfrm>
          <a:prstGeom prst="cube">
            <a:avLst>
              <a:gd name="adj" fmla="val 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2" name="AutoShape 52"/>
          <p:cNvSpPr>
            <a:spLocks noChangeArrowheads="1"/>
          </p:cNvSpPr>
          <p:nvPr/>
        </p:nvSpPr>
        <p:spPr bwMode="auto">
          <a:xfrm rot="-4954115">
            <a:off x="8497888" y="3978275"/>
            <a:ext cx="179388" cy="84137"/>
          </a:xfrm>
          <a:prstGeom prst="cube">
            <a:avLst>
              <a:gd name="adj" fmla="val 100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3" name="AutoShape 53"/>
          <p:cNvSpPr>
            <a:spLocks noChangeArrowheads="1"/>
          </p:cNvSpPr>
          <p:nvPr/>
        </p:nvSpPr>
        <p:spPr bwMode="auto">
          <a:xfrm>
            <a:off x="6789738" y="3913188"/>
            <a:ext cx="144462" cy="71437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4" name="AutoShape 54"/>
          <p:cNvSpPr>
            <a:spLocks noChangeArrowheads="1"/>
          </p:cNvSpPr>
          <p:nvPr/>
        </p:nvSpPr>
        <p:spPr bwMode="auto">
          <a:xfrm>
            <a:off x="7259638" y="4049713"/>
            <a:ext cx="103187" cy="111125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5" name="AutoShape 55"/>
          <p:cNvSpPr>
            <a:spLocks noChangeArrowheads="1"/>
          </p:cNvSpPr>
          <p:nvPr/>
        </p:nvSpPr>
        <p:spPr bwMode="auto">
          <a:xfrm>
            <a:off x="8445500" y="4067175"/>
            <a:ext cx="119063" cy="87313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6" name="AutoShape 56"/>
          <p:cNvSpPr>
            <a:spLocks noChangeArrowheads="1"/>
          </p:cNvSpPr>
          <p:nvPr/>
        </p:nvSpPr>
        <p:spPr bwMode="auto">
          <a:xfrm>
            <a:off x="7645400" y="3932238"/>
            <a:ext cx="142875" cy="7143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7" name="AutoShape 57"/>
          <p:cNvSpPr>
            <a:spLocks noChangeArrowheads="1"/>
          </p:cNvSpPr>
          <p:nvPr/>
        </p:nvSpPr>
        <p:spPr bwMode="auto">
          <a:xfrm>
            <a:off x="7493000" y="3970338"/>
            <a:ext cx="128588" cy="7143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8" name="AutoShape 58"/>
          <p:cNvSpPr>
            <a:spLocks noChangeArrowheads="1"/>
          </p:cNvSpPr>
          <p:nvPr/>
        </p:nvSpPr>
        <p:spPr bwMode="auto">
          <a:xfrm rot="-800651">
            <a:off x="8018463" y="4025900"/>
            <a:ext cx="150812" cy="85725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9" name="Oval 59"/>
          <p:cNvSpPr>
            <a:spLocks noChangeArrowheads="1"/>
          </p:cNvSpPr>
          <p:nvPr/>
        </p:nvSpPr>
        <p:spPr bwMode="auto">
          <a:xfrm>
            <a:off x="6958013" y="4243388"/>
            <a:ext cx="88900" cy="8255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00" name="AutoShape 60"/>
          <p:cNvSpPr>
            <a:spLocks noChangeArrowheads="1"/>
          </p:cNvSpPr>
          <p:nvPr/>
        </p:nvSpPr>
        <p:spPr bwMode="auto">
          <a:xfrm>
            <a:off x="8661400" y="3913188"/>
            <a:ext cx="144463" cy="71437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01" name="AutoShape 61"/>
          <p:cNvSpPr>
            <a:spLocks noChangeArrowheads="1"/>
          </p:cNvSpPr>
          <p:nvPr/>
        </p:nvSpPr>
        <p:spPr bwMode="auto">
          <a:xfrm>
            <a:off x="7064375" y="4017963"/>
            <a:ext cx="71438" cy="71437"/>
          </a:xfrm>
          <a:prstGeom prst="cube">
            <a:avLst>
              <a:gd name="adj" fmla="val 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02" name="AutoShape 62"/>
          <p:cNvSpPr>
            <a:spLocks noChangeArrowheads="1"/>
          </p:cNvSpPr>
          <p:nvPr/>
        </p:nvSpPr>
        <p:spPr bwMode="auto">
          <a:xfrm>
            <a:off x="7175500" y="3937000"/>
            <a:ext cx="142875" cy="71438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03" name="AutoShape 63"/>
          <p:cNvSpPr>
            <a:spLocks noChangeArrowheads="1"/>
          </p:cNvSpPr>
          <p:nvPr/>
        </p:nvSpPr>
        <p:spPr bwMode="auto">
          <a:xfrm>
            <a:off x="7659688" y="4189413"/>
            <a:ext cx="73025" cy="7143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04" name="AutoShape 64"/>
          <p:cNvSpPr>
            <a:spLocks noChangeArrowheads="1"/>
          </p:cNvSpPr>
          <p:nvPr/>
        </p:nvSpPr>
        <p:spPr bwMode="auto">
          <a:xfrm rot="712284">
            <a:off x="7361238" y="3930650"/>
            <a:ext cx="125412" cy="1016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05" name="AutoShape 65"/>
          <p:cNvSpPr>
            <a:spLocks noChangeArrowheads="1"/>
          </p:cNvSpPr>
          <p:nvPr/>
        </p:nvSpPr>
        <p:spPr bwMode="auto">
          <a:xfrm rot="-8543519" flipH="1" flipV="1">
            <a:off x="8281988" y="4019550"/>
            <a:ext cx="120650" cy="69850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306" name="AutoShape 66"/>
          <p:cNvSpPr>
            <a:spLocks noChangeArrowheads="1"/>
          </p:cNvSpPr>
          <p:nvPr/>
        </p:nvSpPr>
        <p:spPr bwMode="auto">
          <a:xfrm rot="-8543519" flipH="1" flipV="1">
            <a:off x="8659813" y="4203700"/>
            <a:ext cx="120650" cy="69850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307" name="AutoShape 67"/>
          <p:cNvSpPr>
            <a:spLocks noChangeArrowheads="1"/>
          </p:cNvSpPr>
          <p:nvPr/>
        </p:nvSpPr>
        <p:spPr bwMode="auto">
          <a:xfrm rot="10005362" flipH="1" flipV="1">
            <a:off x="6970713" y="3932238"/>
            <a:ext cx="157162" cy="73025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308" name="AutoShape 68"/>
          <p:cNvSpPr>
            <a:spLocks noChangeArrowheads="1"/>
          </p:cNvSpPr>
          <p:nvPr/>
        </p:nvSpPr>
        <p:spPr bwMode="auto">
          <a:xfrm rot="9884155" flipH="1" flipV="1">
            <a:off x="7813675" y="4013200"/>
            <a:ext cx="104775" cy="93663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309" name="AutoShape 69"/>
          <p:cNvSpPr>
            <a:spLocks noChangeArrowheads="1"/>
          </p:cNvSpPr>
          <p:nvPr/>
        </p:nvSpPr>
        <p:spPr bwMode="auto">
          <a:xfrm>
            <a:off x="8845550" y="4181475"/>
            <a:ext cx="125413" cy="77788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10" name="AutoShape 70"/>
          <p:cNvSpPr>
            <a:spLocks noChangeArrowheads="1"/>
          </p:cNvSpPr>
          <p:nvPr/>
        </p:nvSpPr>
        <p:spPr bwMode="auto">
          <a:xfrm>
            <a:off x="8194675" y="4259263"/>
            <a:ext cx="71438" cy="71437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11" name="Line 71"/>
          <p:cNvSpPr>
            <a:spLocks noChangeShapeType="1"/>
          </p:cNvSpPr>
          <p:nvPr/>
        </p:nvSpPr>
        <p:spPr bwMode="auto">
          <a:xfrm flipV="1">
            <a:off x="7700963" y="403701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312" name="Line 72"/>
          <p:cNvSpPr>
            <a:spLocks noChangeShapeType="1"/>
          </p:cNvSpPr>
          <p:nvPr/>
        </p:nvSpPr>
        <p:spPr bwMode="auto">
          <a:xfrm flipV="1">
            <a:off x="8697913" y="404495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313" name="Line 73"/>
          <p:cNvSpPr>
            <a:spLocks noChangeShapeType="1"/>
          </p:cNvSpPr>
          <p:nvPr/>
        </p:nvSpPr>
        <p:spPr bwMode="auto">
          <a:xfrm flipV="1">
            <a:off x="6997700" y="408463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314" name="Line 74"/>
          <p:cNvSpPr>
            <a:spLocks noChangeShapeType="1"/>
          </p:cNvSpPr>
          <p:nvPr/>
        </p:nvSpPr>
        <p:spPr bwMode="auto">
          <a:xfrm flipV="1">
            <a:off x="8221663" y="4103688"/>
            <a:ext cx="158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315" name="Line 75"/>
          <p:cNvSpPr>
            <a:spLocks noChangeShapeType="1"/>
          </p:cNvSpPr>
          <p:nvPr/>
        </p:nvSpPr>
        <p:spPr bwMode="auto">
          <a:xfrm flipV="1">
            <a:off x="8901113" y="40306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321" name="Rectangle 81"/>
          <p:cNvSpPr>
            <a:spLocks noChangeArrowheads="1"/>
          </p:cNvSpPr>
          <p:nvPr/>
        </p:nvSpPr>
        <p:spPr bwMode="auto">
          <a:xfrm>
            <a:off x="6765925" y="4868863"/>
            <a:ext cx="2232025" cy="1576387"/>
          </a:xfrm>
          <a:prstGeom prst="rect">
            <a:avLst/>
          </a:prstGeom>
          <a:gradFill rotWithShape="1">
            <a:gsLst>
              <a:gs pos="0">
                <a:srgbClr val="00FF99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22" name="Rectangle 82"/>
          <p:cNvSpPr>
            <a:spLocks noChangeArrowheads="1"/>
          </p:cNvSpPr>
          <p:nvPr/>
        </p:nvSpPr>
        <p:spPr bwMode="auto">
          <a:xfrm>
            <a:off x="6765925" y="6413500"/>
            <a:ext cx="2233613" cy="3651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323" name="Text Box 83"/>
          <p:cNvSpPr txBox="1">
            <a:spLocks noChangeArrowheads="1"/>
          </p:cNvSpPr>
          <p:nvPr/>
        </p:nvSpPr>
        <p:spPr bwMode="auto">
          <a:xfrm>
            <a:off x="7564438" y="6421438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>
                <a:solidFill>
                  <a:srgbClr val="CCFFFF"/>
                </a:solidFill>
              </a:rPr>
              <a:t>Core</a:t>
            </a:r>
            <a:endParaRPr lang="en-GB" sz="1600" b="1" dirty="0">
              <a:solidFill>
                <a:srgbClr val="CCFFFF"/>
              </a:solidFill>
            </a:endParaRPr>
          </a:p>
        </p:txBody>
      </p:sp>
      <p:sp>
        <p:nvSpPr>
          <p:cNvPr id="10326" name="Text Box 86"/>
          <p:cNvSpPr txBox="1">
            <a:spLocks noChangeArrowheads="1"/>
          </p:cNvSpPr>
          <p:nvPr/>
        </p:nvSpPr>
        <p:spPr bwMode="auto">
          <a:xfrm>
            <a:off x="276225" y="5699125"/>
            <a:ext cx="3503613" cy="90011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>
                <a:solidFill>
                  <a:srgbClr val="3333FF"/>
                </a:solidFill>
              </a:rPr>
              <a:t>Inner magma ocean:</a:t>
            </a:r>
          </a:p>
          <a:p>
            <a:pPr>
              <a:lnSpc>
                <a:spcPts val="2100"/>
              </a:lnSpc>
            </a:pPr>
            <a:r>
              <a:rPr lang="nb-NO" sz="1600"/>
              <a:t> melt density  &gt;  crystal density (pv, fp)</a:t>
            </a:r>
          </a:p>
          <a:p>
            <a:pPr>
              <a:lnSpc>
                <a:spcPts val="2100"/>
              </a:lnSpc>
            </a:pPr>
            <a:r>
              <a:rPr lang="nb-NO" sz="1600"/>
              <a:t>   (Fe/Mg)</a:t>
            </a:r>
            <a:r>
              <a:rPr lang="nb-NO" sz="1600" baseline="-16000"/>
              <a:t>melt</a:t>
            </a:r>
            <a:r>
              <a:rPr lang="nb-NO" sz="1600"/>
              <a:t>  &gt;  (Fe/Mg)</a:t>
            </a:r>
            <a:r>
              <a:rPr lang="nb-NO" sz="1600" baseline="-16000"/>
              <a:t>crystals</a:t>
            </a:r>
            <a:endParaRPr lang="en-GB" sz="1600" baseline="-16000" dirty="0"/>
          </a:p>
        </p:txBody>
      </p:sp>
      <p:sp>
        <p:nvSpPr>
          <p:cNvPr id="10328" name="Text Box 88"/>
          <p:cNvSpPr txBox="1">
            <a:spLocks noChangeArrowheads="1"/>
          </p:cNvSpPr>
          <p:nvPr/>
        </p:nvSpPr>
        <p:spPr bwMode="auto">
          <a:xfrm>
            <a:off x="5875338" y="676275"/>
            <a:ext cx="938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3333FF"/>
                </a:solidFill>
              </a:rPr>
              <a:t>Stage 1</a:t>
            </a:r>
            <a:endParaRPr lang="en-GB" sz="2000" dirty="0">
              <a:solidFill>
                <a:srgbClr val="3333FF"/>
              </a:solidFill>
            </a:endParaRPr>
          </a:p>
        </p:txBody>
      </p:sp>
      <p:sp>
        <p:nvSpPr>
          <p:cNvPr id="10329" name="Text Box 89"/>
          <p:cNvSpPr txBox="1">
            <a:spLocks noChangeArrowheads="1"/>
          </p:cNvSpPr>
          <p:nvPr/>
        </p:nvSpPr>
        <p:spPr bwMode="auto">
          <a:xfrm>
            <a:off x="5845175" y="2814638"/>
            <a:ext cx="938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3333FF"/>
                </a:solidFill>
              </a:rPr>
              <a:t>Stage 2</a:t>
            </a:r>
            <a:endParaRPr lang="en-GB" sz="2000" dirty="0">
              <a:solidFill>
                <a:srgbClr val="3333FF"/>
              </a:solidFill>
            </a:endParaRPr>
          </a:p>
        </p:txBody>
      </p:sp>
      <p:sp>
        <p:nvSpPr>
          <p:cNvPr id="10330" name="Text Box 90"/>
          <p:cNvSpPr txBox="1">
            <a:spLocks noChangeArrowheads="1"/>
          </p:cNvSpPr>
          <p:nvPr/>
        </p:nvSpPr>
        <p:spPr bwMode="auto">
          <a:xfrm>
            <a:off x="5859463" y="4879975"/>
            <a:ext cx="938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3333FF"/>
                </a:solidFill>
              </a:rPr>
              <a:t>Stage 3</a:t>
            </a:r>
            <a:endParaRPr lang="en-GB" sz="2000" dirty="0">
              <a:solidFill>
                <a:srgbClr val="3333FF"/>
              </a:solidFill>
            </a:endParaRPr>
          </a:p>
        </p:txBody>
      </p:sp>
      <p:sp>
        <p:nvSpPr>
          <p:cNvPr id="10332" name="Text Box 92"/>
          <p:cNvSpPr txBox="1">
            <a:spLocks noChangeArrowheads="1"/>
          </p:cNvSpPr>
          <p:nvPr/>
        </p:nvSpPr>
        <p:spPr bwMode="auto">
          <a:xfrm>
            <a:off x="7393199" y="5884802"/>
            <a:ext cx="156485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</a:pPr>
            <a:r>
              <a:rPr lang="nb-NO" sz="1400" b="1" dirty="0">
                <a:solidFill>
                  <a:srgbClr val="CCFFFF"/>
                </a:solidFill>
              </a:rPr>
              <a:t>Fe-</a:t>
            </a:r>
            <a:r>
              <a:rPr lang="nb-NO" sz="1400" b="1" dirty="0" err="1">
                <a:solidFill>
                  <a:srgbClr val="CCFFFF"/>
                </a:solidFill>
              </a:rPr>
              <a:t>rich</a:t>
            </a:r>
            <a:r>
              <a:rPr lang="nb-NO" sz="1400" b="1" dirty="0">
                <a:solidFill>
                  <a:srgbClr val="CCFFFF"/>
                </a:solidFill>
              </a:rPr>
              <a:t> </a:t>
            </a:r>
            <a:r>
              <a:rPr lang="nb-NO" sz="1400" b="1" dirty="0" err="1">
                <a:solidFill>
                  <a:srgbClr val="CCFFFF"/>
                </a:solidFill>
              </a:rPr>
              <a:t>cumulates</a:t>
            </a:r>
            <a:endParaRPr lang="nb-NO" sz="1400" b="1" dirty="0">
              <a:solidFill>
                <a:srgbClr val="CCFFFF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200" dirty="0" err="1">
                <a:solidFill>
                  <a:srgbClr val="CCFFFF"/>
                </a:solidFill>
              </a:rPr>
              <a:t>starting</a:t>
            </a:r>
            <a:r>
              <a:rPr lang="nb-NO" sz="1200" dirty="0">
                <a:solidFill>
                  <a:srgbClr val="CCFFFF"/>
                </a:solidFill>
              </a:rPr>
              <a:t> </a:t>
            </a:r>
            <a:r>
              <a:rPr lang="nb-NO" sz="1200" dirty="0" err="1">
                <a:solidFill>
                  <a:srgbClr val="CCFFFF"/>
                </a:solidFill>
              </a:rPr>
              <a:t>point</a:t>
            </a:r>
            <a:r>
              <a:rPr lang="nb-NO" sz="1200" dirty="0">
                <a:solidFill>
                  <a:srgbClr val="CCFFFF"/>
                </a:solidFill>
              </a:rPr>
              <a:t> for </a:t>
            </a:r>
          </a:p>
          <a:p>
            <a:pPr>
              <a:lnSpc>
                <a:spcPts val="1200"/>
              </a:lnSpc>
            </a:pPr>
            <a:r>
              <a:rPr lang="nb-NO" sz="1200" dirty="0" err="1">
                <a:solidFill>
                  <a:srgbClr val="CCFFFF"/>
                </a:solidFill>
              </a:rPr>
              <a:t>thermochemical</a:t>
            </a:r>
            <a:r>
              <a:rPr lang="nb-NO" sz="1200" dirty="0">
                <a:solidFill>
                  <a:srgbClr val="CCFFFF"/>
                </a:solidFill>
              </a:rPr>
              <a:t> piles</a:t>
            </a:r>
            <a:endParaRPr lang="en-GB" sz="1200" dirty="0">
              <a:solidFill>
                <a:srgbClr val="CCFFFF"/>
              </a:solidFill>
            </a:endParaRPr>
          </a:p>
        </p:txBody>
      </p:sp>
      <p:sp>
        <p:nvSpPr>
          <p:cNvPr id="10335" name="Text Box 95"/>
          <p:cNvSpPr txBox="1">
            <a:spLocks noChangeArrowheads="1"/>
          </p:cNvSpPr>
          <p:nvPr/>
        </p:nvSpPr>
        <p:spPr bwMode="auto">
          <a:xfrm>
            <a:off x="6948488" y="2828925"/>
            <a:ext cx="18208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>
                <a:solidFill>
                  <a:srgbClr val="0066FF"/>
                </a:solidFill>
              </a:rPr>
              <a:t>Cumulates with lower Fe/Mg</a:t>
            </a:r>
            <a:endParaRPr lang="en-GB" sz="1100" dirty="0">
              <a:solidFill>
                <a:srgbClr val="0066FF"/>
              </a:solidFill>
            </a:endParaRPr>
          </a:p>
        </p:txBody>
      </p:sp>
      <p:sp>
        <p:nvSpPr>
          <p:cNvPr id="10336" name="Text Box 96"/>
          <p:cNvSpPr txBox="1">
            <a:spLocks noChangeArrowheads="1"/>
          </p:cNvSpPr>
          <p:nvPr/>
        </p:nvSpPr>
        <p:spPr bwMode="auto">
          <a:xfrm>
            <a:off x="6948488" y="3548063"/>
            <a:ext cx="18589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>
                <a:solidFill>
                  <a:srgbClr val="CCFFFF"/>
                </a:solidFill>
              </a:rPr>
              <a:t>Cumulates with higher Fe/Mg</a:t>
            </a:r>
            <a:endParaRPr lang="en-GB" sz="1100" dirty="0">
              <a:solidFill>
                <a:srgbClr val="CCFFFF"/>
              </a:solidFill>
            </a:endParaRPr>
          </a:p>
        </p:txBody>
      </p:sp>
      <p:pic>
        <p:nvPicPr>
          <p:cNvPr id="80" name="Picture 3" descr="M:\pc\Dokumenter\Adobe-Illustr-figures\EarlyEarth\core-segr.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8" y="1093626"/>
            <a:ext cx="4183224" cy="418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2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4" grpId="0" animBg="1"/>
      <p:bldP spid="10245" grpId="0" animBg="1"/>
      <p:bldP spid="10246" grpId="0" animBg="1"/>
      <p:bldP spid="10247" grpId="0" animBg="1"/>
      <p:bldP spid="10250" grpId="0" animBg="1"/>
      <p:bldP spid="10251" grpId="0" animBg="1"/>
      <p:bldP spid="10252" grpId="0" animBg="1"/>
      <p:bldP spid="10253" grpId="0" animBg="1"/>
      <p:bldP spid="10255" grpId="0"/>
      <p:bldP spid="10256" grpId="0" animBg="1"/>
      <p:bldP spid="10258" grpId="0" animBg="1"/>
      <p:bldP spid="10259" grpId="0" animBg="1"/>
      <p:bldP spid="10260" grpId="0" animBg="1"/>
      <p:bldP spid="10261" grpId="0" animBg="1"/>
      <p:bldP spid="10262" grpId="0" animBg="1"/>
      <p:bldP spid="10263" grpId="0" animBg="1"/>
      <p:bldP spid="10264" grpId="0" animBg="1"/>
      <p:bldP spid="10265" grpId="0" animBg="1"/>
      <p:bldP spid="10266" grpId="0" animBg="1"/>
      <p:bldP spid="10267" grpId="0" animBg="1"/>
      <p:bldP spid="10268" grpId="0" animBg="1"/>
      <p:bldP spid="10269" grpId="0" animBg="1"/>
      <p:bldP spid="10270" grpId="0" animBg="1"/>
      <p:bldP spid="10272" grpId="0" animBg="1"/>
      <p:bldP spid="10273" grpId="0" animBg="1"/>
      <p:bldP spid="10274" grpId="0" animBg="1"/>
      <p:bldP spid="10275" grpId="0" animBg="1"/>
      <p:bldP spid="10276" grpId="0" animBg="1"/>
      <p:bldP spid="10277" grpId="0" animBg="1"/>
      <p:bldP spid="10278" grpId="0" animBg="1"/>
      <p:bldP spid="10279" grpId="0" animBg="1"/>
      <p:bldP spid="10280" grpId="0" animBg="1"/>
      <p:bldP spid="10281" grpId="0" animBg="1"/>
      <p:bldP spid="10282" grpId="0" animBg="1"/>
      <p:bldP spid="10283" grpId="0" animBg="1"/>
      <p:bldP spid="10285" grpId="0" animBg="1"/>
      <p:bldP spid="10286" grpId="0" animBg="1"/>
      <p:bldP spid="10287" grpId="0" animBg="1"/>
      <p:bldP spid="10288" grpId="0" animBg="1"/>
      <p:bldP spid="10289" grpId="0" animBg="1"/>
      <p:bldP spid="10290" grpId="0"/>
      <p:bldP spid="10291" grpId="0" animBg="1"/>
      <p:bldP spid="10292" grpId="0" animBg="1"/>
      <p:bldP spid="10293" grpId="0" animBg="1"/>
      <p:bldP spid="10294" grpId="0" animBg="1"/>
      <p:bldP spid="10295" grpId="0" animBg="1"/>
      <p:bldP spid="10296" grpId="0" animBg="1"/>
      <p:bldP spid="10297" grpId="0" animBg="1"/>
      <p:bldP spid="10298" grpId="0" animBg="1"/>
      <p:bldP spid="10299" grpId="0" animBg="1"/>
      <p:bldP spid="10300" grpId="0" animBg="1"/>
      <p:bldP spid="10301" grpId="0" animBg="1"/>
      <p:bldP spid="10302" grpId="0" animBg="1"/>
      <p:bldP spid="10303" grpId="0" animBg="1"/>
      <p:bldP spid="10304" grpId="0" animBg="1"/>
      <p:bldP spid="10305" grpId="0" animBg="1"/>
      <p:bldP spid="10306" grpId="0" animBg="1"/>
      <p:bldP spid="10307" grpId="0" animBg="1"/>
      <p:bldP spid="10308" grpId="0" animBg="1"/>
      <p:bldP spid="10309" grpId="0" animBg="1"/>
      <p:bldP spid="10310" grpId="0" animBg="1"/>
      <p:bldP spid="10311" grpId="0" animBg="1"/>
      <p:bldP spid="10312" grpId="0" animBg="1"/>
      <p:bldP spid="10313" grpId="0" animBg="1"/>
      <p:bldP spid="10314" grpId="0" animBg="1"/>
      <p:bldP spid="10315" grpId="0" animBg="1"/>
      <p:bldP spid="10321" grpId="0" animBg="1"/>
      <p:bldP spid="10322" grpId="0" animBg="1"/>
      <p:bldP spid="10323" grpId="0"/>
      <p:bldP spid="10326" grpId="0" animBg="1"/>
      <p:bldP spid="10328" grpId="0"/>
      <p:bldP spid="10329" grpId="0"/>
      <p:bldP spid="10330" grpId="0"/>
      <p:bldP spid="10332" grpId="0"/>
      <p:bldP spid="10335" grpId="0"/>
      <p:bldP spid="1033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42300" y="87205"/>
            <a:ext cx="8210902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smtClean="0">
                <a:solidFill>
                  <a:srgbClr val="0000FF"/>
                </a:solidFill>
              </a:rPr>
              <a:t>Deep </a:t>
            </a:r>
            <a:r>
              <a:rPr lang="nb-NO" sz="2000" b="1" dirty="0" err="1" smtClean="0">
                <a:solidFill>
                  <a:srgbClr val="0000FF"/>
                </a:solidFill>
              </a:rPr>
              <a:t>melting</a:t>
            </a:r>
            <a:r>
              <a:rPr lang="nb-NO" sz="2000" b="1" dirty="0" smtClean="0">
                <a:solidFill>
                  <a:srgbClr val="0000FF"/>
                </a:solidFill>
              </a:rPr>
              <a:t> in hot </a:t>
            </a:r>
            <a:r>
              <a:rPr lang="nb-NO" sz="2000" b="1" dirty="0" err="1" smtClean="0">
                <a:solidFill>
                  <a:srgbClr val="0000FF"/>
                </a:solidFill>
              </a:rPr>
              <a:t>Hadean</a:t>
            </a:r>
            <a:r>
              <a:rPr lang="nb-NO" sz="2000" b="1" dirty="0" smtClean="0">
                <a:solidFill>
                  <a:srgbClr val="0000FF"/>
                </a:solidFill>
              </a:rPr>
              <a:t> </a:t>
            </a:r>
            <a:r>
              <a:rPr lang="nb-NO" sz="2000" b="1" dirty="0" err="1" smtClean="0">
                <a:solidFill>
                  <a:srgbClr val="0000FF"/>
                </a:solidFill>
              </a:rPr>
              <a:t>plumes</a:t>
            </a:r>
            <a:r>
              <a:rPr lang="nb-NO" sz="2000" b="1" dirty="0" smtClean="0">
                <a:solidFill>
                  <a:srgbClr val="0000FF"/>
                </a:solidFill>
              </a:rPr>
              <a:t> at &gt;300 km </a:t>
            </a:r>
            <a:r>
              <a:rPr lang="nb-NO" sz="2000" b="1" dirty="0" err="1" smtClean="0">
                <a:solidFill>
                  <a:srgbClr val="0000FF"/>
                </a:solidFill>
              </a:rPr>
              <a:t>depth</a:t>
            </a:r>
            <a:r>
              <a:rPr lang="nb-NO" sz="2000" b="1" dirty="0" smtClean="0">
                <a:solidFill>
                  <a:srgbClr val="0000FF"/>
                </a:solidFill>
              </a:rPr>
              <a:t> </a:t>
            </a:r>
            <a:r>
              <a:rPr lang="nb-NO" dirty="0" smtClean="0"/>
              <a:t>(Lee et  al. 2010, Nature)</a:t>
            </a:r>
          </a:p>
          <a:p>
            <a:pPr>
              <a:lnSpc>
                <a:spcPts val="3200"/>
              </a:lnSpc>
            </a:pPr>
            <a:r>
              <a:rPr lang="nb-NO" sz="1800" dirty="0" smtClean="0">
                <a:solidFill>
                  <a:srgbClr val="0000FF"/>
                </a:solidFill>
              </a:rPr>
              <a:t> - Melt </a:t>
            </a:r>
            <a:r>
              <a:rPr lang="nb-NO" sz="1800" dirty="0" err="1" smtClean="0">
                <a:solidFill>
                  <a:srgbClr val="0000FF"/>
                </a:solidFill>
              </a:rPr>
              <a:t>migration</a:t>
            </a:r>
            <a:r>
              <a:rPr lang="nb-NO" sz="1800" dirty="0" smtClean="0">
                <a:solidFill>
                  <a:srgbClr val="0000FF"/>
                </a:solidFill>
              </a:rPr>
              <a:t> to sill </a:t>
            </a:r>
            <a:r>
              <a:rPr lang="nb-NO" sz="1800" dirty="0" err="1" smtClean="0">
                <a:solidFill>
                  <a:srgbClr val="0000FF"/>
                </a:solidFill>
              </a:rPr>
              <a:t>complexes</a:t>
            </a:r>
            <a:r>
              <a:rPr lang="nb-NO" sz="1800" dirty="0" smtClean="0">
                <a:solidFill>
                  <a:srgbClr val="0000FF"/>
                </a:solidFill>
              </a:rPr>
              <a:t> (</a:t>
            </a:r>
            <a:r>
              <a:rPr lang="nb-NO" sz="1800" dirty="0" err="1" smtClean="0">
                <a:solidFill>
                  <a:srgbClr val="0000FF"/>
                </a:solidFill>
              </a:rPr>
              <a:t>density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trap</a:t>
            </a:r>
            <a:r>
              <a:rPr lang="nb-NO" sz="1800" dirty="0" smtClean="0">
                <a:solidFill>
                  <a:srgbClr val="0000FF"/>
                </a:solidFill>
              </a:rPr>
              <a:t>) at 410 km </a:t>
            </a:r>
            <a:r>
              <a:rPr lang="nb-NO" sz="1800" dirty="0" err="1" smtClean="0">
                <a:solidFill>
                  <a:srgbClr val="0000FF"/>
                </a:solidFill>
              </a:rPr>
              <a:t>depth</a:t>
            </a:r>
            <a:endParaRPr lang="nb-NO" sz="1800" dirty="0">
              <a:solidFill>
                <a:srgbClr val="0000FF"/>
              </a:solidFill>
            </a:endParaRPr>
          </a:p>
          <a:p>
            <a:pPr>
              <a:lnSpc>
                <a:spcPts val="1600"/>
              </a:lnSpc>
            </a:pPr>
            <a:r>
              <a:rPr lang="nb-NO" dirty="0" smtClean="0"/>
              <a:t>     (</a:t>
            </a:r>
            <a:r>
              <a:rPr lang="nb-NO" dirty="0" err="1" smtClean="0"/>
              <a:t>somewhat</a:t>
            </a:r>
            <a:r>
              <a:rPr lang="nb-NO" dirty="0" smtClean="0"/>
              <a:t> </a:t>
            </a:r>
            <a:r>
              <a:rPr lang="nb-NO" dirty="0" err="1" smtClean="0"/>
              <a:t>deeper</a:t>
            </a:r>
            <a:r>
              <a:rPr lang="nb-NO" dirty="0" smtClean="0"/>
              <a:t> in a hotter </a:t>
            </a:r>
            <a:r>
              <a:rPr lang="nb-NO" dirty="0" err="1" smtClean="0"/>
              <a:t>Hadean</a:t>
            </a:r>
            <a:r>
              <a:rPr lang="nb-NO" dirty="0" smtClean="0"/>
              <a:t> mantle)</a:t>
            </a:r>
          </a:p>
          <a:p>
            <a:pPr>
              <a:lnSpc>
                <a:spcPts val="32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 - </a:t>
            </a:r>
            <a:r>
              <a:rPr lang="nb-NO" sz="2000" dirty="0" err="1" smtClean="0">
                <a:solidFill>
                  <a:srgbClr val="0000FF"/>
                </a:solidFill>
              </a:rPr>
              <a:t>Solidification</a:t>
            </a:r>
            <a:r>
              <a:rPr lang="nb-NO" sz="2000" dirty="0" smtClean="0">
                <a:solidFill>
                  <a:srgbClr val="0000FF"/>
                </a:solidFill>
              </a:rPr>
              <a:t> and </a:t>
            </a:r>
            <a:r>
              <a:rPr lang="nb-NO" sz="2000" dirty="0" err="1" smtClean="0">
                <a:solidFill>
                  <a:srgbClr val="0000FF"/>
                </a:solidFill>
              </a:rPr>
              <a:t>cooling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of</a:t>
            </a:r>
            <a:r>
              <a:rPr lang="nb-NO" sz="2000" dirty="0" smtClean="0">
                <a:solidFill>
                  <a:srgbClr val="0000FF"/>
                </a:solidFill>
              </a:rPr>
              <a:t> sills to </a:t>
            </a:r>
            <a:r>
              <a:rPr lang="nb-NO" sz="2000" dirty="0" err="1" smtClean="0">
                <a:solidFill>
                  <a:srgbClr val="0000FF"/>
                </a:solidFill>
              </a:rPr>
              <a:t>abient</a:t>
            </a:r>
            <a:r>
              <a:rPr lang="nb-NO" sz="2000" dirty="0" smtClean="0">
                <a:solidFill>
                  <a:srgbClr val="0000FF"/>
                </a:solidFill>
              </a:rPr>
              <a:t> T (</a:t>
            </a:r>
            <a:r>
              <a:rPr lang="nb-NO" sz="2000" dirty="0" err="1" smtClean="0">
                <a:solidFill>
                  <a:srgbClr val="0000FF"/>
                </a:solidFill>
              </a:rPr>
              <a:t>thermal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equilibration</a:t>
            </a:r>
            <a:r>
              <a:rPr lang="nb-NO" sz="2000" dirty="0" smtClean="0">
                <a:solidFill>
                  <a:srgbClr val="0000FF"/>
                </a:solidFill>
              </a:rPr>
              <a:t>)</a:t>
            </a:r>
            <a:endParaRPr lang="nb-NO" sz="2000" dirty="0">
              <a:solidFill>
                <a:srgbClr val="0000FF"/>
              </a:solidFill>
            </a:endParaRPr>
          </a:p>
          <a:p>
            <a:pPr>
              <a:lnSpc>
                <a:spcPts val="32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 - Sinking </a:t>
            </a:r>
            <a:r>
              <a:rPr lang="nb-NO" sz="2000" dirty="0" err="1" smtClean="0">
                <a:solidFill>
                  <a:srgbClr val="0000FF"/>
                </a:solidFill>
              </a:rPr>
              <a:t>of</a:t>
            </a:r>
            <a:r>
              <a:rPr lang="nb-NO" sz="2000" dirty="0" smtClean="0">
                <a:solidFill>
                  <a:srgbClr val="0000FF"/>
                </a:solidFill>
              </a:rPr>
              <a:t> sill material </a:t>
            </a:r>
            <a:r>
              <a:rPr lang="nb-NO" sz="1800" dirty="0" smtClean="0">
                <a:solidFill>
                  <a:srgbClr val="0000FF"/>
                </a:solidFill>
              </a:rPr>
              <a:t>(</a:t>
            </a:r>
            <a:r>
              <a:rPr lang="nb-NO" sz="1800" dirty="0" err="1" smtClean="0">
                <a:solidFill>
                  <a:srgbClr val="0000FF"/>
                </a:solidFill>
              </a:rPr>
              <a:t>high</a:t>
            </a:r>
            <a:r>
              <a:rPr lang="nb-NO" sz="1800" dirty="0" smtClean="0">
                <a:solidFill>
                  <a:srgbClr val="0000FF"/>
                </a:solidFill>
              </a:rPr>
              <a:t> Fe/Mg-ratio) </a:t>
            </a:r>
            <a:r>
              <a:rPr lang="nb-NO" sz="2000" dirty="0" smtClean="0">
                <a:solidFill>
                  <a:srgbClr val="0000FF"/>
                </a:solidFill>
              </a:rPr>
              <a:t>to </a:t>
            </a:r>
            <a:r>
              <a:rPr lang="nb-NO" sz="2000" dirty="0" err="1" smtClean="0">
                <a:solidFill>
                  <a:srgbClr val="0000FF"/>
                </a:solidFill>
              </a:rPr>
              <a:t>the</a:t>
            </a:r>
            <a:r>
              <a:rPr lang="nb-NO" sz="2000" dirty="0" smtClean="0">
                <a:solidFill>
                  <a:srgbClr val="0000FF"/>
                </a:solidFill>
              </a:rPr>
              <a:t> CMB</a:t>
            </a:r>
            <a:endParaRPr lang="nb-NO" sz="2000" dirty="0">
              <a:solidFill>
                <a:srgbClr val="0000FF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71600" y="6093296"/>
            <a:ext cx="27964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 err="1"/>
              <a:t>Based</a:t>
            </a:r>
            <a:r>
              <a:rPr lang="nb-NO" sz="1200" dirty="0"/>
              <a:t> </a:t>
            </a:r>
            <a:r>
              <a:rPr lang="nb-NO" sz="1200" dirty="0" err="1" smtClean="0"/>
              <a:t>on</a:t>
            </a:r>
            <a:r>
              <a:rPr lang="nb-NO" sz="1200" dirty="0" smtClean="0"/>
              <a:t>: </a:t>
            </a:r>
            <a:r>
              <a:rPr lang="nb-NO" sz="1200" dirty="0" err="1" smtClean="0"/>
              <a:t>Zhang</a:t>
            </a:r>
            <a:r>
              <a:rPr lang="nb-NO" sz="1200" dirty="0" smtClean="0"/>
              <a:t> </a:t>
            </a:r>
            <a:r>
              <a:rPr lang="nb-NO" sz="1200" dirty="0"/>
              <a:t>&amp; </a:t>
            </a:r>
            <a:r>
              <a:rPr lang="nb-NO" sz="1200" dirty="0" err="1"/>
              <a:t>Herzberg</a:t>
            </a:r>
            <a:r>
              <a:rPr lang="nb-NO" sz="1200" dirty="0"/>
              <a:t> (1994, </a:t>
            </a:r>
            <a:r>
              <a:rPr lang="nb-NO" sz="1200" dirty="0" err="1"/>
              <a:t>JGR</a:t>
            </a:r>
            <a:r>
              <a:rPr lang="nb-NO" sz="1200" dirty="0"/>
              <a:t>)</a:t>
            </a:r>
          </a:p>
          <a:p>
            <a:r>
              <a:rPr lang="nb-NO" sz="1200" dirty="0" smtClean="0"/>
              <a:t>                 Tønnes </a:t>
            </a:r>
            <a:r>
              <a:rPr lang="nb-NO" sz="1200" dirty="0"/>
              <a:t>&amp; Frost (2002, </a:t>
            </a:r>
            <a:r>
              <a:rPr lang="nb-NO" sz="1200" dirty="0" err="1"/>
              <a:t>EPSL</a:t>
            </a:r>
            <a:r>
              <a:rPr lang="nb-NO" sz="1200" dirty="0"/>
              <a:t>)</a:t>
            </a:r>
          </a:p>
          <a:p>
            <a:r>
              <a:rPr lang="nb-NO" sz="1200" dirty="0" smtClean="0"/>
              <a:t>                  Ito </a:t>
            </a:r>
            <a:r>
              <a:rPr lang="nb-NO" sz="1200" dirty="0"/>
              <a:t>et al. (2004, </a:t>
            </a:r>
            <a:r>
              <a:rPr lang="nb-NO" sz="1200" dirty="0" err="1"/>
              <a:t>PEPI</a:t>
            </a:r>
            <a:r>
              <a:rPr lang="nb-NO" sz="1200" dirty="0"/>
              <a:t>)</a:t>
            </a:r>
            <a:endParaRPr lang="en-GB" sz="1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49969"/>
            <a:ext cx="4716016" cy="364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4668446" y="3091549"/>
            <a:ext cx="2279818" cy="405825"/>
          </a:xfrm>
          <a:prstGeom prst="straightConnector1">
            <a:avLst/>
          </a:prstGeom>
          <a:ln w="38100">
            <a:solidFill>
              <a:srgbClr val="FF66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994079">
            <a:off x="4837871" y="3176183"/>
            <a:ext cx="35221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FF6600"/>
                </a:solidFill>
              </a:rPr>
              <a:t>Hot </a:t>
            </a:r>
            <a:r>
              <a:rPr lang="nb-NO" sz="1400" b="1" dirty="0" err="1" smtClean="0">
                <a:solidFill>
                  <a:srgbClr val="FF6600"/>
                </a:solidFill>
              </a:rPr>
              <a:t>Hadean</a:t>
            </a:r>
            <a:r>
              <a:rPr lang="nb-NO" sz="1400" b="1" dirty="0" smtClean="0">
                <a:solidFill>
                  <a:srgbClr val="FF6600"/>
                </a:solidFill>
              </a:rPr>
              <a:t> </a:t>
            </a:r>
            <a:r>
              <a:rPr lang="nb-NO" sz="1400" b="1" dirty="0" err="1" smtClean="0">
                <a:solidFill>
                  <a:srgbClr val="FF6600"/>
                </a:solidFill>
              </a:rPr>
              <a:t>plumes</a:t>
            </a:r>
            <a:r>
              <a:rPr lang="nb-NO" sz="1400" b="1" dirty="0" smtClean="0">
                <a:solidFill>
                  <a:srgbClr val="FF6600"/>
                </a:solidFill>
              </a:rPr>
              <a:t>:</a:t>
            </a:r>
          </a:p>
          <a:p>
            <a:r>
              <a:rPr lang="nb-NO" sz="1400" dirty="0" err="1" smtClean="0">
                <a:solidFill>
                  <a:srgbClr val="FF6600"/>
                </a:solidFill>
              </a:rPr>
              <a:t>Solidus</a:t>
            </a:r>
            <a:r>
              <a:rPr lang="nb-NO" sz="1400" dirty="0" smtClean="0">
                <a:solidFill>
                  <a:srgbClr val="FF6600"/>
                </a:solidFill>
              </a:rPr>
              <a:t> </a:t>
            </a:r>
            <a:r>
              <a:rPr lang="nb-NO" sz="1400" dirty="0" err="1" smtClean="0">
                <a:solidFill>
                  <a:srgbClr val="FF6600"/>
                </a:solidFill>
              </a:rPr>
              <a:t>crossing</a:t>
            </a:r>
            <a:r>
              <a:rPr lang="nb-NO" sz="1400" dirty="0" smtClean="0">
                <a:solidFill>
                  <a:srgbClr val="FF6600"/>
                </a:solidFill>
              </a:rPr>
              <a:t> at 500-700 km </a:t>
            </a:r>
            <a:r>
              <a:rPr lang="nb-NO" sz="1400" dirty="0" err="1" smtClean="0">
                <a:solidFill>
                  <a:srgbClr val="FF6600"/>
                </a:solidFill>
              </a:rPr>
              <a:t>depth</a:t>
            </a:r>
            <a:r>
              <a:rPr lang="nb-NO" sz="1400" dirty="0" smtClean="0">
                <a:solidFill>
                  <a:srgbClr val="FF6600"/>
                </a:solidFill>
              </a:rPr>
              <a:t> is </a:t>
            </a:r>
            <a:r>
              <a:rPr lang="nb-NO" sz="1400" dirty="0" err="1" smtClean="0">
                <a:solidFill>
                  <a:srgbClr val="FF6600"/>
                </a:solidFill>
              </a:rPr>
              <a:t>likely</a:t>
            </a:r>
            <a:endParaRPr lang="nb-NO" sz="1400" dirty="0" smtClean="0">
              <a:solidFill>
                <a:srgbClr val="FF6600"/>
              </a:solidFill>
            </a:endParaRPr>
          </a:p>
          <a:p>
            <a:r>
              <a:rPr lang="nb-NO" sz="1400" dirty="0" err="1" smtClean="0">
                <a:solidFill>
                  <a:srgbClr val="FF6600"/>
                </a:solidFill>
              </a:rPr>
              <a:t>Locally</a:t>
            </a:r>
            <a:r>
              <a:rPr lang="nb-NO" sz="1400" dirty="0" smtClean="0">
                <a:solidFill>
                  <a:srgbClr val="FF6600"/>
                </a:solidFill>
              </a:rPr>
              <a:t> </a:t>
            </a:r>
            <a:r>
              <a:rPr lang="nb-NO" sz="1400" dirty="0" err="1" smtClean="0">
                <a:solidFill>
                  <a:srgbClr val="FF6600"/>
                </a:solidFill>
              </a:rPr>
              <a:t>depressed</a:t>
            </a:r>
            <a:r>
              <a:rPr lang="nb-NO" sz="1400" dirty="0" smtClean="0">
                <a:solidFill>
                  <a:srgbClr val="FF6600"/>
                </a:solidFill>
              </a:rPr>
              <a:t> </a:t>
            </a:r>
            <a:r>
              <a:rPr lang="nb-NO" sz="1400" dirty="0" err="1" smtClean="0">
                <a:solidFill>
                  <a:srgbClr val="FF6600"/>
                </a:solidFill>
              </a:rPr>
              <a:t>solidus</a:t>
            </a:r>
            <a:r>
              <a:rPr lang="nb-NO" sz="1400" dirty="0" smtClean="0">
                <a:solidFill>
                  <a:srgbClr val="FF6600"/>
                </a:solidFill>
              </a:rPr>
              <a:t> T in </a:t>
            </a:r>
            <a:r>
              <a:rPr lang="nb-NO" sz="1400" dirty="0" err="1" smtClean="0">
                <a:solidFill>
                  <a:srgbClr val="FF6600"/>
                </a:solidFill>
              </a:rPr>
              <a:t>this</a:t>
            </a:r>
            <a:r>
              <a:rPr lang="nb-NO" sz="1400" dirty="0" smtClean="0">
                <a:solidFill>
                  <a:srgbClr val="FF6600"/>
                </a:solidFill>
              </a:rPr>
              <a:t> range</a:t>
            </a:r>
            <a:endParaRPr lang="nb-NO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1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874713"/>
            <a:ext cx="910590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00013" y="104775"/>
            <a:ext cx="2703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/>
              <a:t>Lee et al. (2010, Nature)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11675" y="2143125"/>
            <a:ext cx="2659063" cy="40005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9900CC"/>
                </a:solidFill>
              </a:rPr>
              <a:t>Melt accumulation zone</a:t>
            </a:r>
          </a:p>
        </p:txBody>
      </p:sp>
      <p:sp>
        <p:nvSpPr>
          <p:cNvPr id="6" name="Down Arrow 5"/>
          <p:cNvSpPr/>
          <p:nvPr/>
        </p:nvSpPr>
        <p:spPr>
          <a:xfrm>
            <a:off x="6457950" y="3581400"/>
            <a:ext cx="533400" cy="554038"/>
          </a:xfrm>
          <a:prstGeom prst="downArrow">
            <a:avLst/>
          </a:prstGeom>
          <a:solidFill>
            <a:srgbClr val="00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84788" y="2692400"/>
            <a:ext cx="1889125" cy="83185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Solidified, thermally</a:t>
            </a:r>
          </a:p>
          <a:p>
            <a:r>
              <a:rPr lang="nb-NO" sz="1600"/>
              <a:t>  equilibrated melt</a:t>
            </a:r>
          </a:p>
          <a:p>
            <a:r>
              <a:rPr lang="nb-NO" sz="1600"/>
              <a:t>  sink to the CMB</a:t>
            </a:r>
          </a:p>
        </p:txBody>
      </p:sp>
      <p:sp>
        <p:nvSpPr>
          <p:cNvPr id="9" name="Down Arrow 8"/>
          <p:cNvSpPr/>
          <p:nvPr/>
        </p:nvSpPr>
        <p:spPr>
          <a:xfrm>
            <a:off x="5526088" y="3578225"/>
            <a:ext cx="533400" cy="554038"/>
          </a:xfrm>
          <a:prstGeom prst="downArrow">
            <a:avLst/>
          </a:prstGeom>
          <a:solidFill>
            <a:srgbClr val="00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266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959" y="1054602"/>
            <a:ext cx="7843814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Basaltic</a:t>
            </a:r>
            <a:r>
              <a:rPr lang="nb-NO" sz="2400" dirty="0" smtClean="0">
                <a:solidFill>
                  <a:srgbClr val="3333FF"/>
                </a:solidFill>
              </a:rPr>
              <a:t> material is </a:t>
            </a:r>
            <a:r>
              <a:rPr lang="nb-NO" sz="2400" dirty="0" err="1" smtClean="0">
                <a:solidFill>
                  <a:srgbClr val="3333FF"/>
                </a:solidFill>
              </a:rPr>
              <a:t>denser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than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peridotite</a:t>
            </a:r>
            <a:r>
              <a:rPr lang="nb-NO" sz="2400" dirty="0" smtClean="0">
                <a:solidFill>
                  <a:srgbClr val="3333FF"/>
                </a:solidFill>
              </a:rPr>
              <a:t> in </a:t>
            </a:r>
            <a:r>
              <a:rPr lang="nb-NO" sz="2400" dirty="0" err="1" smtClean="0">
                <a:solidFill>
                  <a:srgbClr val="3333FF"/>
                </a:solidFill>
              </a:rPr>
              <a:t>lower</a:t>
            </a:r>
            <a:r>
              <a:rPr lang="nb-NO" sz="2400" dirty="0" smtClean="0">
                <a:solidFill>
                  <a:srgbClr val="3333FF"/>
                </a:solidFill>
              </a:rPr>
              <a:t> mantle</a:t>
            </a:r>
          </a:p>
          <a:p>
            <a:endParaRPr lang="nb-NO" sz="2400" dirty="0" smtClean="0">
              <a:solidFill>
                <a:srgbClr val="3333FF"/>
              </a:solidFill>
            </a:endParaRPr>
          </a:p>
          <a:p>
            <a:endParaRPr lang="nb-NO" sz="2400" dirty="0" smtClean="0">
              <a:solidFill>
                <a:srgbClr val="3333FF"/>
              </a:solidFill>
            </a:endParaRPr>
          </a:p>
          <a:p>
            <a:r>
              <a:rPr lang="nb-NO" sz="2200" dirty="0" smtClean="0"/>
              <a:t>  </a:t>
            </a:r>
            <a:r>
              <a:rPr lang="nb-NO" sz="2200" dirty="0" err="1" smtClean="0"/>
              <a:t>thermochemical</a:t>
            </a:r>
            <a:r>
              <a:rPr lang="nb-NO" sz="2200" dirty="0" smtClean="0"/>
              <a:t> piles (</a:t>
            </a:r>
            <a:r>
              <a:rPr lang="nb-NO" sz="2200" dirty="0" err="1" smtClean="0"/>
              <a:t>LLSVPs</a:t>
            </a:r>
            <a:r>
              <a:rPr lang="nb-NO" sz="2200" dirty="0" smtClean="0"/>
              <a:t>) </a:t>
            </a:r>
            <a:r>
              <a:rPr lang="nb-NO" sz="2200" dirty="0" err="1" smtClean="0"/>
              <a:t>could</a:t>
            </a:r>
            <a:r>
              <a:rPr lang="nb-NO" sz="2200" dirty="0" smtClean="0"/>
              <a:t> </a:t>
            </a:r>
            <a:r>
              <a:rPr lang="nb-NO" sz="2200" dirty="0" err="1" smtClean="0"/>
              <a:t>grow</a:t>
            </a:r>
            <a:r>
              <a:rPr lang="nb-NO" sz="2200" dirty="0" smtClean="0"/>
              <a:t> from </a:t>
            </a:r>
            <a:r>
              <a:rPr lang="nb-NO" sz="2200" dirty="0" err="1" smtClean="0"/>
              <a:t>accumulation</a:t>
            </a:r>
            <a:r>
              <a:rPr lang="nb-NO" sz="2200" dirty="0" smtClean="0"/>
              <a:t> </a:t>
            </a:r>
            <a:r>
              <a:rPr lang="nb-NO" sz="2200" dirty="0" err="1" smtClean="0"/>
              <a:t>of</a:t>
            </a:r>
            <a:endParaRPr lang="nb-NO" sz="2200" dirty="0" smtClean="0"/>
          </a:p>
          <a:p>
            <a:r>
              <a:rPr lang="nb-NO" sz="2200" dirty="0" smtClean="0"/>
              <a:t>  </a:t>
            </a:r>
            <a:r>
              <a:rPr lang="nb-NO" sz="2200" dirty="0" err="1" smtClean="0"/>
              <a:t>of</a:t>
            </a:r>
            <a:r>
              <a:rPr lang="nb-NO" sz="2200" dirty="0" smtClean="0"/>
              <a:t> </a:t>
            </a:r>
            <a:r>
              <a:rPr lang="nb-NO" sz="2200" dirty="0" err="1" smtClean="0"/>
              <a:t>oceanic</a:t>
            </a:r>
            <a:r>
              <a:rPr lang="nb-NO" sz="2200" dirty="0" smtClean="0"/>
              <a:t> </a:t>
            </a:r>
            <a:r>
              <a:rPr lang="nb-NO" sz="2200" dirty="0" err="1" smtClean="0"/>
              <a:t>crust</a:t>
            </a:r>
            <a:r>
              <a:rPr lang="nb-NO" sz="2200" dirty="0" smtClean="0"/>
              <a:t> </a:t>
            </a:r>
            <a:r>
              <a:rPr lang="nb-NO" sz="2200" dirty="0" err="1" smtClean="0"/>
              <a:t>delivered</a:t>
            </a:r>
            <a:r>
              <a:rPr lang="nb-NO" sz="2200" dirty="0" smtClean="0"/>
              <a:t> by sinking </a:t>
            </a:r>
            <a:r>
              <a:rPr lang="nb-NO" sz="2200" dirty="0" err="1" smtClean="0"/>
              <a:t>lithospheric</a:t>
            </a:r>
            <a:r>
              <a:rPr lang="nb-NO" sz="2200" dirty="0" smtClean="0"/>
              <a:t> </a:t>
            </a:r>
            <a:r>
              <a:rPr lang="nb-NO" sz="2200" dirty="0" err="1" smtClean="0"/>
              <a:t>slabs</a:t>
            </a:r>
            <a:endParaRPr lang="nb-NO" sz="2200" dirty="0" smtClean="0"/>
          </a:p>
          <a:p>
            <a:pPr>
              <a:lnSpc>
                <a:spcPts val="3000"/>
              </a:lnSpc>
            </a:pPr>
            <a:r>
              <a:rPr lang="nb-NO" sz="1800" b="1" dirty="0" smtClean="0"/>
              <a:t>    in </a:t>
            </a:r>
            <a:r>
              <a:rPr lang="nb-NO" sz="1800" b="1" dirty="0" err="1" smtClean="0"/>
              <a:t>that</a:t>
            </a:r>
            <a:r>
              <a:rPr lang="nb-NO" sz="1800" b="1" dirty="0" smtClean="0"/>
              <a:t> case: </a:t>
            </a:r>
            <a:r>
              <a:rPr lang="nb-NO" sz="1800" dirty="0" err="1" smtClean="0"/>
              <a:t>LLSVPs</a:t>
            </a:r>
            <a:r>
              <a:rPr lang="nb-NO" sz="1800" dirty="0" smtClean="0"/>
              <a:t> </a:t>
            </a:r>
            <a:r>
              <a:rPr lang="nb-NO" sz="1800" dirty="0" err="1" smtClean="0"/>
              <a:t>would</a:t>
            </a:r>
            <a:r>
              <a:rPr lang="nb-NO" sz="1800" dirty="0" smtClean="0"/>
              <a:t> </a:t>
            </a:r>
            <a:r>
              <a:rPr lang="nb-NO" sz="1800" dirty="0" err="1" smtClean="0"/>
              <a:t>grow</a:t>
            </a:r>
            <a:r>
              <a:rPr lang="nb-NO" sz="1800" dirty="0" smtClean="0"/>
              <a:t> </a:t>
            </a:r>
            <a:r>
              <a:rPr lang="nb-NO" sz="1800" dirty="0" err="1" smtClean="0"/>
              <a:t>slowly</a:t>
            </a:r>
            <a:r>
              <a:rPr lang="nb-NO" sz="1800" dirty="0" smtClean="0"/>
              <a:t> (</a:t>
            </a:r>
            <a:r>
              <a:rPr lang="nb-NO" sz="1800" dirty="0" err="1" smtClean="0"/>
              <a:t>mean</a:t>
            </a:r>
            <a:r>
              <a:rPr lang="nb-NO" sz="1800" dirty="0" smtClean="0"/>
              <a:t> age: 1-2 Ga ?) </a:t>
            </a:r>
            <a:endParaRPr lang="nb-NO" sz="1800" dirty="0"/>
          </a:p>
        </p:txBody>
      </p:sp>
      <p:sp>
        <p:nvSpPr>
          <p:cNvPr id="3" name="Down Arrow 2"/>
          <p:cNvSpPr/>
          <p:nvPr/>
        </p:nvSpPr>
        <p:spPr>
          <a:xfrm>
            <a:off x="2441938" y="1575992"/>
            <a:ext cx="360040" cy="576064"/>
          </a:xfrm>
          <a:prstGeom prst="downArrow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9056" y="3785613"/>
            <a:ext cx="4964669" cy="278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69" y="3498447"/>
            <a:ext cx="3696270" cy="333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2349" y="141038"/>
            <a:ext cx="571342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4000" dirty="0" smtClean="0">
                <a:solidFill>
                  <a:srgbClr val="3333FF"/>
                </a:solidFill>
              </a:rPr>
              <a:t>Age and </a:t>
            </a:r>
            <a:r>
              <a:rPr lang="nb-NO" sz="4000" dirty="0" err="1" smtClean="0">
                <a:solidFill>
                  <a:srgbClr val="3333FF"/>
                </a:solidFill>
              </a:rPr>
              <a:t>origin</a:t>
            </a:r>
            <a:r>
              <a:rPr lang="nb-NO" sz="4000" dirty="0" smtClean="0">
                <a:solidFill>
                  <a:srgbClr val="3333FF"/>
                </a:solidFill>
              </a:rPr>
              <a:t> </a:t>
            </a:r>
            <a:r>
              <a:rPr lang="nb-NO" sz="4000" dirty="0" err="1" smtClean="0">
                <a:solidFill>
                  <a:srgbClr val="3333FF"/>
                </a:solidFill>
              </a:rPr>
              <a:t>of</a:t>
            </a:r>
            <a:r>
              <a:rPr lang="nb-NO" sz="4000" dirty="0" smtClean="0">
                <a:solidFill>
                  <a:srgbClr val="3333FF"/>
                </a:solidFill>
              </a:rPr>
              <a:t> </a:t>
            </a:r>
            <a:r>
              <a:rPr lang="nb-NO" sz="4000" dirty="0" err="1" smtClean="0">
                <a:solidFill>
                  <a:srgbClr val="3333FF"/>
                </a:solidFill>
              </a:rPr>
              <a:t>LLSVPs</a:t>
            </a:r>
            <a:endParaRPr lang="nb-NO" sz="4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0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pc\Dokumenter\Adobe-Illustr-figures\Experimental-PhaseRel\EMPG-MP-09\EarthSect-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38" y="394306"/>
            <a:ext cx="491491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9992" y="2393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>
                <a:solidFill>
                  <a:srgbClr val="3333FF"/>
                </a:solidFill>
              </a:rPr>
              <a:t>Schematic equatorial section with the</a:t>
            </a:r>
          </a:p>
          <a:p>
            <a:pPr>
              <a:lnSpc>
                <a:spcPts val="1200"/>
              </a:lnSpc>
            </a:pPr>
            <a:r>
              <a:rPr lang="nb-NO" sz="1200" dirty="0" smtClean="0">
                <a:solidFill>
                  <a:srgbClr val="3333FF"/>
                </a:solidFill>
              </a:rPr>
              <a:t>large-scale convection pattern  </a:t>
            </a:r>
            <a:endParaRPr lang="en-GB" sz="1200" dirty="0">
              <a:solidFill>
                <a:srgbClr val="3333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7" y="367788"/>
            <a:ext cx="3684513" cy="162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3643" y="26811"/>
            <a:ext cx="19159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b="1" dirty="0" smtClean="0">
                <a:solidFill>
                  <a:srgbClr val="3333FF"/>
                </a:solidFill>
              </a:rPr>
              <a:t>LLSVPs</a:t>
            </a:r>
            <a:r>
              <a:rPr lang="nb-NO" sz="1800" dirty="0" smtClean="0">
                <a:solidFill>
                  <a:srgbClr val="3333FF"/>
                </a:solidFill>
              </a:rPr>
              <a:t>, D</a:t>
            </a:r>
            <a:r>
              <a:rPr lang="nb-NO" sz="1800" dirty="0">
                <a:solidFill>
                  <a:srgbClr val="3333FF"/>
                </a:solidFill>
              </a:rPr>
              <a:t>”-</a:t>
            </a:r>
            <a:r>
              <a:rPr lang="nb-NO" sz="1800" dirty="0" smtClean="0">
                <a:solidFill>
                  <a:srgbClr val="3333FF"/>
                </a:solidFill>
              </a:rPr>
              <a:t>zone</a:t>
            </a:r>
            <a:endParaRPr lang="nb-NO" sz="1800" dirty="0">
              <a:solidFill>
                <a:srgbClr val="3333FF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938260"/>
            <a:ext cx="1744271" cy="207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8077341" y="4798832"/>
            <a:ext cx="971741" cy="348813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dirty="0" smtClean="0"/>
              <a:t>Trønnes (2010,</a:t>
            </a:r>
          </a:p>
          <a:p>
            <a:pPr>
              <a:lnSpc>
                <a:spcPts val="1000"/>
              </a:lnSpc>
            </a:pPr>
            <a:r>
              <a:rPr lang="nb-NO" sz="1000" dirty="0" smtClean="0"/>
              <a:t>    Min. </a:t>
            </a:r>
            <a:r>
              <a:rPr lang="nb-NO" sz="1000" dirty="0" err="1" smtClean="0"/>
              <a:t>Petrol</a:t>
            </a:r>
            <a:r>
              <a:rPr lang="nb-NO" sz="1000" dirty="0"/>
              <a:t>.</a:t>
            </a:r>
            <a:r>
              <a:rPr lang="nb-NO" sz="1000" dirty="0" smtClean="0"/>
              <a:t>)</a:t>
            </a:r>
            <a:endParaRPr lang="nb-NO" sz="1000" dirty="0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051720" y="2060848"/>
            <a:ext cx="1085634" cy="348813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dirty="0" err="1"/>
              <a:t>Dziewonski</a:t>
            </a:r>
            <a:r>
              <a:rPr lang="nb-NO" sz="1000" dirty="0"/>
              <a:t> et al. </a:t>
            </a:r>
            <a:endParaRPr lang="nb-NO" sz="1000" dirty="0" smtClean="0"/>
          </a:p>
          <a:p>
            <a:pPr>
              <a:lnSpc>
                <a:spcPts val="1000"/>
              </a:lnSpc>
            </a:pPr>
            <a:r>
              <a:rPr lang="nb-NO" sz="1000" dirty="0" smtClean="0"/>
              <a:t>     (2010, EPSL)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80482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2792"/>
            <a:ext cx="4511938" cy="389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537" y="37432"/>
            <a:ext cx="2993760" cy="204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8071"/>
            <a:ext cx="4505916" cy="37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200" y="139907"/>
            <a:ext cx="4038800" cy="17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5498275" y="3384465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8401792" y="4581127"/>
            <a:ext cx="141012" cy="145251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7356765" y="4734295"/>
            <a:ext cx="142503" cy="136566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7360723" y="4142507"/>
            <a:ext cx="138545" cy="13854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5062846" y="3815936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/>
          <p:cNvSpPr/>
          <p:nvPr/>
        </p:nvSpPr>
        <p:spPr>
          <a:xfrm>
            <a:off x="8387937" y="4896586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5904015" y="4769920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/>
          <p:cNvSpPr/>
          <p:nvPr/>
        </p:nvSpPr>
        <p:spPr>
          <a:xfrm>
            <a:off x="8319894" y="5041074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/>
          <p:cNvSpPr/>
          <p:nvPr/>
        </p:nvSpPr>
        <p:spPr>
          <a:xfrm>
            <a:off x="8050622" y="4931225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7668343" y="4999508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/>
          <p:cNvSpPr/>
          <p:nvPr/>
        </p:nvSpPr>
        <p:spPr>
          <a:xfrm>
            <a:off x="7810848" y="4895601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626780" y="4552206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/>
          <p:cNvSpPr/>
          <p:nvPr/>
        </p:nvSpPr>
        <p:spPr>
          <a:xfrm>
            <a:off x="7484275" y="5026227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4866903" y="4231572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/>
          <p:cNvSpPr/>
          <p:nvPr/>
        </p:nvSpPr>
        <p:spPr>
          <a:xfrm>
            <a:off x="5066805" y="4591791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/>
          <p:cNvSpPr/>
          <p:nvPr/>
        </p:nvSpPr>
        <p:spPr>
          <a:xfrm>
            <a:off x="5349833" y="4126674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/>
          <p:cNvSpPr/>
          <p:nvPr/>
        </p:nvSpPr>
        <p:spPr>
          <a:xfrm>
            <a:off x="5252851" y="4391890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/>
          <p:cNvSpPr/>
          <p:nvPr/>
        </p:nvSpPr>
        <p:spPr>
          <a:xfrm>
            <a:off x="5290456" y="5301208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/>
          <p:cNvSpPr/>
          <p:nvPr/>
        </p:nvSpPr>
        <p:spPr>
          <a:xfrm>
            <a:off x="5096491" y="4866899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/>
          <p:cNvSpPr/>
          <p:nvPr/>
        </p:nvSpPr>
        <p:spPr>
          <a:xfrm>
            <a:off x="5650674" y="4296887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Oval 27"/>
          <p:cNvSpPr/>
          <p:nvPr/>
        </p:nvSpPr>
        <p:spPr>
          <a:xfrm>
            <a:off x="5048991" y="3980212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/>
          <p:cNvSpPr/>
          <p:nvPr/>
        </p:nvSpPr>
        <p:spPr>
          <a:xfrm>
            <a:off x="5979225" y="5299228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Oval 29"/>
          <p:cNvSpPr/>
          <p:nvPr/>
        </p:nvSpPr>
        <p:spPr>
          <a:xfrm>
            <a:off x="5666508" y="4597728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Oval 30"/>
          <p:cNvSpPr/>
          <p:nvPr/>
        </p:nvSpPr>
        <p:spPr>
          <a:xfrm>
            <a:off x="6982095" y="4290949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l 31"/>
          <p:cNvSpPr/>
          <p:nvPr/>
        </p:nvSpPr>
        <p:spPr>
          <a:xfrm>
            <a:off x="5721926" y="5299227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4205" y="44624"/>
            <a:ext cx="20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ULVZ distribution</a:t>
            </a:r>
            <a:endParaRPr lang="en-GB" sz="2000" dirty="0">
              <a:solidFill>
                <a:srgbClr val="3333FF"/>
              </a:solidFill>
            </a:endParaRPr>
          </a:p>
          <a:p>
            <a:r>
              <a:rPr lang="nb-NO" sz="1400" dirty="0" smtClean="0"/>
              <a:t>Thorne &amp; Garnero</a:t>
            </a:r>
          </a:p>
          <a:p>
            <a:r>
              <a:rPr lang="nb-NO" sz="1400" dirty="0" smtClean="0"/>
              <a:t>(2004,</a:t>
            </a:r>
            <a:r>
              <a:rPr lang="nb-NO" sz="1400" dirty="0"/>
              <a:t> </a:t>
            </a:r>
            <a:r>
              <a:rPr lang="nb-NO" sz="1400" dirty="0" smtClean="0"/>
              <a:t>JGR)</a:t>
            </a:r>
          </a:p>
        </p:txBody>
      </p:sp>
      <p:sp>
        <p:nvSpPr>
          <p:cNvPr id="35" name="Oval 34"/>
          <p:cNvSpPr/>
          <p:nvPr/>
        </p:nvSpPr>
        <p:spPr>
          <a:xfrm>
            <a:off x="7810848" y="5232924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89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Torsvik-L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8" y="4496637"/>
            <a:ext cx="4621704" cy="236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M:\pc\Dokumenter\Adobe-Illustr-figures\CMB-plumes-chem-interact\LLSVP-French-Romanov-plum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" y="4722"/>
            <a:ext cx="9089927" cy="45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M:\pc\Dokumenter\Adobe-Illustr-figures\CMB-plumes-chem-interact\LLSVPs-LIP-overla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60" y="457794"/>
            <a:ext cx="5644172" cy="37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077072"/>
            <a:ext cx="1947906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400" b="1" dirty="0" smtClean="0">
                <a:solidFill>
                  <a:srgbClr val="3333FF"/>
                </a:solidFill>
              </a:rPr>
              <a:t>27 LIPs: 16-297 Ma</a:t>
            </a:r>
          </a:p>
          <a:p>
            <a:pPr>
              <a:lnSpc>
                <a:spcPts val="13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Large igneous provinces</a:t>
            </a:r>
            <a:endParaRPr lang="nb-NO" sz="1300" dirty="0"/>
          </a:p>
          <a:p>
            <a:pPr>
              <a:lnSpc>
                <a:spcPts val="1300"/>
              </a:lnSpc>
            </a:pPr>
            <a:r>
              <a:rPr lang="nb-NO" sz="1300" dirty="0" smtClean="0"/>
              <a:t> - </a:t>
            </a:r>
            <a:r>
              <a:rPr lang="nb-NO" sz="1300" b="1" dirty="0" smtClean="0"/>
              <a:t>present</a:t>
            </a:r>
            <a:r>
              <a:rPr lang="nb-NO" sz="1300" dirty="0" smtClean="0"/>
              <a:t> distribution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31153" y="655683"/>
            <a:ext cx="1438722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500" b="1" dirty="0" smtClean="0"/>
              <a:t>Reconstructed LIPs (24)</a:t>
            </a:r>
            <a:endParaRPr lang="en-GB" sz="1500" b="1" dirty="0"/>
          </a:p>
        </p:txBody>
      </p:sp>
      <p:sp>
        <p:nvSpPr>
          <p:cNvPr id="22" name="Oval 21"/>
          <p:cNvSpPr/>
          <p:nvPr/>
        </p:nvSpPr>
        <p:spPr>
          <a:xfrm>
            <a:off x="4894418" y="1807658"/>
            <a:ext cx="264278" cy="258992"/>
          </a:xfrm>
          <a:prstGeom prst="ellipse">
            <a:avLst/>
          </a:prstGeom>
          <a:solidFill>
            <a:srgbClr val="FF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29605" y="1826857"/>
            <a:ext cx="500458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nb-NO" sz="800" dirty="0" smtClean="0"/>
              <a:t>SCLIP</a:t>
            </a:r>
          </a:p>
          <a:p>
            <a:pPr>
              <a:lnSpc>
                <a:spcPts val="700"/>
              </a:lnSpc>
            </a:pPr>
            <a:r>
              <a:rPr lang="nb-NO" sz="800" dirty="0" smtClean="0"/>
              <a:t>300 Ma</a:t>
            </a:r>
            <a:endParaRPr lang="en-GB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7452319" y="3962557"/>
            <a:ext cx="1607107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b="1" dirty="0" smtClean="0">
                <a:solidFill>
                  <a:srgbClr val="9900CC"/>
                </a:solidFill>
              </a:rPr>
              <a:t>SCLIP</a:t>
            </a:r>
            <a:r>
              <a:rPr lang="nb-NO" sz="1200" dirty="0" smtClean="0">
                <a:solidFill>
                  <a:srgbClr val="9900CC"/>
                </a:solidFill>
              </a:rPr>
              <a:t>, 297 Ma:</a:t>
            </a:r>
          </a:p>
          <a:p>
            <a:pPr>
              <a:lnSpc>
                <a:spcPts val="13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Skagerrak-centred LIP,</a:t>
            </a:r>
          </a:p>
          <a:p>
            <a:pPr>
              <a:lnSpc>
                <a:spcPts val="13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includes the Oslo Rift</a:t>
            </a:r>
            <a:endParaRPr lang="en-GB" sz="1200" dirty="0">
              <a:solidFill>
                <a:srgbClr val="9900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95542" y="4677230"/>
            <a:ext cx="4190134" cy="1718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3333FF"/>
                </a:solidFill>
              </a:rPr>
              <a:t>Clustering of reconstructed LIPs along</a:t>
            </a:r>
          </a:p>
          <a:p>
            <a:r>
              <a:rPr lang="nb-NO" b="1" dirty="0">
                <a:solidFill>
                  <a:srgbClr val="3333FF"/>
                </a:solidFill>
              </a:rPr>
              <a:t> </a:t>
            </a:r>
            <a:r>
              <a:rPr lang="nb-NO" b="1" dirty="0" smtClean="0">
                <a:solidFill>
                  <a:srgbClr val="3333FF"/>
                </a:solidFill>
              </a:rPr>
              <a:t>the LLSVP-margins  </a:t>
            </a:r>
            <a:r>
              <a:rPr lang="nb-NO" b="1" dirty="0" smtClean="0">
                <a:solidFill>
                  <a:srgbClr val="3333FF"/>
                </a:solidFill>
                <a:latin typeface="Symbol" panose="05050102010706020507" pitchFamily="18" charset="2"/>
              </a:rPr>
              <a:t>-</a:t>
            </a:r>
            <a:r>
              <a:rPr lang="nb-NO" b="1" dirty="0" smtClean="0">
                <a:solidFill>
                  <a:srgbClr val="3333FF"/>
                </a:solidFill>
              </a:rPr>
              <a:t>  implications</a:t>
            </a:r>
          </a:p>
          <a:p>
            <a:r>
              <a:rPr lang="nb-NO" sz="1400" dirty="0" smtClean="0"/>
              <a:t>  1. The plume generation zones and the LLSVPs have </a:t>
            </a:r>
          </a:p>
          <a:p>
            <a:r>
              <a:rPr lang="nb-NO" sz="1400" dirty="0"/>
              <a:t> </a:t>
            </a:r>
            <a:r>
              <a:rPr lang="nb-NO" sz="1400" dirty="0" smtClean="0"/>
              <a:t>       long-term stability (&gt; 300 Ma)</a:t>
            </a:r>
          </a:p>
          <a:p>
            <a:pPr>
              <a:lnSpc>
                <a:spcPts val="2600"/>
              </a:lnSpc>
            </a:pPr>
            <a:r>
              <a:rPr lang="nb-NO" sz="1400" dirty="0"/>
              <a:t> </a:t>
            </a:r>
            <a:r>
              <a:rPr lang="nb-NO" sz="1400" dirty="0" smtClean="0"/>
              <a:t>  2. LLSVPs must consist of dense (and hot) material</a:t>
            </a:r>
          </a:p>
          <a:p>
            <a:pPr>
              <a:lnSpc>
                <a:spcPts val="11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   (2-5% density excess to counteract destruction by</a:t>
            </a:r>
          </a:p>
          <a:p>
            <a:pPr>
              <a:lnSpc>
                <a:spcPts val="13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     thermal buoyancy)</a:t>
            </a:r>
            <a:endParaRPr lang="en-GB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5250514" y="6395649"/>
            <a:ext cx="374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 smtClean="0">
                <a:solidFill>
                  <a:srgbClr val="9900CC"/>
                </a:solidFill>
              </a:rPr>
              <a:t>LLSVPs: Thermochemical piles</a:t>
            </a:r>
          </a:p>
        </p:txBody>
      </p:sp>
    </p:spTree>
    <p:extLst>
      <p:ext uri="{BB962C8B-B14F-4D97-AF65-F5344CB8AC3E}">
        <p14:creationId xmlns:p14="http://schemas.microsoft.com/office/powerpoint/2010/main" val="390086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  <p:bldP spid="23" grpId="0"/>
      <p:bldP spid="24" grpId="0"/>
      <p:bldP spid="25" grpId="0"/>
      <p:bldP spid="3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:\pc\Dokumenter\Adobe-Illustr-figures\CMB-plumes-chem-interact\LLSVP-French-Romanov-plum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" y="28768"/>
            <a:ext cx="6078460" cy="304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:\pc\Dokumenter\Adobe-Illustr-figures\CMB-plumes-chem-interact\CMB-flow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7" y="3495030"/>
            <a:ext cx="4548260" cy="305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pc\Dokumenter\Adobe-Illustr-figures\CMB-plumes-chem-interact\CMB-flow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98" y="4610240"/>
            <a:ext cx="4483650" cy="193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49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pc\Dokumenter\Adobe-Illustr-figures\Experimental-PhaseRel\Core-phase-rel\Tecto12217-Fig\Tecto12217 Fig 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9" y="1596763"/>
            <a:ext cx="4751647" cy="356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M:\pc\Dokumenter\Adobe-Illustr-figures\Experimental-PhaseRel\Core-phase-rel\Tecto12217-Fig\Tecto12217 Fig 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720" y="980728"/>
            <a:ext cx="3474280" cy="382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0822" y="119751"/>
            <a:ext cx="5098761" cy="4642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nb-NO" sz="2800" dirty="0" smtClean="0">
                <a:solidFill>
                  <a:srgbClr val="0000FF"/>
                </a:solidFill>
              </a:rPr>
              <a:t>Melting phase relations, peridotite</a:t>
            </a:r>
            <a:endParaRPr lang="nb-NO" sz="2800" dirty="0">
              <a:solidFill>
                <a:srgbClr val="0000FF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1083506"/>
            <a:ext cx="2927144" cy="41293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Complex natural peridotite</a:t>
            </a:r>
            <a:endParaRPr lang="nb-NO" sz="2000" dirty="0">
              <a:solidFill>
                <a:srgbClr val="0000FF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18340" y="476672"/>
            <a:ext cx="2640223" cy="41293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Simplified system CMS </a:t>
            </a:r>
            <a:endParaRPr lang="nb-NO" sz="20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9582" y="5157192"/>
            <a:ext cx="3944417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>
                <a:solidFill>
                  <a:srgbClr val="3333FF"/>
                </a:solidFill>
              </a:rPr>
              <a:t>CMS-system</a:t>
            </a:r>
            <a:endParaRPr lang="nb-NO" sz="1400" dirty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200" dirty="0" smtClean="0"/>
              <a:t>- eutectic melts similar to bulk periodotite compositions</a:t>
            </a:r>
          </a:p>
          <a:p>
            <a:pPr>
              <a:lnSpc>
                <a:spcPts val="1600"/>
              </a:lnSpc>
            </a:pPr>
            <a:r>
              <a:rPr lang="nb-NO" sz="1200" dirty="0" smtClean="0"/>
              <a:t>- little change in the 24-136 GPa range</a:t>
            </a:r>
          </a:p>
          <a:p>
            <a:pPr>
              <a:lnSpc>
                <a:spcPts val="1600"/>
              </a:lnSpc>
            </a:pPr>
            <a:endParaRPr lang="nb-NO" sz="1200" dirty="0" smtClean="0"/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1400" b="1" dirty="0" smtClean="0">
                <a:solidFill>
                  <a:srgbClr val="3333FF"/>
                </a:solidFill>
              </a:rPr>
              <a:t>Fe-bearing systems</a:t>
            </a:r>
            <a:endParaRPr lang="nb-NO" sz="1400" dirty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200" dirty="0" smtClean="0"/>
              <a:t>Strongly elevated Fe/Mg ratio of melt rel. to solid bm and fp</a:t>
            </a:r>
          </a:p>
        </p:txBody>
      </p:sp>
    </p:spTree>
    <p:extLst>
      <p:ext uri="{BB962C8B-B14F-4D97-AF65-F5344CB8AC3E}">
        <p14:creationId xmlns:p14="http://schemas.microsoft.com/office/powerpoint/2010/main" val="825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M:\pc\Dokumenter\Adobe-Illustr-figures\Experimental-PhaseRel\Core-phase-rel\Tecto12217-Fig\Tecto12217 Fig 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70" y="1389644"/>
            <a:ext cx="4492402" cy="460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:\pc\Dokumenter\Adobe-Illustr-figures\Experimental-PhaseRel\Core-phase-rel\Tecto12217-Fig\Tecto12217 Fig 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4" y="1196751"/>
            <a:ext cx="4483989" cy="447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5369" y="168533"/>
            <a:ext cx="3600400" cy="45140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nb-NO" sz="2600" dirty="0" smtClean="0">
                <a:solidFill>
                  <a:srgbClr val="0000FF"/>
                </a:solidFill>
              </a:rPr>
              <a:t>Adiabat-liquidus crossing</a:t>
            </a:r>
          </a:p>
        </p:txBody>
      </p:sp>
    </p:spTree>
    <p:extLst>
      <p:ext uri="{BB962C8B-B14F-4D97-AF65-F5344CB8AC3E}">
        <p14:creationId xmlns:p14="http://schemas.microsoft.com/office/powerpoint/2010/main" val="301494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06067"/>
            <a:ext cx="378020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Outermost core: stagnant layer?</a:t>
            </a:r>
          </a:p>
          <a:p>
            <a:pPr>
              <a:lnSpc>
                <a:spcPts val="2400"/>
              </a:lnSpc>
            </a:pPr>
            <a:r>
              <a:rPr lang="nb-NO" sz="2200" b="1" dirty="0" smtClean="0">
                <a:solidFill>
                  <a:srgbClr val="0066FF"/>
                </a:solidFill>
              </a:rPr>
              <a:t>  E'-layer</a:t>
            </a:r>
            <a:r>
              <a:rPr lang="nb-NO" sz="2200" dirty="0" smtClean="0">
                <a:solidFill>
                  <a:srgbClr val="0066FF"/>
                </a:solidFill>
              </a:rPr>
              <a:t>:  low </a:t>
            </a:r>
            <a:r>
              <a:rPr lang="nb-NO" sz="2200" b="1" dirty="0" smtClean="0">
                <a:solidFill>
                  <a:srgbClr val="0066FF"/>
                </a:solidFill>
              </a:rPr>
              <a:t>V</a:t>
            </a:r>
            <a:r>
              <a:rPr lang="nb-NO" sz="2200" b="1" baseline="-16000" dirty="0" smtClean="0">
                <a:solidFill>
                  <a:srgbClr val="0066FF"/>
                </a:solidFill>
              </a:rPr>
              <a:t>P</a:t>
            </a:r>
            <a:r>
              <a:rPr lang="nb-NO" sz="2200" dirty="0" smtClean="0">
                <a:solidFill>
                  <a:srgbClr val="0066FF"/>
                </a:solidFill>
              </a:rPr>
              <a:t> - low </a:t>
            </a:r>
            <a:r>
              <a:rPr lang="nb-NO" sz="2400" b="1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091" y="1231786"/>
            <a:ext cx="4950394" cy="1620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66FF"/>
                </a:solidFill>
              </a:rPr>
              <a:t>Chemical characteristics, material </a:t>
            </a:r>
            <a:r>
              <a:rPr lang="nb-NO" b="1" dirty="0" err="1" smtClean="0">
                <a:solidFill>
                  <a:srgbClr val="0066FF"/>
                </a:solidFill>
              </a:rPr>
              <a:t>properties</a:t>
            </a:r>
            <a:endParaRPr lang="nb-NO" b="1" dirty="0" smtClean="0">
              <a:solidFill>
                <a:srgbClr val="0066FF"/>
              </a:solidFill>
            </a:endParaRPr>
          </a:p>
          <a:p>
            <a:pPr>
              <a:lnSpc>
                <a:spcPts val="2400"/>
              </a:lnSpc>
            </a:pPr>
            <a:r>
              <a:rPr lang="nb-NO" sz="1600" dirty="0" smtClean="0">
                <a:solidFill>
                  <a:srgbClr val="008000"/>
                </a:solidFill>
              </a:rPr>
              <a:t>poses a long-</a:t>
            </a:r>
            <a:r>
              <a:rPr lang="nb-NO" sz="1600" dirty="0" err="1" smtClean="0">
                <a:solidFill>
                  <a:srgbClr val="008000"/>
                </a:solidFill>
              </a:rPr>
              <a:t>standing</a:t>
            </a:r>
            <a:r>
              <a:rPr lang="nb-NO" sz="1600" dirty="0" smtClean="0">
                <a:solidFill>
                  <a:srgbClr val="008000"/>
                </a:solidFill>
              </a:rPr>
              <a:t> </a:t>
            </a:r>
            <a:r>
              <a:rPr lang="nb-NO" sz="1600" b="1" dirty="0" smtClean="0">
                <a:solidFill>
                  <a:srgbClr val="008000"/>
                </a:solidFill>
              </a:rPr>
              <a:t>conundrum,</a:t>
            </a:r>
            <a:r>
              <a:rPr lang="nb-NO" sz="1600" dirty="0" smtClean="0">
                <a:solidFill>
                  <a:srgbClr val="008000"/>
                </a:solidFill>
              </a:rPr>
              <a:t> apparently solved by</a:t>
            </a:r>
          </a:p>
          <a:p>
            <a:pPr>
              <a:lnSpc>
                <a:spcPts val="2000"/>
              </a:lnSpc>
            </a:pPr>
            <a:r>
              <a:rPr lang="nb-NO" sz="1600" dirty="0" smtClean="0">
                <a:solidFill>
                  <a:srgbClr val="008000"/>
                </a:solidFill>
              </a:rPr>
              <a:t>Brodholt </a:t>
            </a:r>
            <a:r>
              <a:rPr lang="nb-NO" sz="1600" dirty="0">
                <a:solidFill>
                  <a:srgbClr val="008000"/>
                </a:solidFill>
              </a:rPr>
              <a:t>&amp; </a:t>
            </a:r>
            <a:r>
              <a:rPr lang="nb-NO" sz="1600" dirty="0" err="1">
                <a:solidFill>
                  <a:srgbClr val="008000"/>
                </a:solidFill>
              </a:rPr>
              <a:t>Badro</a:t>
            </a:r>
            <a:r>
              <a:rPr lang="nb-NO" sz="1600" dirty="0">
                <a:solidFill>
                  <a:srgbClr val="008000"/>
                </a:solidFill>
              </a:rPr>
              <a:t> (2017, </a:t>
            </a:r>
            <a:r>
              <a:rPr lang="nb-NO" sz="1600" dirty="0" err="1">
                <a:solidFill>
                  <a:srgbClr val="008000"/>
                </a:solidFill>
              </a:rPr>
              <a:t>GRL</a:t>
            </a:r>
            <a:r>
              <a:rPr lang="nb-NO" sz="1600" dirty="0">
                <a:solidFill>
                  <a:srgbClr val="008000"/>
                </a:solidFill>
              </a:rPr>
              <a:t>)</a:t>
            </a:r>
          </a:p>
          <a:p>
            <a:pPr>
              <a:lnSpc>
                <a:spcPts val="800"/>
              </a:lnSpc>
            </a:pPr>
            <a:endParaRPr lang="nb-NO" dirty="0" smtClean="0"/>
          </a:p>
          <a:p>
            <a:r>
              <a:rPr lang="nb-NO" dirty="0" err="1" smtClean="0"/>
              <a:t>Each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light element </a:t>
            </a:r>
            <a:r>
              <a:rPr lang="nb-NO" dirty="0" err="1" smtClean="0"/>
              <a:t>candidates</a:t>
            </a:r>
            <a:r>
              <a:rPr lang="nb-NO" dirty="0" smtClean="0"/>
              <a:t>, Si, O, S, C,</a:t>
            </a:r>
          </a:p>
          <a:p>
            <a:r>
              <a:rPr lang="nb-NO" dirty="0" err="1" smtClean="0"/>
              <a:t>reduces</a:t>
            </a:r>
            <a:r>
              <a:rPr lang="nb-NO" dirty="0" smtClean="0"/>
              <a:t> </a:t>
            </a:r>
            <a:r>
              <a:rPr lang="nb-NO" sz="2000" b="1" dirty="0" smtClean="0">
                <a:latin typeface="Symbol" panose="05050102010706020507" pitchFamily="18" charset="2"/>
              </a:rPr>
              <a:t>r</a:t>
            </a:r>
            <a:r>
              <a:rPr lang="nb-NO" b="1" dirty="0"/>
              <a:t> </a:t>
            </a:r>
            <a:r>
              <a:rPr lang="nb-NO" b="1" dirty="0" smtClean="0"/>
              <a:t> </a:t>
            </a:r>
            <a:r>
              <a:rPr lang="nb-NO" dirty="0" smtClean="0"/>
              <a:t>and  </a:t>
            </a:r>
            <a:r>
              <a:rPr lang="nb-NO" sz="2000" b="1" dirty="0" err="1" smtClean="0">
                <a:solidFill>
                  <a:srgbClr val="FF0000"/>
                </a:solidFill>
              </a:rPr>
              <a:t>increases</a:t>
            </a:r>
            <a:r>
              <a:rPr lang="nb-NO" b="1" dirty="0" smtClean="0"/>
              <a:t> </a:t>
            </a:r>
            <a:r>
              <a:rPr lang="nb-NO" sz="2000" b="1" dirty="0" smtClean="0"/>
              <a:t>V</a:t>
            </a:r>
            <a:r>
              <a:rPr lang="nb-NO" sz="2000" b="1" baseline="-14000" dirty="0" smtClean="0">
                <a:latin typeface="Symbol" panose="05050102010706020507" pitchFamily="18" charset="2"/>
              </a:rPr>
              <a:t>F</a:t>
            </a:r>
            <a:r>
              <a:rPr lang="nb-NO" sz="2000" b="1" dirty="0" smtClean="0">
                <a:latin typeface="Symbol" panose="05050102010706020507" pitchFamily="18" charset="2"/>
              </a:rPr>
              <a:t> </a:t>
            </a:r>
            <a:r>
              <a:rPr lang="nb-NO" sz="2000" dirty="0" smtClean="0">
                <a:latin typeface="Symbol" panose="05050102010706020507" pitchFamily="18" charset="2"/>
              </a:rPr>
              <a:t>(</a:t>
            </a:r>
            <a:r>
              <a:rPr lang="nb-NO" sz="2000" dirty="0" smtClean="0"/>
              <a:t>or V</a:t>
            </a:r>
            <a:r>
              <a:rPr lang="nb-NO" sz="2000" baseline="-14000" dirty="0" smtClean="0">
                <a:cs typeface="Times New Roman" panose="02020603050405020304" pitchFamily="18" charset="0"/>
              </a:rPr>
              <a:t>P</a:t>
            </a:r>
            <a:r>
              <a:rPr lang="nb-NO" sz="2000" dirty="0" smtClean="0">
                <a:latin typeface="Symbol" panose="05050102010706020507" pitchFamily="18" charset="2"/>
              </a:rPr>
              <a:t>)</a:t>
            </a:r>
          </a:p>
        </p:txBody>
      </p:sp>
      <p:pic>
        <p:nvPicPr>
          <p:cNvPr id="12" name="Picture 2" descr="M:\pc\Dokumenter\Adobe-Illustr-figures\Experimental-PhaseRel\Core-phase-rel\Brodholt-GRL17-Fig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75" y="353647"/>
            <a:ext cx="3839822" cy="587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3270576"/>
            <a:ext cx="5127366" cy="1559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BUT:</a:t>
            </a:r>
          </a:p>
          <a:p>
            <a:r>
              <a:rPr lang="nb-NO" dirty="0" smtClean="0"/>
              <a:t>O reduces </a:t>
            </a:r>
            <a:r>
              <a:rPr lang="nb-NO" b="1" dirty="0">
                <a:latin typeface="Symbol" panose="05050102010706020507" pitchFamily="18" charset="2"/>
              </a:rPr>
              <a:t>r</a:t>
            </a:r>
            <a:r>
              <a:rPr lang="nb-NO" dirty="0" smtClean="0"/>
              <a:t> </a:t>
            </a:r>
            <a:r>
              <a:rPr lang="nb-NO" b="1" dirty="0" smtClean="0"/>
              <a:t>more</a:t>
            </a:r>
            <a:r>
              <a:rPr lang="nb-NO" dirty="0" smtClean="0"/>
              <a:t> and </a:t>
            </a:r>
            <a:r>
              <a:rPr lang="nb-NO" dirty="0" err="1" smtClean="0"/>
              <a:t>increases</a:t>
            </a:r>
            <a:r>
              <a:rPr lang="nb-NO" dirty="0" smtClean="0"/>
              <a:t> </a:t>
            </a:r>
            <a:r>
              <a:rPr lang="nb-NO" b="1" dirty="0" smtClean="0"/>
              <a:t>V</a:t>
            </a:r>
            <a:r>
              <a:rPr lang="nb-NO" b="1" baseline="-14000" dirty="0" smtClean="0">
                <a:latin typeface="Symbol" panose="05050102010706020507" pitchFamily="18" charset="2"/>
              </a:rPr>
              <a:t>F</a:t>
            </a:r>
            <a:r>
              <a:rPr lang="nb-NO" dirty="0" smtClean="0"/>
              <a:t>  </a:t>
            </a:r>
            <a:r>
              <a:rPr lang="nb-NO" b="1" dirty="0" smtClean="0"/>
              <a:t>less</a:t>
            </a:r>
            <a:r>
              <a:rPr lang="nb-NO" dirty="0" smtClean="0"/>
              <a:t> than Si.</a:t>
            </a:r>
          </a:p>
          <a:p>
            <a:pPr>
              <a:lnSpc>
                <a:spcPts val="2800"/>
              </a:lnSpc>
            </a:pPr>
            <a:r>
              <a:rPr lang="nb-NO" dirty="0"/>
              <a:t> </a:t>
            </a:r>
            <a:r>
              <a:rPr lang="nb-NO" dirty="0" smtClean="0"/>
              <a:t> </a:t>
            </a:r>
            <a:r>
              <a:rPr lang="nb-NO" b="1" dirty="0" smtClean="0">
                <a:solidFill>
                  <a:srgbClr val="FF0000"/>
                </a:solidFill>
              </a:rPr>
              <a:t>Therefore</a:t>
            </a:r>
            <a:r>
              <a:rPr lang="nb-NO" dirty="0" smtClean="0">
                <a:solidFill>
                  <a:srgbClr val="FF0000"/>
                </a:solidFill>
              </a:rPr>
              <a:t>:</a:t>
            </a:r>
          </a:p>
          <a:p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  E'-layer with </a:t>
            </a:r>
            <a:r>
              <a:rPr lang="nb-NO" b="1" dirty="0" smtClean="0">
                <a:solidFill>
                  <a:srgbClr val="FF0000"/>
                </a:solidFill>
              </a:rPr>
              <a:t>elevated O</a:t>
            </a:r>
            <a:r>
              <a:rPr lang="nb-NO" dirty="0" smtClean="0">
                <a:solidFill>
                  <a:srgbClr val="FF0000"/>
                </a:solidFill>
              </a:rPr>
              <a:t> and </a:t>
            </a:r>
            <a:r>
              <a:rPr lang="nb-NO" b="1" dirty="0">
                <a:solidFill>
                  <a:srgbClr val="FF0000"/>
                </a:solidFill>
              </a:rPr>
              <a:t>reduced Si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relative to</a:t>
            </a:r>
          </a:p>
          <a:p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  the </a:t>
            </a:r>
            <a:r>
              <a:rPr lang="nb-NO" dirty="0" err="1" smtClean="0">
                <a:solidFill>
                  <a:srgbClr val="FF0000"/>
                </a:solidFill>
              </a:rPr>
              <a:t>convecting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core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may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solve</a:t>
            </a:r>
            <a:r>
              <a:rPr lang="nb-NO" b="1" dirty="0" smtClean="0">
                <a:solidFill>
                  <a:srgbClr val="FF0000"/>
                </a:solidFill>
              </a:rPr>
              <a:t> the conundrum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06067"/>
            <a:ext cx="4176143" cy="707886"/>
          </a:xfrm>
          <a:prstGeom prst="rect">
            <a:avLst/>
          </a:prstGeom>
          <a:solidFill>
            <a:srgbClr val="EAEAEA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Outermost stagnant E'-layer?</a:t>
            </a:r>
          </a:p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66FF"/>
                </a:solidFill>
              </a:rPr>
              <a:t>gradationally stratified, </a:t>
            </a:r>
            <a:r>
              <a:rPr lang="nb-NO" sz="2000" dirty="0" err="1" smtClean="0">
                <a:solidFill>
                  <a:srgbClr val="0066FF"/>
                </a:solidFill>
              </a:rPr>
              <a:t>low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b="1" dirty="0" smtClean="0">
                <a:solidFill>
                  <a:srgbClr val="0066FF"/>
                </a:solidFill>
              </a:rPr>
              <a:t>V</a:t>
            </a:r>
            <a:r>
              <a:rPr lang="nb-NO" sz="2000" b="1" baseline="-16000" dirty="0" smtClean="0">
                <a:solidFill>
                  <a:srgbClr val="0066FF"/>
                </a:solidFill>
                <a:latin typeface="Symbol" panose="05050102010706020507" pitchFamily="18" charset="2"/>
              </a:rPr>
              <a:t>F</a:t>
            </a:r>
            <a:r>
              <a:rPr lang="nb-NO" sz="2000" dirty="0" smtClean="0">
                <a:solidFill>
                  <a:srgbClr val="0066FF"/>
                </a:solidFill>
              </a:rPr>
              <a:t> - low </a:t>
            </a:r>
            <a:r>
              <a:rPr lang="nb-NO" sz="2000" b="1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34239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c\Dokumenter\Adobe-Illustr-figures\Experimental-PhaseRel\Core-phase-rel\Tecto12217-Fig\Tecto12217 Fig 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2023840" cy="64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pc\Dokumenter\Adobe-Illustr-figures\Experimental-PhaseRel\Core-phase-rel\Tecto12217-Fig\Tecto12217 Fig 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338" y="346762"/>
            <a:ext cx="2246279" cy="64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785" y="98819"/>
            <a:ext cx="3029997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dirty="0" smtClean="0">
                <a:solidFill>
                  <a:srgbClr val="0066FF"/>
                </a:solidFill>
              </a:rPr>
              <a:t>Neutral buoyancy levels</a:t>
            </a:r>
          </a:p>
          <a:p>
            <a:r>
              <a:rPr lang="nb-NO" sz="2200" dirty="0" smtClean="0">
                <a:solidFill>
                  <a:srgbClr val="0066FF"/>
                </a:solidFill>
              </a:rPr>
              <a:t>and cumulate formation </a:t>
            </a:r>
            <a:endParaRPr lang="en-GB" sz="2200" dirty="0">
              <a:solidFill>
                <a:srgbClr val="0066FF"/>
              </a:solidFill>
            </a:endParaRPr>
          </a:p>
        </p:txBody>
      </p:sp>
      <p:pic>
        <p:nvPicPr>
          <p:cNvPr id="6" name="Picture 3" descr="M:\pc\Dokumenter\Adobe-Illustr-figures\Experimental-PhaseRel\Core-phase-rel\Terr-planets-graphic-abst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0" y="2842525"/>
            <a:ext cx="3456384" cy="392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073" y="1052736"/>
            <a:ext cx="4071949" cy="1364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3333FF"/>
                </a:solidFill>
              </a:rPr>
              <a:t>Approximate neutral buoyancy levels</a:t>
            </a:r>
          </a:p>
          <a:p>
            <a:pPr>
              <a:lnSpc>
                <a:spcPts val="2200"/>
              </a:lnSpc>
            </a:pPr>
            <a:r>
              <a:rPr lang="nb-NO" sz="1500" b="1" dirty="0" smtClean="0"/>
              <a:t>Earth and Venus: </a:t>
            </a:r>
            <a:r>
              <a:rPr lang="nb-NO" sz="1500" dirty="0" smtClean="0"/>
              <a:t>11 and 80 GPa</a:t>
            </a:r>
          </a:p>
          <a:p>
            <a:pPr>
              <a:lnSpc>
                <a:spcPts val="2200"/>
              </a:lnSpc>
            </a:pPr>
            <a:r>
              <a:rPr lang="nb-NO" sz="1500" b="1" dirty="0"/>
              <a:t>Mars: </a:t>
            </a:r>
            <a:r>
              <a:rPr lang="nb-NO" sz="1500" dirty="0"/>
              <a:t>11 </a:t>
            </a:r>
            <a:r>
              <a:rPr lang="nb-NO" sz="1500" dirty="0" smtClean="0"/>
              <a:t>GPa</a:t>
            </a:r>
          </a:p>
          <a:p>
            <a:pPr>
              <a:lnSpc>
                <a:spcPts val="2200"/>
              </a:lnSpc>
            </a:pPr>
            <a:r>
              <a:rPr lang="nb-NO" sz="1500" b="1" dirty="0" smtClean="0"/>
              <a:t>Moon </a:t>
            </a:r>
            <a:r>
              <a:rPr lang="nb-NO" sz="1500" dirty="0" smtClean="0"/>
              <a:t>(and others?):</a:t>
            </a:r>
            <a:r>
              <a:rPr lang="nb-NO" sz="1500" b="1" dirty="0" smtClean="0"/>
              <a:t> </a:t>
            </a:r>
            <a:r>
              <a:rPr lang="nb-NO" sz="1500" dirty="0"/>
              <a:t>Plagioclase neutral </a:t>
            </a:r>
            <a:r>
              <a:rPr lang="nb-NO" sz="1500" dirty="0" smtClean="0"/>
              <a:t>buoyancy</a:t>
            </a:r>
          </a:p>
          <a:p>
            <a:pPr>
              <a:lnSpc>
                <a:spcPts val="1400"/>
              </a:lnSpc>
            </a:pPr>
            <a:r>
              <a:rPr lang="nb-NO" sz="1500" dirty="0"/>
              <a:t> </a:t>
            </a:r>
            <a:r>
              <a:rPr lang="nb-NO" sz="1500" dirty="0" smtClean="0"/>
              <a:t>           at low p at late MO-stage (Fe-rich melts)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4683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t="1880" r="1768" b="2359"/>
          <a:stretch/>
        </p:blipFill>
        <p:spPr bwMode="auto">
          <a:xfrm>
            <a:off x="5045128" y="1699878"/>
            <a:ext cx="3991080" cy="396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34" y="620688"/>
            <a:ext cx="7668344" cy="107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9" y="1844824"/>
            <a:ext cx="4438011" cy="348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2" y="116632"/>
            <a:ext cx="2850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Otsuka</a:t>
            </a:r>
            <a:r>
              <a:rPr lang="nb-NO" dirty="0" smtClean="0"/>
              <a:t> &amp; </a:t>
            </a:r>
            <a:r>
              <a:rPr lang="nb-NO" dirty="0" err="1" smtClean="0"/>
              <a:t>Karato</a:t>
            </a:r>
            <a:r>
              <a:rPr lang="nb-NO" dirty="0" smtClean="0"/>
              <a:t> (2012, Nature)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967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16632"/>
            <a:ext cx="763542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66FF"/>
                </a:solidFill>
              </a:rPr>
              <a:t>The role of Ca-perovskite in the BMO cryatallisation: the </a:t>
            </a:r>
            <a:r>
              <a:rPr lang="nb-NO" sz="2000" b="1" dirty="0" smtClean="0">
                <a:solidFill>
                  <a:srgbClr val="0066FF"/>
                </a:solidFill>
              </a:rPr>
              <a:t>melting curve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84368" y="72714"/>
            <a:ext cx="122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Guren et al.,</a:t>
            </a:r>
          </a:p>
          <a:p>
            <a:pPr>
              <a:lnSpc>
                <a:spcPts val="1200"/>
              </a:lnSpc>
            </a:pPr>
            <a:r>
              <a:rPr lang="nb-NO" sz="1200" dirty="0" smtClean="0"/>
              <a:t>in prep. for GRL</a:t>
            </a:r>
            <a:endParaRPr lang="en-GB" sz="1200" dirty="0"/>
          </a:p>
        </p:txBody>
      </p:sp>
      <p:pic>
        <p:nvPicPr>
          <p:cNvPr id="1027" name="Picture 3" descr="M:\pc\Dokumenter\Adobe-Illustr-figures\Experimental-PhaseRel\PhaseRel\SimpleSyst-Liq-MeltStruct\CAMSF-syst\Guren-Fig2-May7-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82422"/>
            <a:ext cx="7954144" cy="595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52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c\Dokumenter\Adobe-Illustr-figures\Experimental-PhaseRel\PhaseRel\SimpleSyst-Liq-MeltStruct\CAMSF-syst\Guren-GRL-Fig1-CMS-Oct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27" y="764704"/>
            <a:ext cx="3763247" cy="51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pc\Dokumenter\Adobe-Illustr-figures\Experimental-PhaseRel\PhaseRel\SimpleSyst-Liq-MeltStruct\CAMSF-syst\Guren-GRL-Fig1-CMS-Oct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" y="822537"/>
            <a:ext cx="2607338" cy="50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pc\Dokumenter\Adobe-Illustr-figures\Experimental-PhaseRel\PhaseRel\SimpleSyst-Liq-MeltStruct\CAMSF-syst\Guren-GRL-Fig1-CMS-Oct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15" y="612364"/>
            <a:ext cx="1463666" cy="54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79996"/>
            <a:ext cx="710322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66FF"/>
                </a:solidFill>
              </a:rPr>
              <a:t>The role of Ca-perovskite in the BMO cryatallisation: system </a:t>
            </a:r>
            <a:r>
              <a:rPr lang="nb-NO" sz="2000" b="1" dirty="0" smtClean="0">
                <a:solidFill>
                  <a:srgbClr val="0066FF"/>
                </a:solidFill>
              </a:rPr>
              <a:t>CMS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38588" y="85282"/>
            <a:ext cx="122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Guren et al.,</a:t>
            </a:r>
          </a:p>
          <a:p>
            <a:pPr>
              <a:lnSpc>
                <a:spcPts val="1200"/>
              </a:lnSpc>
            </a:pPr>
            <a:r>
              <a:rPr lang="nb-NO" sz="1200" dirty="0" smtClean="0"/>
              <a:t>in prep. for GRL</a:t>
            </a:r>
            <a:endParaRPr lang="en-GB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843808" y="6164938"/>
            <a:ext cx="581498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As the crystallising BMO is enriched in CaO and Al</a:t>
            </a:r>
            <a:r>
              <a:rPr lang="nb-NO" baseline="-25000" dirty="0" smtClean="0">
                <a:solidFill>
                  <a:srgbClr val="0066FF"/>
                </a:solidFill>
              </a:rPr>
              <a:t>2</a:t>
            </a:r>
            <a:r>
              <a:rPr lang="nb-NO" dirty="0" smtClean="0">
                <a:solidFill>
                  <a:srgbClr val="0066FF"/>
                </a:solidFill>
              </a:rPr>
              <a:t>O</a:t>
            </a:r>
            <a:r>
              <a:rPr lang="nb-NO" baseline="-25000" dirty="0" smtClean="0">
                <a:solidFill>
                  <a:srgbClr val="0066FF"/>
                </a:solidFill>
              </a:rPr>
              <a:t>3</a:t>
            </a:r>
            <a:r>
              <a:rPr lang="nb-NO" dirty="0" smtClean="0">
                <a:solidFill>
                  <a:srgbClr val="0066FF"/>
                </a:solidFill>
              </a:rPr>
              <a:t>:</a:t>
            </a:r>
          </a:p>
          <a:p>
            <a:r>
              <a:rPr lang="nb-NO" dirty="0"/>
              <a:t> </a:t>
            </a:r>
            <a:r>
              <a:rPr lang="nb-NO" sz="1700" dirty="0" smtClean="0"/>
              <a:t>cpv and the Al-rich Cf-structured phase will join the assemblage   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40216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99" y="4102029"/>
            <a:ext cx="2361494" cy="271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2" y="476672"/>
            <a:ext cx="4230693" cy="326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366020" cy="296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79870" y="2474313"/>
            <a:ext cx="1441563" cy="10170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flipH="1">
            <a:off x="7119255" y="6320973"/>
            <a:ext cx="112817" cy="16889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</a:t>
            </a:r>
            <a:endParaRPr lang="en-GB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6501" y="116632"/>
            <a:ext cx="4608512" cy="1015663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Basal magma ocean (BMO) crystallisation </a:t>
            </a:r>
          </a:p>
          <a:p>
            <a:pPr>
              <a:lnSpc>
                <a:spcPts val="2500"/>
              </a:lnSpc>
            </a:pPr>
            <a:r>
              <a:rPr lang="nb-NO" b="1" dirty="0" smtClean="0">
                <a:solidFill>
                  <a:srgbClr val="0000FF"/>
                </a:solidFill>
              </a:rPr>
              <a:t>  </a:t>
            </a:r>
            <a:r>
              <a:rPr lang="nb-NO" b="1" dirty="0" smtClean="0"/>
              <a:t>Why</a:t>
            </a:r>
            <a:r>
              <a:rPr lang="nb-NO" dirty="0" smtClean="0"/>
              <a:t> did Earth have a BMO?</a:t>
            </a:r>
          </a:p>
          <a:p>
            <a:pPr>
              <a:lnSpc>
                <a:spcPts val="2100"/>
              </a:lnSpc>
            </a:pPr>
            <a:r>
              <a:rPr lang="nb-NO" sz="1600" dirty="0" smtClean="0"/>
              <a:t>   peridotite-melt </a:t>
            </a:r>
            <a:r>
              <a:rPr lang="nb-NO" sz="1600" b="1" dirty="0" smtClean="0"/>
              <a:t>neutral</a:t>
            </a:r>
            <a:r>
              <a:rPr lang="nb-NO" sz="1600" dirty="0" smtClean="0"/>
              <a:t> buoyancy at high p </a:t>
            </a:r>
            <a:endParaRPr lang="nb-NO" sz="2400" dirty="0">
              <a:solidFill>
                <a:srgbClr val="0000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5686" y="5025614"/>
            <a:ext cx="3758888" cy="1379805"/>
            <a:chOff x="395536" y="4372680"/>
            <a:chExt cx="3758888" cy="1379805"/>
          </a:xfrm>
        </p:grpSpPr>
        <p:grpSp>
          <p:nvGrpSpPr>
            <p:cNvPr id="7" name="Group 6"/>
            <p:cNvGrpSpPr/>
            <p:nvPr/>
          </p:nvGrpSpPr>
          <p:grpSpPr>
            <a:xfrm>
              <a:off x="395536" y="4372680"/>
              <a:ext cx="3758888" cy="1379805"/>
              <a:chOff x="190005" y="1001639"/>
              <a:chExt cx="3758888" cy="1379805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90005" y="1001639"/>
                <a:ext cx="3672408" cy="1379805"/>
              </a:xfrm>
              <a:prstGeom prst="rect">
                <a:avLst/>
              </a:prstGeom>
              <a:solidFill>
                <a:srgbClr val="CCEC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95943" y="1813022"/>
                <a:ext cx="375295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600" b="1" dirty="0" smtClean="0"/>
                  <a:t>K</a:t>
                </a:r>
                <a:r>
                  <a:rPr lang="nb-NO" sz="2600" b="1" baseline="-25000" dirty="0" smtClean="0"/>
                  <a:t>D</a:t>
                </a:r>
                <a:r>
                  <a:rPr lang="nb-NO" dirty="0" smtClean="0"/>
                  <a:t>         </a:t>
                </a:r>
                <a:r>
                  <a:rPr lang="nb-NO" sz="2000" dirty="0" smtClean="0"/>
                  <a:t>= (Fe/Mg)</a:t>
                </a:r>
                <a:r>
                  <a:rPr lang="nb-NO" sz="2000" baseline="30000" dirty="0" smtClean="0"/>
                  <a:t>bm </a:t>
                </a:r>
                <a:r>
                  <a:rPr lang="nb-NO" sz="2400" b="1" dirty="0" smtClean="0"/>
                  <a:t>/</a:t>
                </a:r>
                <a:r>
                  <a:rPr lang="nb-NO" sz="2000" dirty="0" smtClean="0"/>
                  <a:t> (Fe/Mg)</a:t>
                </a:r>
                <a:r>
                  <a:rPr lang="nb-NO" sz="2000" baseline="30000" dirty="0" smtClean="0"/>
                  <a:t>melt</a:t>
                </a:r>
                <a:endParaRPr lang="en-GB" sz="2000" baseline="300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70660" y="1773284"/>
                <a:ext cx="700833" cy="605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nb-NO" sz="1200" dirty="0" smtClean="0"/>
                  <a:t>bm/melt</a:t>
                </a:r>
              </a:p>
              <a:p>
                <a:pPr>
                  <a:lnSpc>
                    <a:spcPts val="2000"/>
                  </a:lnSpc>
                </a:pPr>
                <a:r>
                  <a:rPr lang="nb-NO" sz="1200" dirty="0" smtClean="0"/>
                  <a:t>  Fe/Mg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27483" y="4419631"/>
              <a:ext cx="28921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dirty="0" smtClean="0"/>
                <a:t>Strong Fe/Mg-partitioning</a:t>
              </a:r>
            </a:p>
            <a:p>
              <a:r>
                <a:rPr lang="nb-NO" sz="2000" dirty="0" smtClean="0"/>
                <a:t>densifies peridititic melts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03013" y="3905378"/>
            <a:ext cx="1854995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b="1" dirty="0" smtClean="0">
                <a:solidFill>
                  <a:srgbClr val="FF0000"/>
                </a:solidFill>
              </a:rPr>
              <a:t>73-80</a:t>
            </a:r>
            <a:r>
              <a:rPr lang="nb-NO" sz="2000" dirty="0" smtClean="0">
                <a:solidFill>
                  <a:srgbClr val="FF0000"/>
                </a:solidFill>
              </a:rPr>
              <a:t> GPa:</a:t>
            </a:r>
          </a:p>
          <a:p>
            <a:pPr>
              <a:lnSpc>
                <a:spcPts val="2200"/>
              </a:lnSpc>
            </a:pPr>
            <a:r>
              <a:rPr lang="nb-NO" sz="2000" b="1" dirty="0" smtClean="0">
                <a:solidFill>
                  <a:srgbClr val="FF0000"/>
                </a:solidFill>
              </a:rPr>
              <a:t>~1800</a:t>
            </a:r>
            <a:r>
              <a:rPr lang="nb-NO" sz="2000" dirty="0" smtClean="0">
                <a:solidFill>
                  <a:srgbClr val="FF0000"/>
                </a:solidFill>
              </a:rPr>
              <a:t> km depth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3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362" y="77546"/>
            <a:ext cx="3864307" cy="97719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b="1" dirty="0" smtClean="0">
                <a:solidFill>
                  <a:srgbClr val="0066FF"/>
                </a:solidFill>
              </a:rPr>
              <a:t>Venus and Earth</a:t>
            </a:r>
            <a:endParaRPr lang="nb-NO" b="1" dirty="0"/>
          </a:p>
          <a:p>
            <a:pPr>
              <a:lnSpc>
                <a:spcPts val="2300"/>
              </a:lnSpc>
            </a:pPr>
            <a:r>
              <a:rPr lang="nb-NO" sz="1700" dirty="0" err="1" smtClean="0"/>
              <a:t>Segregated</a:t>
            </a:r>
            <a:r>
              <a:rPr lang="nb-NO" sz="1700" dirty="0" smtClean="0"/>
              <a:t> </a:t>
            </a:r>
            <a:r>
              <a:rPr lang="nb-NO" sz="1700" dirty="0" err="1" smtClean="0"/>
              <a:t>cores</a:t>
            </a:r>
            <a:r>
              <a:rPr lang="nb-NO" sz="1700" dirty="0" smtClean="0"/>
              <a:t> at </a:t>
            </a:r>
            <a:r>
              <a:rPr lang="nb-NO" sz="1700" dirty="0" err="1" smtClean="0"/>
              <a:t>very</a:t>
            </a:r>
            <a:r>
              <a:rPr lang="nb-NO" sz="1700" dirty="0" smtClean="0"/>
              <a:t> </a:t>
            </a:r>
            <a:r>
              <a:rPr lang="nb-NO" sz="1700" dirty="0" err="1" smtClean="0"/>
              <a:t>high</a:t>
            </a:r>
            <a:r>
              <a:rPr lang="nb-NO" sz="1700" dirty="0" smtClean="0"/>
              <a:t> T, </a:t>
            </a:r>
            <a:r>
              <a:rPr lang="nb-NO" sz="1700" dirty="0" err="1" smtClean="0"/>
              <a:t>allowing</a:t>
            </a:r>
            <a:endParaRPr lang="nb-NO" sz="1700" dirty="0"/>
          </a:p>
          <a:p>
            <a:pPr>
              <a:lnSpc>
                <a:spcPts val="2300"/>
              </a:lnSpc>
            </a:pPr>
            <a:r>
              <a:rPr lang="nb-NO" sz="1700" dirty="0" smtClean="0"/>
              <a:t>  </a:t>
            </a:r>
            <a:r>
              <a:rPr lang="nb-NO" sz="1700" dirty="0" err="1" smtClean="0"/>
              <a:t>high</a:t>
            </a:r>
            <a:r>
              <a:rPr lang="nb-NO" sz="1700" dirty="0" smtClean="0"/>
              <a:t> </a:t>
            </a:r>
            <a:r>
              <a:rPr lang="nb-NO" sz="1700" dirty="0" err="1" smtClean="0"/>
              <a:t>Si</a:t>
            </a:r>
            <a:r>
              <a:rPr lang="nb-NO" sz="1700" baseline="30000" dirty="0" err="1" smtClean="0"/>
              <a:t>core</a:t>
            </a:r>
            <a:r>
              <a:rPr lang="nb-NO" sz="1700" dirty="0" smtClean="0"/>
              <a:t>  </a:t>
            </a:r>
            <a:r>
              <a:rPr lang="nb-NO" sz="1700" b="1" dirty="0" smtClean="0"/>
              <a:t>and</a:t>
            </a:r>
            <a:r>
              <a:rPr lang="nb-NO" sz="1700" dirty="0" smtClean="0"/>
              <a:t>  high FeO</a:t>
            </a:r>
            <a:r>
              <a:rPr lang="nb-NO" sz="1700" baseline="30000" dirty="0" smtClean="0">
                <a:solidFill>
                  <a:srgbClr val="000000"/>
                </a:solidFill>
              </a:rPr>
              <a:t>MO </a:t>
            </a:r>
            <a:r>
              <a:rPr lang="nb-NO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(high f</a:t>
            </a:r>
            <a:r>
              <a:rPr lang="nb-NO" sz="1600" baseline="-1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nb-NO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nb-NO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98085" y="3478801"/>
            <a:ext cx="4051109" cy="1374735"/>
            <a:chOff x="1703759" y="4966683"/>
            <a:chExt cx="4051109" cy="1374735"/>
          </a:xfrm>
        </p:grpSpPr>
        <p:sp>
          <p:nvSpPr>
            <p:cNvPr id="12" name="TextBox 11"/>
            <p:cNvSpPr txBox="1"/>
            <p:nvPr/>
          </p:nvSpPr>
          <p:spPr>
            <a:xfrm>
              <a:off x="1703759" y="4966683"/>
              <a:ext cx="4051109" cy="13747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nb-NO" b="1" dirty="0" smtClean="0">
                  <a:solidFill>
                    <a:srgbClr val="0066FF"/>
                  </a:solidFill>
                </a:rPr>
                <a:t>Cooling</a:t>
              </a:r>
              <a:r>
                <a:rPr lang="nb-NO" dirty="0" smtClean="0">
                  <a:solidFill>
                    <a:srgbClr val="0066FF"/>
                  </a:solidFill>
                </a:rPr>
                <a:t> of core and magma </a:t>
              </a:r>
              <a:r>
                <a:rPr lang="nb-NO" dirty="0" err="1" smtClean="0">
                  <a:solidFill>
                    <a:srgbClr val="0066FF"/>
                  </a:solidFill>
                </a:rPr>
                <a:t>ocean</a:t>
              </a:r>
              <a:r>
                <a:rPr lang="nb-NO" dirty="0" smtClean="0">
                  <a:solidFill>
                    <a:srgbClr val="0066FF"/>
                  </a:solidFill>
                </a:rPr>
                <a:t> (MO)</a:t>
              </a:r>
            </a:p>
            <a:p>
              <a:pPr>
                <a:lnSpc>
                  <a:spcPts val="3400"/>
                </a:lnSpc>
              </a:pPr>
              <a:r>
                <a:rPr lang="nb-NO" sz="2000" dirty="0" smtClean="0">
                  <a:solidFill>
                    <a:srgbClr val="6600CC"/>
                  </a:solidFill>
                </a:rPr>
                <a:t>        </a:t>
              </a:r>
              <a:r>
                <a:rPr lang="nb-NO" sz="2000" dirty="0" err="1" smtClean="0">
                  <a:solidFill>
                    <a:srgbClr val="6600CC"/>
                  </a:solidFill>
                </a:rPr>
                <a:t>core</a:t>
              </a:r>
              <a:r>
                <a:rPr lang="nb-NO" sz="2000" dirty="0" smtClean="0">
                  <a:solidFill>
                    <a:srgbClr val="6600CC"/>
                  </a:solidFill>
                </a:rPr>
                <a:t>-MO </a:t>
              </a:r>
              <a:r>
                <a:rPr lang="nb-NO" sz="2000" b="1" dirty="0" smtClean="0">
                  <a:solidFill>
                    <a:srgbClr val="6600CC"/>
                  </a:solidFill>
                </a:rPr>
                <a:t>chemical exchange</a:t>
              </a:r>
            </a:p>
            <a:p>
              <a:pPr>
                <a:lnSpc>
                  <a:spcPts val="22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        - FeO </a:t>
              </a:r>
              <a:r>
                <a:rPr lang="nb-NO" dirty="0" smtClean="0">
                  <a:solidFill>
                    <a:srgbClr val="9999FF"/>
                  </a:solidFill>
                </a:rPr>
                <a:t>and FeO</a:t>
              </a:r>
              <a:r>
                <a:rPr lang="nb-NO" baseline="-25000" dirty="0" smtClean="0">
                  <a:solidFill>
                    <a:srgbClr val="9999FF"/>
                  </a:solidFill>
                </a:rPr>
                <a:t>1.5</a:t>
              </a:r>
              <a:r>
                <a:rPr lang="nb-NO" dirty="0" smtClean="0">
                  <a:solidFill>
                    <a:srgbClr val="6600CC"/>
                  </a:solidFill>
                </a:rPr>
                <a:t> to the core</a:t>
              </a:r>
            </a:p>
            <a:p>
              <a:pPr>
                <a:lnSpc>
                  <a:spcPts val="22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        - SiO</a:t>
              </a:r>
              <a:r>
                <a:rPr lang="nb-NO" baseline="-25000" dirty="0" smtClean="0">
                  <a:solidFill>
                    <a:srgbClr val="6600CC"/>
                  </a:solidFill>
                </a:rPr>
                <a:t>2</a:t>
              </a:r>
              <a:r>
                <a:rPr lang="nb-NO" dirty="0" smtClean="0">
                  <a:solidFill>
                    <a:srgbClr val="6600CC"/>
                  </a:solidFill>
                </a:rPr>
                <a:t> to </a:t>
              </a:r>
              <a:r>
                <a:rPr lang="nb-NO" dirty="0" err="1" smtClean="0">
                  <a:solidFill>
                    <a:srgbClr val="6600CC"/>
                  </a:solidFill>
                </a:rPr>
                <a:t>the</a:t>
              </a:r>
              <a:r>
                <a:rPr lang="nb-NO" dirty="0" smtClean="0">
                  <a:solidFill>
                    <a:srgbClr val="6600CC"/>
                  </a:solidFill>
                </a:rPr>
                <a:t> MO (and </a:t>
              </a:r>
              <a:r>
                <a:rPr lang="nb-NO" dirty="0" err="1" smtClean="0">
                  <a:solidFill>
                    <a:srgbClr val="6600CC"/>
                  </a:solidFill>
                </a:rPr>
                <a:t>BMO</a:t>
              </a:r>
              <a:r>
                <a:rPr lang="nb-NO" dirty="0" smtClean="0">
                  <a:solidFill>
                    <a:srgbClr val="6600CC"/>
                  </a:solidFill>
                </a:rPr>
                <a:t>)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1830094" y="5441337"/>
              <a:ext cx="365960" cy="21249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82462" y="61350"/>
            <a:ext cx="3849131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Because the chemical equilibrium:</a:t>
            </a:r>
          </a:p>
          <a:p>
            <a:r>
              <a:rPr lang="nb-NO" sz="2000" b="1" dirty="0" smtClean="0">
                <a:solidFill>
                  <a:srgbClr val="FF0000"/>
                </a:solidFill>
              </a:rPr>
              <a:t>2 Fe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met</a:t>
            </a:r>
            <a:r>
              <a:rPr lang="nb-NO" sz="2000" b="1" dirty="0" smtClean="0">
                <a:solidFill>
                  <a:srgbClr val="FF0000"/>
                </a:solidFill>
              </a:rPr>
              <a:t> + SiO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2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sil</a:t>
            </a:r>
            <a:r>
              <a:rPr lang="nb-NO" sz="2000" b="1" dirty="0" smtClean="0">
                <a:solidFill>
                  <a:srgbClr val="FF0000"/>
                </a:solidFill>
              </a:rPr>
              <a:t>  =  Si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met</a:t>
            </a:r>
            <a:r>
              <a:rPr lang="nb-NO" sz="2000" b="1" dirty="0" smtClean="0">
                <a:solidFill>
                  <a:srgbClr val="FF0000"/>
                </a:solidFill>
              </a:rPr>
              <a:t> + 2 FeO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sil</a:t>
            </a:r>
          </a:p>
          <a:p>
            <a:pPr>
              <a:lnSpc>
                <a:spcPts val="2600"/>
              </a:lnSpc>
            </a:pPr>
            <a:r>
              <a:rPr lang="nb-NO" sz="1400" dirty="0" smtClean="0"/>
              <a:t>is displaced towards the product side (right) with</a:t>
            </a:r>
          </a:p>
          <a:p>
            <a:pPr>
              <a:lnSpc>
                <a:spcPts val="1600"/>
              </a:lnSpc>
            </a:pPr>
            <a:r>
              <a:rPr lang="nb-NO" sz="1400" dirty="0" smtClean="0"/>
              <a:t>increasing T  </a:t>
            </a:r>
            <a:r>
              <a:rPr lang="nb-NO" sz="1400" b="1" dirty="0" smtClean="0">
                <a:solidFill>
                  <a:srgbClr val="0066FF"/>
                </a:solidFill>
              </a:rPr>
              <a:t>and reversed with decreasing T</a:t>
            </a:r>
            <a:endParaRPr lang="en-GB" sz="1400" b="1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5166" y="1348667"/>
            <a:ext cx="2821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CC00CC"/>
                </a:solidFill>
              </a:rPr>
              <a:t>           2 Fe + O</a:t>
            </a:r>
            <a:r>
              <a:rPr lang="nb-NO" sz="1600" baseline="-25000" dirty="0" smtClean="0">
                <a:solidFill>
                  <a:srgbClr val="CC00CC"/>
                </a:solidFill>
              </a:rPr>
              <a:t>2</a:t>
            </a:r>
            <a:r>
              <a:rPr lang="nb-NO" sz="1600" dirty="0" smtClean="0">
                <a:solidFill>
                  <a:srgbClr val="CC00CC"/>
                </a:solidFill>
              </a:rPr>
              <a:t> = 2 FeO   (IW)</a:t>
            </a:r>
          </a:p>
          <a:p>
            <a:r>
              <a:rPr lang="nb-NO" sz="1600" dirty="0" smtClean="0"/>
              <a:t>  minus:  </a:t>
            </a:r>
            <a:r>
              <a:rPr lang="nb-NO" sz="1600" dirty="0" smtClean="0">
                <a:solidFill>
                  <a:srgbClr val="800080"/>
                </a:solidFill>
              </a:rPr>
              <a:t>Si + O</a:t>
            </a:r>
            <a:r>
              <a:rPr lang="nb-NO" sz="1600" baseline="-25000" dirty="0" smtClean="0">
                <a:solidFill>
                  <a:srgbClr val="800080"/>
                </a:solidFill>
              </a:rPr>
              <a:t>2</a:t>
            </a:r>
            <a:r>
              <a:rPr lang="nb-NO" sz="1600" dirty="0" smtClean="0">
                <a:solidFill>
                  <a:srgbClr val="800080"/>
                </a:solidFill>
              </a:rPr>
              <a:t> = SiO</a:t>
            </a:r>
            <a:r>
              <a:rPr lang="nb-NO" sz="1600" baseline="-25000" dirty="0" smtClean="0">
                <a:solidFill>
                  <a:srgbClr val="800080"/>
                </a:solidFill>
              </a:rPr>
              <a:t>2       </a:t>
            </a:r>
            <a:r>
              <a:rPr lang="nb-NO" sz="1600" dirty="0" smtClean="0">
                <a:solidFill>
                  <a:srgbClr val="800080"/>
                </a:solidFill>
              </a:rPr>
              <a:t>(SS)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28961" y="1961639"/>
            <a:ext cx="29578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gives:  </a:t>
            </a:r>
            <a:r>
              <a:rPr lang="nb-NO" sz="1600" dirty="0" smtClean="0">
                <a:solidFill>
                  <a:srgbClr val="FF7C80"/>
                </a:solidFill>
              </a:rPr>
              <a:t>2 Fe </a:t>
            </a:r>
            <a:r>
              <a:rPr lang="nb-NO" sz="1600" dirty="0" smtClean="0">
                <a:solidFill>
                  <a:srgbClr val="FF7C80"/>
                </a:solidFill>
                <a:latin typeface="Symbol" panose="05050102010706020507" pitchFamily="18" charset="2"/>
              </a:rPr>
              <a:t>-</a:t>
            </a:r>
            <a:r>
              <a:rPr lang="nb-NO" sz="1600" dirty="0" smtClean="0">
                <a:solidFill>
                  <a:srgbClr val="FF7C80"/>
                </a:solidFill>
              </a:rPr>
              <a:t> Si = 2 FeO </a:t>
            </a:r>
            <a:r>
              <a:rPr lang="nb-NO" sz="1600" dirty="0">
                <a:solidFill>
                  <a:srgbClr val="FF7C80"/>
                </a:solidFill>
                <a:latin typeface="Symbol" panose="05050102010706020507" pitchFamily="18" charset="2"/>
              </a:rPr>
              <a:t>-</a:t>
            </a:r>
            <a:r>
              <a:rPr lang="nb-NO" sz="1600" dirty="0" smtClean="0">
                <a:solidFill>
                  <a:srgbClr val="FF7C80"/>
                </a:solidFill>
              </a:rPr>
              <a:t> SiO</a:t>
            </a:r>
            <a:r>
              <a:rPr lang="nb-NO" sz="1600" baseline="-25000" dirty="0" smtClean="0">
                <a:solidFill>
                  <a:srgbClr val="FF7C80"/>
                </a:solidFill>
              </a:rPr>
              <a:t>2</a:t>
            </a:r>
            <a:endParaRPr lang="en-GB" sz="1600" dirty="0">
              <a:solidFill>
                <a:srgbClr val="FF7C80"/>
              </a:solidFill>
            </a:endParaRPr>
          </a:p>
          <a:p>
            <a:r>
              <a:rPr lang="nb-NO" sz="1600" dirty="0" smtClean="0"/>
              <a:t>or:</a:t>
            </a:r>
            <a:r>
              <a:rPr lang="nb-NO" sz="1600" dirty="0" smtClean="0">
                <a:solidFill>
                  <a:srgbClr val="800080"/>
                </a:solidFill>
              </a:rPr>
              <a:t>  </a:t>
            </a:r>
            <a:r>
              <a:rPr lang="nb-NO" b="1" dirty="0" smtClean="0">
                <a:solidFill>
                  <a:srgbClr val="FF0000"/>
                </a:solidFill>
              </a:rPr>
              <a:t>2 </a:t>
            </a:r>
            <a:r>
              <a:rPr lang="nb-NO" b="1" dirty="0">
                <a:solidFill>
                  <a:srgbClr val="FF0000"/>
                </a:solidFill>
              </a:rPr>
              <a:t>Fe </a:t>
            </a:r>
            <a:r>
              <a:rPr lang="nb-NO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+</a:t>
            </a:r>
            <a:r>
              <a:rPr lang="nb-NO" b="1" dirty="0" smtClean="0">
                <a:solidFill>
                  <a:srgbClr val="FF0000"/>
                </a:solidFill>
              </a:rPr>
              <a:t> Si</a:t>
            </a:r>
            <a:r>
              <a:rPr lang="nb-NO" b="1" dirty="0">
                <a:solidFill>
                  <a:srgbClr val="FF0000"/>
                </a:solidFill>
              </a:rPr>
              <a:t>O</a:t>
            </a:r>
            <a:r>
              <a:rPr lang="nb-NO" b="1" baseline="-25000" dirty="0">
                <a:solidFill>
                  <a:srgbClr val="FF0000"/>
                </a:solidFill>
              </a:rPr>
              <a:t>2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>
                <a:solidFill>
                  <a:srgbClr val="FF0000"/>
                </a:solidFill>
              </a:rPr>
              <a:t>= </a:t>
            </a:r>
            <a:r>
              <a:rPr lang="nb-NO" b="1" dirty="0" smtClean="0">
                <a:solidFill>
                  <a:srgbClr val="FF0000"/>
                </a:solidFill>
              </a:rPr>
              <a:t>Si + 2 FeO</a:t>
            </a:r>
            <a:endParaRPr lang="en-GB" b="1" dirty="0">
              <a:solidFill>
                <a:srgbClr val="800080"/>
              </a:solidFill>
            </a:endParaRPr>
          </a:p>
        </p:txBody>
      </p:sp>
      <p:pic>
        <p:nvPicPr>
          <p:cNvPr id="6" name="Picture 2" descr="M:\pc\Dokumenter\Adobe-Illustr-figures\Experimental-PhaseRel\Core-phase-rel\Tecto12217-Fig\Fig 5B-IW-SS-T-fO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" y="1215263"/>
            <a:ext cx="4672013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M:\pc\Dokumenter\Adobe-Illustr-figures\Experimental-PhaseRel\Core-phase-rel\Tecto12217-Fig\Fig 5B-IW-SS-T-f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4" y="1971449"/>
            <a:ext cx="4249737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:\pc\Dokumenter\Adobe-Illustr-figures\Experimental-PhaseRel\Core-phase-rel\Tecto12217-Fig\Fig 5B-IW-SS-T-fO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56" y="1523238"/>
            <a:ext cx="3605213" cy="272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995342" y="5005887"/>
            <a:ext cx="4064437" cy="1733808"/>
            <a:chOff x="4303526" y="4897603"/>
            <a:chExt cx="4064437" cy="1733808"/>
          </a:xfrm>
        </p:grpSpPr>
        <p:sp>
          <p:nvSpPr>
            <p:cNvPr id="15" name="TextBox 14"/>
            <p:cNvSpPr txBox="1"/>
            <p:nvPr/>
          </p:nvSpPr>
          <p:spPr>
            <a:xfrm>
              <a:off x="4303526" y="4897603"/>
              <a:ext cx="4064437" cy="17338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nb-NO" sz="1600" b="1" dirty="0" err="1" smtClean="0">
                  <a:solidFill>
                    <a:srgbClr val="0066FF"/>
                  </a:solidFill>
                </a:rPr>
                <a:t>Additional</a:t>
              </a:r>
              <a:r>
                <a:rPr lang="nb-NO" sz="16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600" dirty="0" err="1" smtClean="0">
                  <a:solidFill>
                    <a:srgbClr val="0066FF"/>
                  </a:solidFill>
                </a:rPr>
                <a:t>pressure-effect</a:t>
              </a:r>
              <a:r>
                <a:rPr lang="nb-NO" sz="1600" dirty="0" smtClean="0">
                  <a:solidFill>
                    <a:srgbClr val="0066FF"/>
                  </a:solidFill>
                </a:rPr>
                <a:t> </a:t>
              </a:r>
              <a:r>
                <a:rPr lang="nb-NO" sz="1400" b="1" dirty="0" smtClean="0">
                  <a:solidFill>
                    <a:srgbClr val="0066FF"/>
                  </a:solidFill>
                </a:rPr>
                <a:t>– </a:t>
              </a:r>
              <a:r>
                <a:rPr lang="nb-NO" sz="1400" dirty="0" err="1" smtClean="0">
                  <a:solidFill>
                    <a:srgbClr val="0066FF"/>
                  </a:solidFill>
                </a:rPr>
                <a:t>above</a:t>
              </a:r>
              <a:r>
                <a:rPr lang="nb-NO" sz="1400" dirty="0" smtClean="0">
                  <a:solidFill>
                    <a:srgbClr val="0066FF"/>
                  </a:solidFill>
                </a:rPr>
                <a:t> 25 GPa</a:t>
              </a:r>
            </a:p>
            <a:p>
              <a:pPr>
                <a:lnSpc>
                  <a:spcPts val="1200"/>
                </a:lnSpc>
              </a:pPr>
              <a:r>
                <a:rPr lang="nb-NO" sz="1200" dirty="0" smtClean="0">
                  <a:solidFill>
                    <a:srgbClr val="0066FF"/>
                  </a:solidFill>
                </a:rPr>
                <a:t>                                      </a:t>
              </a:r>
              <a:r>
                <a:rPr lang="nb-NO" sz="1100" dirty="0" smtClean="0"/>
                <a:t>Armstrong and Frost (2019, Nature)</a:t>
              </a:r>
            </a:p>
            <a:p>
              <a:pPr>
                <a:lnSpc>
                  <a:spcPts val="2300"/>
                </a:lnSpc>
              </a:pPr>
              <a:r>
                <a:rPr lang="nb-NO" sz="1400" dirty="0" err="1" smtClean="0"/>
                <a:t>Disproportionation</a:t>
              </a:r>
              <a:r>
                <a:rPr lang="nb-NO" sz="1400" dirty="0" smtClean="0"/>
                <a:t> </a:t>
              </a:r>
              <a:r>
                <a:rPr lang="nb-NO" sz="1400" dirty="0" err="1"/>
                <a:t>of</a:t>
              </a:r>
              <a:r>
                <a:rPr lang="nb-NO" sz="1400" dirty="0"/>
                <a:t> </a:t>
              </a:r>
              <a:r>
                <a:rPr lang="nb-NO" sz="1400" dirty="0" err="1"/>
                <a:t>FeO</a:t>
              </a:r>
              <a:r>
                <a:rPr lang="nb-NO" sz="1400" baseline="30000" dirty="0" err="1"/>
                <a:t>MO</a:t>
              </a:r>
              <a:r>
                <a:rPr lang="nb-NO" sz="1400" dirty="0"/>
                <a:t> </a:t>
              </a:r>
              <a:r>
                <a:rPr lang="nb-NO" sz="1400" dirty="0" smtClean="0"/>
                <a:t>at p &gt; 25 GPa promotes</a:t>
              </a:r>
            </a:p>
            <a:p>
              <a:pPr>
                <a:lnSpc>
                  <a:spcPts val="1400"/>
                </a:lnSpc>
              </a:pPr>
              <a:r>
                <a:rPr lang="nb-NO" sz="1400" dirty="0" err="1"/>
                <a:t>high</a:t>
              </a:r>
              <a:r>
                <a:rPr lang="nb-NO" sz="1400" dirty="0"/>
                <a:t> f</a:t>
              </a:r>
              <a:r>
                <a:rPr lang="nb-NO" sz="1600" baseline="-10000" dirty="0"/>
                <a:t>O</a:t>
              </a:r>
              <a:r>
                <a:rPr lang="nb-NO" sz="1400" baseline="-25000" dirty="0"/>
                <a:t>2</a:t>
              </a:r>
              <a:r>
                <a:rPr lang="nb-NO" sz="1400" dirty="0"/>
                <a:t> </a:t>
              </a:r>
              <a:r>
                <a:rPr lang="nb-NO" sz="1400" dirty="0" smtClean="0"/>
                <a:t>in </a:t>
              </a:r>
              <a:r>
                <a:rPr lang="nb-NO" sz="1400" dirty="0" err="1" smtClean="0"/>
                <a:t>the</a:t>
              </a:r>
              <a:r>
                <a:rPr lang="nb-NO" sz="1400" dirty="0" smtClean="0"/>
                <a:t> MO, </a:t>
              </a:r>
              <a:r>
                <a:rPr lang="nb-NO" sz="1400" dirty="0" err="1" smtClean="0"/>
                <a:t>combined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with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core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segregation</a:t>
              </a:r>
              <a:r>
                <a:rPr lang="nb-NO" sz="1400" dirty="0" smtClean="0"/>
                <a:t>:  </a:t>
              </a:r>
            </a:p>
            <a:p>
              <a:pPr>
                <a:lnSpc>
                  <a:spcPts val="2800"/>
                </a:lnSpc>
              </a:pPr>
              <a:r>
                <a:rPr lang="nb-NO" dirty="0">
                  <a:solidFill>
                    <a:srgbClr val="FF0000"/>
                  </a:solidFill>
                </a:rPr>
                <a:t> </a:t>
              </a:r>
              <a:r>
                <a:rPr lang="nb-NO" dirty="0" smtClean="0">
                  <a:solidFill>
                    <a:srgbClr val="FF0000"/>
                  </a:solidFill>
                </a:rPr>
                <a:t>   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3 </a:t>
              </a:r>
              <a:r>
                <a:rPr lang="nb-NO" sz="1900" b="1" dirty="0" err="1" smtClean="0">
                  <a:solidFill>
                    <a:srgbClr val="FF0000"/>
                  </a:solidFill>
                </a:rPr>
                <a:t>FeO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=  2 FeO</a:t>
              </a:r>
              <a:r>
                <a:rPr lang="nb-NO" sz="1900" b="1" baseline="-25000" dirty="0" smtClean="0">
                  <a:solidFill>
                    <a:srgbClr val="FF0000"/>
                  </a:solidFill>
                </a:rPr>
                <a:t>1.5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 +      Fe</a:t>
              </a:r>
            </a:p>
            <a:p>
              <a:pPr>
                <a:lnSpc>
                  <a:spcPts val="1700"/>
                </a:lnSpc>
              </a:pPr>
              <a:r>
                <a:rPr lang="nb-NO" sz="1100" dirty="0"/>
                <a:t> </a:t>
              </a:r>
              <a:r>
                <a:rPr lang="nb-NO" sz="1100" dirty="0" smtClean="0"/>
                <a:t>             </a:t>
              </a:r>
              <a:r>
                <a:rPr lang="nb-NO" sz="1100" dirty="0" err="1" smtClean="0"/>
                <a:t>components</a:t>
              </a:r>
              <a:r>
                <a:rPr lang="nb-NO" sz="1100" dirty="0" smtClean="0"/>
                <a:t> in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MO               </a:t>
              </a:r>
              <a:r>
                <a:rPr lang="nb-NO" sz="1100" dirty="0" err="1" smtClean="0"/>
                <a:t>liquid</a:t>
              </a:r>
              <a:r>
                <a:rPr lang="nb-NO" sz="1100" dirty="0" smtClean="0"/>
                <a:t> metal </a:t>
              </a:r>
              <a:r>
                <a:rPr lang="nb-NO" sz="1100" dirty="0" err="1" smtClean="0"/>
                <a:t>segregating</a:t>
              </a:r>
              <a:endParaRPr lang="nb-NO" sz="1100" dirty="0"/>
            </a:p>
            <a:p>
              <a:pPr>
                <a:lnSpc>
                  <a:spcPts val="1100"/>
                </a:lnSpc>
              </a:pPr>
              <a:r>
                <a:rPr lang="nb-NO" sz="1100" dirty="0" smtClean="0"/>
                <a:t>                                                                   and sinking to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</a:t>
              </a:r>
              <a:r>
                <a:rPr lang="nb-NO" sz="1100" dirty="0" err="1" smtClean="0"/>
                <a:t>core</a:t>
              </a:r>
              <a:r>
                <a:rPr lang="nb-NO" sz="1100" dirty="0" smtClean="0"/>
                <a:t> </a:t>
              </a:r>
            </a:p>
          </p:txBody>
        </p:sp>
        <p:sp>
          <p:nvSpPr>
            <p:cNvPr id="10" name="Right Brace 9"/>
            <p:cNvSpPr/>
            <p:nvPr/>
          </p:nvSpPr>
          <p:spPr>
            <a:xfrm rot="5400000">
              <a:off x="5515020" y="5285448"/>
              <a:ext cx="94127" cy="185985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Brace 15"/>
            <p:cNvSpPr/>
            <p:nvPr/>
          </p:nvSpPr>
          <p:spPr>
            <a:xfrm rot="5400000">
              <a:off x="7227179" y="6019284"/>
              <a:ext cx="90353" cy="32020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467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0119" y="61416"/>
            <a:ext cx="4042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f</a:t>
            </a:r>
            <a:r>
              <a:rPr lang="nb-NO" baseline="-14000" dirty="0" smtClean="0">
                <a:solidFill>
                  <a:srgbClr val="0066FF"/>
                </a:solidFill>
              </a:rPr>
              <a:t>O</a:t>
            </a:r>
            <a:r>
              <a:rPr lang="nb-NO" baseline="-28000" dirty="0" smtClean="0">
                <a:solidFill>
                  <a:srgbClr val="0066FF"/>
                </a:solidFill>
              </a:rPr>
              <a:t>2</a:t>
            </a:r>
            <a:r>
              <a:rPr lang="nb-NO" dirty="0" smtClean="0">
                <a:solidFill>
                  <a:srgbClr val="0066FF"/>
                </a:solidFill>
              </a:rPr>
              <a:t>-buffered </a:t>
            </a:r>
            <a:r>
              <a:rPr lang="nb-NO" dirty="0" err="1" smtClean="0">
                <a:solidFill>
                  <a:srgbClr val="0066FF"/>
                </a:solidFill>
              </a:rPr>
              <a:t>experiments</a:t>
            </a:r>
            <a:r>
              <a:rPr lang="nb-NO" dirty="0" smtClean="0">
                <a:solidFill>
                  <a:srgbClr val="0066FF"/>
                </a:solidFill>
              </a:rPr>
              <a:t>, </a:t>
            </a:r>
            <a:r>
              <a:rPr lang="nb-NO" dirty="0" err="1" smtClean="0">
                <a:solidFill>
                  <a:srgbClr val="0066FF"/>
                </a:solidFill>
              </a:rPr>
              <a:t>andesitic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melts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</a:p>
          <a:p>
            <a:r>
              <a:rPr lang="nb-NO" sz="1400" dirty="0" smtClean="0">
                <a:solidFill>
                  <a:srgbClr val="000000"/>
                </a:solidFill>
              </a:rPr>
              <a:t>Armstrong </a:t>
            </a:r>
            <a:r>
              <a:rPr lang="nb-NO" sz="1400" dirty="0">
                <a:solidFill>
                  <a:srgbClr val="000000"/>
                </a:solidFill>
              </a:rPr>
              <a:t>et </a:t>
            </a:r>
            <a:r>
              <a:rPr lang="nb-NO" sz="1400" dirty="0" smtClean="0">
                <a:solidFill>
                  <a:srgbClr val="000000"/>
                </a:solidFill>
              </a:rPr>
              <a:t>al. (2019</a:t>
            </a:r>
            <a:r>
              <a:rPr lang="nb-NO" sz="1400" dirty="0">
                <a:solidFill>
                  <a:srgbClr val="000000"/>
                </a:solidFill>
              </a:rPr>
              <a:t>, </a:t>
            </a:r>
            <a:r>
              <a:rPr lang="nb-NO" sz="1400" dirty="0" err="1">
                <a:solidFill>
                  <a:srgbClr val="000000"/>
                </a:solidFill>
              </a:rPr>
              <a:t>Sci</a:t>
            </a:r>
            <a:r>
              <a:rPr lang="nb-NO" sz="1400" dirty="0" smtClean="0">
                <a:solidFill>
                  <a:srgbClr val="000000"/>
                </a:solidFill>
              </a:rPr>
              <a:t>.)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4" y="48488"/>
            <a:ext cx="4996557" cy="3526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65" y="3896069"/>
            <a:ext cx="5004886" cy="29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056" y="148351"/>
            <a:ext cx="382188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400" dirty="0" smtClean="0">
                <a:solidFill>
                  <a:srgbClr val="0066FF"/>
                </a:solidFill>
              </a:rPr>
              <a:t>Fe-oxide transport to the core</a:t>
            </a:r>
            <a:endParaRPr lang="nb-NO" sz="2400" b="1" dirty="0" smtClean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41" y="980728"/>
            <a:ext cx="9026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 smtClean="0"/>
              <a:t>Will the BMO be  </a:t>
            </a:r>
            <a:r>
              <a:rPr lang="nb-NO" sz="2700" b="1" dirty="0" smtClean="0">
                <a:solidFill>
                  <a:srgbClr val="FF0000"/>
                </a:solidFill>
              </a:rPr>
              <a:t>oxidised</a:t>
            </a:r>
            <a:r>
              <a:rPr lang="nb-NO" sz="2700" dirty="0" smtClean="0"/>
              <a:t>  or  </a:t>
            </a:r>
            <a:r>
              <a:rPr lang="nb-NO" sz="2700" b="1" dirty="0" smtClean="0">
                <a:solidFill>
                  <a:srgbClr val="9900CC"/>
                </a:solidFill>
              </a:rPr>
              <a:t>reduced </a:t>
            </a:r>
            <a:r>
              <a:rPr lang="nb-NO" sz="2700" b="1" dirty="0" smtClean="0"/>
              <a:t>  </a:t>
            </a:r>
            <a:r>
              <a:rPr lang="nb-NO" sz="2700" dirty="0" smtClean="0"/>
              <a:t>during solidification? </a:t>
            </a:r>
            <a:endParaRPr lang="en-GB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1619671" y="1825447"/>
            <a:ext cx="1954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If Fe-metal alloy is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extracted and sinks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into the core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549" y="1773469"/>
            <a:ext cx="2364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9900CC"/>
                </a:solidFill>
              </a:rPr>
              <a:t>If Fe-oxide with a</a:t>
            </a:r>
          </a:p>
          <a:p>
            <a:r>
              <a:rPr lang="nb-NO" dirty="0" smtClean="0">
                <a:solidFill>
                  <a:srgbClr val="9900CC"/>
                </a:solidFill>
              </a:rPr>
              <a:t>FeO</a:t>
            </a:r>
            <a:r>
              <a:rPr lang="nb-NO" baseline="-25000" dirty="0" smtClean="0">
                <a:solidFill>
                  <a:srgbClr val="9900CC"/>
                </a:solidFill>
              </a:rPr>
              <a:t>1.5</a:t>
            </a:r>
            <a:r>
              <a:rPr lang="nb-NO" dirty="0" smtClean="0">
                <a:solidFill>
                  <a:srgbClr val="9900CC"/>
                </a:solidFill>
              </a:rPr>
              <a:t>/FeO ratio higher</a:t>
            </a:r>
          </a:p>
          <a:p>
            <a:r>
              <a:rPr lang="nb-NO" dirty="0" smtClean="0">
                <a:solidFill>
                  <a:srgbClr val="9900CC"/>
                </a:solidFill>
              </a:rPr>
              <a:t>than that of the BMO</a:t>
            </a:r>
          </a:p>
          <a:p>
            <a:r>
              <a:rPr lang="nb-NO" dirty="0" smtClean="0">
                <a:solidFill>
                  <a:srgbClr val="9900CC"/>
                </a:solidFill>
              </a:rPr>
              <a:t>dissolves into the core </a:t>
            </a:r>
            <a:endParaRPr lang="en-GB" dirty="0">
              <a:solidFill>
                <a:srgbClr val="9900CC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699792" y="1437669"/>
            <a:ext cx="217831" cy="4109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009086" y="1413429"/>
            <a:ext cx="66970" cy="435170"/>
          </a:xfrm>
          <a:prstGeom prst="straightConnector1">
            <a:avLst/>
          </a:prstGeom>
          <a:ln w="1905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71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36687</TotalTime>
  <Words>3098</Words>
  <Application>Microsoft Office PowerPoint</Application>
  <PresentationFormat>On-screen Show (4:3)</PresentationFormat>
  <Paragraphs>510</Paragraphs>
  <Slides>64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Calibri</vt:lpstr>
      <vt:lpstr>Symbol</vt:lpstr>
      <vt:lpstr>Times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rtronnes</dc:creator>
  <cp:lastModifiedBy>Reidar G Trønnes</cp:lastModifiedBy>
  <cp:revision>1256</cp:revision>
  <cp:lastPrinted>2019-08-16T21:57:15Z</cp:lastPrinted>
  <dcterms:created xsi:type="dcterms:W3CDTF">2009-01-28T15:03:58Z</dcterms:created>
  <dcterms:modified xsi:type="dcterms:W3CDTF">2020-07-14T11:38:36Z</dcterms:modified>
</cp:coreProperties>
</file>