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59" r:id="rId2"/>
    <p:sldId id="443" r:id="rId3"/>
    <p:sldId id="482" r:id="rId4"/>
    <p:sldId id="488" r:id="rId5"/>
    <p:sldId id="490" r:id="rId6"/>
    <p:sldId id="491" r:id="rId7"/>
    <p:sldId id="445" r:id="rId8"/>
    <p:sldId id="486" r:id="rId9"/>
    <p:sldId id="487" r:id="rId10"/>
    <p:sldId id="483" r:id="rId11"/>
    <p:sldId id="485" r:id="rId12"/>
    <p:sldId id="484" r:id="rId13"/>
    <p:sldId id="478" r:id="rId14"/>
    <p:sldId id="438" r:id="rId15"/>
    <p:sldId id="439" r:id="rId16"/>
    <p:sldId id="440" r:id="rId17"/>
    <p:sldId id="441" r:id="rId18"/>
    <p:sldId id="454" r:id="rId19"/>
    <p:sldId id="455" r:id="rId20"/>
    <p:sldId id="456" r:id="rId21"/>
    <p:sldId id="457" r:id="rId22"/>
    <p:sldId id="458" r:id="rId23"/>
    <p:sldId id="420" r:id="rId24"/>
    <p:sldId id="425" r:id="rId25"/>
    <p:sldId id="417" r:id="rId26"/>
    <p:sldId id="493" r:id="rId27"/>
    <p:sldId id="422" r:id="rId28"/>
    <p:sldId id="423" r:id="rId29"/>
    <p:sldId id="460" r:id="rId30"/>
    <p:sldId id="461" r:id="rId31"/>
    <p:sldId id="462" r:id="rId32"/>
    <p:sldId id="492" r:id="rId33"/>
    <p:sldId id="463" r:id="rId34"/>
    <p:sldId id="464" r:id="rId35"/>
    <p:sldId id="465" r:id="rId36"/>
    <p:sldId id="466" r:id="rId37"/>
    <p:sldId id="470" r:id="rId38"/>
    <p:sldId id="471" r:id="rId39"/>
    <p:sldId id="472" r:id="rId40"/>
    <p:sldId id="473" r:id="rId41"/>
    <p:sldId id="477" r:id="rId42"/>
    <p:sldId id="474" r:id="rId43"/>
    <p:sldId id="475" r:id="rId44"/>
    <p:sldId id="476" r:id="rId45"/>
    <p:sldId id="494" r:id="rId46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99FF"/>
    <a:srgbClr val="DEDEDE"/>
    <a:srgbClr val="D6D6F2"/>
    <a:srgbClr val="0066FF"/>
    <a:srgbClr val="FF9900"/>
    <a:srgbClr val="9900CC"/>
    <a:srgbClr val="CC6600"/>
    <a:srgbClr val="00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5" autoAdjust="0"/>
    <p:restoredTop sz="99347" autoAdjust="0"/>
  </p:normalViewPr>
  <p:slideViewPr>
    <p:cSldViewPr>
      <p:cViewPr varScale="1">
        <p:scale>
          <a:sx n="190" d="100"/>
          <a:sy n="190" d="100"/>
        </p:scale>
        <p:origin x="1302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r">
              <a:defRPr sz="1200"/>
            </a:lvl1pPr>
          </a:lstStyle>
          <a:p>
            <a:pPr>
              <a:defRPr/>
            </a:pPr>
            <a:fld id="{BC1E349A-B436-45AA-813C-0B9D05B48694}" type="datetimeFigureOut">
              <a:rPr lang="nb-NO"/>
              <a:pPr>
                <a:defRPr/>
              </a:pPr>
              <a:t>24.04.2024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7" tIns="45643" rIns="91287" bIns="45643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7415"/>
            <a:ext cx="5435600" cy="4469130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r">
              <a:defRPr sz="1200"/>
            </a:lvl1pPr>
          </a:lstStyle>
          <a:p>
            <a:pPr>
              <a:defRPr/>
            </a:pPr>
            <a:fld id="{8202DB1F-E8F4-444F-AE71-6956994F65A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0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570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7064B-7F07-47FB-AE33-2FE666B0DF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1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8F87-2EC1-4508-86D2-5BD5928920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A1E73-90C1-4959-B4AB-69433EF64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1C1D-3553-4A2B-B2BC-1027BDE944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9042-C5F2-468E-A7F6-4F7B5AB8FD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A92E-FD2B-4390-8C65-198496407D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77A8-472E-4EAC-9320-EE571B9BF1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FC19-CF76-482B-894F-BC3AF78F2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C717-0190-422A-B436-9B05D572B1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F976-F684-4643-A41D-6931F4FA8B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FFC-387E-4DDD-A44A-F997029E6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BA0C-4DDC-4F33-8EA4-E60C1792A1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D8D2635-F36E-4FDC-92EF-ADF78AD02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916" y="260648"/>
            <a:ext cx="5617228" cy="861774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800" b="1" dirty="0" smtClean="0">
                <a:solidFill>
                  <a:srgbClr val="0066FF"/>
                </a:solidFill>
              </a:rPr>
              <a:t>Deep </a:t>
            </a:r>
            <a:r>
              <a:rPr lang="nb-NO" sz="2800" b="1" dirty="0" err="1" smtClean="0">
                <a:solidFill>
                  <a:srgbClr val="0066FF"/>
                </a:solidFill>
              </a:rPr>
              <a:t>geochemical</a:t>
            </a:r>
            <a:r>
              <a:rPr lang="nb-NO" sz="2800" b="1" dirty="0" smtClean="0">
                <a:solidFill>
                  <a:srgbClr val="0066FF"/>
                </a:solidFill>
              </a:rPr>
              <a:t> </a:t>
            </a:r>
            <a:r>
              <a:rPr lang="nb-NO" sz="2800" b="1" dirty="0" err="1" smtClean="0">
                <a:solidFill>
                  <a:srgbClr val="0066FF"/>
                </a:solidFill>
              </a:rPr>
              <a:t>cycles</a:t>
            </a:r>
            <a:endParaRPr lang="nb-NO" sz="2800" b="1" dirty="0">
              <a:solidFill>
                <a:srgbClr val="0066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Part 1:  </a:t>
            </a:r>
            <a:r>
              <a:rPr lang="nb-NO" sz="2000" b="1" dirty="0" err="1" smtClean="0">
                <a:solidFill>
                  <a:srgbClr val="0066FF"/>
                </a:solidFill>
              </a:rPr>
              <a:t>Redox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r>
              <a:rPr lang="nb-NO" sz="2000" dirty="0" smtClean="0">
                <a:solidFill>
                  <a:srgbClr val="0066FF"/>
                </a:solidFill>
              </a:rPr>
              <a:t> and transfer of </a:t>
            </a:r>
            <a:r>
              <a:rPr lang="nb-NO" sz="2000" b="1" dirty="0" smtClean="0">
                <a:solidFill>
                  <a:srgbClr val="0066FF"/>
                </a:solidFill>
              </a:rPr>
              <a:t>O</a:t>
            </a:r>
            <a:r>
              <a:rPr lang="nb-NO" sz="2000" dirty="0" smtClean="0">
                <a:solidFill>
                  <a:srgbClr val="0066FF"/>
                </a:solidFill>
              </a:rPr>
              <a:t>, </a:t>
            </a:r>
            <a:r>
              <a:rPr lang="nb-NO" sz="2000" b="1" dirty="0" smtClean="0">
                <a:solidFill>
                  <a:srgbClr val="0066FF"/>
                </a:solidFill>
              </a:rPr>
              <a:t>C</a:t>
            </a:r>
            <a:r>
              <a:rPr lang="nb-NO" sz="2000" dirty="0" smtClean="0">
                <a:solidFill>
                  <a:srgbClr val="0066FF"/>
                </a:solidFill>
              </a:rPr>
              <a:t> and </a:t>
            </a:r>
            <a:r>
              <a:rPr lang="nb-NO" sz="2000" b="1" dirty="0" smtClean="0">
                <a:solidFill>
                  <a:srgbClr val="0066FF"/>
                </a:solidFill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916" y="1700808"/>
            <a:ext cx="8348421" cy="2400657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b="1" dirty="0">
                <a:solidFill>
                  <a:srgbClr val="0066FF"/>
                </a:solidFill>
              </a:rPr>
              <a:t>Main </a:t>
            </a:r>
            <a:r>
              <a:rPr lang="nb-NO" b="1" dirty="0" err="1">
                <a:solidFill>
                  <a:srgbClr val="0066FF"/>
                </a:solidFill>
              </a:rPr>
              <a:t>objective</a:t>
            </a:r>
            <a:r>
              <a:rPr lang="nb-NO" b="1" dirty="0">
                <a:solidFill>
                  <a:srgbClr val="0066FF"/>
                </a:solidFill>
              </a:rPr>
              <a:t> and </a:t>
            </a:r>
            <a:r>
              <a:rPr lang="nb-NO" b="1" dirty="0" err="1">
                <a:solidFill>
                  <a:srgbClr val="0066FF"/>
                </a:solidFill>
              </a:rPr>
              <a:t>outline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1600" dirty="0" err="1" smtClean="0">
                <a:solidFill>
                  <a:srgbClr val="009900"/>
                </a:solidFill>
              </a:rPr>
              <a:t>Review</a:t>
            </a:r>
            <a:r>
              <a:rPr lang="nb-NO" sz="1600" dirty="0" smtClean="0">
                <a:solidFill>
                  <a:srgbClr val="009900"/>
                </a:solidFill>
              </a:rPr>
              <a:t> of: </a:t>
            </a:r>
          </a:p>
          <a:p>
            <a:pPr>
              <a:lnSpc>
                <a:spcPts val="3000"/>
              </a:lnSpc>
            </a:pPr>
            <a:r>
              <a:rPr lang="nb-NO" sz="1600" dirty="0" smtClean="0"/>
              <a:t>  - </a:t>
            </a:r>
            <a:r>
              <a:rPr lang="nb-NO" sz="1600" dirty="0" err="1" smtClean="0"/>
              <a:t>liquid</a:t>
            </a:r>
            <a:r>
              <a:rPr lang="nb-NO" sz="1600" dirty="0" smtClean="0"/>
              <a:t> </a:t>
            </a:r>
            <a:r>
              <a:rPr lang="nb-NO" sz="1600" dirty="0" err="1" smtClean="0"/>
              <a:t>silicate</a:t>
            </a:r>
            <a:r>
              <a:rPr lang="nb-NO" sz="1600" dirty="0" smtClean="0"/>
              <a:t>-metal </a:t>
            </a:r>
            <a:r>
              <a:rPr lang="nb-NO" sz="1600" dirty="0" err="1" smtClean="0"/>
              <a:t>equilibria</a:t>
            </a:r>
            <a:r>
              <a:rPr lang="nb-NO" sz="1600" dirty="0" smtClean="0"/>
              <a:t>, </a:t>
            </a:r>
            <a:r>
              <a:rPr lang="nb-NO" sz="1600" dirty="0"/>
              <a:t>setting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redox</a:t>
            </a:r>
            <a:r>
              <a:rPr lang="nb-NO" sz="1600" dirty="0"/>
              <a:t> </a:t>
            </a:r>
            <a:r>
              <a:rPr lang="nb-NO" sz="1600" dirty="0" err="1"/>
              <a:t>state</a:t>
            </a:r>
            <a:r>
              <a:rPr lang="nb-NO" sz="1600" dirty="0"/>
              <a:t> of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 smtClean="0"/>
              <a:t>terrestrial</a:t>
            </a:r>
            <a:r>
              <a:rPr lang="nb-NO" sz="1600" dirty="0" smtClean="0"/>
              <a:t> </a:t>
            </a:r>
            <a:r>
              <a:rPr lang="nb-NO" sz="1600" dirty="0" err="1" smtClean="0"/>
              <a:t>planetary</a:t>
            </a:r>
            <a:r>
              <a:rPr lang="nb-NO" sz="1600" dirty="0" smtClean="0"/>
              <a:t> mantles </a:t>
            </a:r>
            <a:endParaRPr lang="nb-NO" sz="1600" dirty="0"/>
          </a:p>
          <a:p>
            <a:pPr>
              <a:lnSpc>
                <a:spcPts val="3000"/>
              </a:lnSpc>
            </a:pPr>
            <a:r>
              <a:rPr lang="nb-NO" sz="1600" dirty="0" smtClean="0"/>
              <a:t>  - mantle as a </a:t>
            </a:r>
            <a:r>
              <a:rPr lang="nb-NO" sz="1600" dirty="0" err="1" smtClean="0"/>
              <a:t>key</a:t>
            </a:r>
            <a:r>
              <a:rPr lang="nb-NO" sz="1600" dirty="0" smtClean="0"/>
              <a:t> </a:t>
            </a:r>
            <a:r>
              <a:rPr lang="nb-NO" sz="1600" dirty="0" err="1" smtClean="0"/>
              <a:t>reservoir</a:t>
            </a:r>
            <a:r>
              <a:rPr lang="nb-NO" sz="1600" dirty="0" smtClean="0"/>
              <a:t> and link </a:t>
            </a:r>
            <a:r>
              <a:rPr lang="nb-NO" sz="1600" dirty="0" err="1" smtClean="0"/>
              <a:t>between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surface</a:t>
            </a:r>
            <a:r>
              <a:rPr lang="nb-NO" sz="1600" dirty="0" smtClean="0"/>
              <a:t> and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core</a:t>
            </a:r>
            <a:endParaRPr lang="nb-NO" sz="1600" dirty="0" smtClean="0"/>
          </a:p>
          <a:p>
            <a:pPr>
              <a:lnSpc>
                <a:spcPts val="3000"/>
              </a:lnSpc>
            </a:pPr>
            <a:r>
              <a:rPr lang="nb-NO" sz="1600" dirty="0" smtClean="0"/>
              <a:t>  - mineral-metal </a:t>
            </a:r>
            <a:r>
              <a:rPr lang="nb-NO" sz="1600" dirty="0" err="1" smtClean="0"/>
              <a:t>equilibria</a:t>
            </a:r>
            <a:r>
              <a:rPr lang="nb-NO" sz="1600" dirty="0" smtClean="0"/>
              <a:t>, setting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redox</a:t>
            </a:r>
            <a:r>
              <a:rPr lang="nb-NO" sz="1600" dirty="0" smtClean="0"/>
              <a:t> </a:t>
            </a:r>
            <a:r>
              <a:rPr lang="nb-NO" sz="1600" dirty="0" err="1" smtClean="0"/>
              <a:t>state</a:t>
            </a:r>
            <a:r>
              <a:rPr lang="nb-NO" sz="1600" dirty="0" smtClean="0"/>
              <a:t> of </a:t>
            </a:r>
            <a:r>
              <a:rPr lang="nb-NO" sz="1600" dirty="0" err="1" smtClean="0"/>
              <a:t>the</a:t>
            </a:r>
            <a:r>
              <a:rPr lang="nb-NO" sz="1600" dirty="0" smtClean="0"/>
              <a:t> mantle  </a:t>
            </a:r>
          </a:p>
          <a:p>
            <a:pPr>
              <a:lnSpc>
                <a:spcPts val="3000"/>
              </a:lnSpc>
            </a:pPr>
            <a:r>
              <a:rPr lang="nb-NO" sz="1600" dirty="0" smtClean="0"/>
              <a:t>  - </a:t>
            </a:r>
            <a:r>
              <a:rPr lang="nb-NO" sz="1600" dirty="0"/>
              <a:t>transfer and </a:t>
            </a:r>
            <a:r>
              <a:rPr lang="nb-NO" sz="1600" dirty="0" err="1"/>
              <a:t>cycling</a:t>
            </a:r>
            <a:r>
              <a:rPr lang="nb-NO" sz="1600" dirty="0"/>
              <a:t> of O, C and H </a:t>
            </a:r>
            <a:r>
              <a:rPr lang="nb-NO" sz="1600" dirty="0" err="1"/>
              <a:t>between</a:t>
            </a:r>
            <a:r>
              <a:rPr lang="nb-NO" sz="1600" dirty="0"/>
              <a:t> </a:t>
            </a:r>
            <a:r>
              <a:rPr lang="nb-NO" sz="1600" b="1" dirty="0" err="1"/>
              <a:t>core</a:t>
            </a:r>
            <a:r>
              <a:rPr lang="nb-NO" sz="1600" dirty="0"/>
              <a:t> and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b="1" dirty="0" err="1"/>
              <a:t>surface</a:t>
            </a:r>
            <a:r>
              <a:rPr lang="nb-NO" sz="1600" dirty="0"/>
              <a:t> </a:t>
            </a:r>
            <a:r>
              <a:rPr lang="nb-NO" sz="1400" dirty="0"/>
              <a:t>(</a:t>
            </a:r>
            <a:r>
              <a:rPr lang="nb-NO" sz="1400" dirty="0" err="1"/>
              <a:t>crust</a:t>
            </a:r>
            <a:r>
              <a:rPr lang="nb-NO" sz="1400" dirty="0"/>
              <a:t>, </a:t>
            </a:r>
            <a:r>
              <a:rPr lang="nb-NO" sz="1400" dirty="0" err="1"/>
              <a:t>hydrosphere</a:t>
            </a:r>
            <a:r>
              <a:rPr lang="nb-NO" sz="1400" dirty="0"/>
              <a:t> and </a:t>
            </a:r>
            <a:r>
              <a:rPr lang="nb-NO" sz="1400" dirty="0" err="1"/>
              <a:t>atmosphere</a:t>
            </a:r>
            <a:r>
              <a:rPr lang="nb-NO" sz="1400" dirty="0"/>
              <a:t>)</a:t>
            </a:r>
            <a:r>
              <a:rPr lang="nb-NO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4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0568" y="2422620"/>
            <a:ext cx="9021726" cy="3951824"/>
            <a:chOff x="79744" y="908719"/>
            <a:chExt cx="9021726" cy="39518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44" y="908719"/>
              <a:ext cx="9021726" cy="39518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084" y="1388613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80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35893" y="1636706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81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08785" y="1381701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80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33594" y="1635110"/>
              <a:ext cx="3513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9900FF"/>
                  </a:solidFill>
                </a:rPr>
                <a:t>82</a:t>
              </a:r>
              <a:endParaRPr lang="en-GB" sz="1300" dirty="0">
                <a:solidFill>
                  <a:srgbClr val="99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53156" y="2049772"/>
              <a:ext cx="5309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atoms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in </a:t>
              </a:r>
              <a:r>
                <a:rPr lang="nb-NO" sz="1100" dirty="0" err="1" smtClean="0">
                  <a:solidFill>
                    <a:srgbClr val="9900FF"/>
                  </a:solidFill>
                </a:rPr>
                <a:t>cell</a:t>
              </a:r>
              <a:endParaRPr lang="en-GB" sz="1100" dirty="0">
                <a:solidFill>
                  <a:srgbClr val="9900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279605" y="1904257"/>
              <a:ext cx="28563" cy="185041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252253" y="2026734"/>
              <a:ext cx="5309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atoms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9900FF"/>
                  </a:solidFill>
                </a:rPr>
                <a:t>in </a:t>
              </a:r>
              <a:r>
                <a:rPr lang="nb-NO" sz="1100" dirty="0" err="1" smtClean="0">
                  <a:solidFill>
                    <a:srgbClr val="9900FF"/>
                  </a:solidFill>
                </a:rPr>
                <a:t>cell</a:t>
              </a:r>
              <a:endParaRPr lang="en-GB" sz="1100" dirty="0">
                <a:solidFill>
                  <a:srgbClr val="9900FF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8578702" y="1881219"/>
              <a:ext cx="28563" cy="185041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921034" y="1052675"/>
              <a:ext cx="2733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>
                  <a:solidFill>
                    <a:srgbClr val="9900FF"/>
                  </a:solidFill>
                </a:rPr>
                <a:t>FeO</a:t>
              </a:r>
              <a:r>
                <a:rPr lang="nb-NO" sz="1200" dirty="0" smtClean="0">
                  <a:solidFill>
                    <a:srgbClr val="9900FF"/>
                  </a:solidFill>
                </a:rPr>
                <a:t>: </a:t>
              </a:r>
              <a:r>
                <a:rPr lang="nb-NO" sz="1200" dirty="0" err="1" smtClean="0">
                  <a:solidFill>
                    <a:srgbClr val="9900FF"/>
                  </a:solidFill>
                </a:rPr>
                <a:t>filled</a:t>
              </a:r>
              <a:r>
                <a:rPr lang="nb-NO" sz="1200" dirty="0" smtClean="0">
                  <a:solidFill>
                    <a:srgbClr val="9900FF"/>
                  </a:solidFill>
                </a:rPr>
                <a:t>, solid;   FeO</a:t>
              </a:r>
              <a:r>
                <a:rPr lang="nb-NO" sz="1200" baseline="-25000" dirty="0" smtClean="0">
                  <a:solidFill>
                    <a:srgbClr val="9900FF"/>
                  </a:solidFill>
                </a:rPr>
                <a:t>1.5</a:t>
              </a:r>
              <a:r>
                <a:rPr lang="nb-NO" sz="1200" dirty="0" smtClean="0">
                  <a:solidFill>
                    <a:srgbClr val="9900FF"/>
                  </a:solidFill>
                </a:rPr>
                <a:t>: </a:t>
              </a:r>
              <a:r>
                <a:rPr lang="nb-NO" sz="1200" dirty="0" err="1" smtClean="0">
                  <a:solidFill>
                    <a:srgbClr val="9900FF"/>
                  </a:solidFill>
                </a:rPr>
                <a:t>open</a:t>
              </a:r>
              <a:r>
                <a:rPr lang="nb-NO" sz="1200" dirty="0" smtClean="0">
                  <a:solidFill>
                    <a:srgbClr val="9900FF"/>
                  </a:solidFill>
                </a:rPr>
                <a:t>, </a:t>
              </a:r>
              <a:r>
                <a:rPr lang="nb-NO" sz="1200" dirty="0" err="1" smtClean="0">
                  <a:solidFill>
                    <a:srgbClr val="9900FF"/>
                  </a:solidFill>
                </a:rPr>
                <a:t>stippled</a:t>
              </a:r>
              <a:endParaRPr lang="en-GB" sz="1200" baseline="-25000" dirty="0">
                <a:solidFill>
                  <a:srgbClr val="99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77193" y="1066879"/>
              <a:ext cx="2733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>
                  <a:solidFill>
                    <a:srgbClr val="9900FF"/>
                  </a:solidFill>
                </a:rPr>
                <a:t>FeO</a:t>
              </a:r>
              <a:r>
                <a:rPr lang="nb-NO" sz="1200" dirty="0">
                  <a:solidFill>
                    <a:srgbClr val="9900FF"/>
                  </a:solidFill>
                </a:rPr>
                <a:t>: </a:t>
              </a:r>
              <a:r>
                <a:rPr lang="nb-NO" sz="1200" dirty="0" err="1">
                  <a:solidFill>
                    <a:srgbClr val="9900FF"/>
                  </a:solidFill>
                </a:rPr>
                <a:t>filled</a:t>
              </a:r>
              <a:r>
                <a:rPr lang="nb-NO" sz="1200" dirty="0">
                  <a:solidFill>
                    <a:srgbClr val="9900FF"/>
                  </a:solidFill>
                </a:rPr>
                <a:t>, solid;   FeO</a:t>
              </a:r>
              <a:r>
                <a:rPr lang="nb-NO" sz="1200" baseline="-25000" dirty="0">
                  <a:solidFill>
                    <a:srgbClr val="9900FF"/>
                  </a:solidFill>
                </a:rPr>
                <a:t>1.5</a:t>
              </a:r>
              <a:r>
                <a:rPr lang="nb-NO" sz="1200" dirty="0">
                  <a:solidFill>
                    <a:srgbClr val="9900FF"/>
                  </a:solidFill>
                </a:rPr>
                <a:t>: </a:t>
              </a:r>
              <a:r>
                <a:rPr lang="nb-NO" sz="1200" dirty="0" err="1">
                  <a:solidFill>
                    <a:srgbClr val="9900FF"/>
                  </a:solidFill>
                </a:rPr>
                <a:t>open</a:t>
              </a:r>
              <a:r>
                <a:rPr lang="nb-NO" sz="1200" dirty="0">
                  <a:solidFill>
                    <a:srgbClr val="9900FF"/>
                  </a:solidFill>
                </a:rPr>
                <a:t>, </a:t>
              </a:r>
              <a:r>
                <a:rPr lang="nb-NO" sz="1200" dirty="0" err="1">
                  <a:solidFill>
                    <a:srgbClr val="9900FF"/>
                  </a:solidFill>
                </a:rPr>
                <a:t>stippled</a:t>
              </a:r>
              <a:endParaRPr lang="en-GB" sz="1200" baseline="-25000" dirty="0">
                <a:solidFill>
                  <a:srgbClr val="9900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67983" y="128332"/>
            <a:ext cx="7649851" cy="733534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First </a:t>
            </a:r>
            <a:r>
              <a:rPr lang="nb-NO" sz="2400" dirty="0" err="1" smtClean="0">
                <a:solidFill>
                  <a:srgbClr val="0066FF"/>
                </a:solidFill>
              </a:rPr>
              <a:t>principles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atomistic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simulations</a:t>
            </a:r>
            <a:r>
              <a:rPr lang="nb-NO" sz="2400" dirty="0" smtClean="0"/>
              <a:t>    </a:t>
            </a:r>
            <a:r>
              <a:rPr lang="nb-NO" sz="1600" dirty="0" smtClean="0"/>
              <a:t>Deng et al. (2020, Nat. </a:t>
            </a:r>
            <a:r>
              <a:rPr lang="nb-NO" sz="1600" dirty="0" err="1" smtClean="0"/>
              <a:t>Comm</a:t>
            </a:r>
            <a:r>
              <a:rPr lang="nb-NO" sz="1600" dirty="0" smtClean="0"/>
              <a:t>.)</a:t>
            </a:r>
          </a:p>
          <a:p>
            <a:pPr>
              <a:lnSpc>
                <a:spcPts val="2500"/>
              </a:lnSpc>
            </a:pPr>
            <a:r>
              <a:rPr lang="nb-NO" sz="1600" dirty="0"/>
              <a:t> </a:t>
            </a:r>
            <a:r>
              <a:rPr lang="nb-NO" sz="1600" dirty="0" smtClean="0"/>
              <a:t> </a:t>
            </a:r>
            <a:r>
              <a:rPr lang="nb-NO" dirty="0" err="1" smtClean="0">
                <a:solidFill>
                  <a:srgbClr val="9900FF"/>
                </a:solidFill>
              </a:rPr>
              <a:t>Confirming</a:t>
            </a:r>
            <a:r>
              <a:rPr lang="nb-NO" dirty="0" smtClean="0">
                <a:solidFill>
                  <a:srgbClr val="9900FF"/>
                </a:solidFill>
              </a:rPr>
              <a:t> </a:t>
            </a:r>
            <a:r>
              <a:rPr lang="nb-NO" dirty="0" err="1" smtClean="0">
                <a:solidFill>
                  <a:srgbClr val="9900FF"/>
                </a:solidFill>
              </a:rPr>
              <a:t>the</a:t>
            </a:r>
            <a:r>
              <a:rPr lang="nb-NO" dirty="0" smtClean="0">
                <a:solidFill>
                  <a:srgbClr val="9900FF"/>
                </a:solidFill>
              </a:rPr>
              <a:t> Armstrong et al. (2019, </a:t>
            </a:r>
            <a:r>
              <a:rPr lang="nb-NO" dirty="0" err="1" smtClean="0">
                <a:solidFill>
                  <a:srgbClr val="9900FF"/>
                </a:solidFill>
              </a:rPr>
              <a:t>Sci</a:t>
            </a:r>
            <a:r>
              <a:rPr lang="nb-NO" dirty="0" smtClean="0">
                <a:solidFill>
                  <a:srgbClr val="9900FF"/>
                </a:solidFill>
              </a:rPr>
              <a:t>.) </a:t>
            </a:r>
            <a:r>
              <a:rPr lang="nb-NO" dirty="0" err="1" smtClean="0">
                <a:solidFill>
                  <a:srgbClr val="9900FF"/>
                </a:solidFill>
              </a:rPr>
              <a:t>experimental</a:t>
            </a:r>
            <a:r>
              <a:rPr lang="nb-NO" dirty="0" smtClean="0">
                <a:solidFill>
                  <a:srgbClr val="9900FF"/>
                </a:solidFill>
              </a:rPr>
              <a:t> </a:t>
            </a:r>
            <a:r>
              <a:rPr lang="nb-NO" dirty="0" err="1" smtClean="0">
                <a:solidFill>
                  <a:srgbClr val="9900FF"/>
                </a:solidFill>
              </a:rPr>
              <a:t>results</a:t>
            </a:r>
            <a:endParaRPr lang="en-GB" dirty="0">
              <a:solidFill>
                <a:srgbClr val="99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568" y="1232724"/>
            <a:ext cx="407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latin typeface="Symbol" panose="05050102010706020507" pitchFamily="18" charset="2"/>
              </a:rPr>
              <a:t>D</a:t>
            </a:r>
            <a:r>
              <a:rPr lang="nb-NO" sz="2800" b="1" dirty="0" smtClean="0"/>
              <a:t>V = </a:t>
            </a:r>
            <a:r>
              <a:rPr lang="nb-NO" sz="2800" dirty="0" smtClean="0"/>
              <a:t>(</a:t>
            </a:r>
            <a:r>
              <a:rPr lang="nb-NO" sz="2800" b="1" dirty="0" err="1" smtClean="0"/>
              <a:t>V</a:t>
            </a:r>
            <a:r>
              <a:rPr lang="nb-NO" sz="3200" baseline="-18000" dirty="0" err="1" smtClean="0"/>
              <a:t>FeO</a:t>
            </a:r>
            <a:r>
              <a:rPr lang="nb-NO" sz="2800" dirty="0" smtClean="0"/>
              <a:t> – </a:t>
            </a:r>
            <a:r>
              <a:rPr lang="nb-NO" sz="2800" b="1" dirty="0" smtClean="0"/>
              <a:t>V</a:t>
            </a:r>
            <a:r>
              <a:rPr lang="nb-NO" sz="3200" baseline="-16000" dirty="0" smtClean="0"/>
              <a:t>FeO</a:t>
            </a:r>
            <a:r>
              <a:rPr lang="nb-NO" sz="2000" baseline="-30000" dirty="0" smtClean="0"/>
              <a:t>1.5</a:t>
            </a:r>
            <a:r>
              <a:rPr lang="nb-NO" sz="3200" dirty="0" smtClean="0"/>
              <a:t>) &gt; 0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95472" y="2580780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12.5% Fe</a:t>
            </a:r>
            <a:endParaRPr lang="en-GB" sz="1600" b="1" dirty="0">
              <a:solidFill>
                <a:srgbClr val="99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03586" y="2591230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25.0% Fe</a:t>
            </a:r>
            <a:endParaRPr lang="en-GB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6239" y="84735"/>
            <a:ext cx="58368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First </a:t>
            </a:r>
            <a:r>
              <a:rPr lang="nb-NO" dirty="0" err="1" smtClean="0">
                <a:solidFill>
                  <a:srgbClr val="0066FF"/>
                </a:solidFill>
              </a:rPr>
              <a:t>principles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atomistic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simulations</a:t>
            </a:r>
            <a:r>
              <a:rPr lang="nb-NO" dirty="0" smtClean="0"/>
              <a:t>    </a:t>
            </a:r>
            <a:r>
              <a:rPr lang="nb-NO" sz="1300" dirty="0" smtClean="0"/>
              <a:t>Deng et al. 2020, Nat. </a:t>
            </a:r>
            <a:r>
              <a:rPr lang="nb-NO" sz="1300" dirty="0" err="1" smtClean="0"/>
              <a:t>Comm</a:t>
            </a:r>
            <a:r>
              <a:rPr lang="nb-NO" sz="1300" dirty="0"/>
              <a:t>.</a:t>
            </a:r>
            <a:endParaRPr lang="en-GB" sz="13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9751" y="1637356"/>
            <a:ext cx="5853167" cy="38214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34912" y="1603646"/>
            <a:ext cx="5843117" cy="383862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68608" y="4952339"/>
            <a:ext cx="994787" cy="1371890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4216726" y="2530976"/>
            <a:ext cx="356717" cy="3793253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7455876" y="4615719"/>
            <a:ext cx="895748" cy="1698462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184382" y="752128"/>
            <a:ext cx="172266" cy="5569070"/>
          </a:xfrm>
          <a:prstGeom prst="rect">
            <a:avLst/>
          </a:prstGeom>
          <a:noFill/>
          <a:ln w="31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45380" y="635971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1200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111681" y="634966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800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919906" y="635469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600</a:t>
            </a:r>
            <a:endParaRPr lang="en-GB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250923" y="634632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1000</a:t>
            </a:r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245332" y="634631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1200</a:t>
            </a:r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906609" y="6356367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800</a:t>
            </a:r>
            <a:endParaRPr lang="en-GB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699761" y="6356367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600</a:t>
            </a:r>
            <a:endParaRPr lang="en-GB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045850" y="63379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1000</a:t>
            </a:r>
            <a:endParaRPr lang="en-GB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383621" y="212768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100</a:t>
            </a:r>
            <a:endParaRPr lang="en-GB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8375117" y="532786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20</a:t>
            </a:r>
            <a:endParaRPr lang="en-GB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8402043" y="374379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60</a:t>
            </a:r>
            <a:endParaRPr lang="en-GB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8370092" y="53669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140</a:t>
            </a:r>
            <a:endParaRPr lang="en-GB" sz="16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8139951" y="291519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9900FF"/>
                </a:solidFill>
              </a:rPr>
              <a:t>p</a:t>
            </a:r>
            <a:r>
              <a:rPr lang="nb-NO" dirty="0" smtClean="0">
                <a:solidFill>
                  <a:srgbClr val="9900FF"/>
                </a:solidFill>
              </a:rPr>
              <a:t>, </a:t>
            </a:r>
            <a:r>
              <a:rPr lang="nb-NO" sz="2000" dirty="0" err="1" smtClean="0">
                <a:solidFill>
                  <a:srgbClr val="9900FF"/>
                </a:solidFill>
              </a:rPr>
              <a:t>GPa</a:t>
            </a:r>
            <a:endParaRPr lang="en-GB" sz="2000" dirty="0">
              <a:solidFill>
                <a:srgbClr val="99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89227" y="6359717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9900FF"/>
                </a:solidFill>
              </a:rPr>
              <a:t>V</a:t>
            </a:r>
            <a:r>
              <a:rPr lang="nb-NO" dirty="0" smtClean="0">
                <a:solidFill>
                  <a:srgbClr val="9900FF"/>
                </a:solidFill>
              </a:rPr>
              <a:t>, </a:t>
            </a:r>
            <a:r>
              <a:rPr lang="nb-NO" sz="2000" dirty="0" smtClean="0">
                <a:solidFill>
                  <a:srgbClr val="9900FF"/>
                </a:solidFill>
              </a:rPr>
              <a:t>Å</a:t>
            </a:r>
            <a:r>
              <a:rPr lang="nb-NO" sz="2000" baseline="30000" dirty="0" smtClean="0">
                <a:solidFill>
                  <a:srgbClr val="9900FF"/>
                </a:solidFill>
              </a:rPr>
              <a:t>3</a:t>
            </a:r>
            <a:endParaRPr lang="en-GB" sz="2000" baseline="30000" dirty="0">
              <a:solidFill>
                <a:srgbClr val="99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6679" y="533051"/>
            <a:ext cx="1972015" cy="584775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rgbClr val="9900FF"/>
                </a:solidFill>
              </a:rPr>
              <a:t>FeO</a:t>
            </a:r>
            <a:r>
              <a:rPr lang="nb-NO" sz="1600" dirty="0" smtClean="0">
                <a:solidFill>
                  <a:srgbClr val="9900FF"/>
                </a:solidFill>
              </a:rPr>
              <a:t>: </a:t>
            </a:r>
            <a:r>
              <a:rPr lang="nb-NO" sz="1600" dirty="0" err="1" smtClean="0">
                <a:solidFill>
                  <a:srgbClr val="9900FF"/>
                </a:solidFill>
              </a:rPr>
              <a:t>filled</a:t>
            </a:r>
            <a:r>
              <a:rPr lang="nb-NO" sz="1600" dirty="0" smtClean="0">
                <a:solidFill>
                  <a:srgbClr val="9900FF"/>
                </a:solidFill>
              </a:rPr>
              <a:t>, solid</a:t>
            </a:r>
          </a:p>
          <a:p>
            <a:r>
              <a:rPr lang="nb-NO" sz="1600" dirty="0" smtClean="0">
                <a:solidFill>
                  <a:srgbClr val="9900FF"/>
                </a:solidFill>
              </a:rPr>
              <a:t>FeO</a:t>
            </a:r>
            <a:r>
              <a:rPr lang="nb-NO" sz="1600" baseline="-25000" dirty="0" smtClean="0">
                <a:solidFill>
                  <a:srgbClr val="9900FF"/>
                </a:solidFill>
              </a:rPr>
              <a:t>1.5</a:t>
            </a:r>
            <a:r>
              <a:rPr lang="nb-NO" sz="1600" dirty="0" smtClean="0">
                <a:solidFill>
                  <a:srgbClr val="9900FF"/>
                </a:solidFill>
              </a:rPr>
              <a:t>: </a:t>
            </a:r>
            <a:r>
              <a:rPr lang="nb-NO" sz="1600" dirty="0" err="1" smtClean="0">
                <a:solidFill>
                  <a:srgbClr val="9900FF"/>
                </a:solidFill>
              </a:rPr>
              <a:t>open</a:t>
            </a:r>
            <a:r>
              <a:rPr lang="nb-NO" sz="1600" dirty="0" smtClean="0">
                <a:solidFill>
                  <a:srgbClr val="9900FF"/>
                </a:solidFill>
              </a:rPr>
              <a:t>, </a:t>
            </a:r>
            <a:r>
              <a:rPr lang="nb-NO" sz="1600" dirty="0" err="1" smtClean="0">
                <a:solidFill>
                  <a:srgbClr val="9900FF"/>
                </a:solidFill>
              </a:rPr>
              <a:t>stippled</a:t>
            </a:r>
            <a:endParaRPr lang="en-GB" sz="1600" baseline="-25000" dirty="0">
              <a:solidFill>
                <a:srgbClr val="99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41712" y="5837151"/>
            <a:ext cx="672584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            </a:t>
            </a: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err="1" smtClean="0">
                <a:solidFill>
                  <a:srgbClr val="9900FF"/>
                </a:solidFill>
              </a:rPr>
              <a:t>FeO</a:t>
            </a:r>
            <a:r>
              <a:rPr lang="nb-NO" sz="800" dirty="0" smtClean="0">
                <a:solidFill>
                  <a:srgbClr val="9900FF"/>
                </a:solidFill>
              </a:rPr>
              <a:t>     25.5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FeO</a:t>
            </a:r>
            <a:r>
              <a:rPr lang="nb-NO" sz="800" baseline="-25000" dirty="0" smtClean="0">
                <a:solidFill>
                  <a:srgbClr val="9900FF"/>
                </a:solidFill>
              </a:rPr>
              <a:t>1.5</a:t>
            </a:r>
            <a:r>
              <a:rPr lang="nb-NO" sz="800" dirty="0" smtClean="0">
                <a:solidFill>
                  <a:srgbClr val="9900FF"/>
                </a:solidFill>
              </a:rPr>
              <a:t>  22.0</a:t>
            </a:r>
            <a:endParaRPr lang="en-GB" sz="800" baseline="-25000" dirty="0">
              <a:solidFill>
                <a:srgbClr val="99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57131" y="5837151"/>
            <a:ext cx="357966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6.5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6.2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02526" y="5835772"/>
            <a:ext cx="672584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            </a:t>
            </a: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err="1" smtClean="0">
                <a:solidFill>
                  <a:srgbClr val="9900FF"/>
                </a:solidFill>
              </a:rPr>
              <a:t>FeO</a:t>
            </a:r>
            <a:r>
              <a:rPr lang="nb-NO" sz="800" dirty="0" smtClean="0">
                <a:solidFill>
                  <a:srgbClr val="9900FF"/>
                </a:solidFill>
              </a:rPr>
              <a:t>     5.7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FeO</a:t>
            </a:r>
            <a:r>
              <a:rPr lang="nb-NO" sz="800" baseline="-25000" dirty="0" smtClean="0">
                <a:solidFill>
                  <a:srgbClr val="9900FF"/>
                </a:solidFill>
              </a:rPr>
              <a:t>1.5</a:t>
            </a:r>
            <a:r>
              <a:rPr lang="nb-NO" sz="800" dirty="0" smtClean="0">
                <a:solidFill>
                  <a:srgbClr val="9900FF"/>
                </a:solidFill>
              </a:rPr>
              <a:t>  5.2</a:t>
            </a:r>
            <a:endParaRPr lang="en-GB" sz="800" baseline="-25000" dirty="0">
              <a:solidFill>
                <a:srgbClr val="99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24061" y="5835772"/>
            <a:ext cx="379497" cy="41293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9900FF"/>
                </a:solidFill>
              </a:rPr>
              <a:t>V/p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ts val="9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14.2</a:t>
            </a: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12.7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09677" y="2044563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12.5% Fe</a:t>
            </a:r>
            <a:endParaRPr lang="en-GB" sz="1600" b="1" dirty="0">
              <a:solidFill>
                <a:srgbClr val="99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51113" y="2044563"/>
            <a:ext cx="1016625" cy="33855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25.0% Fe</a:t>
            </a:r>
            <a:endParaRPr lang="en-GB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55776" y="524343"/>
            <a:ext cx="6396593" cy="6111300"/>
            <a:chOff x="3059832" y="476672"/>
            <a:chExt cx="5952406" cy="57606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32" y="476672"/>
              <a:ext cx="5952406" cy="57606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82493" y="734886"/>
              <a:ext cx="2902557" cy="4772779"/>
            </a:xfrm>
            <a:prstGeom prst="rect">
              <a:avLst/>
            </a:prstGeom>
            <a:noFill/>
            <a:ln w="3175">
              <a:solidFill>
                <a:srgbClr val="99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9900CC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239" y="84735"/>
            <a:ext cx="2844048" cy="439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First </a:t>
            </a:r>
            <a:r>
              <a:rPr lang="nb-NO" sz="1400" dirty="0" err="1" smtClean="0">
                <a:solidFill>
                  <a:srgbClr val="0066FF"/>
                </a:solidFill>
              </a:rPr>
              <a:t>principles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atomistic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simulations</a:t>
            </a:r>
            <a:endParaRPr lang="nb-NO" sz="1400" dirty="0"/>
          </a:p>
          <a:p>
            <a:pPr>
              <a:lnSpc>
                <a:spcPts val="1400"/>
              </a:lnSpc>
            </a:pPr>
            <a:r>
              <a:rPr lang="nb-NO" sz="1100" dirty="0" smtClean="0"/>
              <a:t>Deng et al. 2020, Nat. </a:t>
            </a:r>
            <a:r>
              <a:rPr lang="nb-NO" sz="1100" dirty="0" err="1" smtClean="0"/>
              <a:t>Comm</a:t>
            </a:r>
            <a:r>
              <a:rPr lang="nb-NO" sz="1100" dirty="0"/>
              <a:t>.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948024" y="3821649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9900CC"/>
                </a:solidFill>
              </a:rPr>
              <a:t>metal </a:t>
            </a:r>
            <a:r>
              <a:rPr lang="nb-NO" sz="1200" dirty="0" err="1" smtClean="0">
                <a:solidFill>
                  <a:srgbClr val="9900CC"/>
                </a:solidFill>
              </a:rPr>
              <a:t>precipitation</a:t>
            </a:r>
            <a:endParaRPr lang="en-GB" sz="12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47521" y="58147"/>
            <a:ext cx="5676616" cy="3226837"/>
            <a:chOff x="3347521" y="58147"/>
            <a:chExt cx="5676616" cy="3226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521" y="58147"/>
              <a:ext cx="5676616" cy="32268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23693" y="2686373"/>
              <a:ext cx="128375" cy="180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90507" y="2683790"/>
              <a:ext cx="128375" cy="180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239" y="84735"/>
            <a:ext cx="2844048" cy="439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First </a:t>
            </a:r>
            <a:r>
              <a:rPr lang="nb-NO" sz="1400" dirty="0" err="1" smtClean="0">
                <a:solidFill>
                  <a:srgbClr val="0066FF"/>
                </a:solidFill>
              </a:rPr>
              <a:t>principles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atomistic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simulations</a:t>
            </a:r>
            <a:endParaRPr lang="nb-NO" sz="1400" dirty="0"/>
          </a:p>
          <a:p>
            <a:pPr>
              <a:lnSpc>
                <a:spcPts val="1400"/>
              </a:lnSpc>
            </a:pPr>
            <a:r>
              <a:rPr lang="nb-NO" sz="1100" dirty="0" smtClean="0"/>
              <a:t>Deng et al. 2020, Nat. </a:t>
            </a:r>
            <a:r>
              <a:rPr lang="nb-NO" sz="1100" dirty="0" err="1" smtClean="0"/>
              <a:t>Comm</a:t>
            </a:r>
            <a:r>
              <a:rPr lang="nb-NO" sz="1100" dirty="0"/>
              <a:t>.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091" y="4067057"/>
            <a:ext cx="5363442" cy="2761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77925" y="64072"/>
            <a:ext cx="1585994" cy="2834111"/>
          </a:xfrm>
          <a:prstGeom prst="rect">
            <a:avLst/>
          </a:prstGeom>
          <a:noFill/>
          <a:ln w="3175">
            <a:solidFill>
              <a:srgbClr val="99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060556" y="165315"/>
            <a:ext cx="1937288" cy="2722536"/>
          </a:xfrm>
          <a:prstGeom prst="rect">
            <a:avLst/>
          </a:prstGeom>
          <a:noFill/>
          <a:ln w="3175">
            <a:solidFill>
              <a:srgbClr val="99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603056" y="265114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1%</a:t>
            </a:r>
            <a:endParaRPr lang="en-GB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60636" y="265889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4%</a:t>
            </a:r>
            <a:endParaRPr lang="en-GB" sz="12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291930" y="1533066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9900CC"/>
                </a:solidFill>
              </a:rPr>
              <a:t>metal </a:t>
            </a:r>
            <a:r>
              <a:rPr lang="nb-NO" sz="1200" dirty="0" err="1" smtClean="0">
                <a:solidFill>
                  <a:srgbClr val="9900CC"/>
                </a:solidFill>
              </a:rPr>
              <a:t>precipitation</a:t>
            </a:r>
            <a:endParaRPr lang="en-GB" sz="12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3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28" y="1924642"/>
            <a:ext cx="6565359" cy="461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179477" y="1137648"/>
            <a:ext cx="4767395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600" dirty="0" err="1" smtClean="0">
                <a:solidFill>
                  <a:srgbClr val="3333FF"/>
                </a:solidFill>
              </a:rPr>
              <a:t>Terrestrial</a:t>
            </a:r>
            <a:r>
              <a:rPr lang="nb-NO" sz="2600" dirty="0">
                <a:solidFill>
                  <a:srgbClr val="3333FF"/>
                </a:solidFill>
              </a:rPr>
              <a:t> </a:t>
            </a:r>
            <a:r>
              <a:rPr lang="nb-NO" sz="2600" dirty="0" smtClean="0">
                <a:solidFill>
                  <a:srgbClr val="3333FF"/>
                </a:solidFill>
              </a:rPr>
              <a:t>planets:</a:t>
            </a:r>
          </a:p>
          <a:p>
            <a:pPr>
              <a:lnSpc>
                <a:spcPts val="2600"/>
              </a:lnSpc>
            </a:pPr>
            <a:r>
              <a:rPr lang="nb-NO" sz="2200" dirty="0"/>
              <a:t> </a:t>
            </a:r>
            <a:r>
              <a:rPr lang="nb-NO" sz="2200" dirty="0" err="1" smtClean="0"/>
              <a:t>mainly</a:t>
            </a:r>
            <a:r>
              <a:rPr lang="nb-NO" sz="2200" dirty="0" smtClean="0"/>
              <a:t> </a:t>
            </a:r>
            <a:r>
              <a:rPr lang="nb-NO" sz="2200" b="1" dirty="0" smtClean="0">
                <a:solidFill>
                  <a:srgbClr val="996600"/>
                </a:solidFill>
              </a:rPr>
              <a:t>rock</a:t>
            </a:r>
            <a:r>
              <a:rPr lang="nb-NO" sz="2200" dirty="0" smtClean="0"/>
              <a:t> and </a:t>
            </a:r>
            <a:r>
              <a:rPr lang="nb-NO" sz="2200" b="1" dirty="0" smtClean="0">
                <a:solidFill>
                  <a:srgbClr val="6600CC"/>
                </a:solidFill>
              </a:rPr>
              <a:t>Fe-dominated metal</a:t>
            </a:r>
            <a:endParaRPr lang="en-GB" sz="2200" b="1" dirty="0">
              <a:solidFill>
                <a:srgbClr val="6600CC"/>
              </a:solidFill>
            </a:endParaRPr>
          </a:p>
        </p:txBody>
      </p:sp>
      <p:sp>
        <p:nvSpPr>
          <p:cNvPr id="214022" name="Oval 6"/>
          <p:cNvSpPr>
            <a:spLocks noChangeArrowheads="1"/>
          </p:cNvSpPr>
          <p:nvPr/>
        </p:nvSpPr>
        <p:spPr bwMode="auto">
          <a:xfrm>
            <a:off x="2258016" y="3200118"/>
            <a:ext cx="318978" cy="379666"/>
          </a:xfrm>
          <a:prstGeom prst="ellipse">
            <a:avLst/>
          </a:prstGeom>
          <a:noFill/>
          <a:ln w="1905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 dirty="0"/>
          </a:p>
        </p:txBody>
      </p:sp>
      <p:sp>
        <p:nvSpPr>
          <p:cNvPr id="214023" name="Oval 7"/>
          <p:cNvSpPr>
            <a:spLocks noChangeArrowheads="1"/>
          </p:cNvSpPr>
          <p:nvPr/>
        </p:nvSpPr>
        <p:spPr bwMode="auto">
          <a:xfrm rot="598568">
            <a:off x="1346870" y="3242834"/>
            <a:ext cx="882809" cy="1117140"/>
          </a:xfrm>
          <a:prstGeom prst="ellips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37649" y="133100"/>
            <a:ext cx="777686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FF"/>
                </a:solidFill>
              </a:rPr>
              <a:t>Solar photosphere  =  bulk solar system composition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251" y="2808183"/>
            <a:ext cx="590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solidFill>
                  <a:srgbClr val="996600"/>
                </a:solidFill>
              </a:rPr>
              <a:t>Rock</a:t>
            </a:r>
            <a:endParaRPr lang="en-GB" sz="1500" dirty="0">
              <a:solidFill>
                <a:srgbClr val="99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5795" y="3002279"/>
            <a:ext cx="82266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6600CC"/>
                </a:solidFill>
              </a:rPr>
              <a:t>Fe-metal</a:t>
            </a:r>
          </a:p>
          <a:p>
            <a:pPr>
              <a:lnSpc>
                <a:spcPts val="1300"/>
              </a:lnSpc>
            </a:pPr>
            <a:r>
              <a:rPr lang="nb-NO" sz="1400" dirty="0">
                <a:solidFill>
                  <a:srgbClr val="6600CC"/>
                </a:solidFill>
              </a:rPr>
              <a:t> </a:t>
            </a:r>
            <a:r>
              <a:rPr lang="nb-NO" sz="1400" dirty="0" smtClean="0">
                <a:solidFill>
                  <a:srgbClr val="6600CC"/>
                </a:solidFill>
              </a:rPr>
              <a:t>   </a:t>
            </a:r>
            <a:r>
              <a:rPr lang="nb-NO" sz="1400" dirty="0" smtClean="0">
                <a:solidFill>
                  <a:srgbClr val="996600"/>
                </a:solidFill>
              </a:rPr>
              <a:t>Rock</a:t>
            </a:r>
            <a:endParaRPr lang="nb-NO" sz="1400" dirty="0">
              <a:solidFill>
                <a:srgbClr val="996600"/>
              </a:solidFill>
            </a:endParaRP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288540" y="3236077"/>
            <a:ext cx="261992" cy="318499"/>
          </a:xfrm>
          <a:prstGeom prst="ellips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1180368" y="2809342"/>
            <a:ext cx="201280" cy="283967"/>
          </a:xfrm>
          <a:prstGeom prst="ellips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392317" y="2947199"/>
            <a:ext cx="303088" cy="25684"/>
          </a:xfrm>
          <a:prstGeom prst="straightConnector1">
            <a:avLst/>
          </a:prstGeom>
          <a:ln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701379" y="3179569"/>
            <a:ext cx="2223622" cy="2554545"/>
            <a:chOff x="6063682" y="2974824"/>
            <a:chExt cx="2223622" cy="2554545"/>
          </a:xfrm>
        </p:grpSpPr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6063682" y="2974824"/>
              <a:ext cx="2223622" cy="2554545"/>
            </a:xfrm>
            <a:prstGeom prst="rect">
              <a:avLst/>
            </a:prstGeom>
            <a:solidFill>
              <a:srgbClr val="E1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nb-NO" sz="2000" b="1" dirty="0" smtClean="0">
                  <a:solidFill>
                    <a:srgbClr val="3333FF"/>
                  </a:solidFill>
                </a:rPr>
                <a:t>Key points</a:t>
              </a:r>
            </a:p>
            <a:p>
              <a:pPr>
                <a:lnSpc>
                  <a:spcPts val="800"/>
                </a:lnSpc>
              </a:pPr>
              <a:endParaRPr lang="nb-NO" sz="1000" dirty="0"/>
            </a:p>
            <a:p>
              <a:pPr>
                <a:lnSpc>
                  <a:spcPts val="1800"/>
                </a:lnSpc>
              </a:pPr>
              <a:r>
                <a:rPr lang="nb-NO" sz="1400" dirty="0" smtClean="0"/>
                <a:t>- The </a:t>
              </a:r>
              <a:r>
                <a:rPr lang="nb-NO" sz="1400" b="1" dirty="0" smtClean="0"/>
                <a:t>O/Fe</a:t>
              </a:r>
              <a:r>
                <a:rPr lang="nb-NO" sz="1400" dirty="0" smtClean="0"/>
                <a:t> ratio is </a:t>
              </a:r>
              <a:r>
                <a:rPr lang="nb-NO" sz="1400" b="1" dirty="0" smtClean="0"/>
                <a:t>too low</a:t>
              </a:r>
              <a:endParaRPr lang="nb-NO" sz="1400" b="1" dirty="0"/>
            </a:p>
            <a:p>
              <a:pPr>
                <a:lnSpc>
                  <a:spcPts val="1800"/>
                </a:lnSpc>
              </a:pPr>
              <a:r>
                <a:rPr lang="nb-NO" sz="1400" dirty="0" smtClean="0"/>
                <a:t>   to oxidise all Fe       </a:t>
              </a:r>
              <a:r>
                <a:rPr lang="nb-NO" sz="1400" b="1" dirty="0" smtClean="0">
                  <a:solidFill>
                    <a:srgbClr val="9900CC"/>
                  </a:solidFill>
                </a:rPr>
                <a:t>cores</a:t>
              </a:r>
            </a:p>
            <a:p>
              <a:pPr>
                <a:lnSpc>
                  <a:spcPts val="1000"/>
                </a:lnSpc>
              </a:pPr>
              <a:endParaRPr lang="nb-NO" sz="1600" dirty="0"/>
            </a:p>
            <a:p>
              <a:pPr>
                <a:lnSpc>
                  <a:spcPts val="1600"/>
                </a:lnSpc>
              </a:pPr>
              <a:r>
                <a:rPr lang="nb-NO" sz="1400" dirty="0" smtClean="0"/>
                <a:t>- At </a:t>
              </a:r>
              <a:r>
                <a:rPr lang="nb-NO" sz="1400" b="1" dirty="0" err="1" smtClean="0"/>
                <a:t>high</a:t>
              </a:r>
              <a:r>
                <a:rPr lang="nb-NO" sz="1400" b="1" dirty="0" smtClean="0"/>
                <a:t> T </a:t>
              </a:r>
              <a:r>
                <a:rPr lang="nb-NO" sz="1100" dirty="0" smtClean="0"/>
                <a:t>(or </a:t>
              </a:r>
              <a:r>
                <a:rPr lang="nb-NO" sz="1100" dirty="0" err="1" smtClean="0"/>
                <a:t>low</a:t>
              </a:r>
              <a:r>
                <a:rPr lang="nb-NO" sz="1100" dirty="0" smtClean="0"/>
                <a:t> O-fugacity)</a:t>
              </a:r>
              <a:r>
                <a:rPr lang="nb-NO" sz="1400" dirty="0" smtClean="0"/>
                <a:t>:</a:t>
              </a:r>
            </a:p>
            <a:p>
              <a:pPr>
                <a:lnSpc>
                  <a:spcPts val="1600"/>
                </a:lnSpc>
              </a:pPr>
              <a:r>
                <a:rPr lang="nb-NO" sz="1400" b="1" dirty="0" smtClean="0">
                  <a:solidFill>
                    <a:srgbClr val="9900CC"/>
                  </a:solidFill>
                </a:rPr>
                <a:t>   Si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entered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the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cores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of</a:t>
              </a:r>
              <a:endParaRPr lang="nb-NO" sz="1400" dirty="0" smtClean="0"/>
            </a:p>
            <a:p>
              <a:pPr>
                <a:lnSpc>
                  <a:spcPts val="1600"/>
                </a:lnSpc>
              </a:pPr>
              <a:r>
                <a:rPr lang="nb-NO" sz="1400" dirty="0" smtClean="0"/>
                <a:t>   </a:t>
              </a:r>
              <a:r>
                <a:rPr lang="nb-NO" sz="1300" dirty="0" smtClean="0"/>
                <a:t>Mercury,</a:t>
              </a:r>
              <a:r>
                <a:rPr lang="nb-NO" sz="1200" dirty="0" smtClean="0"/>
                <a:t> </a:t>
              </a:r>
              <a:r>
                <a:rPr lang="nb-NO" sz="1400" b="1" dirty="0" smtClean="0"/>
                <a:t>Venus</a:t>
              </a:r>
              <a:r>
                <a:rPr lang="nb-NO" sz="1400" dirty="0" smtClean="0"/>
                <a:t> and </a:t>
              </a:r>
              <a:r>
                <a:rPr lang="nb-NO" sz="1400" b="1" dirty="0" smtClean="0"/>
                <a:t>Earth</a:t>
              </a:r>
            </a:p>
            <a:p>
              <a:pPr>
                <a:lnSpc>
                  <a:spcPts val="1000"/>
                </a:lnSpc>
              </a:pPr>
              <a:endParaRPr lang="nb-NO" sz="1600" dirty="0"/>
            </a:p>
            <a:p>
              <a:pPr>
                <a:lnSpc>
                  <a:spcPts val="1600"/>
                </a:lnSpc>
              </a:pPr>
              <a:r>
                <a:rPr lang="nb-NO" sz="1400" dirty="0" smtClean="0">
                  <a:solidFill>
                    <a:srgbClr val="9900CC"/>
                  </a:solidFill>
                </a:rPr>
                <a:t>-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Cooling</a:t>
              </a:r>
              <a:r>
                <a:rPr lang="nb-NO" sz="1400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resulted</a:t>
              </a:r>
              <a:r>
                <a:rPr lang="nb-NO" sz="1400" dirty="0" smtClean="0">
                  <a:solidFill>
                    <a:srgbClr val="9900CC"/>
                  </a:solidFill>
                </a:rPr>
                <a:t> in</a:t>
              </a:r>
              <a:endParaRPr lang="nb-NO" sz="1400" dirty="0">
                <a:solidFill>
                  <a:srgbClr val="9900CC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400" dirty="0" smtClean="0">
                  <a:solidFill>
                    <a:srgbClr val="9900CC"/>
                  </a:solidFill>
                </a:rPr>
                <a:t>    </a:t>
              </a:r>
              <a:r>
                <a:rPr lang="nb-NO" sz="1400" b="1" dirty="0" err="1" smtClean="0">
                  <a:solidFill>
                    <a:srgbClr val="9900CC"/>
                  </a:solidFill>
                </a:rPr>
                <a:t>strongly</a:t>
              </a:r>
              <a:r>
                <a:rPr lang="nb-NO" sz="1400" b="1" dirty="0" smtClean="0">
                  <a:solidFill>
                    <a:srgbClr val="9900CC"/>
                  </a:solidFill>
                </a:rPr>
                <a:t> O-</a:t>
              </a:r>
              <a:r>
                <a:rPr lang="nb-NO" sz="1400" b="1" dirty="0" err="1" smtClean="0">
                  <a:solidFill>
                    <a:srgbClr val="9900CC"/>
                  </a:solidFill>
                </a:rPr>
                <a:t>starved</a:t>
              </a:r>
              <a:r>
                <a:rPr lang="nb-NO" sz="1400" b="1" dirty="0" smtClean="0">
                  <a:solidFill>
                    <a:srgbClr val="9900CC"/>
                  </a:solidFill>
                </a:rPr>
                <a:t> </a:t>
              </a:r>
              <a:r>
                <a:rPr lang="nb-NO" sz="1400" dirty="0" err="1" smtClean="0">
                  <a:solidFill>
                    <a:srgbClr val="9900CC"/>
                  </a:solidFill>
                </a:rPr>
                <a:t>cores</a:t>
              </a:r>
              <a:endParaRPr lang="nb-NO" sz="1400" dirty="0" smtClean="0">
                <a:solidFill>
                  <a:srgbClr val="9900CC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400" dirty="0">
                  <a:solidFill>
                    <a:srgbClr val="9900CC"/>
                  </a:solidFill>
                </a:rPr>
                <a:t> </a:t>
              </a:r>
              <a:r>
                <a:rPr lang="nb-NO" sz="1400" dirty="0" smtClean="0">
                  <a:solidFill>
                    <a:srgbClr val="9900CC"/>
                  </a:solidFill>
                </a:rPr>
                <a:t>   in Earth and Venus 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7499253" y="3830201"/>
              <a:ext cx="192182" cy="105711"/>
            </a:xfrm>
            <a:prstGeom prst="rightArrow">
              <a:avLst/>
            </a:prstGeom>
            <a:noFill/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1805655" y="3061416"/>
            <a:ext cx="10274" cy="195209"/>
          </a:xfrm>
          <a:prstGeom prst="straightConnector1">
            <a:avLst/>
          </a:prstGeom>
          <a:ln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521716" y="2698431"/>
            <a:ext cx="2090637" cy="523220"/>
            <a:chOff x="4231499" y="2857963"/>
            <a:chExt cx="209063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4231499" y="2857963"/>
              <a:ext cx="20906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Odd-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even</a:t>
              </a:r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atomic</a:t>
              </a:r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numbers</a:t>
              </a:r>
              <a:endParaRPr lang="nb-NO" sz="14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         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zig-zag</a:t>
              </a:r>
              <a:r>
                <a:rPr lang="nb-NO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pattern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4551451" y="3177638"/>
              <a:ext cx="262169" cy="1357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7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14022" grpId="0" animBg="1"/>
      <p:bldP spid="214023" grpId="0" animBg="1"/>
      <p:bldP spid="20" grpId="0"/>
      <p:bldP spid="21" grpId="0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633" y="1259958"/>
            <a:ext cx="8829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/>
              <a:t>Solar system</a:t>
            </a:r>
            <a:r>
              <a:rPr lang="nb-NO" sz="2800"/>
              <a:t>: </a:t>
            </a:r>
            <a:r>
              <a:rPr lang="nb-NO" sz="2400"/>
              <a:t>general zoning from</a:t>
            </a:r>
            <a:r>
              <a:rPr lang="nb-NO" sz="2400">
                <a:solidFill>
                  <a:srgbClr val="3333FF"/>
                </a:solidFill>
              </a:rPr>
              <a:t> </a:t>
            </a:r>
            <a:r>
              <a:rPr lang="nb-NO" sz="2400">
                <a:solidFill>
                  <a:srgbClr val="FF0000"/>
                </a:solidFill>
              </a:rPr>
              <a:t>metal and silicates</a:t>
            </a:r>
            <a:r>
              <a:rPr lang="nb-NO" sz="2400">
                <a:solidFill>
                  <a:srgbClr val="3333FF"/>
                </a:solidFill>
              </a:rPr>
              <a:t> to gas and ice</a:t>
            </a:r>
          </a:p>
        </p:txBody>
      </p:sp>
      <p:pic>
        <p:nvPicPr>
          <p:cNvPr id="3075" name="Picture 3" descr="Planet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" y="2563296"/>
            <a:ext cx="9144001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Line 15"/>
          <p:cNvSpPr>
            <a:spLocks noChangeShapeType="1"/>
          </p:cNvSpPr>
          <p:nvPr/>
        </p:nvSpPr>
        <p:spPr bwMode="auto">
          <a:xfrm>
            <a:off x="1821971" y="2491858"/>
            <a:ext cx="20320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77" name="Line 16"/>
          <p:cNvSpPr>
            <a:spLocks noChangeShapeType="1"/>
          </p:cNvSpPr>
          <p:nvPr/>
        </p:nvSpPr>
        <p:spPr bwMode="auto">
          <a:xfrm>
            <a:off x="4490558" y="2491858"/>
            <a:ext cx="1668463" cy="1588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78" name="Line 17"/>
          <p:cNvSpPr>
            <a:spLocks noChangeShapeType="1"/>
          </p:cNvSpPr>
          <p:nvPr/>
        </p:nvSpPr>
        <p:spPr bwMode="auto">
          <a:xfrm>
            <a:off x="6944833" y="2491858"/>
            <a:ext cx="796925" cy="15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79" name="Text Box 18"/>
          <p:cNvSpPr txBox="1">
            <a:spLocks noChangeArrowheads="1"/>
          </p:cNvSpPr>
          <p:nvPr/>
        </p:nvSpPr>
        <p:spPr bwMode="auto">
          <a:xfrm>
            <a:off x="2006121" y="1890196"/>
            <a:ext cx="1720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Terrestrial planets:</a:t>
            </a:r>
          </a:p>
          <a:p>
            <a:r>
              <a:rPr lang="nb-NO">
                <a:solidFill>
                  <a:srgbClr val="FF0000"/>
                </a:solidFill>
              </a:rPr>
              <a:t>   metal and rock</a:t>
            </a:r>
          </a:p>
        </p:txBody>
      </p:sp>
      <p:sp>
        <p:nvSpPr>
          <p:cNvPr id="3080" name="Text Box 19"/>
          <p:cNvSpPr txBox="1">
            <a:spLocks noChangeArrowheads="1"/>
          </p:cNvSpPr>
          <p:nvPr/>
        </p:nvSpPr>
        <p:spPr bwMode="auto">
          <a:xfrm>
            <a:off x="4684233" y="1915596"/>
            <a:ext cx="109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9900"/>
                </a:solidFill>
              </a:rPr>
              <a:t>Gas giants:</a:t>
            </a:r>
          </a:p>
          <a:p>
            <a:r>
              <a:rPr lang="nb-NO">
                <a:solidFill>
                  <a:srgbClr val="009900"/>
                </a:solidFill>
              </a:rPr>
              <a:t>     H, He</a:t>
            </a:r>
          </a:p>
        </p:txBody>
      </p:sp>
      <p:sp>
        <p:nvSpPr>
          <p:cNvPr id="3081" name="Line 20"/>
          <p:cNvSpPr>
            <a:spLocks noChangeShapeType="1"/>
          </p:cNvSpPr>
          <p:nvPr/>
        </p:nvSpPr>
        <p:spPr bwMode="auto">
          <a:xfrm>
            <a:off x="8022746" y="2491858"/>
            <a:ext cx="1050925" cy="15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82" name="Text Box 21"/>
          <p:cNvSpPr txBox="1">
            <a:spLocks noChangeArrowheads="1"/>
          </p:cNvSpPr>
          <p:nvPr/>
        </p:nvSpPr>
        <p:spPr bwMode="auto">
          <a:xfrm>
            <a:off x="6844821" y="1844158"/>
            <a:ext cx="1028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0000FF"/>
                </a:solidFill>
              </a:rPr>
              <a:t>Ice giants:</a:t>
            </a:r>
          </a:p>
          <a:p>
            <a:r>
              <a:rPr lang="nb-NO">
                <a:solidFill>
                  <a:srgbClr val="0000FF"/>
                </a:solidFill>
              </a:rPr>
              <a:t> ice + gas</a:t>
            </a:r>
          </a:p>
        </p:txBody>
      </p:sp>
      <p:sp>
        <p:nvSpPr>
          <p:cNvPr id="3083" name="Text Box 22"/>
          <p:cNvSpPr txBox="1">
            <a:spLocks noChangeArrowheads="1"/>
          </p:cNvSpPr>
          <p:nvPr/>
        </p:nvSpPr>
        <p:spPr bwMode="auto">
          <a:xfrm>
            <a:off x="7929725" y="1890196"/>
            <a:ext cx="1163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>
                <a:solidFill>
                  <a:srgbClr val="0000FF"/>
                </a:solidFill>
              </a:rPr>
              <a:t>Kuiper</a:t>
            </a:r>
            <a:r>
              <a:rPr lang="nb-NO" dirty="0">
                <a:solidFill>
                  <a:srgbClr val="0000FF"/>
                </a:solidFill>
              </a:rPr>
              <a:t> belt:</a:t>
            </a:r>
          </a:p>
          <a:p>
            <a:r>
              <a:rPr lang="nb-NO" dirty="0">
                <a:solidFill>
                  <a:srgbClr val="0000FF"/>
                </a:solidFill>
              </a:rPr>
              <a:t>      </a:t>
            </a:r>
            <a:r>
              <a:rPr lang="nb-NO" dirty="0" err="1">
                <a:solidFill>
                  <a:srgbClr val="0000FF"/>
                </a:solidFill>
              </a:rPr>
              <a:t>ice</a:t>
            </a:r>
            <a:endParaRPr lang="nb-NO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3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659" y="85319"/>
            <a:ext cx="5503453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Terrestrial planets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: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sizes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core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fractions</a:t>
            </a:r>
            <a:r>
              <a:rPr lang="nb-NO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solidFill>
                  <a:srgbClr val="0066FF"/>
                </a:solidFill>
                <a:cs typeface="Times New Roman" panose="02020603050405020304" pitchFamily="18" charset="0"/>
              </a:rPr>
              <a:t>FeO-contents</a:t>
            </a:r>
            <a:endParaRPr lang="nb-NO" b="1" baseline="30000" dirty="0" smtClean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4248" y="84278"/>
            <a:ext cx="2087431" cy="400110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00" dirty="0" smtClean="0"/>
              <a:t>Trønnes et al. (2019,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.), </a:t>
            </a:r>
          </a:p>
          <a:p>
            <a:r>
              <a:rPr lang="nb-NO" sz="1000" dirty="0"/>
              <a:t> </a:t>
            </a:r>
            <a:r>
              <a:rPr lang="nb-NO" sz="1000" dirty="0" smtClean="0"/>
              <a:t>                      </a:t>
            </a:r>
            <a:r>
              <a:rPr lang="nb-NO" sz="1000" dirty="0" err="1" smtClean="0"/>
              <a:t>with</a:t>
            </a:r>
            <a:r>
              <a:rPr lang="nb-NO" sz="1000" dirty="0" smtClean="0"/>
              <a:t> Mars </a:t>
            </a:r>
            <a:r>
              <a:rPr lang="nb-NO" sz="1000" dirty="0" err="1" smtClean="0"/>
              <a:t>revision</a:t>
            </a:r>
            <a:endParaRPr lang="en-US" sz="1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987" y="517800"/>
            <a:ext cx="6545710" cy="6312085"/>
            <a:chOff x="23987" y="517800"/>
            <a:chExt cx="6545710" cy="631208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4077072"/>
              <a:ext cx="1493641" cy="1532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563" y="3336225"/>
              <a:ext cx="538418" cy="550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87" y="5130583"/>
              <a:ext cx="770317" cy="78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63888" y="517800"/>
              <a:ext cx="1400278" cy="1435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10377" y="5754704"/>
              <a:ext cx="1054686" cy="107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0563" y="2065040"/>
              <a:ext cx="177487" cy="14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47" y="845425"/>
              <a:ext cx="5133809" cy="565695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05" y="934121"/>
            <a:ext cx="3376545" cy="26388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9183940">
            <a:off x="2157073" y="5325207"/>
            <a:ext cx="771365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1000" b="1" dirty="0" smtClean="0">
                <a:solidFill>
                  <a:srgbClr val="D000D0"/>
                </a:solidFill>
              </a:rPr>
              <a:t>BMO</a:t>
            </a:r>
            <a:r>
              <a:rPr lang="nb-NO" sz="1000" dirty="0" smtClean="0">
                <a:solidFill>
                  <a:srgbClr val="D000D0"/>
                </a:solidFill>
              </a:rPr>
              <a:t>:</a:t>
            </a:r>
            <a:r>
              <a:rPr lang="nb-NO" sz="1100" dirty="0" smtClean="0">
                <a:solidFill>
                  <a:srgbClr val="D000D0"/>
                </a:solidFill>
              </a:rPr>
              <a:t> </a:t>
            </a:r>
            <a:r>
              <a:rPr lang="nb-NO" sz="800" dirty="0" smtClean="0">
                <a:solidFill>
                  <a:srgbClr val="D000D0"/>
                </a:solidFill>
              </a:rPr>
              <a:t>basal</a:t>
            </a:r>
          </a:p>
          <a:p>
            <a:pPr>
              <a:lnSpc>
                <a:spcPts val="700"/>
              </a:lnSpc>
            </a:pPr>
            <a:r>
              <a:rPr lang="nb-NO" sz="800" dirty="0" smtClean="0">
                <a:solidFill>
                  <a:srgbClr val="D000D0"/>
                </a:solidFill>
              </a:rPr>
              <a:t>magma </a:t>
            </a:r>
            <a:r>
              <a:rPr lang="nb-NO" sz="800" dirty="0" err="1" smtClean="0">
                <a:solidFill>
                  <a:srgbClr val="D000D0"/>
                </a:solidFill>
              </a:rPr>
              <a:t>ocean</a:t>
            </a:r>
            <a:endParaRPr lang="en-GB" sz="800" dirty="0">
              <a:solidFill>
                <a:srgbClr val="D000D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339752" y="5229200"/>
            <a:ext cx="70625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73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2480" y="89839"/>
            <a:ext cx="8141972" cy="40011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Core-mantle </a:t>
            </a:r>
            <a:r>
              <a:rPr lang="nb-NO" sz="2000" b="1" dirty="0">
                <a:solidFill>
                  <a:srgbClr val="0000FF"/>
                </a:solidFill>
              </a:rPr>
              <a:t>”bulk </a:t>
            </a:r>
            <a:r>
              <a:rPr lang="nb-NO" sz="2000" b="1" dirty="0" err="1" smtClean="0">
                <a:solidFill>
                  <a:srgbClr val="0000FF"/>
                </a:solidFill>
              </a:rPr>
              <a:t>equilibrium</a:t>
            </a:r>
            <a:r>
              <a:rPr lang="nb-NO" sz="2000" b="1" dirty="0" smtClean="0">
                <a:solidFill>
                  <a:srgbClr val="0000FF"/>
                </a:solidFill>
              </a:rPr>
              <a:t>”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records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the</a:t>
            </a:r>
            <a:r>
              <a:rPr lang="nb-NO" sz="2000" dirty="0" smtClean="0">
                <a:solidFill>
                  <a:srgbClr val="0000FF"/>
                </a:solidFill>
              </a:rPr>
              <a:t> "bulk </a:t>
            </a:r>
            <a:r>
              <a:rPr lang="nb-NO" sz="2000" dirty="0" err="1" smtClean="0">
                <a:solidFill>
                  <a:srgbClr val="0000FF"/>
                </a:solidFill>
              </a:rPr>
              <a:t>planetary</a:t>
            </a:r>
            <a:r>
              <a:rPr lang="nb-NO" sz="2000" dirty="0" smtClean="0">
                <a:solidFill>
                  <a:srgbClr val="0000FF"/>
                </a:solidFill>
              </a:rPr>
              <a:t>" oxidation state</a:t>
            </a:r>
            <a:endParaRPr lang="nb-NO" sz="2000" b="1" dirty="0">
              <a:solidFill>
                <a:srgbClr val="0000FF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14668" y="612080"/>
            <a:ext cx="2809423" cy="106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/>
              <a:t>I</a:t>
            </a:r>
            <a:r>
              <a:rPr lang="nb-NO" dirty="0"/>
              <a:t>ron-</a:t>
            </a:r>
            <a:r>
              <a:rPr lang="nb-NO" b="1" dirty="0" err="1"/>
              <a:t>W</a:t>
            </a:r>
            <a:r>
              <a:rPr lang="nb-NO" dirty="0" err="1"/>
              <a:t>ustite</a:t>
            </a:r>
            <a:r>
              <a:rPr lang="nb-NO" dirty="0"/>
              <a:t> buffer </a:t>
            </a:r>
            <a:r>
              <a:rPr lang="nb-NO" dirty="0" err="1" smtClean="0"/>
              <a:t>reaction</a:t>
            </a:r>
            <a:endParaRPr lang="nb-NO" dirty="0" smtClean="0"/>
          </a:p>
          <a:p>
            <a:r>
              <a:rPr lang="nb-NO" sz="2000" dirty="0" smtClean="0"/>
              <a:t>  </a:t>
            </a:r>
            <a:r>
              <a:rPr lang="nb-NO" sz="2000" dirty="0" err="1" smtClean="0"/>
              <a:t>O</a:t>
            </a:r>
            <a:r>
              <a:rPr lang="nb-NO" sz="2000" baseline="-25000" dirty="0" err="1" smtClean="0"/>
              <a:t>2</a:t>
            </a:r>
            <a:r>
              <a:rPr lang="nb-NO" sz="2000" dirty="0" smtClean="0"/>
              <a:t>  +  2 </a:t>
            </a:r>
            <a:r>
              <a:rPr lang="nb-NO" sz="2000" dirty="0"/>
              <a:t>Fe </a:t>
            </a:r>
            <a:r>
              <a:rPr lang="nb-NO" sz="2000" dirty="0" smtClean="0"/>
              <a:t> =  2 </a:t>
            </a:r>
            <a:r>
              <a:rPr lang="nb-NO" sz="2000" dirty="0" err="1" smtClean="0"/>
              <a:t>FeO</a:t>
            </a:r>
            <a:r>
              <a:rPr lang="nb-NO" sz="2600" dirty="0" smtClean="0"/>
              <a:t>  </a:t>
            </a:r>
            <a:endParaRPr lang="nb-NO" sz="1500" baseline="-25000" dirty="0" smtClean="0"/>
          </a:p>
          <a:p>
            <a:pPr>
              <a:lnSpc>
                <a:spcPct val="80000"/>
              </a:lnSpc>
            </a:pPr>
            <a:r>
              <a:rPr lang="nb-NO" sz="1200" dirty="0" smtClean="0"/>
              <a:t>                    </a:t>
            </a:r>
            <a:r>
              <a:rPr lang="nb-NO" sz="1200" dirty="0" smtClean="0">
                <a:solidFill>
                  <a:srgbClr val="FF0000"/>
                </a:solidFill>
              </a:rPr>
              <a:t>in </a:t>
            </a:r>
            <a:r>
              <a:rPr lang="nb-NO" sz="1200" b="1" dirty="0" smtClean="0">
                <a:solidFill>
                  <a:srgbClr val="FF0000"/>
                </a:solidFill>
              </a:rPr>
              <a:t>metal</a:t>
            </a:r>
            <a:r>
              <a:rPr lang="nb-NO" sz="1200" dirty="0" smtClean="0">
                <a:solidFill>
                  <a:srgbClr val="FF0000"/>
                </a:solidFill>
              </a:rPr>
              <a:t>          in </a:t>
            </a:r>
            <a:r>
              <a:rPr lang="nb-NO" sz="1200" b="1" dirty="0" err="1" smtClean="0">
                <a:solidFill>
                  <a:srgbClr val="FF0000"/>
                </a:solidFill>
              </a:rPr>
              <a:t>silicate</a:t>
            </a:r>
            <a:endParaRPr lang="nb-NO" sz="12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nb-NO" sz="1200" dirty="0" smtClean="0"/>
              <a:t>                    i.e. </a:t>
            </a:r>
            <a:r>
              <a:rPr lang="nb-NO" sz="1200" b="1" dirty="0" err="1" smtClean="0"/>
              <a:t>core</a:t>
            </a:r>
            <a:r>
              <a:rPr lang="nb-NO" sz="1200" dirty="0" smtClean="0"/>
              <a:t>         i.e. </a:t>
            </a:r>
            <a:r>
              <a:rPr lang="nb-NO" sz="1200" b="1" dirty="0" smtClean="0"/>
              <a:t>mantle</a:t>
            </a:r>
            <a:endParaRPr lang="nb-NO" sz="1200" b="1" dirty="0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209163" y="624697"/>
            <a:ext cx="5368777" cy="1310615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/>
              <a:t>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b="1" dirty="0" err="1"/>
              <a:t>IW</a:t>
            </a:r>
            <a:r>
              <a:rPr lang="nb-NO" dirty="0"/>
              <a:t>-buffer:  </a:t>
            </a:r>
            <a:r>
              <a:rPr lang="nb-NO" b="1" dirty="0" err="1"/>
              <a:t>f</a:t>
            </a:r>
            <a:r>
              <a:rPr lang="nb-NO" baseline="-12000" dirty="0" err="1"/>
              <a:t>O</a:t>
            </a:r>
            <a:r>
              <a:rPr lang="nb-NO" sz="1600" baseline="-25000" dirty="0" err="1"/>
              <a:t>2</a:t>
            </a:r>
            <a:r>
              <a:rPr lang="nb-NO" sz="2400" dirty="0"/>
              <a:t> </a:t>
            </a:r>
            <a:r>
              <a:rPr lang="nb-NO" dirty="0"/>
              <a:t>= </a:t>
            </a:r>
            <a:r>
              <a:rPr lang="nb-NO" b="1" dirty="0" err="1"/>
              <a:t>a</a:t>
            </a:r>
            <a:r>
              <a:rPr lang="nb-NO" baseline="-25000" dirty="0" err="1"/>
              <a:t>Fe</a:t>
            </a:r>
            <a:r>
              <a:rPr lang="nb-NO" baseline="-25000" dirty="0">
                <a:solidFill>
                  <a:srgbClr val="FF0000"/>
                </a:solidFill>
              </a:rPr>
              <a:t>-</a:t>
            </a:r>
            <a:r>
              <a:rPr lang="nb-NO" b="1" baseline="-25000" dirty="0">
                <a:solidFill>
                  <a:srgbClr val="FF0000"/>
                </a:solidFill>
              </a:rPr>
              <a:t>met</a:t>
            </a:r>
            <a:r>
              <a:rPr lang="nb-NO" dirty="0"/>
              <a:t> = </a:t>
            </a:r>
            <a:r>
              <a:rPr lang="nb-NO" b="1" dirty="0" err="1"/>
              <a:t>a</a:t>
            </a:r>
            <a:r>
              <a:rPr lang="nb-NO" baseline="-25000" dirty="0" err="1"/>
              <a:t>FeO</a:t>
            </a:r>
            <a:r>
              <a:rPr lang="nb-NO" baseline="-25000" dirty="0">
                <a:solidFill>
                  <a:srgbClr val="FF0000"/>
                </a:solidFill>
              </a:rPr>
              <a:t>-</a:t>
            </a:r>
            <a:r>
              <a:rPr lang="nb-NO" b="1" baseline="-25000" dirty="0">
                <a:solidFill>
                  <a:srgbClr val="FF0000"/>
                </a:solidFill>
              </a:rPr>
              <a:t>sil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/>
              <a:t>= 1</a:t>
            </a:r>
          </a:p>
          <a:p>
            <a:pPr>
              <a:lnSpc>
                <a:spcPts val="3200"/>
              </a:lnSpc>
            </a:pPr>
            <a:r>
              <a:rPr lang="nb-NO" dirty="0" err="1" smtClean="0">
                <a:solidFill>
                  <a:srgbClr val="0000FF"/>
                </a:solidFill>
              </a:rPr>
              <a:t>Equilibrium</a:t>
            </a:r>
            <a:r>
              <a:rPr lang="nb-NO" dirty="0" smtClean="0">
                <a:solidFill>
                  <a:srgbClr val="0000FF"/>
                </a:solidFill>
              </a:rPr>
              <a:t>  </a:t>
            </a:r>
            <a:r>
              <a:rPr lang="nb-NO" dirty="0" err="1" smtClean="0">
                <a:solidFill>
                  <a:srgbClr val="0000FF"/>
                </a:solidFill>
              </a:rPr>
              <a:t>const</a:t>
            </a:r>
            <a:r>
              <a:rPr lang="nb-NO" dirty="0">
                <a:solidFill>
                  <a:srgbClr val="0000FF"/>
                </a:solidFill>
              </a:rPr>
              <a:t>.</a:t>
            </a:r>
            <a:r>
              <a:rPr lang="nb-NO" dirty="0" smtClean="0">
                <a:solidFill>
                  <a:srgbClr val="0000FF"/>
                </a:solidFill>
              </a:rPr>
              <a:t>:  </a:t>
            </a:r>
            <a:r>
              <a:rPr lang="nb-NO" sz="2000" dirty="0" smtClean="0">
                <a:solidFill>
                  <a:srgbClr val="0000FF"/>
                </a:solidFill>
              </a:rPr>
              <a:t>K =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 err="1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 smtClean="0">
                <a:solidFill>
                  <a:srgbClr val="FF0000"/>
                </a:solidFill>
              </a:rPr>
              <a:t>sil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4000" baseline="-14000" dirty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(</a:t>
            </a:r>
            <a:r>
              <a:rPr lang="nb-NO" sz="2000" b="1" dirty="0">
                <a:solidFill>
                  <a:srgbClr val="0000FF"/>
                </a:solidFill>
              </a:rPr>
              <a:t>f</a:t>
            </a:r>
            <a:r>
              <a:rPr lang="nb-NO" sz="2000" baseline="-12000" dirty="0">
                <a:solidFill>
                  <a:srgbClr val="0000FF"/>
                </a:solidFill>
              </a:rPr>
              <a:t>O</a:t>
            </a:r>
            <a:r>
              <a:rPr lang="nb-NO" sz="1400" baseline="-25000" dirty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baseline="-16000" dirty="0">
                <a:solidFill>
                  <a:srgbClr val="0000FF"/>
                </a:solidFill>
              </a:rPr>
              <a:t>*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err="1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 smtClean="0">
                <a:solidFill>
                  <a:srgbClr val="FF0000"/>
                </a:solidFill>
              </a:rPr>
              <a:t>met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) </a:t>
            </a:r>
            <a:r>
              <a:rPr lang="nb-NO" sz="2000" dirty="0" smtClean="0">
                <a:solidFill>
                  <a:srgbClr val="0000FF"/>
                </a:solidFill>
              </a:rPr>
              <a:t>= 1</a:t>
            </a:r>
          </a:p>
          <a:p>
            <a:pPr>
              <a:lnSpc>
                <a:spcPts val="3500"/>
              </a:lnSpc>
            </a:pPr>
            <a:r>
              <a:rPr lang="nb-NO" sz="2000" b="1" dirty="0" smtClean="0">
                <a:solidFill>
                  <a:srgbClr val="0000FF"/>
                </a:solidFill>
              </a:rPr>
              <a:t>                </a:t>
            </a:r>
            <a:r>
              <a:rPr lang="nb-NO" sz="2000" b="1" dirty="0" err="1" smtClean="0">
                <a:solidFill>
                  <a:srgbClr val="0000FF"/>
                </a:solidFill>
              </a:rPr>
              <a:t>f</a:t>
            </a:r>
            <a:r>
              <a:rPr lang="nb-NO" sz="2000" baseline="-12000" dirty="0" err="1" smtClean="0">
                <a:solidFill>
                  <a:srgbClr val="0000FF"/>
                </a:solidFill>
              </a:rPr>
              <a:t>O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2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=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 err="1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>
                <a:solidFill>
                  <a:srgbClr val="FF0000"/>
                </a:solidFill>
              </a:rPr>
              <a:t>sil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4000" baseline="-14000" dirty="0" smtClean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err="1">
                <a:solidFill>
                  <a:srgbClr val="FF0000"/>
                </a:solidFill>
              </a:rPr>
              <a:t>-</a:t>
            </a:r>
            <a:r>
              <a:rPr lang="nb-NO" sz="2000" b="1" baseline="-25000" dirty="0" err="1">
                <a:solidFill>
                  <a:srgbClr val="FF0000"/>
                </a:solidFill>
              </a:rPr>
              <a:t>met</a:t>
            </a:r>
            <a:r>
              <a:rPr lang="nb-NO" sz="2000" baseline="30000" dirty="0" err="1" smtClean="0">
                <a:solidFill>
                  <a:srgbClr val="0000FF"/>
                </a:solidFill>
              </a:rPr>
              <a:t>2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=  (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>
                <a:solidFill>
                  <a:srgbClr val="FF0000"/>
                </a:solidFill>
              </a:rPr>
              <a:t>-</a:t>
            </a:r>
            <a:r>
              <a:rPr lang="nb-NO" sz="2000" b="1" baseline="-25000" dirty="0">
                <a:solidFill>
                  <a:srgbClr val="FF0000"/>
                </a:solidFill>
              </a:rPr>
              <a:t>sil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4000" baseline="-14000" dirty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met</a:t>
            </a:r>
            <a:r>
              <a:rPr lang="nb-NO" sz="2000" dirty="0" smtClean="0">
                <a:solidFill>
                  <a:srgbClr val="0000FF"/>
                </a:solidFill>
              </a:rPr>
              <a:t>)</a:t>
            </a:r>
            <a:r>
              <a:rPr lang="nb-NO" sz="2000" baseline="30000" dirty="0" smtClean="0">
                <a:solidFill>
                  <a:srgbClr val="0000FF"/>
                </a:solidFill>
              </a:rPr>
              <a:t>2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14299" y="2120265"/>
            <a:ext cx="4054315" cy="810478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 smtClean="0"/>
              <a:t>Relative</a:t>
            </a:r>
            <a:r>
              <a:rPr lang="nb-NO" sz="2000" dirty="0" smtClean="0"/>
              <a:t> to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b="1" dirty="0" err="1" smtClean="0"/>
              <a:t>IW</a:t>
            </a:r>
            <a:r>
              <a:rPr lang="nb-NO" sz="2000" dirty="0" smtClean="0"/>
              <a:t>-buffer:</a:t>
            </a:r>
          </a:p>
          <a:p>
            <a:pPr>
              <a:lnSpc>
                <a:spcPts val="28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log </a:t>
            </a:r>
            <a:r>
              <a:rPr lang="nb-NO" sz="2000" b="1" dirty="0">
                <a:solidFill>
                  <a:srgbClr val="0000FF"/>
                </a:solidFill>
              </a:rPr>
              <a:t>f</a:t>
            </a:r>
            <a:r>
              <a:rPr lang="nb-NO" sz="2000" baseline="-12000" dirty="0">
                <a:solidFill>
                  <a:srgbClr val="0000FF"/>
                </a:solidFill>
              </a:rPr>
              <a:t>O</a:t>
            </a:r>
            <a:r>
              <a:rPr lang="nb-NO" sz="1400" baseline="-25000" dirty="0">
                <a:solidFill>
                  <a:srgbClr val="0000FF"/>
                </a:solidFill>
              </a:rPr>
              <a:t>2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smtClean="0">
                <a:solidFill>
                  <a:srgbClr val="0000FF"/>
                </a:solidFill>
              </a:rPr>
              <a:t>(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sz="2000" b="1" dirty="0" smtClean="0">
                <a:solidFill>
                  <a:srgbClr val="0000FF"/>
                </a:solidFill>
              </a:rPr>
              <a:t>IW</a:t>
            </a:r>
            <a:r>
              <a:rPr lang="nb-NO" sz="2000" dirty="0">
                <a:solidFill>
                  <a:srgbClr val="0000FF"/>
                </a:solidFill>
              </a:rPr>
              <a:t>) </a:t>
            </a:r>
            <a:r>
              <a:rPr lang="nb-NO" sz="2000" dirty="0" smtClean="0">
                <a:solidFill>
                  <a:srgbClr val="0000FF"/>
                </a:solidFill>
              </a:rPr>
              <a:t>= 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000" baseline="-4000" dirty="0">
                <a:solidFill>
                  <a:srgbClr val="0000FF"/>
                </a:solidFill>
              </a:rPr>
              <a:t>*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log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(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FeO</a:t>
            </a:r>
            <a:r>
              <a:rPr lang="nb-NO" sz="2000" baseline="-25000" dirty="0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sil</a:t>
            </a:r>
            <a:r>
              <a:rPr lang="nb-NO" sz="800" baseline="-14000" dirty="0">
                <a:solidFill>
                  <a:srgbClr val="0000FF"/>
                </a:solidFill>
              </a:rPr>
              <a:t> </a:t>
            </a:r>
            <a:r>
              <a:rPr lang="nb-NO" sz="4000" baseline="-14000" dirty="0">
                <a:solidFill>
                  <a:srgbClr val="0000FF"/>
                </a:solidFill>
              </a:rPr>
              <a:t>/</a:t>
            </a:r>
            <a:r>
              <a:rPr lang="nb-NO" sz="800" baseline="-14000" dirty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a</a:t>
            </a:r>
            <a:r>
              <a:rPr lang="nb-NO" sz="2000" baseline="-25000" dirty="0" err="1" smtClean="0">
                <a:solidFill>
                  <a:srgbClr val="0000FF"/>
                </a:solidFill>
              </a:rPr>
              <a:t>Fe</a:t>
            </a:r>
            <a:r>
              <a:rPr lang="nb-NO" sz="2000" baseline="-25000" dirty="0" smtClean="0">
                <a:solidFill>
                  <a:srgbClr val="FF0000"/>
                </a:solidFill>
              </a:rPr>
              <a:t>-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met</a:t>
            </a:r>
            <a:r>
              <a:rPr lang="nb-NO" sz="2000" dirty="0" smtClean="0">
                <a:solidFill>
                  <a:srgbClr val="0000FF"/>
                </a:solidFill>
              </a:rPr>
              <a:t>)</a:t>
            </a:r>
            <a:endParaRPr lang="nb-NO" sz="2000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471508" y="2876764"/>
            <a:ext cx="4078361" cy="738579"/>
            <a:chOff x="3641033" y="3231222"/>
            <a:chExt cx="4078361" cy="738579"/>
          </a:xfrm>
        </p:grpSpPr>
        <p:sp>
          <p:nvSpPr>
            <p:cNvPr id="2" name="TextBox 1"/>
            <p:cNvSpPr txBox="1"/>
            <p:nvPr/>
          </p:nvSpPr>
          <p:spPr>
            <a:xfrm>
              <a:off x="3641033" y="3241396"/>
              <a:ext cx="4078361" cy="728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smtClean="0"/>
                <a:t>Earth</a:t>
              </a:r>
              <a:r>
                <a:rPr lang="nb-NO" sz="1600" dirty="0" smtClean="0"/>
                <a:t>:  log </a:t>
              </a:r>
              <a:r>
                <a:rPr lang="nb-NO" sz="1600" b="1" dirty="0" err="1" smtClean="0"/>
                <a:t>f</a:t>
              </a:r>
              <a:r>
                <a:rPr lang="nb-NO" baseline="-16000" dirty="0" err="1" smtClean="0"/>
                <a:t>O</a:t>
              </a:r>
              <a:r>
                <a:rPr lang="nb-NO" sz="1400" baseline="-28000" dirty="0" err="1" smtClean="0"/>
                <a:t>2</a:t>
              </a:r>
              <a:r>
                <a:rPr lang="nb-NO" sz="1600" dirty="0" smtClean="0"/>
                <a:t> = 2</a:t>
              </a:r>
              <a:r>
                <a:rPr lang="nb-NO" sz="1600" baseline="-8000" dirty="0" smtClean="0"/>
                <a:t>*</a:t>
              </a:r>
              <a:r>
                <a:rPr lang="nb-NO" sz="1600" dirty="0" smtClean="0"/>
                <a:t>log (1.1</a:t>
              </a:r>
              <a:r>
                <a:rPr lang="nb-NO" sz="800" dirty="0" smtClean="0"/>
                <a:t> </a:t>
              </a:r>
              <a:r>
                <a:rPr lang="nb-NO" sz="1600" baseline="-8000" dirty="0" smtClean="0"/>
                <a:t>*</a:t>
              </a:r>
              <a:r>
                <a:rPr lang="nb-NO" sz="800" baseline="-8000" dirty="0" smtClean="0"/>
                <a:t> </a:t>
              </a:r>
              <a:r>
                <a:rPr lang="nb-NO" sz="1600" dirty="0" smtClean="0"/>
                <a:t>5.7</a:t>
              </a:r>
              <a:r>
                <a:rPr lang="nb-NO" sz="1200" dirty="0" smtClean="0"/>
                <a:t> </a:t>
              </a:r>
              <a:r>
                <a:rPr lang="nb-NO" sz="3200" b="1" baseline="-8000" dirty="0" smtClean="0"/>
                <a:t>/</a:t>
              </a:r>
              <a:r>
                <a:rPr lang="nb-NO" sz="1200" dirty="0" smtClean="0"/>
                <a:t> </a:t>
              </a:r>
              <a:r>
                <a:rPr lang="nb-NO" sz="1600" dirty="0" smtClean="0"/>
                <a:t>79.4)  =  </a:t>
              </a:r>
              <a:r>
                <a:rPr lang="nb-NO" sz="1600" dirty="0" smtClean="0">
                  <a:latin typeface="Symbol" panose="05050102010706020507" pitchFamily="18" charset="2"/>
                </a:rPr>
                <a:t>-</a:t>
              </a:r>
              <a:r>
                <a:rPr lang="nb-NO" sz="1600" dirty="0" smtClean="0"/>
                <a:t>2.2</a:t>
              </a:r>
            </a:p>
            <a:p>
              <a:pPr>
                <a:lnSpc>
                  <a:spcPts val="2400"/>
                </a:lnSpc>
              </a:pPr>
              <a:r>
                <a:rPr lang="nb-NO" sz="1600" dirty="0"/>
                <a:t> </a:t>
              </a:r>
              <a:r>
                <a:rPr lang="nb-NO" sz="1600" dirty="0" smtClean="0"/>
                <a:t>                                       </a:t>
              </a:r>
              <a:r>
                <a:rPr lang="nb-NO" sz="1600" dirty="0" err="1" smtClean="0"/>
                <a:t>activity</a:t>
              </a:r>
              <a:r>
                <a:rPr lang="nb-NO" sz="1600" dirty="0" smtClean="0"/>
                <a:t> </a:t>
              </a:r>
              <a:r>
                <a:rPr lang="nb-NO" sz="1600" dirty="0" err="1" smtClean="0"/>
                <a:t>coeff</a:t>
              </a:r>
              <a:r>
                <a:rPr lang="nb-NO" sz="1600" dirty="0" smtClean="0"/>
                <a:t>. </a:t>
              </a:r>
              <a:endParaRPr lang="en-US" sz="1600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005246" y="3251771"/>
              <a:ext cx="91666" cy="1421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595209" y="3231222"/>
              <a:ext cx="47034" cy="1472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883556" y="3567789"/>
              <a:ext cx="44633" cy="1514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9622" y="4221088"/>
            <a:ext cx="5699042" cy="1205654"/>
            <a:chOff x="52856" y="704971"/>
            <a:chExt cx="6852645" cy="1550044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6" y="704971"/>
              <a:ext cx="6810801" cy="155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3747936" y="835478"/>
              <a:ext cx="337176" cy="1218953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2233" y="1359055"/>
              <a:ext cx="6793268" cy="178800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334" y="5615254"/>
            <a:ext cx="2093547" cy="1209023"/>
            <a:chOff x="27390" y="2455964"/>
            <a:chExt cx="2517324" cy="155437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7" y="2455964"/>
              <a:ext cx="2509387" cy="15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7390" y="3301341"/>
              <a:ext cx="2401114" cy="181776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3741" y="2961414"/>
              <a:ext cx="276116" cy="1048925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60232" y="4466349"/>
            <a:ext cx="2304256" cy="1920786"/>
            <a:chOff x="7115906" y="2573407"/>
            <a:chExt cx="1814338" cy="1560985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608" y="2573407"/>
              <a:ext cx="1166636" cy="156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449" y="2974338"/>
              <a:ext cx="598541" cy="116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7115906" y="3348841"/>
              <a:ext cx="1505579" cy="207817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343149" y="6531077"/>
            <a:ext cx="2198038" cy="261610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smtClean="0"/>
              <a:t>Trønnes et al. (2019,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</a:t>
            </a:r>
            <a:endParaRPr lang="en-US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9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56665" y="1916832"/>
            <a:ext cx="8029575" cy="2473325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is-IS" sz="2600" dirty="0">
                <a:cs typeface="Times New Roman" pitchFamily="18" charset="0"/>
              </a:rPr>
              <a:t> equilibra involving mineral components with</a:t>
            </a:r>
          </a:p>
          <a:p>
            <a:pPr>
              <a:lnSpc>
                <a:spcPct val="120000"/>
              </a:lnSpc>
            </a:pPr>
            <a:r>
              <a:rPr lang="is-IS" sz="2600" dirty="0">
                <a:cs typeface="Times New Roman" pitchFamily="18" charset="0"/>
              </a:rPr>
              <a:t>    variable oxidation states</a:t>
            </a:r>
          </a:p>
          <a:p>
            <a:pPr>
              <a:lnSpc>
                <a:spcPct val="120000"/>
              </a:lnSpc>
            </a:pPr>
            <a:endParaRPr lang="is-IS" sz="2600" dirty="0">
              <a:cs typeface="Times New Roman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is-IS" sz="2600" dirty="0">
                <a:cs typeface="Times New Roman" pitchFamily="18" charset="0"/>
              </a:rPr>
              <a:t> oxygen barometers:  reactions involving spinel and garnet</a:t>
            </a:r>
          </a:p>
          <a:p>
            <a:pPr>
              <a:lnSpc>
                <a:spcPct val="120000"/>
              </a:lnSpc>
            </a:pPr>
            <a:r>
              <a:rPr lang="is-IS" sz="2600" dirty="0">
                <a:cs typeface="Times New Roman" pitchFamily="18" charset="0"/>
              </a:rPr>
              <a:t>    with relatively high Fe</a:t>
            </a:r>
            <a:r>
              <a:rPr lang="is-IS" sz="2600" baseline="30000" dirty="0">
                <a:cs typeface="Times New Roman" pitchFamily="18" charset="0"/>
              </a:rPr>
              <a:t>3+</a:t>
            </a:r>
            <a:r>
              <a:rPr lang="is-IS" sz="2600" dirty="0">
                <a:cs typeface="Times New Roman" pitchFamily="18" charset="0"/>
              </a:rPr>
              <a:t>contents</a:t>
            </a:r>
            <a:endParaRPr lang="en-GB" sz="2600" dirty="0"/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6391275" cy="579438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3200" dirty="0">
                <a:solidFill>
                  <a:srgbClr val="0033CC"/>
                </a:solidFill>
                <a:cs typeface="Times New Roman" pitchFamily="18" charset="0"/>
              </a:rPr>
              <a:t>O-fugacity of upper </a:t>
            </a:r>
            <a:r>
              <a:rPr lang="is-IS" sz="3200" dirty="0" err="1">
                <a:solidFill>
                  <a:srgbClr val="0033CC"/>
                </a:solidFill>
                <a:cs typeface="Times New Roman" pitchFamily="18" charset="0"/>
              </a:rPr>
              <a:t>mantle</a:t>
            </a:r>
            <a:r>
              <a:rPr lang="is-IS" sz="320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is-IS" sz="3200" dirty="0" err="1" smtClean="0">
                <a:solidFill>
                  <a:srgbClr val="0033CC"/>
                </a:solidFill>
                <a:cs typeface="Times New Roman" pitchFamily="18" charset="0"/>
              </a:rPr>
              <a:t>peridotite</a:t>
            </a:r>
            <a:endParaRPr lang="en-GB" sz="3200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15963" y="115888"/>
            <a:ext cx="72891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800" dirty="0" err="1">
                <a:cs typeface="Times New Roman" pitchFamily="18" charset="0"/>
              </a:rPr>
              <a:t>Spinel</a:t>
            </a:r>
            <a:r>
              <a:rPr lang="is-IS" sz="2800" dirty="0">
                <a:cs typeface="Times New Roman" pitchFamily="18" charset="0"/>
              </a:rPr>
              <a:t> </a:t>
            </a:r>
            <a:r>
              <a:rPr lang="is-IS" sz="2800" dirty="0" err="1">
                <a:cs typeface="Times New Roman" pitchFamily="18" charset="0"/>
              </a:rPr>
              <a:t>peridotite</a:t>
            </a:r>
            <a:r>
              <a:rPr lang="is-IS" sz="2800" dirty="0">
                <a:cs typeface="Times New Roman" pitchFamily="18" charset="0"/>
              </a:rPr>
              <a:t> </a:t>
            </a:r>
            <a:r>
              <a:rPr lang="is-IS" sz="2800" dirty="0" err="1">
                <a:cs typeface="Times New Roman" pitchFamily="18" charset="0"/>
              </a:rPr>
              <a:t>equilibrium</a:t>
            </a:r>
            <a:r>
              <a:rPr lang="is-IS" sz="2800" dirty="0"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6 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 dirty="0">
                <a:solidFill>
                  <a:srgbClr val="FF0000"/>
                </a:solidFill>
                <a:cs typeface="Times New Roman" pitchFamily="18" charset="0"/>
              </a:rPr>
              <a:t>+  </a:t>
            </a:r>
            <a:r>
              <a:rPr lang="is-IS" sz="32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3200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 =  6 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FeSiO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+  2 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 err="1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endParaRPr lang="is-IS" sz="3200" baseline="-30000" dirty="0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is-IS" sz="1800" dirty="0" err="1" smtClean="0">
                <a:solidFill>
                  <a:srgbClr val="0033CC"/>
                </a:solidFill>
                <a:cs typeface="Times New Roman" pitchFamily="18" charset="0"/>
              </a:rPr>
              <a:t>fayalite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err="1" smtClean="0">
                <a:solidFill>
                  <a:srgbClr val="FF0000"/>
                </a:solidFill>
                <a:cs typeface="Times New Roman" pitchFamily="18" charset="0"/>
              </a:rPr>
              <a:t>olivine</a:t>
            </a:r>
            <a:r>
              <a:rPr lang="is-IS" sz="1800" dirty="0">
                <a:cs typeface="Times New Roman" pitchFamily="18" charset="0"/>
              </a:rPr>
              <a:t>		 </a:t>
            </a:r>
            <a:r>
              <a:rPr lang="is-IS" sz="1800" dirty="0" smtClean="0">
                <a:cs typeface="Times New Roman" pitchFamily="18" charset="0"/>
              </a:rPr>
              <a:t>       </a:t>
            </a:r>
            <a:r>
              <a:rPr lang="is-IS" sz="1800" dirty="0" err="1" smtClean="0">
                <a:solidFill>
                  <a:srgbClr val="0033CC"/>
                </a:solidFill>
                <a:cs typeface="Times New Roman" pitchFamily="18" charset="0"/>
              </a:rPr>
              <a:t>ferrosilite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dirty="0" err="1" smtClean="0">
                <a:solidFill>
                  <a:srgbClr val="FF0000"/>
                </a:solidFill>
                <a:cs typeface="Times New Roman" pitchFamily="18" charset="0"/>
              </a:rPr>
              <a:t>opx</a:t>
            </a:r>
            <a:r>
              <a:rPr lang="is-IS" dirty="0" smtClean="0">
                <a:cs typeface="Times New Roman" pitchFamily="18" charset="0"/>
              </a:rPr>
              <a:t>       </a:t>
            </a:r>
            <a:r>
              <a:rPr lang="is-IS" sz="1800" dirty="0" smtClean="0">
                <a:solidFill>
                  <a:srgbClr val="0033CC"/>
                </a:solidFill>
                <a:cs typeface="Times New Roman" pitchFamily="18" charset="0"/>
              </a:rPr>
              <a:t>magnetite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err="1" smtClean="0">
                <a:solidFill>
                  <a:srgbClr val="FF0000"/>
                </a:solidFill>
                <a:cs typeface="Times New Roman" pitchFamily="18" charset="0"/>
              </a:rPr>
              <a:t>spinel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784221" y="2433369"/>
            <a:ext cx="76995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800" dirty="0">
                <a:cs typeface="Times New Roman" pitchFamily="18" charset="0"/>
              </a:rPr>
              <a:t>Garnet peridotite equilibrium:</a:t>
            </a:r>
          </a:p>
          <a:p>
            <a:pPr>
              <a:lnSpc>
                <a:spcPct val="120000"/>
              </a:lnSpc>
            </a:pP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4 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+ 2 FeSiO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3200" dirty="0">
                <a:solidFill>
                  <a:srgbClr val="FF0000"/>
                </a:solidFill>
                <a:cs typeface="Times New Roman" pitchFamily="18" charset="0"/>
              </a:rPr>
              <a:t>+ O</a:t>
            </a:r>
            <a:r>
              <a:rPr lang="is-IS" sz="3200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  =  2 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3200" dirty="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3200" baseline="-30000" dirty="0">
                <a:solidFill>
                  <a:schemeClr val="accent2"/>
                </a:solidFill>
                <a:cs typeface="Times New Roman" pitchFamily="18" charset="0"/>
              </a:rPr>
              <a:t>12</a:t>
            </a:r>
          </a:p>
          <a:p>
            <a:r>
              <a:rPr lang="is-IS" sz="2400" baseline="-30000" dirty="0">
                <a:cs typeface="Times New Roman" pitchFamily="18" charset="0"/>
              </a:rPr>
              <a:t>       </a:t>
            </a:r>
            <a:r>
              <a:rPr lang="is-IS" sz="1800" dirty="0" smtClean="0">
                <a:solidFill>
                  <a:srgbClr val="0033CC"/>
                </a:solidFill>
                <a:cs typeface="Times New Roman" pitchFamily="18" charset="0"/>
              </a:rPr>
              <a:t>fa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err="1" smtClean="0">
                <a:cs typeface="Times New Roman" pitchFamily="18" charset="0"/>
              </a:rPr>
              <a:t>olivine</a:t>
            </a:r>
            <a:r>
              <a:rPr lang="is-IS" sz="1800" dirty="0">
                <a:cs typeface="Times New Roman" pitchFamily="18" charset="0"/>
              </a:rPr>
              <a:t>	 </a:t>
            </a:r>
            <a:r>
              <a:rPr lang="is-IS" sz="1800" dirty="0" smtClean="0">
                <a:cs typeface="Times New Roman" pitchFamily="18" charset="0"/>
              </a:rPr>
              <a:t>          </a:t>
            </a:r>
            <a:r>
              <a:rPr lang="is-IS" dirty="0" err="1" smtClean="0">
                <a:solidFill>
                  <a:srgbClr val="0033CC"/>
                </a:solidFill>
                <a:cs typeface="Times New Roman" pitchFamily="18" charset="0"/>
              </a:rPr>
              <a:t>fs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>
                <a:cs typeface="Times New Roman" pitchFamily="18" charset="0"/>
              </a:rPr>
              <a:t>in </a:t>
            </a:r>
            <a:r>
              <a:rPr lang="is-IS" dirty="0" err="1">
                <a:solidFill>
                  <a:srgbClr val="FF0000"/>
                </a:solidFill>
                <a:cs typeface="Times New Roman" pitchFamily="18" charset="0"/>
              </a:rPr>
              <a:t>opx</a:t>
            </a:r>
            <a:r>
              <a:rPr lang="is-IS" dirty="0">
                <a:cs typeface="Times New Roman" pitchFamily="18" charset="0"/>
              </a:rPr>
              <a:t> </a:t>
            </a:r>
            <a:r>
              <a:rPr lang="is-IS" sz="1800" dirty="0">
                <a:cs typeface="Times New Roman" pitchFamily="18" charset="0"/>
              </a:rPr>
              <a:t>			</a:t>
            </a:r>
            <a:r>
              <a:rPr lang="is-IS" sz="1800" dirty="0" err="1" smtClean="0">
                <a:solidFill>
                  <a:srgbClr val="0033CC"/>
                </a:solidFill>
                <a:cs typeface="Times New Roman" pitchFamily="18" charset="0"/>
              </a:rPr>
              <a:t>skiagite</a:t>
            </a:r>
            <a:r>
              <a:rPr lang="is-IS" sz="1800" dirty="0" smtClean="0">
                <a:cs typeface="Times New Roman" pitchFamily="18" charset="0"/>
              </a:rPr>
              <a:t> in </a:t>
            </a:r>
            <a:r>
              <a:rPr lang="is-IS" sz="1800" dirty="0" smtClean="0">
                <a:solidFill>
                  <a:srgbClr val="FF0000"/>
                </a:solidFill>
                <a:cs typeface="Times New Roman" pitchFamily="18" charset="0"/>
              </a:rPr>
              <a:t>garnet</a:t>
            </a:r>
            <a:endParaRPr lang="en-GB" sz="1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899592" y="6237312"/>
            <a:ext cx="7768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2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s-IS" sz="2200" dirty="0">
                <a:solidFill>
                  <a:srgbClr val="FF0000"/>
                </a:solidFill>
              </a:rPr>
              <a:t>V &lt; 0: </a:t>
            </a:r>
            <a:r>
              <a:rPr lang="is-IS" sz="2200" dirty="0" smtClean="0">
                <a:solidFill>
                  <a:srgbClr val="FF0000"/>
                </a:solidFill>
              </a:rPr>
              <a:t>reactions </a:t>
            </a:r>
            <a:r>
              <a:rPr lang="is-IS" sz="2200" dirty="0">
                <a:solidFill>
                  <a:srgbClr val="FF0000"/>
                </a:solidFill>
              </a:rPr>
              <a:t>favoured by increasing p  </a:t>
            </a:r>
            <a:r>
              <a:rPr lang="is-IS" sz="2200" dirty="0">
                <a:solidFill>
                  <a:srgbClr val="FF0000"/>
                </a:solidFill>
                <a:cs typeface="Times New Roman" pitchFamily="18" charset="0"/>
              </a:rPr>
              <a:t>–</a:t>
            </a:r>
            <a:r>
              <a:rPr lang="is-IS" sz="2200" dirty="0">
                <a:solidFill>
                  <a:srgbClr val="FF0000"/>
                </a:solidFill>
              </a:rPr>
              <a:t>  </a:t>
            </a:r>
            <a:r>
              <a:rPr lang="is-IS" sz="2200" b="1" dirty="0">
                <a:solidFill>
                  <a:srgbClr val="FF0000"/>
                </a:solidFill>
              </a:rPr>
              <a:t>not only </a:t>
            </a:r>
            <a:r>
              <a:rPr lang="is-IS" sz="2200" dirty="0">
                <a:solidFill>
                  <a:srgbClr val="FF0000"/>
                </a:solidFill>
              </a:rPr>
              <a:t>by high f</a:t>
            </a:r>
            <a:r>
              <a:rPr lang="is-IS" sz="2400" baseline="-10000" dirty="0">
                <a:solidFill>
                  <a:srgbClr val="FF0000"/>
                </a:solidFill>
              </a:rPr>
              <a:t>O</a:t>
            </a:r>
            <a:r>
              <a:rPr lang="is-IS" sz="2200" baseline="-25000" dirty="0">
                <a:solidFill>
                  <a:srgbClr val="FF0000"/>
                </a:solidFill>
              </a:rPr>
              <a:t>2</a:t>
            </a:r>
            <a:endParaRPr lang="en-GB" sz="2200" baseline="-25000" dirty="0">
              <a:solidFill>
                <a:srgbClr val="FF0000"/>
              </a:solidFill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971600" y="4149080"/>
            <a:ext cx="7158370" cy="156966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000" dirty="0">
                <a:cs typeface="Times New Roman" pitchFamily="18" charset="0"/>
              </a:rPr>
              <a:t>Equilibrium constant: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K = 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[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4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ln K = –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G </a:t>
            </a:r>
            <a:r>
              <a:rPr lang="is-IS" sz="2000" dirty="0" smtClean="0">
                <a:solidFill>
                  <a:schemeClr val="accent2"/>
                </a:solidFill>
                <a:cs typeface="Times New Roman" pitchFamily="18" charset="0"/>
              </a:rPr>
              <a:t>/ (RT)</a:t>
            </a:r>
            <a:r>
              <a:rPr lang="is-IS" sz="2000" dirty="0" smtClean="0">
                <a:cs typeface="Times New Roman" pitchFamily="18" charset="0"/>
              </a:rPr>
              <a:t> </a:t>
            </a:r>
            <a:endParaRPr lang="is-IS" sz="2000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log K =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</a:rPr>
              <a:t> 0.434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is-IS" sz="2000" dirty="0">
                <a:solidFill>
                  <a:schemeClr val="accent2"/>
                </a:solidFill>
              </a:rPr>
              <a:t>G / </a:t>
            </a:r>
            <a:r>
              <a:rPr lang="is-IS" sz="2000" dirty="0" smtClean="0">
                <a:solidFill>
                  <a:schemeClr val="accent2"/>
                </a:solidFill>
              </a:rPr>
              <a:t>(RT) </a:t>
            </a:r>
            <a:r>
              <a:rPr lang="is-IS" sz="2000" dirty="0">
                <a:solidFill>
                  <a:schemeClr val="accent2"/>
                </a:solidFill>
              </a:rPr>
              <a:t>=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–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4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</a:p>
          <a:p>
            <a:pPr>
              <a:lnSpc>
                <a:spcPct val="120000"/>
              </a:lnSpc>
            </a:pP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f</a:t>
            </a:r>
            <a:r>
              <a:rPr lang="is-IS" sz="2400" b="1" baseline="-12000" dirty="0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="1" dirty="0">
                <a:solidFill>
                  <a:srgbClr val="CC3300"/>
                </a:solidFill>
                <a:cs typeface="Times New Roman" pitchFamily="18" charset="0"/>
              </a:rPr>
              <a:t>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= 2 </a:t>
            </a:r>
            <a:r>
              <a:rPr lang="is-IS" sz="2000" b="1" dirty="0">
                <a:solidFill>
                  <a:schemeClr val="accent2"/>
                </a:solidFill>
                <a:cs typeface="Times New Roman" pitchFamily="18" charset="0"/>
              </a:rPr>
              <a:t>log a</a:t>
            </a:r>
            <a:r>
              <a:rPr lang="is-IS" sz="2000" b="1" baseline="-30000" dirty="0">
                <a:solidFill>
                  <a:schemeClr val="accent2"/>
                </a:solidFill>
                <a:cs typeface="Times New Roman" pitchFamily="18" charset="0"/>
              </a:rPr>
              <a:t>sk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4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fs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 +  0.434 </a:t>
            </a:r>
            <a:r>
              <a:rPr lang="is-IS" sz="2000" dirty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G / </a:t>
            </a:r>
            <a:r>
              <a:rPr lang="is-IS" sz="2000" dirty="0" smtClean="0">
                <a:solidFill>
                  <a:schemeClr val="accent2"/>
                </a:solidFill>
                <a:cs typeface="Times New Roman" pitchFamily="18" charset="0"/>
              </a:rPr>
              <a:t>(RT)</a:t>
            </a:r>
            <a:endParaRPr lang="en-US" sz="2000" dirty="0">
              <a:solidFill>
                <a:schemeClr val="accent2"/>
              </a:solidFill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1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8" grpId="0"/>
      <p:bldP spid="1034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47" y="116632"/>
            <a:ext cx="2749277" cy="639988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17972" y="2743201"/>
            <a:ext cx="310244" cy="1492526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977393" y="1431472"/>
            <a:ext cx="616878" cy="277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" y="202079"/>
            <a:ext cx="6028617" cy="6015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842" y="5771356"/>
            <a:ext cx="5688632" cy="96436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900" b="1" dirty="0" smtClean="0"/>
              <a:t>- </a:t>
            </a:r>
            <a:r>
              <a:rPr lang="nb-NO" sz="2000" b="1" dirty="0">
                <a:solidFill>
                  <a:srgbClr val="FF0000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arnet</a:t>
            </a:r>
            <a:r>
              <a:rPr lang="nb-NO" sz="1900" dirty="0" smtClean="0"/>
              <a:t> </a:t>
            </a:r>
            <a:r>
              <a:rPr lang="nb-NO" dirty="0" smtClean="0"/>
              <a:t>and</a:t>
            </a:r>
            <a:r>
              <a:rPr lang="nb-NO" sz="1900" dirty="0" smtClean="0"/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bridgmanite</a:t>
            </a:r>
            <a:r>
              <a:rPr lang="nb-NO" sz="1900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important</a:t>
            </a:r>
            <a:r>
              <a:rPr lang="nb-NO" dirty="0" smtClean="0"/>
              <a:t> </a:t>
            </a:r>
            <a:r>
              <a:rPr lang="nb-NO" b="1" dirty="0" err="1" smtClean="0"/>
              <a:t>redox</a:t>
            </a:r>
            <a:r>
              <a:rPr lang="nb-NO" b="1" dirty="0" smtClean="0"/>
              <a:t> agents</a:t>
            </a:r>
            <a:r>
              <a:rPr lang="nb-NO" dirty="0" smtClean="0"/>
              <a:t> </a:t>
            </a:r>
          </a:p>
          <a:p>
            <a:pPr>
              <a:lnSpc>
                <a:spcPts val="2600"/>
              </a:lnSpc>
            </a:pPr>
            <a:r>
              <a:rPr lang="nb-NO" sz="1900" dirty="0" smtClean="0"/>
              <a:t>- </a:t>
            </a:r>
            <a:r>
              <a:rPr lang="nb-NO" sz="1900" b="1" dirty="0" err="1" smtClean="0">
                <a:solidFill>
                  <a:srgbClr val="8BBC00"/>
                </a:solidFill>
              </a:rPr>
              <a:t>wadsleyite</a:t>
            </a:r>
            <a:r>
              <a:rPr lang="nb-NO" sz="1900" dirty="0" smtClean="0"/>
              <a:t> </a:t>
            </a:r>
            <a:r>
              <a:rPr lang="nb-NO" dirty="0" smtClean="0"/>
              <a:t>and</a:t>
            </a:r>
            <a:r>
              <a:rPr lang="nb-NO" sz="1900" dirty="0" smtClean="0"/>
              <a:t> </a:t>
            </a:r>
            <a:r>
              <a:rPr lang="nb-NO" sz="1900" b="1" dirty="0" err="1" smtClean="0">
                <a:solidFill>
                  <a:srgbClr val="008000"/>
                </a:solidFill>
              </a:rPr>
              <a:t>ringwoodite</a:t>
            </a:r>
            <a:r>
              <a:rPr lang="nb-NO" sz="1900" dirty="0" smtClean="0"/>
              <a:t> </a:t>
            </a:r>
            <a:r>
              <a:rPr lang="nb-NO" sz="1600" dirty="0" smtClean="0"/>
              <a:t>(</a:t>
            </a:r>
            <a:r>
              <a:rPr lang="nb-NO" sz="1600" dirty="0" err="1" smtClean="0"/>
              <a:t>transition</a:t>
            </a:r>
            <a:r>
              <a:rPr lang="nb-NO" sz="1600" dirty="0" smtClean="0"/>
              <a:t> </a:t>
            </a:r>
            <a:r>
              <a:rPr lang="nb-NO" sz="1600" dirty="0" err="1" smtClean="0"/>
              <a:t>zone</a:t>
            </a:r>
            <a:r>
              <a:rPr lang="nb-NO" sz="1600" dirty="0" smtClean="0"/>
              <a:t>) </a:t>
            </a:r>
            <a:r>
              <a:rPr lang="nb-NO" sz="1700" dirty="0" smtClean="0"/>
              <a:t>have </a:t>
            </a:r>
            <a:r>
              <a:rPr lang="nb-NO" sz="1700" dirty="0" err="1" smtClean="0"/>
              <a:t>high</a:t>
            </a:r>
            <a:r>
              <a:rPr lang="nb-NO" sz="1700" dirty="0" smtClean="0"/>
              <a:t> </a:t>
            </a:r>
          </a:p>
          <a:p>
            <a:pPr>
              <a:lnSpc>
                <a:spcPts val="1600"/>
              </a:lnSpc>
            </a:pPr>
            <a:r>
              <a:rPr lang="nb-NO" sz="1700" dirty="0"/>
              <a:t> </a:t>
            </a:r>
            <a:r>
              <a:rPr lang="nb-NO" sz="1700" dirty="0" smtClean="0"/>
              <a:t>                                       </a:t>
            </a:r>
            <a:r>
              <a:rPr lang="nb-NO" sz="1700" dirty="0" err="1" smtClean="0"/>
              <a:t>high</a:t>
            </a:r>
            <a:r>
              <a:rPr lang="nb-NO" sz="1700" dirty="0" smtClean="0"/>
              <a:t> 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</a:t>
            </a:r>
            <a:r>
              <a:rPr lang="nb-NO" sz="1700" dirty="0" err="1" smtClean="0"/>
              <a:t>storage</a:t>
            </a:r>
            <a:r>
              <a:rPr lang="nb-NO" sz="1700" dirty="0" smtClean="0"/>
              <a:t> </a:t>
            </a:r>
            <a:r>
              <a:rPr lang="nb-NO" sz="1700" dirty="0" err="1" smtClean="0"/>
              <a:t>capacity</a:t>
            </a:r>
            <a:r>
              <a:rPr lang="nb-NO" sz="1700" dirty="0" smtClean="0"/>
              <a:t> </a:t>
            </a:r>
            <a:r>
              <a:rPr lang="nb-NO" sz="1600" dirty="0" smtClean="0"/>
              <a:t>(~3 </a:t>
            </a:r>
            <a:r>
              <a:rPr lang="nb-NO" sz="1600" dirty="0" err="1" smtClean="0"/>
              <a:t>wt</a:t>
            </a:r>
            <a:r>
              <a:rPr lang="nb-NO" sz="1600" dirty="0" smtClean="0"/>
              <a:t>%)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0470" y="31752"/>
            <a:ext cx="2155398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Earth </a:t>
            </a:r>
            <a:r>
              <a:rPr lang="nb-NO" b="1" dirty="0" err="1" smtClean="0">
                <a:solidFill>
                  <a:srgbClr val="0066FF"/>
                </a:solidFill>
              </a:rPr>
              <a:t>structure</a:t>
            </a:r>
            <a:r>
              <a:rPr lang="nb-NO" b="1" dirty="0" smtClean="0">
                <a:solidFill>
                  <a:srgbClr val="0066FF"/>
                </a:solidFill>
              </a:rPr>
              <a:t> and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1900"/>
              </a:lnSpc>
            </a:pPr>
            <a:r>
              <a:rPr lang="nb-NO" b="1" dirty="0" err="1" smtClean="0">
                <a:solidFill>
                  <a:srgbClr val="0066FF"/>
                </a:solidFill>
              </a:rPr>
              <a:t>mineralogy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endParaRPr lang="en-GB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2349" y="32076"/>
            <a:ext cx="4504759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400" b="1" dirty="0" err="1">
                <a:solidFill>
                  <a:schemeClr val="accent2"/>
                </a:solidFill>
                <a:cs typeface="Times New Roman" pitchFamily="18" charset="0"/>
              </a:rPr>
              <a:t>Lower</a:t>
            </a:r>
            <a:r>
              <a:rPr lang="is-IS" sz="2400" b="1" dirty="0">
                <a:solidFill>
                  <a:schemeClr val="accent2"/>
                </a:solidFill>
                <a:cs typeface="Times New Roman" pitchFamily="18" charset="0"/>
              </a:rPr>
              <a:t> part of </a:t>
            </a:r>
            <a:r>
              <a:rPr lang="is-IS" sz="2400" b="1" dirty="0" err="1" smtClean="0">
                <a:solidFill>
                  <a:schemeClr val="accent2"/>
                </a:solidFill>
                <a:cs typeface="Times New Roman" pitchFamily="18" charset="0"/>
              </a:rPr>
              <a:t>the</a:t>
            </a:r>
            <a:r>
              <a:rPr lang="is-IS" sz="24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b="1" dirty="0" err="1" smtClean="0">
                <a:solidFill>
                  <a:schemeClr val="accent2"/>
                </a:solidFill>
                <a:cs typeface="Times New Roman" pitchFamily="18" charset="0"/>
              </a:rPr>
              <a:t>upper</a:t>
            </a:r>
            <a:r>
              <a:rPr lang="is-IS" sz="24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b="1" dirty="0" err="1" smtClean="0">
                <a:solidFill>
                  <a:schemeClr val="accent2"/>
                </a:solidFill>
                <a:cs typeface="Times New Roman" pitchFamily="18" charset="0"/>
              </a:rPr>
              <a:t>mantle</a:t>
            </a:r>
            <a:endParaRPr lang="is-IS" sz="2400" b="1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-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increasing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rgbClr val="FF0000"/>
                </a:solidFill>
                <a:cs typeface="Times New Roman" pitchFamily="18" charset="0"/>
              </a:rPr>
              <a:t>proportion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of garnet </a:t>
            </a:r>
          </a:p>
          <a:p>
            <a:pPr>
              <a:lnSpc>
                <a:spcPts val="2400"/>
              </a:lnSpc>
              <a:buFont typeface="Symbol" pitchFamily="18" charset="2"/>
              <a:buNone/>
            </a:pP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-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pyroxenes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dissolve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 smtClean="0">
                <a:solidFill>
                  <a:srgbClr val="FF0000"/>
                </a:solidFill>
                <a:cs typeface="Times New Roman" pitchFamily="18" charset="0"/>
              </a:rPr>
              <a:t>into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rgbClr val="FF0000"/>
                </a:solidFill>
                <a:cs typeface="Times New Roman" pitchFamily="18" charset="0"/>
              </a:rPr>
              <a:t>majoritic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dirty="0" smtClean="0">
                <a:solidFill>
                  <a:srgbClr val="FF0000"/>
                </a:solidFill>
                <a:cs typeface="Times New Roman" pitchFamily="18" charset="0"/>
              </a:rPr>
              <a:t>garnet</a:t>
            </a:r>
            <a:endParaRPr lang="is-I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992813" y="563403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34859" y="3393018"/>
            <a:ext cx="2273379" cy="461665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/>
              <a:t>Ballhaus (1995, </a:t>
            </a:r>
            <a:r>
              <a:rPr lang="nb-NO" sz="1200" dirty="0" err="1"/>
              <a:t>EPSL</a:t>
            </a:r>
            <a:r>
              <a:rPr lang="nb-NO" sz="1200" dirty="0"/>
              <a:t>)</a:t>
            </a:r>
          </a:p>
          <a:p>
            <a:r>
              <a:rPr lang="nb-NO" sz="1200" dirty="0" err="1"/>
              <a:t>Rohrbach</a:t>
            </a:r>
            <a:r>
              <a:rPr lang="nb-NO" sz="1200" dirty="0"/>
              <a:t> (2007, Nature, 27 </a:t>
            </a:r>
            <a:r>
              <a:rPr lang="nb-NO" sz="1200" dirty="0" err="1"/>
              <a:t>Sept</a:t>
            </a:r>
            <a:r>
              <a:rPr lang="nb-NO" sz="1200" dirty="0"/>
              <a:t>)</a:t>
            </a:r>
            <a:endParaRPr lang="en-US" sz="12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504" y="1484784"/>
            <a:ext cx="4320413" cy="818879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is-IS" dirty="0" smtClean="0">
                <a:solidFill>
                  <a:srgbClr val="006600"/>
                </a:solidFill>
                <a:latin typeface="Symbol" pitchFamily="18" charset="2"/>
                <a:cs typeface="Times New Roman" pitchFamily="18" charset="0"/>
              </a:rPr>
              <a:t>Þ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dilution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 of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the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Fe</a:t>
            </a:r>
            <a:r>
              <a:rPr lang="is-IS" baseline="30000" dirty="0" err="1">
                <a:solidFill>
                  <a:srgbClr val="006600"/>
                </a:solidFill>
                <a:cs typeface="Times New Roman" pitchFamily="18" charset="0"/>
              </a:rPr>
              <a:t>3</a:t>
            </a:r>
            <a:r>
              <a:rPr lang="is-IS" baseline="30000" dirty="0">
                <a:solidFill>
                  <a:srgbClr val="006600"/>
                </a:solidFill>
                <a:cs typeface="Times New Roman" pitchFamily="18" charset="0"/>
              </a:rPr>
              <a:t>+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-</a:t>
            </a:r>
            <a:r>
              <a:rPr lang="is-IS" dirty="0" err="1" smtClean="0">
                <a:solidFill>
                  <a:srgbClr val="006600"/>
                </a:solidFill>
                <a:cs typeface="Times New Roman" pitchFamily="18" charset="0"/>
              </a:rPr>
              <a:t>component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 (</a:t>
            </a:r>
            <a:r>
              <a:rPr lang="is-IS" dirty="0" err="1" smtClean="0">
                <a:solidFill>
                  <a:srgbClr val="006600"/>
                </a:solidFill>
                <a:cs typeface="Times New Roman" pitchFamily="18" charset="0"/>
              </a:rPr>
              <a:t>skiagite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) </a:t>
            </a:r>
            <a:endParaRPr lang="is-IS" dirty="0">
              <a:solidFill>
                <a:srgbClr val="006600"/>
              </a:solidFill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is-IS" dirty="0" smtClean="0">
                <a:solidFill>
                  <a:srgbClr val="006600"/>
                </a:solidFill>
                <a:latin typeface="Symbol" pitchFamily="18" charset="2"/>
                <a:cs typeface="Times New Roman" pitchFamily="18" charset="0"/>
              </a:rPr>
              <a:t>Þ</a:t>
            </a:r>
            <a:r>
              <a:rPr lang="is-IS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dirty="0" err="1">
                <a:solidFill>
                  <a:srgbClr val="006600"/>
                </a:solidFill>
                <a:cs typeface="Times New Roman" pitchFamily="18" charset="0"/>
              </a:rPr>
              <a:t>decreasing</a:t>
            </a:r>
            <a:r>
              <a:rPr lang="is-IS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is-IS" b="1" dirty="0" err="1" smtClean="0">
                <a:solidFill>
                  <a:srgbClr val="006600"/>
                </a:solidFill>
                <a:cs typeface="Times New Roman" pitchFamily="18" charset="0"/>
              </a:rPr>
              <a:t>f</a:t>
            </a:r>
            <a:r>
              <a:rPr lang="is-IS" baseline="-12000" dirty="0" err="1" smtClean="0">
                <a:solidFill>
                  <a:srgbClr val="006600"/>
                </a:solidFill>
                <a:cs typeface="Times New Roman" pitchFamily="18" charset="0"/>
              </a:rPr>
              <a:t>O</a:t>
            </a:r>
            <a:r>
              <a:rPr lang="is-IS" baseline="-25000" dirty="0" err="1" smtClean="0">
                <a:solidFill>
                  <a:srgbClr val="006600"/>
                </a:solidFill>
                <a:cs typeface="Times New Roman" pitchFamily="18" charset="0"/>
              </a:rPr>
              <a:t>2</a:t>
            </a:r>
            <a:endParaRPr lang="is-IS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7751" y="2564904"/>
            <a:ext cx="4379917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is-IS" sz="2000" dirty="0" err="1" smtClean="0">
                <a:cs typeface="Times New Roman" pitchFamily="18" charset="0"/>
              </a:rPr>
              <a:t>The</a:t>
            </a:r>
            <a:r>
              <a:rPr lang="is-IS" sz="2000" dirty="0" smtClean="0">
                <a:cs typeface="Times New Roman" pitchFamily="18" charset="0"/>
              </a:rPr>
              <a:t> UM </a:t>
            </a:r>
            <a:r>
              <a:rPr lang="is-IS" sz="2000" dirty="0">
                <a:cs typeface="Times New Roman" pitchFamily="18" charset="0"/>
              </a:rPr>
              <a:t>and </a:t>
            </a:r>
            <a:r>
              <a:rPr lang="is-IS" sz="2000" dirty="0" err="1">
                <a:cs typeface="Times New Roman" pitchFamily="18" charset="0"/>
              </a:rPr>
              <a:t>TZ</a:t>
            </a:r>
            <a:r>
              <a:rPr lang="is-IS" sz="2000" dirty="0">
                <a:cs typeface="Times New Roman" pitchFamily="18" charset="0"/>
              </a:rPr>
              <a:t> </a:t>
            </a:r>
            <a:r>
              <a:rPr lang="is-IS" sz="2000" dirty="0" err="1" smtClean="0">
                <a:cs typeface="Times New Roman" pitchFamily="18" charset="0"/>
              </a:rPr>
              <a:t>are</a:t>
            </a:r>
            <a:r>
              <a:rPr lang="is-IS" sz="2000" dirty="0" smtClean="0">
                <a:cs typeface="Times New Roman" pitchFamily="18" charset="0"/>
              </a:rPr>
              <a:t> </a:t>
            </a:r>
            <a:r>
              <a:rPr lang="is-IS" sz="2000" b="1" dirty="0" err="1" smtClean="0">
                <a:solidFill>
                  <a:srgbClr val="FF0000"/>
                </a:solidFill>
                <a:cs typeface="Times New Roman" pitchFamily="18" charset="0"/>
              </a:rPr>
              <a:t>Fe-metal</a:t>
            </a:r>
            <a:r>
              <a:rPr lang="is-I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 err="1" smtClean="0">
                <a:solidFill>
                  <a:srgbClr val="FF0000"/>
                </a:solidFill>
                <a:cs typeface="Times New Roman" pitchFamily="18" charset="0"/>
              </a:rPr>
              <a:t>saturated</a:t>
            </a:r>
            <a:endParaRPr lang="is-IS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is-IS" sz="2000" dirty="0" err="1" smtClean="0">
                <a:cs typeface="Times New Roman" pitchFamily="18" charset="0"/>
              </a:rPr>
              <a:t>below</a:t>
            </a:r>
            <a:r>
              <a:rPr lang="is-IS" sz="2000" dirty="0" smtClean="0">
                <a:cs typeface="Times New Roman" pitchFamily="18" charset="0"/>
              </a:rPr>
              <a:t> </a:t>
            </a:r>
            <a:r>
              <a:rPr lang="is-IS" sz="2000" dirty="0" err="1" smtClean="0">
                <a:cs typeface="Times New Roman" pitchFamily="18" charset="0"/>
              </a:rPr>
              <a:t>about</a:t>
            </a:r>
            <a:r>
              <a:rPr lang="is-IS" sz="2000" dirty="0" smtClean="0">
                <a:cs typeface="Times New Roman" pitchFamily="18" charset="0"/>
              </a:rPr>
              <a:t> 260 km </a:t>
            </a:r>
            <a:r>
              <a:rPr lang="is-IS" sz="2000" dirty="0" err="1" smtClean="0">
                <a:cs typeface="Times New Roman" pitchFamily="18" charset="0"/>
              </a:rPr>
              <a:t>depth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35" y="476672"/>
            <a:ext cx="4282365" cy="5777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6381328"/>
            <a:ext cx="345638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dirty="0" smtClean="0"/>
              <a:t>Modified from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</a:t>
            </a:r>
            <a:r>
              <a:rPr lang="nb-NO" sz="1000" dirty="0" err="1" smtClean="0"/>
              <a:t>Bertelloni</a:t>
            </a:r>
            <a:r>
              <a:rPr lang="nb-NO" sz="1000" dirty="0" smtClean="0"/>
              <a:t> (2012, AREPS) and Trønnes &amp; Mohn, in prep.  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8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Frost-McC-08-fO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287" y="2492896"/>
            <a:ext cx="3908101" cy="4301604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07504" y="44624"/>
            <a:ext cx="654217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is-IS" sz="2400" dirty="0" err="1" smtClean="0">
                <a:solidFill>
                  <a:schemeClr val="accent2"/>
                </a:solidFill>
                <a:cs typeface="Times New Roman" pitchFamily="18" charset="0"/>
              </a:rPr>
              <a:t>Fayalite-magnetite</a:t>
            </a:r>
            <a:r>
              <a:rPr lang="is-IS" sz="2400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dirty="0" err="1" smtClean="0">
                <a:solidFill>
                  <a:schemeClr val="accent2"/>
                </a:solidFill>
                <a:cs typeface="Times New Roman" pitchFamily="18" charset="0"/>
              </a:rPr>
              <a:t>quartz</a:t>
            </a:r>
            <a:r>
              <a:rPr lang="is-IS" sz="2400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400" dirty="0" err="1" smtClean="0">
                <a:solidFill>
                  <a:schemeClr val="accent2"/>
                </a:solidFill>
                <a:cs typeface="Times New Roman" pitchFamily="18" charset="0"/>
              </a:rPr>
              <a:t>buffer</a:t>
            </a:r>
            <a:endParaRPr lang="is-IS" sz="24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is-IS" sz="2800" dirty="0" err="1" smtClean="0">
                <a:solidFill>
                  <a:schemeClr val="accent2"/>
                </a:solidFill>
                <a:cs typeface="Times New Roman" pitchFamily="18" charset="0"/>
              </a:rPr>
              <a:t>FMQ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:   3 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8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is-IS" sz="28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800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  =  2 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2800" dirty="0">
                <a:solidFill>
                  <a:schemeClr val="accent2"/>
                </a:solidFill>
                <a:cs typeface="Times New Roman" pitchFamily="18" charset="0"/>
              </a:rPr>
              <a:t> + 3 </a:t>
            </a:r>
            <a:r>
              <a:rPr lang="is-IS" sz="2800" dirty="0" err="1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2800" baseline="-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endParaRPr lang="en-GB" sz="2800" dirty="0">
              <a:cs typeface="Times New Roman" pitchFamily="18" charset="0"/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67155" y="1052736"/>
            <a:ext cx="7000875" cy="1196975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000" dirty="0" err="1">
                <a:cs typeface="Times New Roman" pitchFamily="18" charset="0"/>
              </a:rPr>
              <a:t>Equilibrium</a:t>
            </a:r>
            <a:r>
              <a:rPr lang="is-IS" sz="2000" dirty="0">
                <a:cs typeface="Times New Roman" pitchFamily="18" charset="0"/>
              </a:rPr>
              <a:t> </a:t>
            </a:r>
            <a:r>
              <a:rPr lang="is-IS" sz="2000" dirty="0" err="1">
                <a:cs typeface="Times New Roman" pitchFamily="18" charset="0"/>
              </a:rPr>
              <a:t>constant</a:t>
            </a:r>
            <a:r>
              <a:rPr lang="is-IS" sz="2000" dirty="0">
                <a:cs typeface="Times New Roman" pitchFamily="18" charset="0"/>
              </a:rPr>
              <a:t>: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K = 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30000" dirty="0" err="1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baseline="30000" dirty="0" err="1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25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25000" dirty="0" err="1">
                <a:solidFill>
                  <a:schemeClr val="accent2"/>
                </a:solidFill>
                <a:cs typeface="Times New Roman" pitchFamily="18" charset="0"/>
              </a:rPr>
              <a:t>qz</a:t>
            </a:r>
            <a:r>
              <a:rPr lang="is-IS" sz="2000" baseline="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[</a:t>
            </a:r>
            <a:r>
              <a:rPr lang="is-IS" sz="2000" b="1" dirty="0" err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aseline="30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30000" dirty="0" err="1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baseline="30000" dirty="0" err="1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]</a:t>
            </a:r>
            <a:r>
              <a:rPr lang="is-IS" sz="2000" dirty="0"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log K = 2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+</a:t>
            </a:r>
            <a:r>
              <a:rPr lang="is-IS" sz="2000" dirty="0">
                <a:solidFill>
                  <a:schemeClr val="accent2"/>
                </a:solidFill>
              </a:rPr>
              <a:t> 3 log </a:t>
            </a:r>
            <a:r>
              <a:rPr lang="is-IS" sz="2000" dirty="0" err="1">
                <a:solidFill>
                  <a:schemeClr val="accent2"/>
                </a:solidFill>
              </a:rPr>
              <a:t>a</a:t>
            </a:r>
            <a:r>
              <a:rPr lang="is-IS" sz="2000" baseline="-25000" dirty="0" err="1">
                <a:solidFill>
                  <a:schemeClr val="accent2"/>
                </a:solidFill>
              </a:rPr>
              <a:t>qz</a:t>
            </a:r>
            <a:r>
              <a:rPr lang="is-IS" dirty="0">
                <a:solidFill>
                  <a:schemeClr val="accent2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–</a:t>
            </a:r>
            <a:r>
              <a:rPr lang="is-I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</a:t>
            </a:r>
            <a:r>
              <a:rPr lang="is-IS" sz="2000" b="1" dirty="0" err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=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0.434 </a:t>
            </a:r>
            <a:r>
              <a:rPr lang="is-IS" sz="2000" dirty="0" err="1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G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RT</a:t>
            </a:r>
            <a:endParaRPr lang="en-US" sz="2000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is-IS" sz="2000" b="1" dirty="0">
                <a:solidFill>
                  <a:srgbClr val="FF0000"/>
                </a:solidFill>
                <a:cs typeface="Times New Roman" pitchFamily="18" charset="0"/>
              </a:rPr>
              <a:t>log </a:t>
            </a:r>
            <a:r>
              <a:rPr lang="is-IS" sz="2000" b="1" dirty="0" err="1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is-IS" sz="2400" b="1" baseline="-12000" dirty="0" err="1">
                <a:solidFill>
                  <a:srgbClr val="FF0000"/>
                </a:solidFill>
                <a:cs typeface="Times New Roman" pitchFamily="18" charset="0"/>
              </a:rPr>
              <a:t>O</a:t>
            </a:r>
            <a:r>
              <a:rPr lang="is-IS" sz="2000" b="1" baseline="-30000" dirty="0" err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2000" b="1" dirty="0">
                <a:solidFill>
                  <a:srgbClr val="CC3300"/>
                </a:solidFill>
                <a:cs typeface="Times New Roman" pitchFamily="18" charset="0"/>
              </a:rPr>
              <a:t>  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= 2 log </a:t>
            </a:r>
            <a:r>
              <a:rPr lang="is-IS" sz="2000" b="1" dirty="0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="1" baseline="-30000" dirty="0">
                <a:solidFill>
                  <a:schemeClr val="accent2"/>
                </a:solidFill>
                <a:cs typeface="Times New Roman" pitchFamily="18" charset="0"/>
              </a:rPr>
              <a:t>mt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+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3 log 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is-IS" sz="2000" baseline="-30000" dirty="0" err="1">
                <a:solidFill>
                  <a:schemeClr val="accent2"/>
                </a:solidFill>
                <a:cs typeface="Times New Roman" pitchFamily="18" charset="0"/>
              </a:rPr>
              <a:t>qz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accent2"/>
                </a:solidFill>
              </a:rPr>
              <a:t>–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3 log a</a:t>
            </a:r>
            <a:r>
              <a:rPr lang="is-IS" sz="2000" baseline="-30000" dirty="0">
                <a:solidFill>
                  <a:schemeClr val="accent2"/>
                </a:solidFill>
                <a:cs typeface="Times New Roman" pitchFamily="18" charset="0"/>
              </a:rPr>
              <a:t>fa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 +  0.434 </a:t>
            </a:r>
            <a:r>
              <a:rPr lang="is-IS" sz="2000" dirty="0" err="1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2000" dirty="0" err="1">
                <a:solidFill>
                  <a:schemeClr val="accent2"/>
                </a:solidFill>
                <a:cs typeface="Times New Roman" pitchFamily="18" charset="0"/>
              </a:rPr>
              <a:t>G</a:t>
            </a:r>
            <a:r>
              <a:rPr lang="is-IS" sz="2000" dirty="0">
                <a:solidFill>
                  <a:schemeClr val="accent2"/>
                </a:solidFill>
                <a:cs typeface="Times New Roman" pitchFamily="18" charset="0"/>
              </a:rPr>
              <a:t> / RT</a:t>
            </a:r>
            <a:endParaRPr lang="en-US" sz="20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7237413" y="5517232"/>
            <a:ext cx="1906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/>
              <a:t>Frost &amp; McCammon, 2008,</a:t>
            </a:r>
          </a:p>
          <a:p>
            <a:r>
              <a:rPr lang="nb-NO" sz="1200" dirty="0"/>
              <a:t>Ann. Rev. Earth Planet. </a:t>
            </a:r>
            <a:r>
              <a:rPr lang="nb-NO" sz="1200" dirty="0" err="1"/>
              <a:t>Sci</a:t>
            </a:r>
            <a:r>
              <a:rPr lang="nb-NO" sz="1200" dirty="0"/>
              <a:t>.</a:t>
            </a:r>
            <a:endParaRPr lang="en-GB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7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13" name="Picture 25" descr="Frost-McC-08-fO2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454275"/>
            <a:ext cx="5003800" cy="4403725"/>
          </a:xfrm>
          <a:prstGeom prst="rect">
            <a:avLst/>
          </a:prstGeom>
          <a:noFill/>
        </p:spPr>
      </p:pic>
      <p:pic>
        <p:nvPicPr>
          <p:cNvPr id="114692" name="Picture 4" descr="Frost-McC-08-fO2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763"/>
            <a:ext cx="4078288" cy="3656012"/>
          </a:xfrm>
          <a:prstGeom prst="rect">
            <a:avLst/>
          </a:prstGeom>
          <a:noFill/>
        </p:spPr>
      </p:pic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468313" y="585788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06413" y="350838"/>
            <a:ext cx="512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FMQ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>
            <a:off x="444500" y="3311525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512763" y="3240088"/>
            <a:ext cx="379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IW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>
            <a:off x="4649788" y="5359400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4810125" y="5300663"/>
            <a:ext cx="379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IW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1644852" y="5073240"/>
            <a:ext cx="2004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 dirty="0" err="1" smtClean="0">
                <a:solidFill>
                  <a:srgbClr val="0000FF"/>
                </a:solidFill>
              </a:rPr>
              <a:t>FeNi-precipitation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err="1">
                <a:solidFill>
                  <a:srgbClr val="0000FF"/>
                </a:solidFill>
              </a:rPr>
              <a:t>curve</a:t>
            </a:r>
            <a:r>
              <a:rPr lang="nb-NO" sz="14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143375" y="5130800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4703" name="Text Box 15"/>
          <p:cNvSpPr txBox="1">
            <a:spLocks noChangeArrowheads="1"/>
          </p:cNvSpPr>
          <p:nvPr/>
        </p:nvSpPr>
        <p:spPr bwMode="auto">
          <a:xfrm rot="3036841">
            <a:off x="4741069" y="4029869"/>
            <a:ext cx="25193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       Ga-perid equil. by equation:</a:t>
            </a:r>
          </a:p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6224588" y="5495925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0000FF"/>
                </a:solidFill>
              </a:rPr>
              <a:t>X</a:t>
            </a:r>
            <a:r>
              <a:rPr lang="nb-NO" sz="1000" baseline="-25000">
                <a:solidFill>
                  <a:srgbClr val="0000FF"/>
                </a:solidFill>
              </a:rPr>
              <a:t>Ni</a:t>
            </a:r>
            <a:r>
              <a:rPr lang="nb-NO" sz="1000" baseline="30000">
                <a:solidFill>
                  <a:srgbClr val="0000FF"/>
                </a:solidFill>
              </a:rPr>
              <a:t>met </a:t>
            </a:r>
            <a:r>
              <a:rPr lang="nb-NO" sz="1000">
                <a:solidFill>
                  <a:srgbClr val="0000FF"/>
                </a:solidFill>
              </a:rPr>
              <a:t>=</a:t>
            </a: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1608138" y="5376863"/>
            <a:ext cx="28167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(</a:t>
            </a:r>
            <a:r>
              <a:rPr lang="nb-NO" sz="1400" dirty="0" err="1" smtClean="0">
                <a:solidFill>
                  <a:srgbClr val="0000FF"/>
                </a:solidFill>
              </a:rPr>
              <a:t>Fe,Ni</a:t>
            </a:r>
            <a:r>
              <a:rPr lang="nb-NO" sz="1400" dirty="0" smtClean="0">
                <a:solidFill>
                  <a:srgbClr val="0000FF"/>
                </a:solidFill>
              </a:rPr>
              <a:t>)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2</a:t>
            </a:r>
            <a:r>
              <a:rPr lang="nb-NO" sz="1400" dirty="0" err="1" smtClean="0">
                <a:solidFill>
                  <a:srgbClr val="0000FF"/>
                </a:solidFill>
              </a:rPr>
              <a:t>SiO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4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>
                <a:solidFill>
                  <a:srgbClr val="0000FF"/>
                </a:solidFill>
              </a:rPr>
              <a:t>= </a:t>
            </a:r>
            <a:r>
              <a:rPr lang="nb-NO" sz="1400" dirty="0" smtClean="0">
                <a:solidFill>
                  <a:srgbClr val="0000FF"/>
                </a:solidFill>
              </a:rPr>
              <a:t>2(</a:t>
            </a:r>
            <a:r>
              <a:rPr lang="nb-NO" sz="1400" dirty="0" err="1" smtClean="0">
                <a:solidFill>
                  <a:srgbClr val="0000FF"/>
                </a:solidFill>
              </a:rPr>
              <a:t>Fe,Ni</a:t>
            </a:r>
            <a:r>
              <a:rPr lang="nb-NO" sz="1400" dirty="0" smtClean="0">
                <a:solidFill>
                  <a:srgbClr val="0000FF"/>
                </a:solidFill>
              </a:rPr>
              <a:t>) </a:t>
            </a:r>
            <a:r>
              <a:rPr lang="nb-NO" sz="1400" dirty="0">
                <a:solidFill>
                  <a:srgbClr val="0000FF"/>
                </a:solidFill>
              </a:rPr>
              <a:t>+ </a:t>
            </a:r>
            <a:r>
              <a:rPr lang="nb-NO" sz="1400" dirty="0" err="1">
                <a:solidFill>
                  <a:srgbClr val="0000FF"/>
                </a:solidFill>
              </a:rPr>
              <a:t>SiO</a:t>
            </a:r>
            <a:r>
              <a:rPr lang="nb-NO" sz="1400" baseline="-25000" dirty="0" err="1">
                <a:solidFill>
                  <a:srgbClr val="0000FF"/>
                </a:solidFill>
              </a:rPr>
              <a:t>2</a:t>
            </a: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+ </a:t>
            </a:r>
            <a:r>
              <a:rPr lang="nb-NO" sz="1400" dirty="0" err="1">
                <a:solidFill>
                  <a:srgbClr val="FF0000"/>
                </a:solidFill>
              </a:rPr>
              <a:t>O</a:t>
            </a:r>
            <a:r>
              <a:rPr lang="nb-NO" sz="1400" baseline="-25000" dirty="0" err="1">
                <a:solidFill>
                  <a:srgbClr val="FF0000"/>
                </a:solidFill>
              </a:rPr>
              <a:t>2</a:t>
            </a:r>
            <a:endParaRPr lang="nb-NO" sz="1400" baseline="-25000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</a:pPr>
            <a:r>
              <a:rPr lang="nb-NO" sz="1400" dirty="0">
                <a:solidFill>
                  <a:srgbClr val="0000FF"/>
                </a:solidFill>
              </a:rPr>
              <a:t>   </a:t>
            </a:r>
            <a:r>
              <a:rPr lang="nb-NO" sz="1000" dirty="0">
                <a:solidFill>
                  <a:srgbClr val="0000FF"/>
                </a:solidFill>
              </a:rPr>
              <a:t>  </a:t>
            </a:r>
            <a:r>
              <a:rPr lang="nb-NO" sz="1000" dirty="0"/>
              <a:t>in </a:t>
            </a:r>
            <a:r>
              <a:rPr lang="nb-NO" sz="1000" dirty="0" err="1"/>
              <a:t>olivine</a:t>
            </a:r>
            <a:r>
              <a:rPr lang="nb-NO" sz="1000" dirty="0"/>
              <a:t>                in metal      </a:t>
            </a:r>
            <a:r>
              <a:rPr lang="nb-NO" sz="1000" dirty="0" err="1"/>
              <a:t>coes</a:t>
            </a:r>
            <a:r>
              <a:rPr lang="nb-NO" sz="1000" dirty="0"/>
              <a:t>./</a:t>
            </a:r>
            <a:r>
              <a:rPr lang="nb-NO" sz="1000" dirty="0" err="1"/>
              <a:t>stishov</a:t>
            </a:r>
            <a:endParaRPr lang="en-GB" sz="1000" dirty="0"/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5003800" y="1412875"/>
            <a:ext cx="2797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/>
              <a:t>Frost &amp; McCammon, 2008, Ann.Rev. EPS</a:t>
            </a:r>
            <a:endParaRPr lang="en-GB" sz="1200"/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 rot="-241859">
            <a:off x="6300788" y="3300413"/>
            <a:ext cx="27606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MgSiO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+MgCO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Mg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+C</a:t>
            </a:r>
            <a:r>
              <a:rPr lang="is-IS" sz="1200">
                <a:solidFill>
                  <a:srgbClr val="FF0000"/>
                </a:solidFill>
              </a:rPr>
              <a:t>+O</a:t>
            </a:r>
            <a:r>
              <a:rPr lang="is-IS" sz="1200" baseline="-25000">
                <a:solidFill>
                  <a:srgbClr val="FF0000"/>
                </a:solidFill>
              </a:rPr>
              <a:t>2</a:t>
            </a:r>
            <a:endParaRPr lang="en-GB" sz="1200" baseline="-25000">
              <a:solidFill>
                <a:srgbClr val="FF0000"/>
              </a:solidFill>
            </a:endParaRPr>
          </a:p>
        </p:txBody>
      </p:sp>
      <p:sp>
        <p:nvSpPr>
          <p:cNvPr id="114709" name="Text Box 21"/>
          <p:cNvSpPr txBox="1">
            <a:spLocks noChangeArrowheads="1"/>
          </p:cNvSpPr>
          <p:nvPr/>
        </p:nvSpPr>
        <p:spPr bwMode="auto">
          <a:xfrm rot="185475">
            <a:off x="7291388" y="5557838"/>
            <a:ext cx="1776412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Ga-perid equil. with met.sat.</a:t>
            </a:r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 rot="2286202">
            <a:off x="1838325" y="796925"/>
            <a:ext cx="24892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2Fe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12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 = 4Fe</a:t>
            </a:r>
            <a:r>
              <a:rPr lang="is-IS" sz="1100" baseline="-2500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4</a:t>
            </a:r>
            <a:r>
              <a:rPr lang="is-IS" sz="1100">
                <a:solidFill>
                  <a:schemeClr val="accent2"/>
                </a:solidFill>
                <a:cs typeface="Times New Roman" pitchFamily="18" charset="0"/>
              </a:rPr>
              <a:t>+2FeSiO</a:t>
            </a:r>
            <a:r>
              <a:rPr lang="is-IS" sz="1100" baseline="-30000">
                <a:solidFill>
                  <a:schemeClr val="accent2"/>
                </a:solidFill>
                <a:cs typeface="Times New Roman" pitchFamily="18" charset="0"/>
              </a:rPr>
              <a:t>3</a:t>
            </a:r>
            <a:r>
              <a:rPr lang="is-IS" sz="1100">
                <a:solidFill>
                  <a:srgbClr val="FF0000"/>
                </a:solidFill>
                <a:cs typeface="Times New Roman" pitchFamily="18" charset="0"/>
              </a:rPr>
              <a:t>+O</a:t>
            </a:r>
            <a:r>
              <a:rPr lang="is-IS" sz="1100" baseline="-3000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GB" sz="11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250825" y="3754438"/>
            <a:ext cx="1409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 dirty="0" err="1">
                <a:solidFill>
                  <a:srgbClr val="FF0000"/>
                </a:solidFill>
              </a:rPr>
              <a:t>IW</a:t>
            </a:r>
            <a:r>
              <a:rPr lang="nb-NO" sz="1400" dirty="0">
                <a:solidFill>
                  <a:srgbClr val="FF0000"/>
                </a:solidFill>
              </a:rPr>
              <a:t>-buffer:</a:t>
            </a:r>
          </a:p>
          <a:p>
            <a:r>
              <a:rPr lang="nb-NO" sz="1400" dirty="0" err="1">
                <a:solidFill>
                  <a:srgbClr val="FF0000"/>
                </a:solidFill>
              </a:rPr>
              <a:t>2FeO</a:t>
            </a:r>
            <a:r>
              <a:rPr lang="nb-NO" sz="1400" dirty="0">
                <a:solidFill>
                  <a:srgbClr val="FF0000"/>
                </a:solidFill>
              </a:rPr>
              <a:t> = </a:t>
            </a:r>
            <a:r>
              <a:rPr lang="nb-NO" sz="1400" dirty="0" err="1">
                <a:solidFill>
                  <a:srgbClr val="FF0000"/>
                </a:solidFill>
              </a:rPr>
              <a:t>2Fe</a:t>
            </a:r>
            <a:r>
              <a:rPr lang="nb-NO" sz="1400" dirty="0">
                <a:solidFill>
                  <a:srgbClr val="FF0000"/>
                </a:solidFill>
              </a:rPr>
              <a:t> + </a:t>
            </a:r>
            <a:r>
              <a:rPr lang="nb-NO" sz="1400" dirty="0" err="1">
                <a:solidFill>
                  <a:srgbClr val="FF0000"/>
                </a:solidFill>
              </a:rPr>
              <a:t>O</a:t>
            </a:r>
            <a:r>
              <a:rPr lang="nb-NO" sz="1400" baseline="-25000" dirty="0" err="1">
                <a:solidFill>
                  <a:srgbClr val="FF0000"/>
                </a:solidFill>
              </a:rPr>
              <a:t>2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42908" y="2150017"/>
            <a:ext cx="1155263" cy="938719"/>
          </a:xfrm>
          <a:prstGeom prst="rect">
            <a:avLst/>
          </a:prstGeom>
          <a:solidFill>
            <a:srgbClr val="000000">
              <a:alpha val="5098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33CC"/>
                </a:solidFill>
              </a:rPr>
              <a:t>Archean</a:t>
            </a:r>
            <a:r>
              <a:rPr lang="nb-NO" sz="1100" dirty="0" smtClean="0">
                <a:solidFill>
                  <a:srgbClr val="0033CC"/>
                </a:solidFill>
              </a:rPr>
              <a:t> </a:t>
            </a:r>
            <a:r>
              <a:rPr lang="nb-NO" sz="1100" dirty="0" err="1" smtClean="0">
                <a:solidFill>
                  <a:srgbClr val="0033CC"/>
                </a:solidFill>
              </a:rPr>
              <a:t>cratonic</a:t>
            </a:r>
            <a:r>
              <a:rPr lang="nb-NO" sz="1100" dirty="0" smtClean="0">
                <a:solidFill>
                  <a:srgbClr val="0033CC"/>
                </a:solidFill>
              </a:rPr>
              <a:t> 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33CC"/>
                </a:solidFill>
              </a:rPr>
              <a:t>mantle </a:t>
            </a:r>
            <a:r>
              <a:rPr lang="nb-NO" sz="1100" dirty="0" err="1" smtClean="0">
                <a:solidFill>
                  <a:srgbClr val="0033CC"/>
                </a:solidFill>
              </a:rPr>
              <a:t>roots</a:t>
            </a:r>
            <a:endParaRPr lang="nb-NO" sz="1100" dirty="0" smtClean="0">
              <a:solidFill>
                <a:srgbClr val="0033CC"/>
              </a:solidFill>
            </a:endParaRPr>
          </a:p>
          <a:p>
            <a:pPr>
              <a:lnSpc>
                <a:spcPts val="1100"/>
              </a:lnSpc>
            </a:pPr>
            <a:endParaRPr lang="nb-NO" sz="1100" dirty="0"/>
          </a:p>
          <a:p>
            <a:pPr>
              <a:lnSpc>
                <a:spcPts val="1100"/>
              </a:lnSpc>
            </a:pPr>
            <a:endParaRPr lang="nb-NO" sz="1100" dirty="0" smtClean="0"/>
          </a:p>
          <a:p>
            <a:pPr>
              <a:lnSpc>
                <a:spcPts val="1100"/>
              </a:lnSpc>
            </a:pPr>
            <a:endParaRPr lang="nb-NO" sz="1100" dirty="0"/>
          </a:p>
          <a:p>
            <a:pPr>
              <a:lnSpc>
                <a:spcPts val="1100"/>
              </a:lnSpc>
            </a:pP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3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9" grpId="0" animBg="1"/>
      <p:bldP spid="114700" grpId="0"/>
      <p:bldP spid="114701" grpId="0"/>
      <p:bldP spid="114702" grpId="0"/>
      <p:bldP spid="114703" grpId="0"/>
      <p:bldP spid="114704" grpId="0"/>
      <p:bldP spid="114705" grpId="0"/>
      <p:bldP spid="114708" grpId="0"/>
      <p:bldP spid="1147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31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7285882" y="2646252"/>
            <a:ext cx="180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 smtClean="0">
                <a:solidFill>
                  <a:srgbClr val="00CCFF"/>
                </a:solidFill>
              </a:rPr>
              <a:t>bridgmanite</a:t>
            </a:r>
            <a:endParaRPr lang="en-GB" sz="2400" b="1" dirty="0">
              <a:solidFill>
                <a:srgbClr val="00CCFF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6011863" y="3357563"/>
            <a:ext cx="1151277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is-IS" sz="2000" b="1">
                <a:solidFill>
                  <a:srgbClr val="006600"/>
                </a:solidFill>
              </a:rPr>
              <a:t>ferro-</a:t>
            </a:r>
          </a:p>
          <a:p>
            <a:pPr>
              <a:lnSpc>
                <a:spcPts val="2200"/>
              </a:lnSpc>
            </a:pPr>
            <a:r>
              <a:rPr lang="is-IS" sz="2000" b="1">
                <a:solidFill>
                  <a:srgbClr val="006600"/>
                </a:solidFill>
              </a:rPr>
              <a:t>periclase</a:t>
            </a:r>
            <a:endParaRPr lang="en-GB" sz="2000" b="1">
              <a:solidFill>
                <a:srgbClr val="006600"/>
              </a:solidFill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4483564" y="5682679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FF6600"/>
                </a:solidFill>
              </a:rPr>
              <a:t>garnet</a:t>
            </a:r>
            <a:endParaRPr lang="en-GB" sz="2000" b="1">
              <a:solidFill>
                <a:srgbClr val="FF6600"/>
              </a:solidFill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124200" y="4369562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sz="2000" b="1" dirty="0" err="1">
                <a:solidFill>
                  <a:srgbClr val="FF6600"/>
                </a:solidFill>
              </a:rPr>
              <a:t>ga</a:t>
            </a:r>
            <a:endParaRPr lang="en-GB" sz="2000" b="1" dirty="0">
              <a:solidFill>
                <a:srgbClr val="FF6600"/>
              </a:solidFill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6788614" y="5249292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b="1">
                <a:solidFill>
                  <a:srgbClr val="FF6600"/>
                </a:solidFill>
              </a:rPr>
              <a:t>garnet</a:t>
            </a:r>
            <a:endParaRPr lang="en-GB" sz="2000" b="1">
              <a:solidFill>
                <a:srgbClr val="FF6600"/>
              </a:solidFill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1828800" y="5562600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s-IS" b="1">
                <a:solidFill>
                  <a:srgbClr val="006600"/>
                </a:solidFill>
              </a:rPr>
              <a:t>fp</a:t>
            </a:r>
            <a:endParaRPr lang="en-GB" b="1">
              <a:solidFill>
                <a:srgbClr val="006600"/>
              </a:solidFill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2700338" y="4941888"/>
            <a:ext cx="10935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>
                <a:solidFill>
                  <a:srgbClr val="FFFF00"/>
                </a:solidFill>
              </a:rPr>
              <a:t>Fe-metal</a:t>
            </a:r>
            <a:endParaRPr lang="is-IS" sz="2000" dirty="0">
              <a:solidFill>
                <a:srgbClr val="FFFF00"/>
              </a:solidFill>
            </a:endParaRPr>
          </a:p>
          <a:p>
            <a:pPr>
              <a:lnSpc>
                <a:spcPts val="1800"/>
              </a:lnSpc>
            </a:pPr>
            <a:r>
              <a:rPr lang="is-IS" sz="2000" dirty="0" smtClean="0">
                <a:solidFill>
                  <a:srgbClr val="FFFF00"/>
                </a:solidFill>
              </a:rPr>
              <a:t>   2 </a:t>
            </a:r>
            <a:r>
              <a:rPr lang="is-IS" sz="20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is-IS" sz="2000" dirty="0">
                <a:solidFill>
                  <a:srgbClr val="FFFF00"/>
                </a:solidFill>
              </a:rPr>
              <a:t>m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 flipH="1" flipV="1">
            <a:off x="2895600" y="4716463"/>
            <a:ext cx="2286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1116013" y="6092825"/>
            <a:ext cx="1808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400" b="1" dirty="0" smtClean="0">
                <a:solidFill>
                  <a:srgbClr val="00CCFF"/>
                </a:solidFill>
              </a:rPr>
              <a:t>bridgmanite</a:t>
            </a:r>
            <a:endParaRPr lang="en-GB" sz="2400" b="1" dirty="0">
              <a:solidFill>
                <a:srgbClr val="00CCFF"/>
              </a:solidFill>
            </a:endParaRPr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35496" y="13979"/>
            <a:ext cx="49486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800" b="1" dirty="0" err="1" smtClean="0">
                <a:solidFill>
                  <a:srgbClr val="0000FF"/>
                </a:solidFill>
              </a:rPr>
              <a:t>Lower</a:t>
            </a:r>
            <a:r>
              <a:rPr lang="is-IS" sz="2800" b="1" dirty="0" smtClean="0">
                <a:solidFill>
                  <a:srgbClr val="0000FF"/>
                </a:solidFill>
              </a:rPr>
              <a:t> </a:t>
            </a:r>
            <a:r>
              <a:rPr lang="is-IS" sz="2800" b="1" dirty="0" err="1" smtClean="0">
                <a:solidFill>
                  <a:srgbClr val="0000FF"/>
                </a:solidFill>
              </a:rPr>
              <a:t>mantle</a:t>
            </a:r>
            <a:r>
              <a:rPr lang="is-IS" sz="2800" b="1" dirty="0" smtClean="0">
                <a:solidFill>
                  <a:srgbClr val="0000FF"/>
                </a:solidFill>
              </a:rPr>
              <a:t> </a:t>
            </a:r>
            <a:r>
              <a:rPr lang="is-IS" sz="2800" b="1" dirty="0" err="1" smtClean="0">
                <a:solidFill>
                  <a:srgbClr val="0000FF"/>
                </a:solidFill>
              </a:rPr>
              <a:t>redox</a:t>
            </a:r>
            <a:r>
              <a:rPr lang="is-IS" sz="2800" b="1" dirty="0" smtClean="0">
                <a:solidFill>
                  <a:srgbClr val="0000FF"/>
                </a:solidFill>
              </a:rPr>
              <a:t> </a:t>
            </a:r>
            <a:r>
              <a:rPr lang="is-IS" sz="2800" b="1" dirty="0" err="1" smtClean="0">
                <a:solidFill>
                  <a:srgbClr val="0000FF"/>
                </a:solidFill>
              </a:rPr>
              <a:t>conditions</a:t>
            </a:r>
            <a:endParaRPr lang="is-IS" sz="2800" b="1" dirty="0" smtClean="0">
              <a:solidFill>
                <a:srgbClr val="0000FF"/>
              </a:solidFill>
            </a:endParaRPr>
          </a:p>
          <a:p>
            <a:pPr>
              <a:lnSpc>
                <a:spcPts val="2400"/>
              </a:lnSpc>
            </a:pPr>
            <a:r>
              <a:rPr lang="is-IS" sz="2400" dirty="0">
                <a:solidFill>
                  <a:srgbClr val="0000FF"/>
                </a:solidFill>
              </a:rPr>
              <a:t> </a:t>
            </a:r>
            <a:r>
              <a:rPr lang="is-IS" sz="2400" dirty="0" smtClean="0">
                <a:solidFill>
                  <a:srgbClr val="0000FF"/>
                </a:solidFill>
              </a:rPr>
              <a:t> and </a:t>
            </a:r>
            <a:r>
              <a:rPr lang="is-IS" sz="2400" dirty="0" err="1" smtClean="0">
                <a:solidFill>
                  <a:srgbClr val="0000FF"/>
                </a:solidFill>
              </a:rPr>
              <a:t>the</a:t>
            </a:r>
            <a:r>
              <a:rPr lang="is-IS" sz="2400" dirty="0" smtClean="0">
                <a:solidFill>
                  <a:srgbClr val="0000FF"/>
                </a:solidFill>
              </a:rPr>
              <a:t> </a:t>
            </a:r>
            <a:r>
              <a:rPr lang="is-IS" sz="2400" dirty="0" err="1" smtClean="0">
                <a:solidFill>
                  <a:srgbClr val="0000FF"/>
                </a:solidFill>
              </a:rPr>
              <a:t>bridgmanite</a:t>
            </a:r>
            <a:r>
              <a:rPr lang="is-IS" sz="2400" dirty="0" smtClean="0">
                <a:solidFill>
                  <a:srgbClr val="0000FF"/>
                </a:solidFill>
              </a:rPr>
              <a:t> "</a:t>
            </a:r>
            <a:r>
              <a:rPr lang="is-IS" sz="2400" dirty="0" err="1" smtClean="0">
                <a:solidFill>
                  <a:srgbClr val="0000FF"/>
                </a:solidFill>
              </a:rPr>
              <a:t>redox</a:t>
            </a:r>
            <a:r>
              <a:rPr lang="is-IS" sz="2400" dirty="0" smtClean="0">
                <a:solidFill>
                  <a:srgbClr val="0000FF"/>
                </a:solidFill>
              </a:rPr>
              <a:t> </a:t>
            </a:r>
            <a:r>
              <a:rPr lang="is-IS" sz="2400" dirty="0" err="1" smtClean="0">
                <a:solidFill>
                  <a:srgbClr val="0000FF"/>
                </a:solidFill>
              </a:rPr>
              <a:t>pump</a:t>
            </a:r>
            <a:r>
              <a:rPr lang="is-IS" sz="2400" dirty="0" smtClean="0">
                <a:solidFill>
                  <a:srgbClr val="0000FF"/>
                </a:solidFill>
              </a:rPr>
              <a:t>"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39199" y="57568"/>
            <a:ext cx="360226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1600" b="1" dirty="0" smtClean="0"/>
              <a:t>BSE image</a:t>
            </a:r>
            <a:r>
              <a:rPr lang="is-IS" sz="1600" dirty="0" smtClean="0"/>
              <a:t> of experimental run product:</a:t>
            </a:r>
          </a:p>
          <a:p>
            <a:pPr>
              <a:lnSpc>
                <a:spcPts val="1800"/>
              </a:lnSpc>
            </a:pPr>
            <a:r>
              <a:rPr lang="is-IS" sz="1600" dirty="0" smtClean="0"/>
              <a:t>peridotite comp. at </a:t>
            </a:r>
            <a:r>
              <a:rPr lang="is-IS" sz="1600" b="1" dirty="0" smtClean="0"/>
              <a:t>24 GPa </a:t>
            </a:r>
            <a:r>
              <a:rPr lang="is-IS" sz="1600" dirty="0" smtClean="0"/>
              <a:t>and </a:t>
            </a:r>
            <a:r>
              <a:rPr lang="is-IS" sz="1600" dirty="0"/>
              <a:t>2100 </a:t>
            </a:r>
            <a:r>
              <a:rPr lang="is-IS" sz="1600" dirty="0">
                <a:sym typeface="Symbol" pitchFamily="18" charset="2"/>
              </a:rPr>
              <a:t></a:t>
            </a:r>
            <a:r>
              <a:rPr lang="is-IS" sz="1600" dirty="0" smtClean="0"/>
              <a:t>C</a:t>
            </a:r>
          </a:p>
          <a:p>
            <a:pPr>
              <a:lnSpc>
                <a:spcPts val="2200"/>
              </a:lnSpc>
            </a:pPr>
            <a:r>
              <a:rPr lang="is-IS" sz="1200" dirty="0" smtClean="0"/>
              <a:t> Frost et al. (2004, </a:t>
            </a:r>
            <a:r>
              <a:rPr lang="is-IS" sz="1200" dirty="0" err="1" smtClean="0"/>
              <a:t>Nature</a:t>
            </a:r>
            <a:r>
              <a:rPr lang="is-IS" sz="1200" dirty="0" smtClean="0"/>
              <a:t>), </a:t>
            </a:r>
            <a:r>
              <a:rPr lang="is-IS" sz="1200" dirty="0" err="1" smtClean="0"/>
              <a:t>unpubl</a:t>
            </a:r>
            <a:r>
              <a:rPr lang="is-IS" sz="1200" dirty="0" smtClean="0"/>
              <a:t>. </a:t>
            </a:r>
            <a:r>
              <a:rPr lang="is-IS" sz="1200" dirty="0" err="1" smtClean="0"/>
              <a:t>background</a:t>
            </a:r>
            <a:r>
              <a:rPr lang="is-IS" sz="1200" dirty="0" smtClean="0"/>
              <a:t> </a:t>
            </a:r>
            <a:r>
              <a:rPr lang="is-IS" sz="1200" dirty="0" err="1" smtClean="0"/>
              <a:t>image</a:t>
            </a:r>
            <a:endParaRPr lang="en-GB" sz="12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89312" y="2268307"/>
            <a:ext cx="1093569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 smtClean="0">
                <a:solidFill>
                  <a:srgbClr val="FFFF00"/>
                </a:solidFill>
              </a:rPr>
              <a:t>Fe-metal</a:t>
            </a:r>
            <a:endParaRPr lang="is-IS" sz="2000" dirty="0">
              <a:solidFill>
                <a:srgbClr val="FFFF00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890425" y="2274637"/>
            <a:ext cx="250006" cy="83281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980276" y="2455524"/>
            <a:ext cx="170430" cy="86949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77296" y="4160965"/>
            <a:ext cx="811441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 smtClean="0">
                <a:solidFill>
                  <a:srgbClr val="FF99FF"/>
                </a:solidFill>
              </a:rPr>
              <a:t>Ca-pv</a:t>
            </a:r>
            <a:endParaRPr lang="is-IS" sz="2000" dirty="0">
              <a:solidFill>
                <a:srgbClr val="FF99FF"/>
              </a:solidFill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526499" y="4330557"/>
            <a:ext cx="213239" cy="18457"/>
          </a:xfrm>
          <a:prstGeom prst="line">
            <a:avLst/>
          </a:prstGeom>
          <a:noFill/>
          <a:ln w="127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26499" y="1696332"/>
            <a:ext cx="811441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is-IS" sz="2000" dirty="0" err="1" smtClean="0">
                <a:solidFill>
                  <a:srgbClr val="FF99FF"/>
                </a:solidFill>
              </a:rPr>
              <a:t>Ca-pv</a:t>
            </a:r>
            <a:endParaRPr lang="is-IS" sz="2000" dirty="0">
              <a:solidFill>
                <a:srgbClr val="FF99FF"/>
              </a:solidFill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616449" y="1962365"/>
            <a:ext cx="82192" cy="195208"/>
          </a:xfrm>
          <a:prstGeom prst="line">
            <a:avLst/>
          </a:prstGeom>
          <a:noFill/>
          <a:ln w="127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758573" y="1967501"/>
            <a:ext cx="63360" cy="275689"/>
          </a:xfrm>
          <a:prstGeom prst="line">
            <a:avLst/>
          </a:prstGeom>
          <a:noFill/>
          <a:ln w="127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6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1866" y="-1095153"/>
            <a:ext cx="5047971" cy="723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907703" y="33916"/>
            <a:ext cx="3188693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is-IS" sz="1600" b="1" dirty="0" smtClean="0">
                <a:solidFill>
                  <a:srgbClr val="3333FF"/>
                </a:solidFill>
              </a:rPr>
              <a:t>TEM image</a:t>
            </a:r>
            <a:r>
              <a:rPr lang="is-IS" sz="1400" dirty="0" smtClean="0">
                <a:solidFill>
                  <a:srgbClr val="3333FF"/>
                </a:solidFill>
              </a:rPr>
              <a:t>, submicron-sized Fe-metal</a:t>
            </a:r>
          </a:p>
          <a:p>
            <a:pPr>
              <a:lnSpc>
                <a:spcPts val="1600"/>
              </a:lnSpc>
            </a:pPr>
            <a:r>
              <a:rPr lang="is-IS" sz="1400" dirty="0" smtClean="0">
                <a:solidFill>
                  <a:srgbClr val="3333FF"/>
                </a:solidFill>
              </a:rPr>
              <a:t>particles </a:t>
            </a:r>
            <a:r>
              <a:rPr lang="is-IS" sz="1400" dirty="0" smtClean="0"/>
              <a:t>(30-150 nm)</a:t>
            </a:r>
            <a:r>
              <a:rPr lang="is-IS" sz="1400" dirty="0" smtClean="0">
                <a:solidFill>
                  <a:srgbClr val="3333FF"/>
                </a:solidFill>
              </a:rPr>
              <a:t> in </a:t>
            </a:r>
            <a:r>
              <a:rPr lang="is-IS" sz="1400" dirty="0" err="1" smtClean="0">
                <a:solidFill>
                  <a:srgbClr val="3333FF"/>
                </a:solidFill>
              </a:rPr>
              <a:t>bridgmanite</a:t>
            </a:r>
            <a:endParaRPr lang="is-IS" sz="14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0523" y="1544319"/>
            <a:ext cx="49885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150</a:t>
            </a:r>
          </a:p>
          <a:p>
            <a:pPr>
              <a:lnSpc>
                <a:spcPts val="1100"/>
              </a:lnSpc>
            </a:pPr>
            <a:r>
              <a:rPr lang="nb-NO" sz="1600" dirty="0">
                <a:solidFill>
                  <a:schemeClr val="bg1"/>
                </a:solidFill>
              </a:rPr>
              <a:t> </a:t>
            </a: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8650" y="2201056"/>
            <a:ext cx="447558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30</a:t>
            </a:r>
          </a:p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7467" y="3319778"/>
            <a:ext cx="447558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85</a:t>
            </a:r>
          </a:p>
          <a:p>
            <a:pPr>
              <a:lnSpc>
                <a:spcPts val="11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nm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330" y="82844"/>
            <a:ext cx="1741182" cy="846386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2000" dirty="0" err="1" smtClean="0">
                <a:solidFill>
                  <a:srgbClr val="3333FF"/>
                </a:solidFill>
              </a:rPr>
              <a:t>Bridgmanite</a:t>
            </a:r>
            <a:r>
              <a:rPr lang="is-IS" sz="2000" dirty="0" smtClean="0">
                <a:solidFill>
                  <a:srgbClr val="3333FF"/>
                </a:solidFill>
              </a:rPr>
              <a:t>,</a:t>
            </a:r>
            <a:r>
              <a:rPr lang="is-IS" dirty="0" smtClean="0">
                <a:solidFill>
                  <a:srgbClr val="3333FF"/>
                </a:solidFill>
              </a:rPr>
              <a:t> </a:t>
            </a:r>
          </a:p>
          <a:p>
            <a:r>
              <a:rPr lang="is-IS" sz="1600" b="1" dirty="0" smtClean="0">
                <a:solidFill>
                  <a:srgbClr val="3333FF"/>
                </a:solidFill>
              </a:rPr>
              <a:t>40 </a:t>
            </a:r>
            <a:r>
              <a:rPr lang="is-IS" sz="1600" b="1" dirty="0" err="1" smtClean="0">
                <a:solidFill>
                  <a:srgbClr val="3333FF"/>
                </a:solidFill>
              </a:rPr>
              <a:t>GPa</a:t>
            </a:r>
            <a:r>
              <a:rPr lang="is-IS" sz="1600" dirty="0" smtClean="0">
                <a:solidFill>
                  <a:srgbClr val="3333FF"/>
                </a:solidFill>
              </a:rPr>
              <a:t>, 2500 K</a:t>
            </a:r>
          </a:p>
          <a:p>
            <a:r>
              <a:rPr lang="da-DK" sz="1100" dirty="0" err="1" smtClean="0"/>
              <a:t>Andrault</a:t>
            </a:r>
            <a:r>
              <a:rPr lang="da-DK" sz="1100" dirty="0" smtClean="0"/>
              <a:t> </a:t>
            </a:r>
            <a:r>
              <a:rPr lang="da-DK" sz="1100" dirty="0"/>
              <a:t>et al. (2018, </a:t>
            </a:r>
            <a:r>
              <a:rPr lang="da-DK" sz="1100" dirty="0" err="1"/>
              <a:t>GPL</a:t>
            </a:r>
            <a:r>
              <a:rPr lang="da-DK" sz="11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49311"/>
            <a:ext cx="1580882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is-IS" sz="1400" b="1" dirty="0" err="1">
                <a:sym typeface="Symbol" pitchFamily="18" charset="2"/>
              </a:rPr>
              <a:t>Starting</a:t>
            </a:r>
            <a:r>
              <a:rPr lang="is-IS" sz="1400" b="1" dirty="0">
                <a:sym typeface="Symbol" pitchFamily="18" charset="2"/>
              </a:rPr>
              <a:t> </a:t>
            </a:r>
            <a:r>
              <a:rPr lang="is-IS" sz="1400" b="1" dirty="0" err="1" smtClean="0">
                <a:sym typeface="Symbol" pitchFamily="18" charset="2"/>
              </a:rPr>
              <a:t>material</a:t>
            </a:r>
            <a:r>
              <a:rPr lang="is-IS" sz="1400" b="1" dirty="0" smtClean="0">
                <a:sym typeface="Symbol" pitchFamily="18" charset="2"/>
              </a:rPr>
              <a:t>:</a:t>
            </a:r>
            <a:endParaRPr lang="is-IS" sz="1400" b="1" dirty="0">
              <a:sym typeface="Symbol" pitchFamily="18" charset="2"/>
            </a:endParaRPr>
          </a:p>
          <a:p>
            <a:pPr>
              <a:lnSpc>
                <a:spcPts val="1600"/>
              </a:lnSpc>
            </a:pPr>
            <a:r>
              <a:rPr lang="is-IS" sz="1200" dirty="0" smtClean="0"/>
              <a:t> </a:t>
            </a:r>
            <a:r>
              <a:rPr lang="is-IS" sz="1200" dirty="0" err="1" smtClean="0"/>
              <a:t>pyroxene</a:t>
            </a:r>
            <a:r>
              <a:rPr lang="is-IS" sz="1200" dirty="0" smtClean="0"/>
              <a:t> </a:t>
            </a:r>
            <a:r>
              <a:rPr lang="is-IS" sz="1200" dirty="0"/>
              <a:t>+ </a:t>
            </a:r>
            <a:r>
              <a:rPr lang="is-IS" sz="1200" dirty="0" err="1"/>
              <a:t>alumina</a:t>
            </a:r>
            <a:endParaRPr lang="is-IS" sz="1200" dirty="0"/>
          </a:p>
          <a:p>
            <a:pPr>
              <a:lnSpc>
                <a:spcPts val="1600"/>
              </a:lnSpc>
            </a:pPr>
            <a:r>
              <a:rPr lang="is-IS" sz="1200" dirty="0" smtClean="0">
                <a:sym typeface="Symbol" pitchFamily="18" charset="2"/>
              </a:rPr>
              <a:t> (</a:t>
            </a:r>
            <a:r>
              <a:rPr lang="is-IS" sz="1200" dirty="0">
                <a:sym typeface="Symbol" pitchFamily="18" charset="2"/>
              </a:rPr>
              <a:t>Mg,</a:t>
            </a:r>
            <a:r>
              <a:rPr lang="is-IS" sz="1200" dirty="0" err="1">
                <a:sym typeface="Symbol" pitchFamily="18" charset="2"/>
              </a:rPr>
              <a:t>Fe</a:t>
            </a:r>
            <a:r>
              <a:rPr lang="is-IS" sz="1200" dirty="0">
                <a:sym typeface="Symbol" pitchFamily="18" charset="2"/>
              </a:rPr>
              <a:t>)</a:t>
            </a:r>
            <a:r>
              <a:rPr lang="is-IS" sz="1200" dirty="0" err="1">
                <a:sym typeface="Symbol" pitchFamily="18" charset="2"/>
              </a:rPr>
              <a:t>SiO</a:t>
            </a:r>
            <a:r>
              <a:rPr lang="is-IS" sz="1200" baseline="-25000" dirty="0" err="1">
                <a:sym typeface="Symbol" pitchFamily="18" charset="2"/>
              </a:rPr>
              <a:t>3</a:t>
            </a:r>
            <a:r>
              <a:rPr lang="is-IS" sz="1200" dirty="0">
                <a:sym typeface="Symbol" pitchFamily="18" charset="2"/>
              </a:rPr>
              <a:t> + </a:t>
            </a:r>
            <a:r>
              <a:rPr lang="is-IS" sz="1200" dirty="0" err="1">
                <a:sym typeface="Symbol" pitchFamily="18" charset="2"/>
              </a:rPr>
              <a:t>Al</a:t>
            </a:r>
            <a:r>
              <a:rPr lang="is-IS" sz="1200" baseline="-25000" dirty="0" err="1">
                <a:sym typeface="Symbol" pitchFamily="18" charset="2"/>
              </a:rPr>
              <a:t>2</a:t>
            </a:r>
            <a:r>
              <a:rPr lang="is-IS" sz="1200" dirty="0" err="1">
                <a:sym typeface="Symbol" pitchFamily="18" charset="2"/>
              </a:rPr>
              <a:t>O</a:t>
            </a:r>
            <a:r>
              <a:rPr lang="is-IS" sz="1200" baseline="-25000" dirty="0" err="1">
                <a:sym typeface="Symbol" pitchFamily="18" charset="2"/>
              </a:rPr>
              <a:t>3</a:t>
            </a:r>
            <a:endParaRPr lang="is-IS" sz="1200" baseline="-25000" dirty="0">
              <a:sym typeface="Symbol" pitchFamily="18" charset="2"/>
            </a:endParaRPr>
          </a:p>
          <a:p>
            <a:pPr>
              <a:lnSpc>
                <a:spcPts val="2400"/>
              </a:lnSpc>
            </a:pPr>
            <a:r>
              <a:rPr lang="is-IS" sz="1100" dirty="0" smtClean="0">
                <a:sym typeface="Symbol" pitchFamily="18" charset="2"/>
              </a:rPr>
              <a:t>No </a:t>
            </a:r>
            <a:r>
              <a:rPr lang="is-IS" sz="1100" dirty="0" err="1" smtClean="0">
                <a:sym typeface="Symbol" pitchFamily="18" charset="2"/>
              </a:rPr>
              <a:t>ferric</a:t>
            </a:r>
            <a:r>
              <a:rPr lang="is-IS" sz="1100" dirty="0" smtClean="0">
                <a:sym typeface="Symbol" pitchFamily="18" charset="2"/>
              </a:rPr>
              <a:t> </a:t>
            </a:r>
            <a:r>
              <a:rPr lang="is-IS" sz="1100" dirty="0" err="1" smtClean="0">
                <a:sym typeface="Symbol" pitchFamily="18" charset="2"/>
              </a:rPr>
              <a:t>nor</a:t>
            </a:r>
            <a:r>
              <a:rPr lang="is-IS" sz="1100" dirty="0" smtClean="0">
                <a:sym typeface="Symbol" pitchFamily="18" charset="2"/>
              </a:rPr>
              <a:t> </a:t>
            </a:r>
            <a:r>
              <a:rPr lang="is-IS" sz="1100" dirty="0" err="1" smtClean="0">
                <a:sym typeface="Symbol" pitchFamily="18" charset="2"/>
              </a:rPr>
              <a:t>metallic</a:t>
            </a:r>
            <a:r>
              <a:rPr lang="is-IS" sz="1100" dirty="0" smtClean="0">
                <a:sym typeface="Symbol" pitchFamily="18" charset="2"/>
              </a:rPr>
              <a:t> </a:t>
            </a:r>
            <a:r>
              <a:rPr lang="is-IS" sz="1100" dirty="0" err="1" smtClean="0">
                <a:sym typeface="Symbol" pitchFamily="18" charset="2"/>
              </a:rPr>
              <a:t>Fe</a:t>
            </a:r>
            <a:endParaRPr lang="is-IS" sz="1100" dirty="0">
              <a:sym typeface="Symbol" pitchFamily="18" charset="2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691680" y="5517232"/>
            <a:ext cx="7259103" cy="1208023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s-IS" sz="2400" dirty="0">
                <a:solidFill>
                  <a:srgbClr val="0033CC"/>
                </a:solidFill>
              </a:rPr>
              <a:t>Fe-metal </a:t>
            </a:r>
            <a:r>
              <a:rPr lang="is-IS" sz="2400" dirty="0" smtClean="0">
                <a:solidFill>
                  <a:srgbClr val="0033CC"/>
                </a:solidFill>
              </a:rPr>
              <a:t>precipitation and </a:t>
            </a:r>
            <a:r>
              <a:rPr lang="is-IS" sz="2400" dirty="0" err="1" smtClean="0">
                <a:solidFill>
                  <a:srgbClr val="0033CC"/>
                </a:solidFill>
              </a:rPr>
              <a:t>peridotite</a:t>
            </a:r>
            <a:r>
              <a:rPr lang="is-IS" sz="2400" dirty="0" smtClean="0">
                <a:solidFill>
                  <a:srgbClr val="0033CC"/>
                </a:solidFill>
              </a:rPr>
              <a:t> reduction </a:t>
            </a:r>
            <a:endParaRPr lang="is-IS" sz="2400" dirty="0">
              <a:solidFill>
                <a:srgbClr val="0033CC"/>
              </a:solidFill>
            </a:endParaRPr>
          </a:p>
          <a:p>
            <a:pPr>
              <a:lnSpc>
                <a:spcPct val="125000"/>
              </a:lnSpc>
            </a:pPr>
            <a:r>
              <a:rPr lang="is-IS" dirty="0" smtClean="0">
                <a:solidFill>
                  <a:srgbClr val="6600CC"/>
                </a:solidFill>
              </a:rPr>
              <a:t>Bridgmanite </a:t>
            </a:r>
            <a:r>
              <a:rPr lang="is-IS" b="1" dirty="0" err="1">
                <a:solidFill>
                  <a:srgbClr val="6600CC"/>
                </a:solidFill>
              </a:rPr>
              <a:t>extracts</a:t>
            </a:r>
            <a:r>
              <a:rPr lang="is-IS" b="1" dirty="0">
                <a:solidFill>
                  <a:srgbClr val="6600CC"/>
                </a:solidFill>
              </a:rPr>
              <a:t> </a:t>
            </a:r>
            <a:r>
              <a:rPr lang="is-IS" b="1" dirty="0" smtClean="0">
                <a:solidFill>
                  <a:srgbClr val="6600CC"/>
                </a:solidFill>
              </a:rPr>
              <a:t>Fe</a:t>
            </a:r>
            <a:r>
              <a:rPr lang="is-IS" b="1" baseline="30000" dirty="0" smtClean="0">
                <a:solidFill>
                  <a:srgbClr val="6600CC"/>
                </a:solidFill>
              </a:rPr>
              <a:t>3+</a:t>
            </a:r>
            <a:r>
              <a:rPr lang="is-IS" dirty="0">
                <a:solidFill>
                  <a:srgbClr val="6600CC"/>
                </a:solidFill>
              </a:rPr>
              <a:t> 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dirty="0" err="1" smtClean="0">
                <a:solidFill>
                  <a:srgbClr val="6600CC"/>
                </a:solidFill>
              </a:rPr>
              <a:t>by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dirty="0" err="1" smtClean="0">
                <a:solidFill>
                  <a:srgbClr val="6600CC"/>
                </a:solidFill>
              </a:rPr>
              <a:t>converting</a:t>
            </a:r>
            <a:r>
              <a:rPr lang="is-IS" dirty="0" smtClean="0">
                <a:solidFill>
                  <a:srgbClr val="6600CC"/>
                </a:solidFill>
              </a:rPr>
              <a:t>  3 </a:t>
            </a:r>
            <a:r>
              <a:rPr lang="is-IS" dirty="0" err="1" smtClean="0">
                <a:solidFill>
                  <a:srgbClr val="6600CC"/>
                </a:solidFill>
              </a:rPr>
              <a:t>FeO</a:t>
            </a:r>
            <a:r>
              <a:rPr lang="is-IS" dirty="0" smtClean="0">
                <a:solidFill>
                  <a:srgbClr val="6600CC"/>
                </a:solidFill>
              </a:rPr>
              <a:t>  </a:t>
            </a:r>
            <a:r>
              <a:rPr lang="is-IS" dirty="0" err="1" smtClean="0">
                <a:solidFill>
                  <a:srgbClr val="6600CC"/>
                </a:solidFill>
              </a:rPr>
              <a:t>to</a:t>
            </a:r>
            <a:r>
              <a:rPr lang="is-IS" dirty="0" smtClean="0">
                <a:solidFill>
                  <a:srgbClr val="6600CC"/>
                </a:solidFill>
              </a:rPr>
              <a:t>   2 FeO</a:t>
            </a:r>
            <a:r>
              <a:rPr lang="is-IS" baseline="-25000" dirty="0" smtClean="0">
                <a:solidFill>
                  <a:srgbClr val="6600CC"/>
                </a:solidFill>
              </a:rPr>
              <a:t>1.5</a:t>
            </a:r>
            <a:r>
              <a:rPr lang="is-IS" dirty="0" smtClean="0">
                <a:solidFill>
                  <a:srgbClr val="6600CC"/>
                </a:solidFill>
              </a:rPr>
              <a:t> + </a:t>
            </a:r>
            <a:r>
              <a:rPr lang="is-IS" dirty="0" err="1" smtClean="0">
                <a:solidFill>
                  <a:srgbClr val="6600CC"/>
                </a:solidFill>
              </a:rPr>
              <a:t>Fe</a:t>
            </a:r>
            <a:r>
              <a:rPr lang="is-IS" dirty="0" smtClean="0">
                <a:solidFill>
                  <a:srgbClr val="6600CC"/>
                </a:solidFill>
              </a:rPr>
              <a:t> </a:t>
            </a:r>
            <a:r>
              <a:rPr lang="is-IS" sz="1600" dirty="0" smtClean="0">
                <a:solidFill>
                  <a:srgbClr val="6600CC"/>
                </a:solidFill>
              </a:rPr>
              <a:t>(metal)</a:t>
            </a:r>
          </a:p>
          <a:p>
            <a:pPr>
              <a:lnSpc>
                <a:spcPct val="1250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Garnet</a:t>
            </a:r>
            <a:r>
              <a:rPr lang="nb-NO" sz="1600" dirty="0" smtClean="0">
                <a:solidFill>
                  <a:srgbClr val="FF0000"/>
                </a:solidFill>
              </a:rPr>
              <a:t> has a similar, but not so strong, effect in the lower part of the UM and the TZ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25980" y="2780750"/>
            <a:ext cx="3901399" cy="4069309"/>
            <a:chOff x="4800109" y="493490"/>
            <a:chExt cx="4297456" cy="4259657"/>
          </a:xfrm>
        </p:grpSpPr>
        <p:pic>
          <p:nvPicPr>
            <p:cNvPr id="1027" name="Picture 3" descr="M:\pc\Dokumenter\Adobe-Illustr-figures\Experimental-PhaseRel\Pv\PvComp-tetNew201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109" y="493490"/>
              <a:ext cx="4297456" cy="404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710115" y="4445370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r>
                <a:rPr lang="nb-NO" sz="1400" dirty="0" err="1" smtClean="0">
                  <a:solidFill>
                    <a:schemeClr val="bg1">
                      <a:lumMod val="50000"/>
                    </a:schemeClr>
                  </a:solidFill>
                </a:rPr>
                <a:t>FeO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27603" y="95785"/>
            <a:ext cx="5597681" cy="374461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>
                <a:solidFill>
                  <a:srgbClr val="0000FF"/>
                </a:solidFill>
              </a:rPr>
              <a:t>Crystal chemistry of MgSiO</a:t>
            </a:r>
            <a:r>
              <a:rPr lang="is-IS" sz="2000" baseline="-25000" dirty="0">
                <a:solidFill>
                  <a:srgbClr val="0000FF"/>
                </a:solidFill>
              </a:rPr>
              <a:t>3</a:t>
            </a:r>
            <a:r>
              <a:rPr lang="is-IS" sz="2000" dirty="0">
                <a:solidFill>
                  <a:srgbClr val="0000FF"/>
                </a:solidFill>
              </a:rPr>
              <a:t>-dominated </a:t>
            </a:r>
            <a:r>
              <a:rPr lang="is-IS" sz="2000" dirty="0" smtClean="0">
                <a:solidFill>
                  <a:srgbClr val="0000FF"/>
                </a:solidFill>
              </a:rPr>
              <a:t>bridgmanite</a:t>
            </a:r>
            <a:endParaRPr lang="en-GB" sz="2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7603" y="628383"/>
            <a:ext cx="1800493" cy="990015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is-IS" dirty="0" smtClean="0">
                <a:solidFill>
                  <a:srgbClr val="3333FF"/>
                </a:solidFill>
              </a:rPr>
              <a:t>ABO</a:t>
            </a:r>
            <a:r>
              <a:rPr lang="is-IS" baseline="-25000" dirty="0" smtClean="0">
                <a:solidFill>
                  <a:srgbClr val="3333FF"/>
                </a:solidFill>
              </a:rPr>
              <a:t>3</a:t>
            </a:r>
            <a:r>
              <a:rPr lang="is-IS" dirty="0" smtClean="0">
                <a:solidFill>
                  <a:srgbClr val="3333FF"/>
                </a:solidFill>
              </a:rPr>
              <a:t>-compound</a:t>
            </a:r>
          </a:p>
          <a:p>
            <a:pPr>
              <a:lnSpc>
                <a:spcPts val="2200"/>
              </a:lnSpc>
            </a:pPr>
            <a:r>
              <a:rPr lang="is-IS" sz="2000" b="1" dirty="0" smtClean="0">
                <a:solidFill>
                  <a:srgbClr val="008000"/>
                </a:solidFill>
              </a:rPr>
              <a:t>  </a:t>
            </a:r>
            <a:r>
              <a:rPr lang="is-IS" sz="2000" b="1" dirty="0" smtClean="0">
                <a:solidFill>
                  <a:srgbClr val="FF0000"/>
                </a:solidFill>
              </a:rPr>
              <a:t>A</a:t>
            </a:r>
            <a:r>
              <a:rPr lang="is-IS" sz="2000" b="1" baseline="30000" dirty="0" smtClean="0">
                <a:solidFill>
                  <a:srgbClr val="FF0000"/>
                </a:solidFill>
              </a:rPr>
              <a:t>2</a:t>
            </a:r>
            <a:r>
              <a:rPr lang="is-IS" sz="2000" b="1" baseline="30000" dirty="0">
                <a:solidFill>
                  <a:srgbClr val="FF0000"/>
                </a:solidFill>
              </a:rPr>
              <a:t>+</a:t>
            </a:r>
            <a:r>
              <a:rPr lang="is-IS" sz="2000" b="1" dirty="0">
                <a:solidFill>
                  <a:srgbClr val="FF0000"/>
                </a:solidFill>
              </a:rPr>
              <a:t>:</a:t>
            </a:r>
            <a:r>
              <a:rPr lang="is-IS" sz="2000" dirty="0">
                <a:solidFill>
                  <a:srgbClr val="FF0000"/>
                </a:solidFill>
              </a:rPr>
              <a:t> </a:t>
            </a:r>
            <a:r>
              <a:rPr lang="is-IS" sz="2000" b="1" dirty="0" smtClean="0">
                <a:solidFill>
                  <a:srgbClr val="FF0000"/>
                </a:solidFill>
              </a:rPr>
              <a:t>Mg, Fe</a:t>
            </a:r>
            <a:r>
              <a:rPr lang="is-IS" sz="2000" b="1" baseline="30000" dirty="0" smtClean="0">
                <a:solidFill>
                  <a:srgbClr val="FF0000"/>
                </a:solidFill>
              </a:rPr>
              <a:t>2+</a:t>
            </a:r>
            <a:endParaRPr lang="is-IS" sz="2000" dirty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is-IS" sz="2000" b="1" dirty="0" smtClean="0">
                <a:solidFill>
                  <a:srgbClr val="808000"/>
                </a:solidFill>
              </a:rPr>
              <a:t>  B</a:t>
            </a:r>
            <a:r>
              <a:rPr lang="is-IS" sz="2000" b="1" baseline="30000" dirty="0" smtClean="0">
                <a:solidFill>
                  <a:srgbClr val="808000"/>
                </a:solidFill>
              </a:rPr>
              <a:t>4</a:t>
            </a:r>
            <a:r>
              <a:rPr lang="is-IS" sz="2000" b="1" baseline="30000" dirty="0">
                <a:solidFill>
                  <a:srgbClr val="808000"/>
                </a:solidFill>
              </a:rPr>
              <a:t>+</a:t>
            </a:r>
            <a:r>
              <a:rPr lang="is-IS" sz="2000" b="1" dirty="0">
                <a:solidFill>
                  <a:srgbClr val="808000"/>
                </a:solidFill>
              </a:rPr>
              <a:t>: </a:t>
            </a:r>
            <a:r>
              <a:rPr lang="is-IS" sz="2000" b="1" dirty="0" smtClean="0">
                <a:solidFill>
                  <a:srgbClr val="808000"/>
                </a:solidFill>
              </a:rPr>
              <a:t>Si</a:t>
            </a:r>
            <a:endParaRPr lang="is-IS" sz="2000" dirty="0">
              <a:solidFill>
                <a:srgbClr val="8080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421882" y="5055619"/>
            <a:ext cx="3456384" cy="1387559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Trivalent </a:t>
            </a:r>
            <a:r>
              <a:rPr lang="en-US" sz="1600" dirty="0" smtClean="0">
                <a:solidFill>
                  <a:srgbClr val="0000FF"/>
                </a:solidFill>
                <a:cs typeface="Times New Roman" pitchFamily="18" charset="0"/>
              </a:rPr>
              <a:t>cation </a:t>
            </a:r>
            <a:r>
              <a:rPr lang="en-US" sz="1600" dirty="0" err="1" smtClean="0">
                <a:solidFill>
                  <a:srgbClr val="0000FF"/>
                </a:solidFill>
                <a:cs typeface="Times New Roman" pitchFamily="18" charset="0"/>
              </a:rPr>
              <a:t>substitition</a:t>
            </a:r>
            <a:endParaRPr lang="en-US" sz="16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lnSpc>
                <a:spcPts val="2200"/>
              </a:lnSpc>
            </a:pP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- Stoichiometric:  </a:t>
            </a:r>
            <a:r>
              <a:rPr lang="en-US" sz="1400" dirty="0" err="1" smtClean="0"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cs typeface="Times New Roman" pitchFamily="18" charset="0"/>
              </a:rPr>
              <a:t>2+</a:t>
            </a:r>
            <a:r>
              <a:rPr lang="en-US" sz="1400" dirty="0" err="1" smtClean="0"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cs typeface="Times New Roman" pitchFamily="18" charset="0"/>
              </a:rPr>
              <a:t>4+</a:t>
            </a:r>
            <a:r>
              <a:rPr lang="en-US" sz="1400" dirty="0" err="1" smtClean="0"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cs typeface="Times New Roman" pitchFamily="18" charset="0"/>
              </a:rPr>
              <a:t>3</a:t>
            </a:r>
            <a:r>
              <a:rPr lang="en-US" sz="1400" dirty="0" smtClean="0">
                <a:cs typeface="Times New Roman" pitchFamily="18" charset="0"/>
              </a:rPr>
              <a:t> ↔ </a:t>
            </a:r>
            <a:r>
              <a:rPr lang="en-US" sz="1400" dirty="0" err="1" smtClean="0"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cs typeface="Times New Roman" pitchFamily="18" charset="0"/>
              </a:rPr>
              <a:t>3+</a:t>
            </a:r>
            <a:r>
              <a:rPr lang="en-US" sz="1400" dirty="0" err="1" smtClean="0"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cs typeface="Times New Roman" pitchFamily="18" charset="0"/>
              </a:rPr>
              <a:t>3+</a:t>
            </a:r>
            <a:r>
              <a:rPr lang="en-US" sz="1400" dirty="0" err="1" smtClean="0"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cs typeface="Times New Roman" pitchFamily="18" charset="0"/>
              </a:rPr>
              <a:t>3</a:t>
            </a:r>
            <a:r>
              <a:rPr lang="en-US" sz="1400" baseline="30000" dirty="0" smtClean="0">
                <a:cs typeface="Times New Roman" pitchFamily="18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en-US" sz="1400" baseline="30000" dirty="0" smtClean="0">
                <a:cs typeface="Times New Roman" pitchFamily="18" charset="0"/>
              </a:rPr>
              <a:t> </a:t>
            </a:r>
            <a:r>
              <a:rPr lang="en-US" sz="1400" dirty="0" smtClean="0">
                <a:cs typeface="Times New Roman" pitchFamily="18" charset="0"/>
              </a:rPr>
              <a:t>                                             e.g. </a:t>
            </a:r>
            <a:r>
              <a:rPr lang="en-US" sz="1400" b="1" dirty="0" err="1" smtClean="0">
                <a:cs typeface="Times New Roman" pitchFamily="18" charset="0"/>
              </a:rPr>
              <a:t>FeAlO</a:t>
            </a:r>
            <a:r>
              <a:rPr lang="en-US" sz="1400" b="1" baseline="-25000" dirty="0" err="1" smtClean="0">
                <a:cs typeface="Times New Roman" pitchFamily="18" charset="0"/>
              </a:rPr>
              <a:t>3</a:t>
            </a:r>
            <a:endParaRPr lang="en-US" sz="1400" b="1" dirty="0" smtClean="0">
              <a:cs typeface="Times New Roman" pitchFamily="18" charset="0"/>
            </a:endParaRPr>
          </a:p>
          <a:p>
            <a:pPr>
              <a:lnSpc>
                <a:spcPts val="3000"/>
              </a:lnSpc>
              <a:buFontTx/>
              <a:buChar char="-"/>
            </a:pPr>
            <a:r>
              <a:rPr lang="en-US" sz="1400" dirty="0" smtClean="0">
                <a:solidFill>
                  <a:srgbClr val="FF9999"/>
                </a:solidFill>
                <a:cs typeface="Times New Roman" pitchFamily="18" charset="0"/>
              </a:rPr>
              <a:t> Oxygen vacancy: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4+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↔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B</a:t>
            </a:r>
            <a:r>
              <a:rPr lang="en-US" sz="1400" baseline="30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3+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2.5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                                             e.g.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MgAlO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2.5</a:t>
            </a:r>
            <a:endParaRPr lang="en-US" sz="1400" b="1" baseline="-250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921409" y="3944518"/>
            <a:ext cx="2762830" cy="1822433"/>
            <a:chOff x="5670865" y="3854153"/>
            <a:chExt cx="3516152" cy="2230900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5782430" y="4215165"/>
              <a:ext cx="2735093" cy="1759147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670865" y="5867354"/>
              <a:ext cx="210946" cy="217699"/>
            </a:xfrm>
            <a:prstGeom prst="ellipse">
              <a:avLst/>
            </a:prstGeom>
            <a:solidFill>
              <a:srgbClr val="008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403088" y="4105334"/>
              <a:ext cx="213235" cy="221559"/>
            </a:xfrm>
            <a:prstGeom prst="ellipse">
              <a:avLst/>
            </a:prstGeom>
            <a:solidFill>
              <a:srgbClr val="008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 rot="271415">
              <a:off x="8496465" y="3854153"/>
              <a:ext cx="690552" cy="277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92497" y="3858807"/>
              <a:ext cx="792206" cy="273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550" dirty="0" smtClean="0">
                  <a:solidFill>
                    <a:srgbClr val="008000"/>
                  </a:solidFill>
                </a:rPr>
                <a:t>FeAlO</a:t>
              </a:r>
              <a:r>
                <a:rPr lang="nb-NO" sz="1550" baseline="-25000" dirty="0" smtClean="0">
                  <a:solidFill>
                    <a:srgbClr val="008000"/>
                  </a:solidFill>
                </a:rPr>
                <a:t>3</a:t>
              </a:r>
              <a:endParaRPr lang="en-US" sz="1550" baseline="-25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2052" name="Picture 4" descr="M:\pc\Dokumenter\Adobe-Illustr-figures\Experimental-PhaseRel\pv-ppv-transition\Bm-CrystStruct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25" y="620374"/>
            <a:ext cx="3960440" cy="212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23647" y="3007226"/>
            <a:ext cx="3608680" cy="1319527"/>
            <a:chOff x="4983468" y="5368144"/>
            <a:chExt cx="3608680" cy="1319527"/>
          </a:xfrm>
        </p:grpSpPr>
        <p:grpSp>
          <p:nvGrpSpPr>
            <p:cNvPr id="2" name="Group 1"/>
            <p:cNvGrpSpPr/>
            <p:nvPr/>
          </p:nvGrpSpPr>
          <p:grpSpPr>
            <a:xfrm>
              <a:off x="4983468" y="5368144"/>
              <a:ext cx="3608680" cy="1319527"/>
              <a:chOff x="4983468" y="5368144"/>
              <a:chExt cx="3608680" cy="131952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983468" y="5368144"/>
                <a:ext cx="360868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 err="1" smtClean="0"/>
                  <a:t>Cation</a:t>
                </a:r>
                <a:r>
                  <a:rPr lang="nb-NO" sz="2000" dirty="0" smtClean="0"/>
                  <a:t> "</a:t>
                </a:r>
                <a:r>
                  <a:rPr lang="nb-NO" sz="2000" dirty="0" err="1" smtClean="0"/>
                  <a:t>sizes</a:t>
                </a:r>
                <a:r>
                  <a:rPr lang="nb-NO" sz="2000" dirty="0" smtClean="0"/>
                  <a:t>" (</a:t>
                </a:r>
                <a:r>
                  <a:rPr lang="nb-NO" sz="2000" dirty="0" err="1" smtClean="0"/>
                  <a:t>bond</a:t>
                </a:r>
                <a:r>
                  <a:rPr lang="nb-NO" sz="2000" dirty="0" smtClean="0"/>
                  <a:t> </a:t>
                </a:r>
                <a:r>
                  <a:rPr lang="nb-NO" sz="2000" dirty="0" err="1" smtClean="0"/>
                  <a:t>lengths</a:t>
                </a:r>
                <a:r>
                  <a:rPr lang="nb-NO" sz="2000" dirty="0" smtClean="0"/>
                  <a:t>):</a:t>
                </a:r>
              </a:p>
              <a:p>
                <a:r>
                  <a:rPr lang="nb-NO" dirty="0" smtClean="0"/>
                  <a:t>Fe</a:t>
                </a:r>
                <a:r>
                  <a:rPr lang="nb-NO" baseline="30000" dirty="0" smtClean="0"/>
                  <a:t>2+</a:t>
                </a:r>
                <a:r>
                  <a:rPr lang="nb-NO" dirty="0" smtClean="0"/>
                  <a:t> </a:t>
                </a:r>
                <a:r>
                  <a:rPr lang="nb-NO" dirty="0"/>
                  <a:t>&gt; </a:t>
                </a:r>
                <a:r>
                  <a:rPr lang="nb-NO" b="1" dirty="0" smtClean="0">
                    <a:solidFill>
                      <a:srgbClr val="008000"/>
                    </a:solidFill>
                  </a:rPr>
                  <a:t>Fe</a:t>
                </a:r>
                <a:r>
                  <a:rPr lang="nb-NO" b="1" baseline="30000" dirty="0" smtClean="0">
                    <a:solidFill>
                      <a:srgbClr val="008000"/>
                    </a:solidFill>
                  </a:rPr>
                  <a:t>3</a:t>
                </a:r>
                <a:r>
                  <a:rPr lang="nb-NO" b="1" baseline="30000" dirty="0">
                    <a:solidFill>
                      <a:srgbClr val="008000"/>
                    </a:solidFill>
                  </a:rPr>
                  <a:t>+</a:t>
                </a:r>
                <a:r>
                  <a:rPr lang="nb-NO" dirty="0" smtClean="0"/>
                  <a:t> &gt;  Mg</a:t>
                </a:r>
                <a:r>
                  <a:rPr lang="nb-NO" baseline="30000" dirty="0" smtClean="0"/>
                  <a:t>2</a:t>
                </a:r>
                <a:r>
                  <a:rPr lang="nb-NO" baseline="30000" dirty="0"/>
                  <a:t>+</a:t>
                </a:r>
                <a:r>
                  <a:rPr lang="nb-NO" dirty="0" smtClean="0"/>
                  <a:t>   &gt;   </a:t>
                </a:r>
                <a:r>
                  <a:rPr lang="nb-NO" b="1" dirty="0" smtClean="0">
                    <a:solidFill>
                      <a:srgbClr val="008000"/>
                    </a:solidFill>
                  </a:rPr>
                  <a:t>Al</a:t>
                </a:r>
                <a:r>
                  <a:rPr lang="nb-NO" b="1" baseline="30000" dirty="0" smtClean="0">
                    <a:solidFill>
                      <a:srgbClr val="008000"/>
                    </a:solidFill>
                  </a:rPr>
                  <a:t>3+</a:t>
                </a:r>
                <a:r>
                  <a:rPr lang="nb-NO" dirty="0" smtClean="0"/>
                  <a:t>  &gt;  Si</a:t>
                </a:r>
                <a:r>
                  <a:rPr lang="nb-NO" baseline="30000" dirty="0" smtClean="0"/>
                  <a:t>4+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6266873" y="5977194"/>
                <a:ext cx="656232" cy="710477"/>
                <a:chOff x="1424463" y="5249006"/>
                <a:chExt cx="656232" cy="710477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1424463" y="5482429"/>
                  <a:ext cx="656232" cy="477054"/>
                </a:xfrm>
                <a:prstGeom prst="rect">
                  <a:avLst/>
                </a:prstGeom>
                <a:solidFill>
                  <a:srgbClr val="CCFFFF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 ideal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A-</a:t>
                  </a:r>
                  <a:r>
                    <a:rPr lang="nb-NO" sz="1500" dirty="0" err="1" smtClean="0">
                      <a:solidFill>
                        <a:srgbClr val="3333FF"/>
                      </a:solidFill>
                    </a:rPr>
                    <a:t>site</a:t>
                  </a:r>
                  <a:endParaRPr lang="nb-NO" sz="1500" dirty="0" smtClean="0">
                    <a:solidFill>
                      <a:srgbClr val="3333FF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stCxn id="15" idx="0"/>
                </p:cNvCxnSpPr>
                <p:nvPr/>
              </p:nvCxnSpPr>
              <p:spPr>
                <a:xfrm flipH="1" flipV="1">
                  <a:off x="1746668" y="5249006"/>
                  <a:ext cx="5911" cy="233423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7902513" y="5977194"/>
                <a:ext cx="656232" cy="710477"/>
                <a:chOff x="549896" y="5249006"/>
                <a:chExt cx="656232" cy="710477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549896" y="5482429"/>
                  <a:ext cx="656232" cy="477054"/>
                </a:xfrm>
                <a:prstGeom prst="rect">
                  <a:avLst/>
                </a:prstGeom>
                <a:solidFill>
                  <a:srgbClr val="CCFFFF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 ideal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nb-NO" sz="1500" dirty="0" smtClean="0">
                      <a:solidFill>
                        <a:srgbClr val="3333FF"/>
                      </a:solidFill>
                    </a:rPr>
                    <a:t>B-</a:t>
                  </a:r>
                  <a:r>
                    <a:rPr lang="nb-NO" sz="1500" dirty="0" err="1" smtClean="0">
                      <a:solidFill>
                        <a:srgbClr val="3333FF"/>
                      </a:solidFill>
                    </a:rPr>
                    <a:t>site</a:t>
                  </a:r>
                  <a:endParaRPr lang="nb-NO" sz="1500" dirty="0" smtClean="0">
                    <a:solidFill>
                      <a:srgbClr val="3333FF"/>
                    </a:solidFill>
                  </a:endParaRPr>
                </a:p>
              </p:txBody>
            </p:sp>
            <p:cxnSp>
              <p:nvCxnSpPr>
                <p:cNvPr id="19" name="Straight Arrow Connector 18"/>
                <p:cNvCxnSpPr>
                  <a:stCxn id="18" idx="0"/>
                </p:cNvCxnSpPr>
                <p:nvPr/>
              </p:nvCxnSpPr>
              <p:spPr>
                <a:xfrm flipH="1" flipV="1">
                  <a:off x="872101" y="5249006"/>
                  <a:ext cx="5911" cy="233423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" name="Straight Arrow Connector 5"/>
            <p:cNvCxnSpPr/>
            <p:nvPr/>
          </p:nvCxnSpPr>
          <p:spPr>
            <a:xfrm>
              <a:off x="5967645" y="5977194"/>
              <a:ext cx="277547" cy="233423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566753" y="5977194"/>
              <a:ext cx="305508" cy="229284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614198" y="3308305"/>
            <a:ext cx="2241063" cy="1169551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8000"/>
                </a:solidFill>
              </a:rPr>
              <a:t>In </a:t>
            </a:r>
            <a:r>
              <a:rPr lang="nb-NO" sz="1400" dirty="0" err="1" smtClean="0">
                <a:solidFill>
                  <a:srgbClr val="008000"/>
                </a:solidFill>
              </a:rPr>
              <a:t>peridotites</a:t>
            </a:r>
            <a:r>
              <a:rPr lang="nb-NO" sz="1400" dirty="0" smtClean="0">
                <a:solidFill>
                  <a:srgbClr val="008000"/>
                </a:solidFill>
              </a:rPr>
              <a:t>, </a:t>
            </a:r>
            <a:r>
              <a:rPr lang="nb-NO" sz="1400" dirty="0" err="1" smtClean="0">
                <a:solidFill>
                  <a:srgbClr val="008000"/>
                </a:solidFill>
              </a:rPr>
              <a:t>bm</a:t>
            </a:r>
            <a:r>
              <a:rPr lang="nb-NO" sz="1400" dirty="0" smtClean="0">
                <a:solidFill>
                  <a:srgbClr val="008000"/>
                </a:solidFill>
              </a:rPr>
              <a:t> must hold</a:t>
            </a:r>
          </a:p>
          <a:p>
            <a:r>
              <a:rPr lang="nb-NO" sz="1400" dirty="0" err="1" smtClean="0">
                <a:solidFill>
                  <a:srgbClr val="008000"/>
                </a:solidFill>
              </a:rPr>
              <a:t>almost</a:t>
            </a:r>
            <a:r>
              <a:rPr lang="nb-NO" sz="1400" dirty="0" smtClean="0">
                <a:solidFill>
                  <a:srgbClr val="008000"/>
                </a:solidFill>
              </a:rPr>
              <a:t> all Al, </a:t>
            </a:r>
            <a:r>
              <a:rPr lang="nb-NO" sz="1400" dirty="0" err="1" smtClean="0">
                <a:solidFill>
                  <a:srgbClr val="008000"/>
                </a:solidFill>
              </a:rPr>
              <a:t>which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fits</a:t>
            </a:r>
            <a:r>
              <a:rPr lang="nb-NO" sz="1400" dirty="0" smtClean="0">
                <a:solidFill>
                  <a:srgbClr val="008000"/>
                </a:solidFill>
              </a:rPr>
              <a:t> best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in </a:t>
            </a:r>
            <a:r>
              <a:rPr lang="nb-NO" sz="1400" dirty="0" err="1" smtClean="0">
                <a:solidFill>
                  <a:srgbClr val="008000"/>
                </a:solidFill>
              </a:rPr>
              <a:t>the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small</a:t>
            </a:r>
            <a:r>
              <a:rPr lang="nb-NO" sz="1400" dirty="0" smtClean="0">
                <a:solidFill>
                  <a:srgbClr val="008000"/>
                </a:solidFill>
              </a:rPr>
              <a:t> B-</a:t>
            </a:r>
            <a:r>
              <a:rPr lang="nb-NO" sz="1400" dirty="0" err="1" smtClean="0">
                <a:solidFill>
                  <a:srgbClr val="008000"/>
                </a:solidFill>
              </a:rPr>
              <a:t>position</a:t>
            </a:r>
            <a:r>
              <a:rPr lang="nb-NO" sz="1400" dirty="0" smtClean="0">
                <a:solidFill>
                  <a:srgbClr val="008000"/>
                </a:solidFill>
              </a:rPr>
              <a:t>. The 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ideal charge </a:t>
            </a:r>
            <a:r>
              <a:rPr lang="nb-NO" sz="1400" dirty="0" err="1" smtClean="0">
                <a:solidFill>
                  <a:srgbClr val="008000"/>
                </a:solidFill>
              </a:rPr>
              <a:t>compensation</a:t>
            </a:r>
            <a:endParaRPr lang="nb-NO" sz="1400" dirty="0" smtClean="0">
              <a:solidFill>
                <a:srgbClr val="008000"/>
              </a:solidFill>
            </a:endParaRPr>
          </a:p>
          <a:p>
            <a:r>
              <a:rPr lang="nb-NO" sz="1400" dirty="0" smtClean="0">
                <a:solidFill>
                  <a:srgbClr val="008000"/>
                </a:solidFill>
              </a:rPr>
              <a:t>is by Fe</a:t>
            </a:r>
            <a:r>
              <a:rPr lang="nb-NO" sz="1400" baseline="30000" dirty="0" smtClean="0">
                <a:solidFill>
                  <a:srgbClr val="008000"/>
                </a:solidFill>
              </a:rPr>
              <a:t>3+ </a:t>
            </a:r>
            <a:r>
              <a:rPr lang="nb-NO" sz="1400" dirty="0" smtClean="0">
                <a:solidFill>
                  <a:srgbClr val="008000"/>
                </a:solidFill>
              </a:rPr>
              <a:t>in </a:t>
            </a:r>
            <a:r>
              <a:rPr lang="nb-NO" sz="1400" dirty="0" err="1" smtClean="0">
                <a:solidFill>
                  <a:srgbClr val="008000"/>
                </a:solidFill>
              </a:rPr>
              <a:t>the</a:t>
            </a:r>
            <a:r>
              <a:rPr lang="nb-NO" sz="1400" dirty="0" smtClean="0">
                <a:solidFill>
                  <a:srgbClr val="008000"/>
                </a:solidFill>
              </a:rPr>
              <a:t> A-</a:t>
            </a:r>
            <a:r>
              <a:rPr lang="nb-NO" sz="1400" dirty="0" err="1" smtClean="0">
                <a:solidFill>
                  <a:srgbClr val="008000"/>
                </a:solidFill>
              </a:rPr>
              <a:t>position</a:t>
            </a:r>
            <a:r>
              <a:rPr lang="nb-NO" sz="1400" dirty="0" smtClean="0">
                <a:solidFill>
                  <a:srgbClr val="008000"/>
                </a:solidFill>
              </a:rPr>
              <a:t>.</a:t>
            </a:r>
            <a:endParaRPr lang="en-GB" sz="1400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5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2660" y="244190"/>
            <a:ext cx="5114989" cy="2375009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 err="1" smtClean="0">
                <a:solidFill>
                  <a:srgbClr val="3366FF"/>
                </a:solidFill>
              </a:rPr>
              <a:t>Below</a:t>
            </a:r>
            <a:r>
              <a:rPr lang="nb-NO" sz="2400" b="1" dirty="0" smtClean="0">
                <a:solidFill>
                  <a:srgbClr val="3366FF"/>
                </a:solidFill>
              </a:rPr>
              <a:t> </a:t>
            </a:r>
            <a:r>
              <a:rPr lang="nb-NO" sz="2400" b="1" dirty="0" err="1">
                <a:solidFill>
                  <a:srgbClr val="3366FF"/>
                </a:solidFill>
              </a:rPr>
              <a:t>about</a:t>
            </a:r>
            <a:r>
              <a:rPr lang="nb-NO" sz="2400" b="1" dirty="0">
                <a:solidFill>
                  <a:srgbClr val="3366FF"/>
                </a:solidFill>
              </a:rPr>
              <a:t> 250 </a:t>
            </a:r>
            <a:r>
              <a:rPr lang="nb-NO" sz="2400" b="1" dirty="0" smtClean="0">
                <a:solidFill>
                  <a:srgbClr val="3366FF"/>
                </a:solidFill>
              </a:rPr>
              <a:t>km </a:t>
            </a:r>
            <a:r>
              <a:rPr lang="nb-NO" sz="2400" b="1" dirty="0" err="1" smtClean="0">
                <a:solidFill>
                  <a:srgbClr val="3366FF"/>
                </a:solidFill>
              </a:rPr>
              <a:t>depth</a:t>
            </a:r>
            <a:endParaRPr lang="nb-NO" sz="2400" dirty="0" smtClean="0">
              <a:solidFill>
                <a:srgbClr val="3366FF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 smtClean="0">
                <a:solidFill>
                  <a:srgbClr val="3366FF"/>
                </a:solidFill>
              </a:rPr>
              <a:t>Redox</a:t>
            </a:r>
            <a:r>
              <a:rPr lang="nb-NO" dirty="0" smtClean="0">
                <a:solidFill>
                  <a:srgbClr val="3366FF"/>
                </a:solidFill>
              </a:rPr>
              <a:t> </a:t>
            </a:r>
            <a:r>
              <a:rPr lang="nb-NO" dirty="0" err="1" smtClean="0">
                <a:solidFill>
                  <a:srgbClr val="3366FF"/>
                </a:solidFill>
              </a:rPr>
              <a:t>reactions</a:t>
            </a:r>
            <a:r>
              <a:rPr lang="nb-NO" dirty="0" smtClean="0">
                <a:solidFill>
                  <a:srgbClr val="3366FF"/>
                </a:solidFill>
              </a:rPr>
              <a:t>: </a:t>
            </a:r>
            <a:r>
              <a:rPr lang="nb-NO" dirty="0" err="1" smtClean="0">
                <a:solidFill>
                  <a:srgbClr val="3366FF"/>
                </a:solidFill>
              </a:rPr>
              <a:t>reduced</a:t>
            </a:r>
            <a:r>
              <a:rPr lang="nb-NO" dirty="0" smtClean="0">
                <a:solidFill>
                  <a:srgbClr val="3366FF"/>
                </a:solidFill>
              </a:rPr>
              <a:t> </a:t>
            </a:r>
            <a:r>
              <a:rPr lang="nb-NO" dirty="0" err="1" smtClean="0">
                <a:solidFill>
                  <a:srgbClr val="3366FF"/>
                </a:solidFill>
              </a:rPr>
              <a:t>conditions</a:t>
            </a:r>
            <a:r>
              <a:rPr lang="nb-NO" dirty="0" smtClean="0">
                <a:solidFill>
                  <a:srgbClr val="3366FF"/>
                </a:solidFill>
              </a:rPr>
              <a:t> and Fe-metal</a:t>
            </a:r>
          </a:p>
          <a:p>
            <a:pPr>
              <a:lnSpc>
                <a:spcPts val="1800"/>
              </a:lnSpc>
            </a:pPr>
            <a:endParaRPr lang="nb-NO" sz="800" dirty="0"/>
          </a:p>
          <a:p>
            <a:pPr>
              <a:lnSpc>
                <a:spcPts val="1800"/>
              </a:lnSpc>
            </a:pPr>
            <a:r>
              <a:rPr lang="nb-NO" dirty="0" smtClean="0"/>
              <a:t>- Bulk mantle peridotite:</a:t>
            </a:r>
            <a:r>
              <a:rPr lang="en-GB" dirty="0" smtClean="0">
                <a:solidFill>
                  <a:srgbClr val="9900CC"/>
                </a:solidFill>
              </a:rPr>
              <a:t> </a:t>
            </a:r>
            <a:r>
              <a:rPr lang="nb-NO" dirty="0" smtClean="0">
                <a:solidFill>
                  <a:srgbClr val="9900CC"/>
                </a:solidFill>
              </a:rPr>
              <a:t>Fe</a:t>
            </a:r>
            <a:r>
              <a:rPr lang="nb-NO" baseline="30000" dirty="0" smtClean="0">
                <a:solidFill>
                  <a:srgbClr val="9900CC"/>
                </a:solidFill>
              </a:rPr>
              <a:t>3+</a:t>
            </a:r>
            <a:r>
              <a:rPr lang="nb-NO" sz="800" baseline="30000" dirty="0" smtClean="0">
                <a:solidFill>
                  <a:srgbClr val="9900CC"/>
                </a:solidFill>
              </a:rPr>
              <a:t> </a:t>
            </a:r>
            <a:r>
              <a:rPr lang="nb-NO" b="1" dirty="0" smtClean="0">
                <a:solidFill>
                  <a:srgbClr val="9900CC"/>
                </a:solidFill>
              </a:rPr>
              <a:t>/</a:t>
            </a:r>
            <a:r>
              <a:rPr lang="nb-NO" sz="800" b="1" dirty="0" smtClean="0">
                <a:solidFill>
                  <a:srgbClr val="9900CC"/>
                </a:solidFill>
              </a:rPr>
              <a:t> </a:t>
            </a:r>
            <a:r>
              <a:rPr lang="nb-NO" dirty="0" err="1" smtClean="0">
                <a:solidFill>
                  <a:srgbClr val="9900CC"/>
                </a:solidFill>
              </a:rPr>
              <a:t>Fe</a:t>
            </a:r>
            <a:r>
              <a:rPr lang="nb-NO" baseline="30000" dirty="0" err="1" smtClean="0">
                <a:solidFill>
                  <a:srgbClr val="9900CC"/>
                </a:solidFill>
              </a:rPr>
              <a:t>total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b="1" dirty="0" smtClean="0">
                <a:solidFill>
                  <a:srgbClr val="9900CC"/>
                </a:solidFill>
              </a:rPr>
              <a:t>≈ 2%</a:t>
            </a:r>
            <a:endParaRPr lang="nb-NO" dirty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 smtClean="0"/>
              <a:t>- The </a:t>
            </a:r>
            <a:r>
              <a:rPr lang="nb-NO" b="1" dirty="0" smtClean="0"/>
              <a:t>dominant</a:t>
            </a:r>
            <a:r>
              <a:rPr lang="nb-NO" dirty="0" smtClean="0"/>
              <a:t> minerals </a:t>
            </a:r>
            <a:r>
              <a:rPr lang="nb-NO" b="1" dirty="0" smtClean="0">
                <a:solidFill>
                  <a:srgbClr val="FF0000"/>
                </a:solidFill>
              </a:rPr>
              <a:t>garnet</a:t>
            </a:r>
            <a:r>
              <a:rPr lang="nb-NO" dirty="0" smtClean="0"/>
              <a:t> and </a:t>
            </a:r>
            <a:r>
              <a:rPr lang="nb-NO" b="1" dirty="0" smtClean="0">
                <a:solidFill>
                  <a:srgbClr val="0066FF"/>
                </a:solidFill>
              </a:rPr>
              <a:t>bridgmanite</a:t>
            </a:r>
            <a:r>
              <a:rPr lang="nb-NO" dirty="0" smtClean="0"/>
              <a:t>,</a:t>
            </a:r>
          </a:p>
          <a:p>
            <a:pPr>
              <a:lnSpc>
                <a:spcPts val="1800"/>
              </a:lnSpc>
            </a:pPr>
            <a:r>
              <a:rPr lang="nb-NO" dirty="0" smtClean="0"/>
              <a:t>    however, have </a:t>
            </a:r>
            <a:r>
              <a:rPr lang="nb-NO" dirty="0">
                <a:solidFill>
                  <a:srgbClr val="9900CC"/>
                </a:solidFill>
              </a:rPr>
              <a:t>Fe</a:t>
            </a:r>
            <a:r>
              <a:rPr lang="nb-NO" baseline="30000" dirty="0">
                <a:solidFill>
                  <a:srgbClr val="9900CC"/>
                </a:solidFill>
              </a:rPr>
              <a:t>3+</a:t>
            </a:r>
            <a:r>
              <a:rPr lang="nb-NO" sz="800" baseline="30000" dirty="0">
                <a:solidFill>
                  <a:srgbClr val="9900CC"/>
                </a:solidFill>
              </a:rPr>
              <a:t> </a:t>
            </a:r>
            <a:r>
              <a:rPr lang="nb-NO" b="1" dirty="0">
                <a:solidFill>
                  <a:srgbClr val="9900CC"/>
                </a:solidFill>
              </a:rPr>
              <a:t>/</a:t>
            </a:r>
            <a:r>
              <a:rPr lang="nb-NO" sz="800" b="1" dirty="0">
                <a:solidFill>
                  <a:srgbClr val="9900CC"/>
                </a:solidFill>
              </a:rPr>
              <a:t> </a:t>
            </a:r>
            <a:r>
              <a:rPr lang="nb-NO" dirty="0" err="1">
                <a:solidFill>
                  <a:srgbClr val="9900CC"/>
                </a:solidFill>
              </a:rPr>
              <a:t>Fe</a:t>
            </a:r>
            <a:r>
              <a:rPr lang="nb-NO" baseline="30000" dirty="0" err="1">
                <a:solidFill>
                  <a:srgbClr val="9900CC"/>
                </a:solidFill>
              </a:rPr>
              <a:t>total</a:t>
            </a:r>
            <a:r>
              <a:rPr lang="nb-NO" dirty="0">
                <a:solidFill>
                  <a:srgbClr val="9900CC"/>
                </a:solidFill>
              </a:rPr>
              <a:t> of  </a:t>
            </a:r>
            <a:r>
              <a:rPr lang="nb-NO" b="1" dirty="0" smtClean="0">
                <a:solidFill>
                  <a:srgbClr val="9900CC"/>
                </a:solidFill>
              </a:rPr>
              <a:t>30 </a:t>
            </a:r>
            <a:r>
              <a:rPr lang="nb-NO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- </a:t>
            </a:r>
            <a:r>
              <a:rPr lang="nb-NO" b="1" dirty="0" smtClean="0">
                <a:solidFill>
                  <a:srgbClr val="9900CC"/>
                </a:solidFill>
              </a:rPr>
              <a:t>70</a:t>
            </a:r>
            <a:r>
              <a:rPr lang="nb-NO" dirty="0" smtClean="0">
                <a:solidFill>
                  <a:srgbClr val="9900CC"/>
                </a:solidFill>
              </a:rPr>
              <a:t>%</a:t>
            </a:r>
            <a:endParaRPr lang="nb-NO" dirty="0"/>
          </a:p>
          <a:p>
            <a:pPr>
              <a:lnSpc>
                <a:spcPts val="1800"/>
              </a:lnSpc>
            </a:pPr>
            <a:endParaRPr lang="nb-NO" dirty="0" smtClean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r>
              <a:rPr lang="nb-NO" dirty="0" smtClean="0"/>
              <a:t>- This leads to the precipitation of </a:t>
            </a:r>
            <a:r>
              <a:rPr lang="nb-NO" b="1" dirty="0" smtClean="0"/>
              <a:t>Fe-metal</a:t>
            </a:r>
            <a:r>
              <a:rPr lang="nb-NO" dirty="0" smtClean="0"/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75656" y="5157192"/>
            <a:ext cx="5758308" cy="1195199"/>
            <a:chOff x="771817" y="2947884"/>
            <a:chExt cx="5758308" cy="1195199"/>
          </a:xfrm>
          <a:solidFill>
            <a:srgbClr val="E2E2E2"/>
          </a:solidFill>
        </p:grpSpPr>
        <p:sp>
          <p:nvSpPr>
            <p:cNvPr id="15" name="TextBox 14"/>
            <p:cNvSpPr txBox="1"/>
            <p:nvPr/>
          </p:nvSpPr>
          <p:spPr>
            <a:xfrm>
              <a:off x="771817" y="2947884"/>
              <a:ext cx="5758308" cy="11951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nb-NO" sz="2200" b="1" dirty="0" err="1" smtClean="0"/>
                <a:t>Metallic</a:t>
              </a:r>
              <a:r>
                <a:rPr lang="nb-NO" sz="2200" b="1" dirty="0" smtClean="0"/>
                <a:t> Fe will reduce </a:t>
              </a:r>
              <a:r>
                <a:rPr lang="nb-NO" sz="2200" b="1" dirty="0" smtClean="0">
                  <a:solidFill>
                    <a:srgbClr val="CC6600"/>
                  </a:solidFill>
                </a:rPr>
                <a:t>carbonate</a:t>
              </a:r>
              <a:r>
                <a:rPr lang="nb-NO" sz="2200" b="1" dirty="0" smtClean="0"/>
                <a:t> to 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diamond</a:t>
              </a:r>
              <a:r>
                <a:rPr lang="nb-NO" sz="2200" b="1" dirty="0" smtClean="0"/>
                <a:t>:</a:t>
              </a:r>
              <a:endParaRPr lang="en-GB" sz="2200" b="1" dirty="0">
                <a:solidFill>
                  <a:srgbClr val="9900CC"/>
                </a:solidFill>
              </a:endParaRPr>
            </a:p>
            <a:p>
              <a:pPr>
                <a:lnSpc>
                  <a:spcPts val="2800"/>
                </a:lnSpc>
              </a:pP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e.g.:    2 Fe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+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>
                  <a:solidFill>
                    <a:srgbClr val="CC6600"/>
                  </a:solidFill>
                </a:rPr>
                <a:t>MgCO</a:t>
              </a:r>
              <a:r>
                <a:rPr lang="nb-NO" sz="2200" b="1" baseline="-25000" dirty="0" smtClean="0">
                  <a:solidFill>
                    <a:srgbClr val="CC6600"/>
                  </a:solidFill>
                </a:rPr>
                <a:t>3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/>
                <a:t>=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C  </a:t>
              </a:r>
              <a:r>
                <a:rPr lang="nb-NO" sz="2200" b="1" dirty="0" smtClean="0"/>
                <a:t>+</a:t>
              </a:r>
              <a:r>
                <a:rPr lang="nb-NO" sz="2200" b="1" dirty="0" smtClean="0">
                  <a:solidFill>
                    <a:srgbClr val="9900CC"/>
                  </a:solidFill>
                </a:rPr>
                <a:t>  </a:t>
              </a:r>
              <a:r>
                <a:rPr lang="nb-NO" sz="2200" b="1" dirty="0" smtClean="0">
                  <a:solidFill>
                    <a:srgbClr val="008000"/>
                  </a:solidFill>
                </a:rPr>
                <a:t>MgFe</a:t>
              </a:r>
              <a:r>
                <a:rPr lang="nb-NO" sz="2200" b="1" baseline="-25000" dirty="0" smtClean="0">
                  <a:solidFill>
                    <a:srgbClr val="008000"/>
                  </a:solidFill>
                </a:rPr>
                <a:t>2</a:t>
              </a:r>
              <a:r>
                <a:rPr lang="nb-NO" sz="2200" b="1" dirty="0" smtClean="0">
                  <a:solidFill>
                    <a:srgbClr val="008000"/>
                  </a:solidFill>
                </a:rPr>
                <a:t>O</a:t>
              </a:r>
              <a:r>
                <a:rPr lang="nb-NO" sz="2200" b="1" baseline="-25000" dirty="0" smtClean="0">
                  <a:solidFill>
                    <a:srgbClr val="008000"/>
                  </a:solidFill>
                </a:rPr>
                <a:t>3</a:t>
              </a:r>
            </a:p>
            <a:p>
              <a:pPr>
                <a:lnSpc>
                  <a:spcPts val="2800"/>
                </a:lnSpc>
              </a:pPr>
              <a:endParaRPr lang="nb-NO" sz="2200" b="1" dirty="0">
                <a:solidFill>
                  <a:srgbClr val="008000"/>
                </a:solidFill>
              </a:endParaRPr>
            </a:p>
            <a:p>
              <a:pPr>
                <a:lnSpc>
                  <a:spcPts val="600"/>
                </a:lnSpc>
              </a:pPr>
              <a:endParaRPr lang="nb-NO" sz="1200" b="1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0595" y="3667964"/>
              <a:ext cx="1332416" cy="338554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rgbClr val="008000"/>
                  </a:solidFill>
                </a:rPr>
                <a:t>fp, (Mg,Fe)O</a:t>
              </a:r>
              <a:endParaRPr lang="en-GB" sz="16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7624" y="3212976"/>
            <a:ext cx="6428258" cy="1135572"/>
            <a:chOff x="1259632" y="3191685"/>
            <a:chExt cx="6428258" cy="1135572"/>
          </a:xfrm>
        </p:grpSpPr>
        <p:grpSp>
          <p:nvGrpSpPr>
            <p:cNvPr id="14" name="Group 13"/>
            <p:cNvGrpSpPr/>
            <p:nvPr/>
          </p:nvGrpSpPr>
          <p:grpSpPr>
            <a:xfrm>
              <a:off x="1259632" y="3501848"/>
              <a:ext cx="6428258" cy="825409"/>
              <a:chOff x="119956" y="1628800"/>
              <a:chExt cx="6428258" cy="82540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19956" y="1628800"/>
                <a:ext cx="639136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GB" sz="1600" dirty="0" smtClean="0">
                    <a:solidFill>
                      <a:srgbClr val="008000"/>
                    </a:solidFill>
                  </a:rPr>
                  <a:t>2 Fe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2</a:t>
                </a:r>
                <a:r>
                  <a:rPr lang="en-GB" sz="1600" dirty="0" smtClean="0">
                    <a:solidFill>
                      <a:srgbClr val="008000"/>
                    </a:solidFill>
                  </a:rPr>
                  <a:t>SiO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4 </a:t>
                </a:r>
                <a:r>
                  <a:rPr lang="en-GB" sz="1600" dirty="0" smtClean="0">
                    <a:solidFill>
                      <a:srgbClr val="008000"/>
                    </a:solidFill>
                  </a:rPr>
                  <a:t>+ 2 Mg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2</a:t>
                </a:r>
                <a:r>
                  <a:rPr lang="en-GB" sz="1600" dirty="0" smtClean="0">
                    <a:solidFill>
                      <a:srgbClr val="008000"/>
                    </a:solidFill>
                  </a:rPr>
                  <a:t>SiO</a:t>
                </a:r>
                <a:r>
                  <a:rPr lang="en-GB" sz="1600" baseline="-25000" dirty="0" smtClean="0">
                    <a:solidFill>
                      <a:srgbClr val="008000"/>
                    </a:solidFill>
                  </a:rPr>
                  <a:t>4</a:t>
                </a:r>
                <a:r>
                  <a:rPr lang="en-GB" sz="1600" dirty="0" smtClean="0"/>
                  <a:t>  + 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Al</a:t>
                </a:r>
                <a:r>
                  <a:rPr lang="en-GB" sz="1600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O</a:t>
                </a:r>
                <a:r>
                  <a:rPr lang="en-GB" sz="1600" baseline="-25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GB" sz="1600" dirty="0" smtClean="0"/>
                  <a:t>   </a:t>
                </a:r>
                <a:r>
                  <a:rPr lang="en-GB" sz="1600" b="1" dirty="0" smtClean="0"/>
                  <a:t>=</a:t>
                </a:r>
                <a:r>
                  <a:rPr lang="en-GB" sz="1600" dirty="0" smtClean="0"/>
                  <a:t>   </a:t>
                </a:r>
                <a:r>
                  <a:rPr lang="en-GB" sz="1600" dirty="0" smtClean="0">
                    <a:solidFill>
                      <a:srgbClr val="0066FF"/>
                    </a:solidFill>
                  </a:rPr>
                  <a:t>2 </a:t>
                </a:r>
                <a:r>
                  <a:rPr lang="en-GB" sz="1600" b="1" dirty="0" smtClean="0">
                    <a:solidFill>
                      <a:srgbClr val="3333FF"/>
                    </a:solidFill>
                  </a:rPr>
                  <a:t>FeAlO</a:t>
                </a:r>
                <a:r>
                  <a:rPr lang="en-GB" sz="1600" b="1" baseline="-25000" dirty="0" smtClean="0">
                    <a:solidFill>
                      <a:srgbClr val="3333FF"/>
                    </a:solidFill>
                  </a:rPr>
                  <a:t>3 </a:t>
                </a:r>
                <a:r>
                  <a:rPr lang="en-GB" sz="1600" dirty="0" smtClean="0">
                    <a:solidFill>
                      <a:srgbClr val="0066FF"/>
                    </a:solidFill>
                  </a:rPr>
                  <a:t>+ 4 MgSiO</a:t>
                </a:r>
                <a:r>
                  <a:rPr lang="en-GB" sz="1600" baseline="-25000" dirty="0" smtClean="0">
                    <a:solidFill>
                      <a:srgbClr val="0066FF"/>
                    </a:solidFill>
                  </a:rPr>
                  <a:t>3</a:t>
                </a:r>
                <a:r>
                  <a:rPr lang="en-GB" sz="1600" dirty="0" smtClean="0"/>
                  <a:t>  +  </a:t>
                </a:r>
                <a:r>
                  <a:rPr lang="en-GB" sz="1600" dirty="0" err="1" smtClean="0">
                    <a:solidFill>
                      <a:srgbClr val="008000"/>
                    </a:solidFill>
                  </a:rPr>
                  <a:t>FeO</a:t>
                </a:r>
                <a:r>
                  <a:rPr lang="en-GB" sz="1600" dirty="0" smtClean="0"/>
                  <a:t>  +  </a:t>
                </a:r>
                <a:r>
                  <a:rPr lang="en-GB" b="1" dirty="0" smtClean="0"/>
                  <a:t>Fe</a:t>
                </a:r>
                <a:endParaRPr lang="en-GB" b="1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82859" y="1951871"/>
                <a:ext cx="6365355" cy="502338"/>
                <a:chOff x="182859" y="1951871"/>
                <a:chExt cx="6365355" cy="502338"/>
              </a:xfrm>
            </p:grpSpPr>
            <p:sp>
              <p:nvSpPr>
                <p:cNvPr id="6" name="Right Brace 5"/>
                <p:cNvSpPr/>
                <p:nvPr/>
              </p:nvSpPr>
              <p:spPr>
                <a:xfrm rot="5400000">
                  <a:off x="1063293" y="1091314"/>
                  <a:ext cx="177686" cy="1938553"/>
                </a:xfrm>
                <a:prstGeom prst="rightBrace">
                  <a:avLst/>
                </a:prstGeom>
                <a:ln w="63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822677" y="2054099"/>
                  <a:ext cx="6270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2000" b="1" dirty="0" smtClean="0">
                      <a:solidFill>
                        <a:srgbClr val="008000"/>
                      </a:solidFill>
                    </a:rPr>
                    <a:t>rwd</a:t>
                  </a:r>
                  <a:endParaRPr lang="en-GB" sz="20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961934" y="2044614"/>
                  <a:ext cx="54053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2000" b="1" dirty="0" smtClean="0">
                      <a:solidFill>
                        <a:srgbClr val="0066FF"/>
                      </a:solidFill>
                    </a:rPr>
                    <a:t>bm</a:t>
                  </a:r>
                  <a:endParaRPr lang="en-GB" sz="2000" b="1" dirty="0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9" name="Right Brace 8"/>
                <p:cNvSpPr/>
                <p:nvPr/>
              </p:nvSpPr>
              <p:spPr>
                <a:xfrm rot="5400000">
                  <a:off x="4122775" y="1106406"/>
                  <a:ext cx="190498" cy="1905833"/>
                </a:xfrm>
                <a:prstGeom prst="rightBrace">
                  <a:avLst/>
                </a:prstGeom>
                <a:noFill/>
                <a:ln w="635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225422" y="1997434"/>
                  <a:ext cx="668773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400"/>
                    </a:lnSpc>
                  </a:pPr>
                  <a:r>
                    <a:rPr lang="nb-NO" sz="1200" dirty="0" smtClean="0">
                      <a:solidFill>
                        <a:srgbClr val="FF0000"/>
                      </a:solidFill>
                    </a:rPr>
                    <a:t>from ga</a:t>
                  </a:r>
                  <a:endParaRPr lang="en-GB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461059" y="1959482"/>
                  <a:ext cx="312906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400"/>
                    </a:lnSpc>
                  </a:pPr>
                  <a:r>
                    <a:rPr lang="nb-NO" sz="1200" dirty="0" smtClean="0">
                      <a:solidFill>
                        <a:srgbClr val="008000"/>
                      </a:solidFill>
                    </a:rPr>
                    <a:t>fp</a:t>
                  </a:r>
                  <a:endParaRPr lang="en-GB" sz="12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974018" y="1951871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nb-NO" sz="1050" dirty="0" err="1" smtClean="0"/>
                    <a:t>FeNiS</a:t>
                  </a:r>
                  <a:r>
                    <a:rPr lang="nb-NO" sz="1050" dirty="0" smtClean="0"/>
                    <a:t>-</a:t>
                  </a:r>
                </a:p>
                <a:p>
                  <a:pPr>
                    <a:lnSpc>
                      <a:spcPts val="1200"/>
                    </a:lnSpc>
                  </a:pPr>
                  <a:r>
                    <a:rPr lang="nb-NO" sz="1050" dirty="0" smtClean="0"/>
                    <a:t> </a:t>
                  </a:r>
                  <a:r>
                    <a:rPr lang="nb-NO" sz="1050" dirty="0" err="1" smtClean="0"/>
                    <a:t>alloy</a:t>
                  </a:r>
                  <a:endParaRPr lang="en-GB" sz="1050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1259632" y="3191685"/>
              <a:ext cx="3589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Reaction</a:t>
              </a:r>
              <a:r>
                <a:rPr lang="nb-NO" dirty="0" smtClean="0"/>
                <a:t> at </a:t>
              </a:r>
              <a:r>
                <a:rPr lang="nb-NO" dirty="0" err="1" smtClean="0"/>
                <a:t>the</a:t>
              </a:r>
              <a:r>
                <a:rPr lang="nb-NO" dirty="0" smtClean="0"/>
                <a:t> 660 km </a:t>
              </a:r>
              <a:r>
                <a:rPr lang="nb-NO" dirty="0" err="1" smtClean="0"/>
                <a:t>discontinuity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899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694" y="111154"/>
            <a:ext cx="4810462" cy="451406"/>
          </a:xfrm>
          <a:prstGeom prst="rect">
            <a:avLst/>
          </a:prstGeom>
          <a:solidFill>
            <a:srgbClr val="EB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Lower mantle iron disproportionation</a:t>
            </a:r>
            <a:endParaRPr lang="en-GB" sz="2400" baseline="300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97" y="764233"/>
            <a:ext cx="7404591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1800" b="1" dirty="0" smtClean="0">
                <a:solidFill>
                  <a:srgbClr val="0000FF"/>
                </a:solidFill>
              </a:rPr>
              <a:t>Reaction at the 660 </a:t>
            </a:r>
            <a:r>
              <a:rPr lang="en-GB" sz="1800" b="1" dirty="0">
                <a:solidFill>
                  <a:srgbClr val="0000FF"/>
                </a:solidFill>
              </a:rPr>
              <a:t>km </a:t>
            </a:r>
            <a:r>
              <a:rPr lang="en-GB" sz="1800" b="1" dirty="0" smtClean="0">
                <a:solidFill>
                  <a:srgbClr val="0000FF"/>
                </a:solidFill>
              </a:rPr>
              <a:t>boundary</a:t>
            </a:r>
            <a:r>
              <a:rPr lang="en-GB" sz="18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ts val="2800"/>
              </a:lnSpc>
            </a:pPr>
            <a:r>
              <a:rPr lang="en-GB" sz="1800" dirty="0" err="1" smtClean="0"/>
              <a:t>ringwoodite</a:t>
            </a:r>
            <a:r>
              <a:rPr lang="en-GB" sz="1800" dirty="0" smtClean="0"/>
              <a:t> (</a:t>
            </a:r>
            <a:r>
              <a:rPr lang="en-GB" sz="1800" dirty="0" err="1" smtClean="0"/>
              <a:t>rwd</a:t>
            </a:r>
            <a:r>
              <a:rPr lang="en-GB" sz="1800" dirty="0" smtClean="0"/>
              <a:t>) + garnet  =  </a:t>
            </a:r>
            <a:r>
              <a:rPr lang="en-GB" sz="1800" dirty="0" err="1" smtClean="0"/>
              <a:t>bridgmanite</a:t>
            </a:r>
            <a:r>
              <a:rPr lang="en-GB" sz="1800" dirty="0" smtClean="0"/>
              <a:t> (</a:t>
            </a:r>
            <a:r>
              <a:rPr lang="en-GB" sz="1800" dirty="0" err="1" smtClean="0"/>
              <a:t>bm</a:t>
            </a:r>
            <a:r>
              <a:rPr lang="en-GB" sz="1800" dirty="0" smtClean="0"/>
              <a:t>)  +  </a:t>
            </a:r>
            <a:r>
              <a:rPr lang="en-GB" sz="1800" dirty="0" err="1" smtClean="0"/>
              <a:t>ferropericlase</a:t>
            </a:r>
            <a:r>
              <a:rPr lang="en-GB" sz="1800" dirty="0" smtClean="0"/>
              <a:t> (</a:t>
            </a:r>
            <a:r>
              <a:rPr lang="en-GB" sz="1800" dirty="0" err="1" smtClean="0"/>
              <a:t>fp</a:t>
            </a:r>
            <a:r>
              <a:rPr lang="en-GB" sz="1800" dirty="0" smtClean="0"/>
              <a:t>) + metal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1694443"/>
            <a:ext cx="71465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1800" dirty="0" smtClean="0">
                <a:solidFill>
                  <a:srgbClr val="008000"/>
                </a:solidFill>
              </a:rPr>
              <a:t>2 Fe</a:t>
            </a:r>
            <a:r>
              <a:rPr lang="en-GB" sz="1800" baseline="-25000" dirty="0" smtClean="0">
                <a:solidFill>
                  <a:srgbClr val="008000"/>
                </a:solidFill>
              </a:rPr>
              <a:t>2</a:t>
            </a:r>
            <a:r>
              <a:rPr lang="en-GB" sz="1800" dirty="0" smtClean="0">
                <a:solidFill>
                  <a:srgbClr val="008000"/>
                </a:solidFill>
              </a:rPr>
              <a:t>SiO</a:t>
            </a:r>
            <a:r>
              <a:rPr lang="en-GB" sz="1800" baseline="-25000" dirty="0" smtClean="0">
                <a:solidFill>
                  <a:srgbClr val="008000"/>
                </a:solidFill>
              </a:rPr>
              <a:t>4 </a:t>
            </a:r>
            <a:r>
              <a:rPr lang="en-GB" sz="1800" dirty="0" smtClean="0">
                <a:solidFill>
                  <a:srgbClr val="008000"/>
                </a:solidFill>
              </a:rPr>
              <a:t>+ 2 Mg</a:t>
            </a:r>
            <a:r>
              <a:rPr lang="en-GB" sz="1800" baseline="-25000" dirty="0" smtClean="0">
                <a:solidFill>
                  <a:srgbClr val="008000"/>
                </a:solidFill>
              </a:rPr>
              <a:t>2</a:t>
            </a:r>
            <a:r>
              <a:rPr lang="en-GB" sz="1800" dirty="0" smtClean="0">
                <a:solidFill>
                  <a:srgbClr val="008000"/>
                </a:solidFill>
              </a:rPr>
              <a:t>SiO</a:t>
            </a:r>
            <a:r>
              <a:rPr lang="en-GB" sz="1800" baseline="-25000" dirty="0" smtClean="0">
                <a:solidFill>
                  <a:srgbClr val="008000"/>
                </a:solidFill>
              </a:rPr>
              <a:t>4</a:t>
            </a:r>
            <a:r>
              <a:rPr lang="en-GB" sz="1800" dirty="0" smtClean="0">
                <a:solidFill>
                  <a:srgbClr val="008000"/>
                </a:solidFill>
              </a:rPr>
              <a:t>  </a:t>
            </a:r>
            <a:r>
              <a:rPr lang="en-GB" sz="1800" dirty="0" smtClean="0"/>
              <a:t>+  </a:t>
            </a:r>
            <a:r>
              <a:rPr lang="en-GB" sz="1800" dirty="0" smtClean="0">
                <a:solidFill>
                  <a:srgbClr val="FF0000"/>
                </a:solidFill>
              </a:rPr>
              <a:t>Al</a:t>
            </a:r>
            <a:r>
              <a:rPr lang="en-GB" sz="1800" baseline="-25000" dirty="0" smtClean="0">
                <a:solidFill>
                  <a:srgbClr val="FF0000"/>
                </a:solidFill>
              </a:rPr>
              <a:t>2</a:t>
            </a:r>
            <a:r>
              <a:rPr lang="en-GB" sz="1800" dirty="0" smtClean="0">
                <a:solidFill>
                  <a:srgbClr val="FF0000"/>
                </a:solidFill>
              </a:rPr>
              <a:t>O</a:t>
            </a:r>
            <a:r>
              <a:rPr lang="en-GB" sz="1800" baseline="-25000" dirty="0" smtClean="0">
                <a:solidFill>
                  <a:srgbClr val="FF0000"/>
                </a:solidFill>
              </a:rPr>
              <a:t>3</a:t>
            </a:r>
            <a:r>
              <a:rPr lang="en-GB" sz="1800" dirty="0" smtClean="0"/>
              <a:t>    </a:t>
            </a:r>
            <a:r>
              <a:rPr lang="en-GB" sz="1800" b="1" dirty="0" smtClean="0"/>
              <a:t>=</a:t>
            </a:r>
            <a:r>
              <a:rPr lang="en-GB" sz="1800" dirty="0" smtClean="0"/>
              <a:t>   </a:t>
            </a:r>
            <a:r>
              <a:rPr lang="en-GB" sz="1800" dirty="0" smtClean="0">
                <a:solidFill>
                  <a:srgbClr val="3366FF"/>
                </a:solidFill>
              </a:rPr>
              <a:t>2 FeAlO</a:t>
            </a:r>
            <a:r>
              <a:rPr lang="en-GB" sz="1800" baseline="-25000" dirty="0" smtClean="0">
                <a:solidFill>
                  <a:srgbClr val="3366FF"/>
                </a:solidFill>
              </a:rPr>
              <a:t>3 </a:t>
            </a:r>
            <a:r>
              <a:rPr lang="en-GB" sz="1800" dirty="0" smtClean="0">
                <a:solidFill>
                  <a:srgbClr val="3366FF"/>
                </a:solidFill>
              </a:rPr>
              <a:t>+ 4 MgSiO</a:t>
            </a:r>
            <a:r>
              <a:rPr lang="en-GB" sz="1800" baseline="-25000" dirty="0" smtClean="0">
                <a:solidFill>
                  <a:srgbClr val="3366FF"/>
                </a:solidFill>
              </a:rPr>
              <a:t>3</a:t>
            </a:r>
            <a:r>
              <a:rPr lang="en-GB" sz="1800" dirty="0" smtClean="0">
                <a:solidFill>
                  <a:srgbClr val="0066FF"/>
                </a:solidFill>
              </a:rPr>
              <a:t>  </a:t>
            </a:r>
            <a:r>
              <a:rPr lang="en-GB" sz="1800" dirty="0" smtClean="0"/>
              <a:t>+  </a:t>
            </a:r>
            <a:r>
              <a:rPr lang="en-GB" sz="1800" dirty="0" err="1" smtClean="0"/>
              <a:t>FeO</a:t>
            </a:r>
            <a:r>
              <a:rPr lang="en-GB" sz="1800" baseline="-25000" dirty="0" smtClean="0"/>
              <a:t> </a:t>
            </a:r>
            <a:r>
              <a:rPr lang="en-GB" sz="1800" dirty="0" smtClean="0"/>
              <a:t> +  </a:t>
            </a:r>
            <a:r>
              <a:rPr lang="en-GB" sz="1800" b="1" dirty="0" smtClean="0"/>
              <a:t>Fe</a:t>
            </a:r>
            <a:endParaRPr lang="en-GB" sz="1800" b="1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1308895" y="1123080"/>
            <a:ext cx="190497" cy="2140468"/>
          </a:xfrm>
          <a:prstGeom prst="rightBrace">
            <a:avLst/>
          </a:prstGeom>
          <a:ln w="63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072761" y="2202945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008000"/>
                </a:solidFill>
              </a:rPr>
              <a:t>rwd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1512" y="2151593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3366FF"/>
                </a:solidFill>
              </a:rPr>
              <a:t>bm</a:t>
            </a:r>
            <a:endParaRPr lang="en-GB" sz="2000" b="1" dirty="0">
              <a:solidFill>
                <a:srgbClr val="3366FF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5400000">
            <a:off x="4800240" y="1163693"/>
            <a:ext cx="195925" cy="2039421"/>
          </a:xfrm>
          <a:prstGeom prst="rightBrace">
            <a:avLst/>
          </a:prstGeom>
          <a:ln w="635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895776" y="2019638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Fe-</a:t>
            </a:r>
            <a:r>
              <a:rPr lang="nb-NO" sz="1050" dirty="0" err="1" smtClean="0"/>
              <a:t>dominated</a:t>
            </a:r>
            <a:endParaRPr lang="nb-NO" sz="1050" dirty="0" smtClean="0"/>
          </a:p>
          <a:p>
            <a:pPr>
              <a:lnSpc>
                <a:spcPts val="1400"/>
              </a:lnSpc>
            </a:pPr>
            <a:r>
              <a:rPr lang="nb-NO" sz="1050" dirty="0" smtClean="0"/>
              <a:t> metal</a:t>
            </a:r>
            <a:endParaRPr lang="en-GB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2704964" y="2069936"/>
            <a:ext cx="76335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ga-comp.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11196" y="2049004"/>
            <a:ext cx="29687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fp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286135" y="2434389"/>
            <a:ext cx="79031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b="1" dirty="0" smtClean="0"/>
              <a:t>Or:</a:t>
            </a:r>
            <a:endParaRPr lang="en-GB" dirty="0" smtClean="0"/>
          </a:p>
          <a:p>
            <a:pPr>
              <a:lnSpc>
                <a:spcPts val="3000"/>
              </a:lnSpc>
            </a:pPr>
            <a:r>
              <a:rPr lang="en-GB" dirty="0" smtClean="0">
                <a:solidFill>
                  <a:srgbClr val="008000"/>
                </a:solidFill>
              </a:rPr>
              <a:t>2 Fe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SiO</a:t>
            </a:r>
            <a:r>
              <a:rPr lang="en-GB" baseline="-25000" dirty="0" smtClean="0">
                <a:solidFill>
                  <a:srgbClr val="008000"/>
                </a:solidFill>
              </a:rPr>
              <a:t>4 </a:t>
            </a:r>
            <a:r>
              <a:rPr lang="en-GB" dirty="0" smtClean="0">
                <a:solidFill>
                  <a:srgbClr val="008000"/>
                </a:solidFill>
              </a:rPr>
              <a:t>+ 2 Mg</a:t>
            </a:r>
            <a:r>
              <a:rPr lang="en-GB" baseline="-25000" dirty="0" smtClean="0">
                <a:solidFill>
                  <a:srgbClr val="008000"/>
                </a:solidFill>
              </a:rPr>
              <a:t>2</a:t>
            </a:r>
            <a:r>
              <a:rPr lang="en-GB" dirty="0" smtClean="0">
                <a:solidFill>
                  <a:srgbClr val="008000"/>
                </a:solidFill>
              </a:rPr>
              <a:t>SiO</a:t>
            </a:r>
            <a:r>
              <a:rPr lang="en-GB" baseline="-25000" dirty="0" smtClean="0">
                <a:solidFill>
                  <a:srgbClr val="008000"/>
                </a:solidFill>
              </a:rPr>
              <a:t>4</a:t>
            </a:r>
            <a:r>
              <a:rPr lang="en-GB" dirty="0" smtClean="0">
                <a:solidFill>
                  <a:srgbClr val="008000"/>
                </a:solidFill>
              </a:rPr>
              <a:t>  </a:t>
            </a:r>
            <a:r>
              <a:rPr lang="en-GB" dirty="0" smtClean="0"/>
              <a:t>+  </a:t>
            </a:r>
            <a:r>
              <a:rPr lang="en-GB" dirty="0" smtClean="0">
                <a:solidFill>
                  <a:srgbClr val="FF0000"/>
                </a:solidFill>
              </a:rPr>
              <a:t>Mg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Al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Si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O</a:t>
            </a:r>
            <a:r>
              <a:rPr lang="en-GB" baseline="-25000" dirty="0" smtClean="0">
                <a:solidFill>
                  <a:srgbClr val="FF0000"/>
                </a:solidFill>
              </a:rPr>
              <a:t>12</a:t>
            </a:r>
            <a:r>
              <a:rPr lang="en-GB" dirty="0" smtClean="0"/>
              <a:t>    </a:t>
            </a:r>
            <a:r>
              <a:rPr lang="en-GB" sz="1800" b="1" dirty="0" smtClean="0"/>
              <a:t>=</a:t>
            </a:r>
            <a:r>
              <a:rPr lang="en-GB" dirty="0" smtClean="0"/>
              <a:t>   </a:t>
            </a:r>
            <a:r>
              <a:rPr lang="en-GB" dirty="0" smtClean="0">
                <a:solidFill>
                  <a:srgbClr val="3366FF"/>
                </a:solidFill>
              </a:rPr>
              <a:t>2 FeAlO</a:t>
            </a:r>
            <a:r>
              <a:rPr lang="en-GB" baseline="-25000" dirty="0" smtClean="0">
                <a:solidFill>
                  <a:srgbClr val="3366FF"/>
                </a:solidFill>
              </a:rPr>
              <a:t>3 </a:t>
            </a:r>
            <a:r>
              <a:rPr lang="en-GB" dirty="0" smtClean="0">
                <a:solidFill>
                  <a:srgbClr val="3366FF"/>
                </a:solidFill>
              </a:rPr>
              <a:t>+ 7 MgSiO</a:t>
            </a:r>
            <a:r>
              <a:rPr lang="en-GB" baseline="-25000" dirty="0" smtClean="0">
                <a:solidFill>
                  <a:srgbClr val="3366FF"/>
                </a:solidFill>
              </a:rPr>
              <a:t>3</a:t>
            </a:r>
            <a:r>
              <a:rPr lang="en-GB" dirty="0" smtClean="0">
                <a:solidFill>
                  <a:srgbClr val="0066FF"/>
                </a:solidFill>
              </a:rPr>
              <a:t>  </a:t>
            </a:r>
            <a:r>
              <a:rPr lang="en-GB" dirty="0" smtClean="0"/>
              <a:t>+  </a:t>
            </a:r>
            <a:r>
              <a:rPr lang="en-GB" dirty="0" err="1" smtClean="0">
                <a:solidFill>
                  <a:srgbClr val="000000"/>
                </a:solidFill>
              </a:rPr>
              <a:t>FeO</a:t>
            </a:r>
            <a:r>
              <a:rPr lang="en-GB" baseline="-25000" dirty="0" smtClean="0"/>
              <a:t> </a:t>
            </a:r>
            <a:r>
              <a:rPr lang="en-GB" dirty="0" smtClean="0"/>
              <a:t> +  </a:t>
            </a:r>
            <a:r>
              <a:rPr lang="en-GB" b="1" dirty="0" smtClean="0"/>
              <a:t>Fe</a:t>
            </a:r>
            <a:endParaRPr lang="en-GB" b="1" dirty="0"/>
          </a:p>
        </p:txBody>
      </p:sp>
      <p:sp>
        <p:nvSpPr>
          <p:cNvPr id="27" name="Right Brace 26"/>
          <p:cNvSpPr/>
          <p:nvPr/>
        </p:nvSpPr>
        <p:spPr>
          <a:xfrm rot="5400000">
            <a:off x="1359692" y="2261264"/>
            <a:ext cx="185624" cy="2113897"/>
          </a:xfrm>
          <a:prstGeom prst="rightBrace">
            <a:avLst/>
          </a:prstGeom>
          <a:ln w="63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1180135" y="329744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8000"/>
                </a:solidFill>
              </a:rPr>
              <a:t>rwd</a:t>
            </a:r>
            <a:endParaRPr lang="en-GB" sz="1800" b="1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7837" y="326123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66FF"/>
                </a:solidFill>
              </a:rPr>
              <a:t>bm</a:t>
            </a:r>
            <a:endParaRPr lang="en-GB" sz="1800" b="1" dirty="0">
              <a:solidFill>
                <a:srgbClr val="3366FF"/>
              </a:solidFill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5591259" y="2257012"/>
            <a:ext cx="158425" cy="2056552"/>
          </a:xfrm>
          <a:prstGeom prst="rightBrace">
            <a:avLst/>
          </a:prstGeom>
          <a:ln w="635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7676274" y="3142152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Fe-</a:t>
            </a:r>
            <a:r>
              <a:rPr lang="nb-NO" sz="1050" dirty="0" err="1" smtClean="0"/>
              <a:t>dominated</a:t>
            </a:r>
            <a:endParaRPr lang="nb-NO" sz="1050" dirty="0" smtClean="0"/>
          </a:p>
          <a:p>
            <a:pPr>
              <a:lnSpc>
                <a:spcPts val="1400"/>
              </a:lnSpc>
            </a:pPr>
            <a:r>
              <a:rPr lang="nb-NO" sz="1050" dirty="0" smtClean="0"/>
              <a:t> metal</a:t>
            </a:r>
            <a:endParaRPr lang="en-GB" sz="1050" dirty="0"/>
          </a:p>
        </p:txBody>
      </p:sp>
      <p:sp>
        <p:nvSpPr>
          <p:cNvPr id="32" name="TextBox 31"/>
          <p:cNvSpPr txBox="1"/>
          <p:nvPr/>
        </p:nvSpPr>
        <p:spPr>
          <a:xfrm>
            <a:off x="3086639" y="3179564"/>
            <a:ext cx="76335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ga-comp.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82268" y="3144026"/>
            <a:ext cx="29687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050" dirty="0" smtClean="0"/>
              <a:t>fp</a:t>
            </a:r>
            <a:endParaRPr lang="en-GB" sz="1050" dirty="0"/>
          </a:p>
        </p:txBody>
      </p:sp>
      <p:grpSp>
        <p:nvGrpSpPr>
          <p:cNvPr id="3" name="Group 2"/>
          <p:cNvGrpSpPr/>
          <p:nvPr/>
        </p:nvGrpSpPr>
        <p:grpSpPr>
          <a:xfrm>
            <a:off x="299330" y="4317293"/>
            <a:ext cx="8296125" cy="2362473"/>
            <a:chOff x="299330" y="4317293"/>
            <a:chExt cx="8296125" cy="2362473"/>
          </a:xfrm>
        </p:grpSpPr>
        <p:sp>
          <p:nvSpPr>
            <p:cNvPr id="23" name="TextBox 22"/>
            <p:cNvSpPr txBox="1"/>
            <p:nvPr/>
          </p:nvSpPr>
          <p:spPr>
            <a:xfrm>
              <a:off x="385281" y="4724639"/>
              <a:ext cx="7061549" cy="434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GB" sz="1800" dirty="0" err="1" smtClean="0">
                  <a:solidFill>
                    <a:srgbClr val="008000"/>
                  </a:solidFill>
                </a:rPr>
                <a:t>Fe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2</a:t>
              </a:r>
              <a:r>
                <a:rPr lang="en-GB" sz="1800" dirty="0" err="1" smtClean="0">
                  <a:solidFill>
                    <a:srgbClr val="008000"/>
                  </a:solidFill>
                </a:rPr>
                <a:t>SiO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4</a:t>
              </a:r>
              <a:r>
                <a:rPr lang="en-GB" sz="1800" baseline="-25000" dirty="0" smtClean="0">
                  <a:solidFill>
                    <a:srgbClr val="008000"/>
                  </a:solidFill>
                </a:rPr>
                <a:t> </a:t>
              </a:r>
              <a:r>
                <a:rPr lang="en-GB" sz="1800" dirty="0" smtClean="0">
                  <a:solidFill>
                    <a:srgbClr val="008000"/>
                  </a:solidFill>
                </a:rPr>
                <a:t>+ </a:t>
              </a:r>
              <a:r>
                <a:rPr lang="en-GB" sz="1800" dirty="0" err="1" smtClean="0">
                  <a:solidFill>
                    <a:srgbClr val="008000"/>
                  </a:solidFill>
                </a:rPr>
                <a:t>Mg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2</a:t>
              </a:r>
              <a:r>
                <a:rPr lang="en-GB" sz="1800" dirty="0" err="1" smtClean="0">
                  <a:solidFill>
                    <a:srgbClr val="008000"/>
                  </a:solidFill>
                </a:rPr>
                <a:t>SiO</a:t>
              </a:r>
              <a:r>
                <a:rPr lang="en-GB" sz="1800" baseline="-25000" dirty="0" err="1" smtClean="0">
                  <a:solidFill>
                    <a:srgbClr val="008000"/>
                  </a:solidFill>
                </a:rPr>
                <a:t>4</a:t>
              </a:r>
              <a:r>
                <a:rPr lang="en-GB" sz="1800" dirty="0" smtClean="0">
                  <a:solidFill>
                    <a:srgbClr val="008000"/>
                  </a:solidFill>
                </a:rPr>
                <a:t>  </a:t>
              </a:r>
              <a:r>
                <a:rPr lang="en-GB" sz="1800" dirty="0" smtClean="0"/>
                <a:t>+  </a:t>
              </a:r>
              <a:r>
                <a:rPr lang="en-GB" dirty="0" err="1" smtClean="0"/>
                <a:t>Mg</a:t>
              </a:r>
              <a:r>
                <a:rPr lang="en-GB" baseline="-25000" dirty="0" err="1" smtClean="0"/>
                <a:t>3</a:t>
              </a:r>
              <a:r>
                <a:rPr lang="en-GB" dirty="0" err="1" smtClean="0"/>
                <a:t>Al</a:t>
              </a:r>
              <a:r>
                <a:rPr lang="en-GB" baseline="-25000" dirty="0" err="1" smtClean="0"/>
                <a:t>2</a:t>
              </a:r>
              <a:r>
                <a:rPr lang="en-GB" dirty="0" err="1" smtClean="0"/>
                <a:t>Si</a:t>
              </a:r>
              <a:r>
                <a:rPr lang="en-GB" baseline="-25000" dirty="0" err="1" smtClean="0"/>
                <a:t>3</a:t>
              </a:r>
              <a:r>
                <a:rPr lang="en-GB" dirty="0" err="1" smtClean="0"/>
                <a:t>O</a:t>
              </a:r>
              <a:r>
                <a:rPr lang="en-GB" baseline="-25000" dirty="0" err="1" smtClean="0"/>
                <a:t>12</a:t>
              </a:r>
              <a:r>
                <a:rPr lang="en-GB" sz="1800" dirty="0" smtClean="0"/>
                <a:t>  </a:t>
              </a:r>
              <a:r>
                <a:rPr lang="en-GB" dirty="0" smtClean="0"/>
                <a:t>+  </a:t>
              </a:r>
              <a:r>
                <a:rPr lang="en-GB" b="1" dirty="0" smtClean="0">
                  <a:solidFill>
                    <a:srgbClr val="FF9900"/>
                  </a:solidFill>
                </a:rPr>
                <a:t>0.5 </a:t>
              </a:r>
              <a:r>
                <a:rPr lang="en-GB" b="1" dirty="0" err="1" smtClean="0">
                  <a:solidFill>
                    <a:srgbClr val="FF9900"/>
                  </a:solidFill>
                </a:rPr>
                <a:t>O</a:t>
              </a:r>
              <a:r>
                <a:rPr lang="en-GB" b="1" baseline="-25000" dirty="0" err="1" smtClean="0">
                  <a:solidFill>
                    <a:srgbClr val="FF9900"/>
                  </a:solidFill>
                </a:rPr>
                <a:t>2</a:t>
              </a:r>
              <a:r>
                <a:rPr lang="en-GB" sz="1800" dirty="0" smtClean="0"/>
                <a:t>  </a:t>
              </a:r>
              <a:r>
                <a:rPr lang="en-GB" sz="1800" b="1" dirty="0" smtClean="0"/>
                <a:t>=</a:t>
              </a:r>
              <a:r>
                <a:rPr lang="en-GB" sz="1800" dirty="0" smtClean="0"/>
                <a:t>   </a:t>
              </a:r>
              <a:r>
                <a:rPr lang="en-GB" sz="1800" dirty="0" smtClean="0">
                  <a:solidFill>
                    <a:srgbClr val="0066FF"/>
                  </a:solidFill>
                </a:rPr>
                <a:t>2 FeAlO</a:t>
              </a:r>
              <a:r>
                <a:rPr lang="en-GB" sz="1800" baseline="-25000" dirty="0" smtClean="0">
                  <a:solidFill>
                    <a:srgbClr val="0066FF"/>
                  </a:solidFill>
                </a:rPr>
                <a:t>3 </a:t>
              </a:r>
              <a:r>
                <a:rPr lang="en-GB" sz="1800" dirty="0" smtClean="0">
                  <a:solidFill>
                    <a:srgbClr val="0066FF"/>
                  </a:solidFill>
                </a:rPr>
                <a:t>+ 5 </a:t>
              </a:r>
              <a:r>
                <a:rPr lang="en-GB" sz="1800" dirty="0" err="1" smtClean="0">
                  <a:solidFill>
                    <a:srgbClr val="0066FF"/>
                  </a:solidFill>
                </a:rPr>
                <a:t>MgSiO</a:t>
              </a:r>
              <a:r>
                <a:rPr lang="en-GB" sz="1800" baseline="-25000" dirty="0" err="1" smtClean="0">
                  <a:solidFill>
                    <a:srgbClr val="0066FF"/>
                  </a:solidFill>
                </a:rPr>
                <a:t>3</a:t>
              </a:r>
              <a:endParaRPr lang="en-GB" sz="1800" b="1" dirty="0">
                <a:solidFill>
                  <a:srgbClr val="0066FF"/>
                </a:solidFill>
              </a:endParaRPr>
            </a:p>
          </p:txBody>
        </p:sp>
        <p:sp>
          <p:nvSpPr>
            <p:cNvPr id="24" name="Right Brace 23"/>
            <p:cNvSpPr/>
            <p:nvPr/>
          </p:nvSpPr>
          <p:spPr>
            <a:xfrm rot="5400000">
              <a:off x="1297585" y="4298348"/>
              <a:ext cx="163839" cy="1823668"/>
            </a:xfrm>
            <a:prstGeom prst="rightBrace">
              <a:avLst/>
            </a:prstGeom>
            <a:ln w="63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62484" y="5170589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>
                  <a:solidFill>
                    <a:srgbClr val="008000"/>
                  </a:solidFill>
                </a:rPr>
                <a:t>rwd</a:t>
              </a:r>
              <a:endParaRPr lang="en-GB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31199" y="516054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>
                  <a:solidFill>
                    <a:srgbClr val="0066FF"/>
                  </a:solidFill>
                </a:rPr>
                <a:t>bm</a:t>
              </a:r>
              <a:endParaRPr lang="en-GB" sz="2000" b="1" dirty="0">
                <a:solidFill>
                  <a:srgbClr val="0066FF"/>
                </a:solidFill>
              </a:endParaRPr>
            </a:p>
          </p:txBody>
        </p:sp>
        <p:sp>
          <p:nvSpPr>
            <p:cNvPr id="35" name="Right Brace 34"/>
            <p:cNvSpPr/>
            <p:nvPr/>
          </p:nvSpPr>
          <p:spPr>
            <a:xfrm rot="5400000">
              <a:off x="6172041" y="4167703"/>
              <a:ext cx="195925" cy="2049690"/>
            </a:xfrm>
            <a:prstGeom prst="rightBrace">
              <a:avLst/>
            </a:prstGeom>
            <a:ln w="63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66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38725" y="5069310"/>
              <a:ext cx="763351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200" dirty="0" smtClean="0"/>
                <a:t>ga-comp.</a:t>
              </a:r>
              <a:endParaRPr lang="en-GB" sz="1200" dirty="0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318894" y="5553304"/>
              <a:ext cx="8276561" cy="1126462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s-IS" sz="2000" dirty="0" err="1">
                  <a:cs typeface="Times New Roman" pitchFamily="18" charset="0"/>
                </a:rPr>
                <a:t>Equilibrium</a:t>
              </a:r>
              <a:r>
                <a:rPr lang="is-IS" sz="2000" dirty="0">
                  <a:cs typeface="Times New Roman" pitchFamily="18" charset="0"/>
                </a:rPr>
                <a:t> </a:t>
              </a:r>
              <a:r>
                <a:rPr lang="is-IS" sz="2000" dirty="0" err="1">
                  <a:cs typeface="Times New Roman" pitchFamily="18" charset="0"/>
                </a:rPr>
                <a:t>constant</a:t>
              </a:r>
              <a:r>
                <a:rPr lang="is-IS" sz="2000" dirty="0">
                  <a:cs typeface="Times New Roman" pitchFamily="18" charset="0"/>
                </a:rPr>
                <a:t>:  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K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= 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baseline="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2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aseline="-12000" dirty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25000" dirty="0" err="1" smtClean="0">
                  <a:solidFill>
                    <a:schemeClr val="accent2"/>
                  </a:solidFill>
                  <a:cs typeface="Times New Roman" pitchFamily="18" charset="0"/>
                </a:rPr>
                <a:t>MS</a:t>
              </a:r>
              <a:r>
                <a:rPr lang="is-IS" baseline="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5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/ [</a:t>
              </a:r>
              <a:r>
                <a:rPr lang="is-IS" sz="20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f</a:t>
              </a:r>
              <a:r>
                <a:rPr lang="is-IS" sz="2400" b="1" baseline="-12000" dirty="0" err="1" smtClean="0">
                  <a:solidFill>
                    <a:srgbClr val="FF0000"/>
                  </a:solidFill>
                  <a:cs typeface="Times New Roman" pitchFamily="18" charset="0"/>
                </a:rPr>
                <a:t>O</a:t>
              </a:r>
              <a:r>
                <a:rPr lang="is-IS" sz="2000" b="1" baseline="-30000" dirty="0" err="1" smtClean="0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r>
                <a:rPr lang="is-IS" sz="2000" baseline="30000" dirty="0" err="1" smtClean="0">
                  <a:solidFill>
                    <a:srgbClr val="FF0000"/>
                  </a:solidFill>
                  <a:cs typeface="Times New Roman" pitchFamily="18" charset="0"/>
                </a:rPr>
                <a:t>0.5</a:t>
              </a:r>
              <a:r>
                <a:rPr lang="is-IS" sz="2000" baseline="30000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aseline="-12000" dirty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dirty="0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sz="2000" baseline="-30000" dirty="0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sz="2000" baseline="-12000" dirty="0">
                  <a:solidFill>
                    <a:schemeClr val="accent2"/>
                  </a:solidFill>
                  <a:cs typeface="Times New Roman" pitchFamily="18" charset="0"/>
                </a:rPr>
                <a:t> *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sz="2000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fo</a:t>
              </a:r>
              <a:r>
                <a:rPr lang="is-IS" sz="2000" baseline="-12000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baseline="-12000" dirty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sz="20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sz="2000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sz="2000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py</a:t>
              </a:r>
              <a:r>
                <a:rPr lang="is-IS" sz="2000" dirty="0" smtClean="0">
                  <a:solidFill>
                    <a:schemeClr val="accent2"/>
                  </a:solidFill>
                  <a:cs typeface="Times New Roman" pitchFamily="18" charset="0"/>
                </a:rPr>
                <a:t>]</a:t>
              </a:r>
              <a:r>
                <a:rPr lang="is-IS" sz="2000" dirty="0" smtClean="0">
                  <a:cs typeface="Times New Roman" pitchFamily="18" charset="0"/>
                </a:rPr>
                <a:t> </a:t>
              </a:r>
              <a:endParaRPr lang="is-IS" sz="2000" dirty="0">
                <a:cs typeface="Times New Roman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K = 2 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+</a:t>
              </a:r>
              <a:r>
                <a:rPr lang="is-IS" dirty="0">
                  <a:solidFill>
                    <a:schemeClr val="accent2"/>
                  </a:solidFill>
                </a:rPr>
                <a:t> </a:t>
              </a:r>
              <a:r>
                <a:rPr lang="is-IS" dirty="0" smtClean="0">
                  <a:solidFill>
                    <a:schemeClr val="accent2"/>
                  </a:solidFill>
                </a:rPr>
                <a:t>5 </a:t>
              </a:r>
              <a:r>
                <a:rPr lang="is-IS" dirty="0">
                  <a:solidFill>
                    <a:schemeClr val="accent2"/>
                  </a:solidFill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</a:rPr>
                <a:t>a</a:t>
              </a:r>
              <a:r>
                <a:rPr lang="is-IS" baseline="-25000" dirty="0" err="1" smtClean="0">
                  <a:solidFill>
                    <a:schemeClr val="accent2"/>
                  </a:solidFill>
                </a:rPr>
                <a:t>MS</a:t>
              </a:r>
              <a:r>
                <a:rPr lang="is-IS" dirty="0" smtClean="0">
                  <a:solidFill>
                    <a:schemeClr val="accent2"/>
                  </a:solidFill>
                </a:rPr>
                <a:t> </a:t>
              </a:r>
              <a:r>
                <a:rPr lang="nb-NO" dirty="0">
                  <a:solidFill>
                    <a:srgbClr val="FF0000"/>
                  </a:solidFill>
                </a:rPr>
                <a:t>–</a:t>
              </a:r>
              <a:r>
                <a:rPr lang="is-IS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is-IS" dirty="0" smtClean="0">
                  <a:solidFill>
                    <a:srgbClr val="FF0000"/>
                  </a:solidFill>
                  <a:cs typeface="Times New Roman" pitchFamily="18" charset="0"/>
                </a:rPr>
                <a:t>0.5 </a:t>
              </a:r>
              <a:r>
                <a:rPr lang="is-IS" b="1" dirty="0" smtClean="0">
                  <a:solidFill>
                    <a:srgbClr val="FF0000"/>
                  </a:solidFill>
                  <a:cs typeface="Times New Roman" pitchFamily="18" charset="0"/>
                </a:rPr>
                <a:t>log </a:t>
              </a:r>
              <a:r>
                <a:rPr lang="is-IS" b="1" dirty="0" err="1">
                  <a:solidFill>
                    <a:srgbClr val="FF0000"/>
                  </a:solidFill>
                  <a:cs typeface="Times New Roman" pitchFamily="18" charset="0"/>
                </a:rPr>
                <a:t>f</a:t>
              </a:r>
              <a:r>
                <a:rPr lang="is-IS" b="1" baseline="-12000" dirty="0" err="1">
                  <a:solidFill>
                    <a:srgbClr val="FF0000"/>
                  </a:solidFill>
                  <a:cs typeface="Times New Roman" pitchFamily="18" charset="0"/>
                </a:rPr>
                <a:t>O</a:t>
              </a:r>
              <a:r>
                <a:rPr lang="is-IS" b="1" baseline="-30000" dirty="0" err="1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 smtClean="0">
                  <a:solidFill>
                    <a:schemeClr val="accent2"/>
                  </a:solidFill>
                </a:rPr>
                <a:t>–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fo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py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= </a:t>
              </a:r>
              <a:r>
                <a:rPr lang="nb-NO" dirty="0">
                  <a:solidFill>
                    <a:schemeClr val="accent2"/>
                  </a:solidFill>
                </a:rPr>
                <a:t>–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0.434 </a:t>
              </a:r>
              <a:r>
                <a:rPr lang="is-IS" dirty="0" err="1">
                  <a:solidFill>
                    <a:schemeClr val="accent2"/>
                  </a:solidFill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G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="1" dirty="0">
                  <a:solidFill>
                    <a:schemeClr val="accent2"/>
                  </a:solidFill>
                  <a:cs typeface="Times New Roman" pitchFamily="18" charset="0"/>
                </a:rPr>
                <a:t>/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RT</a:t>
              </a:r>
              <a:endParaRPr lang="en-US" dirty="0">
                <a:cs typeface="Times New Roman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is-IS" b="1" dirty="0">
                  <a:solidFill>
                    <a:srgbClr val="FF0000"/>
                  </a:solidFill>
                  <a:cs typeface="Times New Roman" pitchFamily="18" charset="0"/>
                </a:rPr>
                <a:t>log </a:t>
              </a:r>
              <a:r>
                <a:rPr lang="is-IS" b="1" dirty="0" err="1">
                  <a:solidFill>
                    <a:srgbClr val="FF0000"/>
                  </a:solidFill>
                  <a:cs typeface="Times New Roman" pitchFamily="18" charset="0"/>
                </a:rPr>
                <a:t>f</a:t>
              </a:r>
              <a:r>
                <a:rPr lang="is-IS" b="1" baseline="-12000" dirty="0" err="1">
                  <a:solidFill>
                    <a:srgbClr val="FF0000"/>
                  </a:solidFill>
                  <a:cs typeface="Times New Roman" pitchFamily="18" charset="0"/>
                </a:rPr>
                <a:t>O</a:t>
              </a:r>
              <a:r>
                <a:rPr lang="is-IS" b="1" baseline="-30000" dirty="0" err="1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r>
                <a:rPr lang="is-IS" b="1" dirty="0">
                  <a:solidFill>
                    <a:srgbClr val="CC3300"/>
                  </a:solidFill>
                  <a:cs typeface="Times New Roman" pitchFamily="18" charset="0"/>
                </a:rPr>
                <a:t> 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=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2</a:t>
              </a:r>
              <a:r>
                <a:rPr lang="is-IS" baseline="-4000" dirty="0" smtClean="0">
                  <a:solidFill>
                    <a:schemeClr val="accent2"/>
                  </a:solidFill>
                  <a:cs typeface="Times New Roman" pitchFamily="18" charset="0"/>
                </a:rPr>
                <a:t>*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(2 </a:t>
              </a:r>
              <a:r>
                <a:rPr lang="is-IS" b="1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b="1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="1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b="1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+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5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 smtClean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 smtClean="0">
                  <a:solidFill>
                    <a:schemeClr val="accent2"/>
                  </a:solidFill>
                  <a:cs typeface="Times New Roman" pitchFamily="18" charset="0"/>
                </a:rPr>
                <a:t>MS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 smtClean="0">
                  <a:solidFill>
                    <a:schemeClr val="accent2"/>
                  </a:solidFill>
                </a:rPr>
                <a:t>–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>
                  <a:solidFill>
                    <a:schemeClr val="accent2"/>
                  </a:solidFill>
                  <a:cs typeface="Times New Roman" pitchFamily="18" charset="0"/>
                </a:rPr>
                <a:t>fa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>
                  <a:solidFill>
                    <a:schemeClr val="accent2"/>
                  </a:solidFill>
                  <a:cs typeface="Times New Roman" pitchFamily="18" charset="0"/>
                </a:rPr>
                <a:t>fo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nb-NO" dirty="0">
                  <a:solidFill>
                    <a:schemeClr val="accent2"/>
                  </a:solidFill>
                </a:rPr>
                <a:t>–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log 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a</a:t>
              </a:r>
              <a:r>
                <a:rPr lang="is-IS" baseline="-30000" dirty="0" err="1">
                  <a:solidFill>
                    <a:schemeClr val="accent2"/>
                  </a:solidFill>
                  <a:cs typeface="Times New Roman" pitchFamily="18" charset="0"/>
                </a:rPr>
                <a:t>py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>
                  <a:solidFill>
                    <a:schemeClr val="accent2"/>
                  </a:solidFill>
                  <a:cs typeface="Times New Roman" pitchFamily="18" charset="0"/>
                </a:rPr>
                <a:t>+  0.434 </a:t>
              </a:r>
              <a:r>
                <a:rPr lang="is-IS" dirty="0" err="1">
                  <a:solidFill>
                    <a:schemeClr val="accent2"/>
                  </a:solidFill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is-IS" dirty="0" err="1">
                  <a:solidFill>
                    <a:schemeClr val="accent2"/>
                  </a:solidFill>
                  <a:cs typeface="Times New Roman" pitchFamily="18" charset="0"/>
                </a:rPr>
                <a:t>G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b="1" dirty="0">
                  <a:solidFill>
                    <a:schemeClr val="accent2"/>
                  </a:solidFill>
                  <a:cs typeface="Times New Roman" pitchFamily="18" charset="0"/>
                </a:rPr>
                <a:t>/</a:t>
              </a:r>
              <a:r>
                <a:rPr lang="is-IS" sz="800" dirty="0">
                  <a:solidFill>
                    <a:schemeClr val="accent2"/>
                  </a:solidFill>
                  <a:cs typeface="Times New Roman" pitchFamily="18" charset="0"/>
                </a:rPr>
                <a:t> </a:t>
              </a:r>
              <a:r>
                <a:rPr lang="is-IS" dirty="0" smtClean="0">
                  <a:solidFill>
                    <a:schemeClr val="accent2"/>
                  </a:solidFill>
                  <a:cs typeface="Times New Roman" pitchFamily="18" charset="0"/>
                </a:rPr>
                <a:t>RT)</a:t>
              </a:r>
              <a:endParaRPr lang="en-US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9330" y="4317293"/>
              <a:ext cx="3850413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GB" sz="1800" b="1" dirty="0" smtClean="0">
                  <a:solidFill>
                    <a:srgbClr val="0000FF"/>
                  </a:solidFill>
                </a:rPr>
                <a:t>Corresponding "O-buffer" reaction: </a:t>
              </a:r>
              <a:endParaRPr lang="en-GB" sz="1800" dirty="0" smtClean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22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6612" y="1340768"/>
            <a:ext cx="7632848" cy="5368955"/>
            <a:chOff x="466612" y="1340768"/>
            <a:chExt cx="7632848" cy="53689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2" y="1340768"/>
              <a:ext cx="7632848" cy="53689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1665" y="1736857"/>
              <a:ext cx="176843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0066FF"/>
                  </a:solidFill>
                </a:rPr>
                <a:t>Melting </a:t>
              </a:r>
              <a:r>
                <a:rPr lang="nb-NO" dirty="0" err="1" smtClean="0">
                  <a:solidFill>
                    <a:srgbClr val="0066FF"/>
                  </a:solidFill>
                </a:rPr>
                <a:t>relations</a:t>
              </a:r>
              <a:endParaRPr lang="en-GB" dirty="0">
                <a:solidFill>
                  <a:srgbClr val="0066FF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9" y="1641242"/>
            <a:ext cx="7223965" cy="47660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512" y="44624"/>
            <a:ext cx="7927555" cy="977518"/>
            <a:chOff x="35496" y="1700808"/>
            <a:chExt cx="7927555" cy="977518"/>
          </a:xfrm>
        </p:grpSpPr>
        <p:sp>
          <p:nvSpPr>
            <p:cNvPr id="2" name="TextBox 1"/>
            <p:cNvSpPr txBox="1"/>
            <p:nvPr/>
          </p:nvSpPr>
          <p:spPr>
            <a:xfrm>
              <a:off x="35496" y="1700808"/>
              <a:ext cx="7927555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solidFill>
                    <a:srgbClr val="0066FF"/>
                  </a:solidFill>
                </a:rPr>
                <a:t>Upper</a:t>
              </a:r>
              <a:r>
                <a:rPr lang="nb-NO" sz="2000" b="1" dirty="0" smtClean="0">
                  <a:solidFill>
                    <a:srgbClr val="0066FF"/>
                  </a:solidFill>
                </a:rPr>
                <a:t> mantle </a:t>
              </a:r>
              <a:r>
                <a:rPr lang="nb-NO" sz="2000" b="1" dirty="0" err="1" smtClean="0">
                  <a:solidFill>
                    <a:srgbClr val="CC6600"/>
                  </a:solidFill>
                </a:rPr>
                <a:t>carbonate</a:t>
              </a:r>
              <a:r>
                <a:rPr lang="nb-NO" sz="2000" b="1" dirty="0" smtClean="0">
                  <a:solidFill>
                    <a:srgbClr val="0066FF"/>
                  </a:solidFill>
                </a:rPr>
                <a:t> reduction by </a:t>
              </a:r>
              <a:r>
                <a:rPr lang="nb-NO" sz="2000" b="1" dirty="0" smtClean="0"/>
                <a:t>Fe-metal</a:t>
              </a:r>
              <a:r>
                <a:rPr lang="nb-NO" sz="2000" b="1" dirty="0" smtClean="0">
                  <a:solidFill>
                    <a:srgbClr val="3333FF"/>
                  </a:solidFill>
                </a:rPr>
                <a:t> </a:t>
              </a:r>
              <a:r>
                <a:rPr lang="nb-NO" sz="2000" b="1" dirty="0" smtClean="0">
                  <a:solidFill>
                    <a:srgbClr val="0066FF"/>
                  </a:solidFill>
                </a:rPr>
                <a:t>at about 260 km depth </a:t>
              </a:r>
              <a:endParaRPr lang="nb-NO" sz="2000" b="1" dirty="0">
                <a:solidFill>
                  <a:srgbClr val="0066FF"/>
                </a:solidFill>
              </a:endParaRPr>
            </a:p>
            <a:p>
              <a:pPr>
                <a:lnSpc>
                  <a:spcPts val="3200"/>
                </a:lnSpc>
              </a:pPr>
              <a:r>
                <a:rPr lang="nb-NO" sz="2000" b="1" dirty="0">
                  <a:solidFill>
                    <a:srgbClr val="CC6600"/>
                  </a:solidFill>
                </a:rPr>
                <a:t>MgCO</a:t>
              </a:r>
              <a:r>
                <a:rPr lang="nb-NO" sz="2000" b="1" baseline="-25000" dirty="0">
                  <a:solidFill>
                    <a:srgbClr val="CC6600"/>
                  </a:solidFill>
                </a:rPr>
                <a:t>3</a:t>
              </a:r>
              <a:r>
                <a:rPr lang="nb-NO" sz="2000" dirty="0"/>
                <a:t> + </a:t>
              </a:r>
              <a:r>
                <a:rPr lang="nb-NO" sz="2000" b="1" dirty="0" smtClean="0"/>
                <a:t>2 Fe</a:t>
              </a:r>
              <a:r>
                <a:rPr lang="nb-NO" sz="2000" dirty="0" smtClean="0"/>
                <a:t> </a:t>
              </a:r>
              <a:r>
                <a:rPr lang="nb-NO" sz="2000" dirty="0"/>
                <a:t>+ </a:t>
              </a:r>
              <a:r>
                <a:rPr lang="nb-NO" sz="2000" dirty="0" smtClean="0">
                  <a:solidFill>
                    <a:srgbClr val="009900"/>
                  </a:solidFill>
                </a:rPr>
                <a:t>3 MgSiO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3</a:t>
              </a:r>
              <a:r>
                <a:rPr lang="nb-NO" sz="2000" dirty="0" smtClean="0">
                  <a:solidFill>
                    <a:srgbClr val="009900"/>
                  </a:solidFill>
                </a:rPr>
                <a:t> </a:t>
              </a:r>
              <a:r>
                <a:rPr lang="nb-NO" sz="2000" dirty="0"/>
                <a:t>=  </a:t>
              </a:r>
              <a:r>
                <a:rPr lang="nb-NO" sz="2000" b="1" dirty="0">
                  <a:solidFill>
                    <a:srgbClr val="9900CC"/>
                  </a:solidFill>
                </a:rPr>
                <a:t>C</a:t>
              </a:r>
              <a:r>
                <a:rPr lang="nb-NO" sz="2000" dirty="0"/>
                <a:t> + </a:t>
              </a:r>
              <a:r>
                <a:rPr lang="nb-NO" sz="2000" dirty="0" smtClean="0">
                  <a:solidFill>
                    <a:srgbClr val="009900"/>
                  </a:solidFill>
                </a:rPr>
                <a:t>[2 Mg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2</a:t>
              </a:r>
              <a:r>
                <a:rPr lang="nb-NO" sz="2000" dirty="0" smtClean="0">
                  <a:solidFill>
                    <a:srgbClr val="009900"/>
                  </a:solidFill>
                </a:rPr>
                <a:t>SiO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4</a:t>
              </a:r>
              <a:r>
                <a:rPr lang="nb-NO" sz="2000" dirty="0" smtClean="0">
                  <a:solidFill>
                    <a:srgbClr val="009900"/>
                  </a:solidFill>
                </a:rPr>
                <a:t> + Fe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2</a:t>
              </a:r>
              <a:r>
                <a:rPr lang="nb-NO" sz="2000" dirty="0" smtClean="0">
                  <a:solidFill>
                    <a:srgbClr val="009900"/>
                  </a:solidFill>
                </a:rPr>
                <a:t>SiO</a:t>
              </a:r>
              <a:r>
                <a:rPr lang="nb-NO" sz="2000" baseline="-25000" dirty="0" smtClean="0">
                  <a:solidFill>
                    <a:srgbClr val="009900"/>
                  </a:solidFill>
                </a:rPr>
                <a:t>4</a:t>
              </a:r>
              <a:r>
                <a:rPr lang="nb-NO" sz="2000" dirty="0" smtClean="0">
                  <a:solidFill>
                    <a:srgbClr val="009900"/>
                  </a:solidFill>
                </a:rPr>
                <a:t>]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4008" y="2370549"/>
              <a:ext cx="857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i="1" dirty="0" smtClean="0">
                  <a:solidFill>
                    <a:srgbClr val="009900"/>
                  </a:solidFill>
                </a:rPr>
                <a:t>in </a:t>
              </a:r>
              <a:r>
                <a:rPr lang="nb-NO" sz="1400" i="1" dirty="0" err="1" smtClean="0">
                  <a:solidFill>
                    <a:srgbClr val="009900"/>
                  </a:solidFill>
                </a:rPr>
                <a:t>olivine</a:t>
              </a:r>
              <a:endParaRPr lang="en-GB" sz="1400" i="1" dirty="0">
                <a:solidFill>
                  <a:srgbClr val="0099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07704" y="2354700"/>
              <a:ext cx="1022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i="1" dirty="0" smtClean="0">
                  <a:solidFill>
                    <a:srgbClr val="009900"/>
                  </a:solidFill>
                </a:rPr>
                <a:t>in pyroxene</a:t>
              </a:r>
              <a:endParaRPr lang="en-GB" sz="1400" i="1" dirty="0">
                <a:solidFill>
                  <a:srgbClr val="00990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2" y="1606249"/>
            <a:ext cx="4827297" cy="4788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7" y="4925845"/>
            <a:ext cx="4106670" cy="13877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18218" y="698515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i="1" dirty="0" err="1" smtClean="0">
                <a:solidFill>
                  <a:srgbClr val="9900CC"/>
                </a:solidFill>
              </a:rPr>
              <a:t>diamond</a:t>
            </a:r>
            <a:endParaRPr lang="en-GB" sz="1400" i="1" dirty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3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0056"/>
            <a:ext cx="4599161" cy="343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03" y="3423542"/>
            <a:ext cx="4574697" cy="34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7915" y="1899586"/>
            <a:ext cx="46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/>
              <a:t>Starting at the surface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926" y="19112"/>
            <a:ext cx="76033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rgbClr val="0066FF"/>
                </a:solidFill>
              </a:rPr>
              <a:t>Global O, H, C </a:t>
            </a:r>
            <a:r>
              <a:rPr lang="nb-NO" sz="2800" dirty="0" err="1" smtClean="0">
                <a:solidFill>
                  <a:srgbClr val="0066FF"/>
                </a:solidFill>
              </a:rPr>
              <a:t>fluxes</a:t>
            </a:r>
            <a:endParaRPr lang="nb-NO" sz="2800" dirty="0" smtClean="0">
              <a:solidFill>
                <a:srgbClr val="0066FF"/>
              </a:solidFill>
            </a:endParaRPr>
          </a:p>
          <a:p>
            <a:r>
              <a:rPr lang="nb-NO" sz="2400" dirty="0" err="1" smtClean="0">
                <a:solidFill>
                  <a:srgbClr val="6600CC"/>
                </a:solidFill>
              </a:rPr>
              <a:t>Volcanoes</a:t>
            </a:r>
            <a:r>
              <a:rPr lang="nb-NO" sz="2400" dirty="0" smtClean="0">
                <a:solidFill>
                  <a:srgbClr val="6600CC"/>
                </a:solidFill>
              </a:rPr>
              <a:t> </a:t>
            </a:r>
            <a:r>
              <a:rPr lang="nb-NO" sz="2400" dirty="0" err="1" smtClean="0">
                <a:solidFill>
                  <a:srgbClr val="6600CC"/>
                </a:solidFill>
              </a:rPr>
              <a:t>release</a:t>
            </a:r>
            <a:r>
              <a:rPr lang="nb-NO" sz="2400" dirty="0" smtClean="0">
                <a:solidFill>
                  <a:srgbClr val="6600CC"/>
                </a:solidFill>
              </a:rPr>
              <a:t> </a:t>
            </a:r>
            <a:r>
              <a:rPr lang="nb-NO" sz="2400" b="1" dirty="0">
                <a:solidFill>
                  <a:srgbClr val="6600CC"/>
                </a:solidFill>
              </a:rPr>
              <a:t>H</a:t>
            </a:r>
            <a:r>
              <a:rPr lang="nb-NO" sz="2400" b="1" baseline="-25000" dirty="0">
                <a:solidFill>
                  <a:srgbClr val="6600CC"/>
                </a:solidFill>
              </a:rPr>
              <a:t>2</a:t>
            </a:r>
            <a:r>
              <a:rPr lang="nb-NO" sz="2400" b="1" dirty="0">
                <a:solidFill>
                  <a:srgbClr val="6600CC"/>
                </a:solidFill>
              </a:rPr>
              <a:t>O </a:t>
            </a:r>
            <a:r>
              <a:rPr lang="nb-NO" sz="2400" dirty="0">
                <a:solidFill>
                  <a:srgbClr val="6600CC"/>
                </a:solidFill>
              </a:rPr>
              <a:t>and </a:t>
            </a:r>
            <a:r>
              <a:rPr lang="nb-NO" sz="2400" b="1" dirty="0" smtClean="0">
                <a:solidFill>
                  <a:srgbClr val="6600CC"/>
                </a:solidFill>
              </a:rPr>
              <a:t>CO</a:t>
            </a:r>
            <a:r>
              <a:rPr lang="nb-NO" sz="2400" b="1" baseline="-25000" dirty="0" smtClean="0">
                <a:solidFill>
                  <a:srgbClr val="6600CC"/>
                </a:solidFill>
              </a:rPr>
              <a:t>2</a:t>
            </a:r>
            <a:endParaRPr lang="nb-NO" sz="2400" dirty="0">
              <a:solidFill>
                <a:srgbClr val="6600CC"/>
              </a:solidFill>
            </a:endParaRPr>
          </a:p>
          <a:p>
            <a:r>
              <a:rPr lang="nb-NO" b="1" dirty="0" err="1" smtClean="0">
                <a:solidFill>
                  <a:srgbClr val="6600CC"/>
                </a:solidFill>
              </a:rPr>
              <a:t>Silicate</a:t>
            </a:r>
            <a:r>
              <a:rPr lang="nb-NO" b="1" dirty="0" smtClean="0">
                <a:solidFill>
                  <a:srgbClr val="6600CC"/>
                </a:solidFill>
              </a:rPr>
              <a:t> melt</a:t>
            </a:r>
            <a:r>
              <a:rPr lang="nb-NO" dirty="0" smtClean="0">
                <a:solidFill>
                  <a:srgbClr val="6600CC"/>
                </a:solidFill>
              </a:rPr>
              <a:t> can hold </a:t>
            </a:r>
            <a:r>
              <a:rPr lang="nb-NO" b="1" dirty="0" smtClean="0">
                <a:solidFill>
                  <a:srgbClr val="6600CC"/>
                </a:solidFill>
              </a:rPr>
              <a:t>lots of dissolved H</a:t>
            </a:r>
            <a:r>
              <a:rPr lang="nb-NO" b="1" baseline="-25000" dirty="0" smtClean="0">
                <a:solidFill>
                  <a:srgbClr val="6600CC"/>
                </a:solidFill>
              </a:rPr>
              <a:t>2</a:t>
            </a:r>
            <a:r>
              <a:rPr lang="nb-NO" b="1" dirty="0" smtClean="0">
                <a:solidFill>
                  <a:srgbClr val="6600CC"/>
                </a:solidFill>
              </a:rPr>
              <a:t>O </a:t>
            </a:r>
            <a:r>
              <a:rPr lang="nb-NO" dirty="0" smtClean="0">
                <a:solidFill>
                  <a:srgbClr val="6600CC"/>
                </a:solidFill>
              </a:rPr>
              <a:t>and </a:t>
            </a:r>
            <a:r>
              <a:rPr lang="nb-NO" b="1" dirty="0" smtClean="0">
                <a:solidFill>
                  <a:srgbClr val="6600CC"/>
                </a:solidFill>
              </a:rPr>
              <a:t>CO</a:t>
            </a:r>
            <a:r>
              <a:rPr lang="nb-NO" b="1" baseline="-25000" dirty="0" smtClean="0">
                <a:solidFill>
                  <a:srgbClr val="6600CC"/>
                </a:solidFill>
              </a:rPr>
              <a:t>2</a:t>
            </a:r>
            <a:r>
              <a:rPr lang="nb-NO" dirty="0" smtClean="0">
                <a:solidFill>
                  <a:srgbClr val="6600CC"/>
                </a:solidFill>
              </a:rPr>
              <a:t> (at moderate and </a:t>
            </a:r>
            <a:r>
              <a:rPr lang="nb-NO" dirty="0" err="1" smtClean="0">
                <a:solidFill>
                  <a:srgbClr val="6600CC"/>
                </a:solidFill>
              </a:rPr>
              <a:t>high</a:t>
            </a:r>
            <a:r>
              <a:rPr lang="nb-NO" dirty="0" smtClean="0">
                <a:solidFill>
                  <a:srgbClr val="6600CC"/>
                </a:solidFill>
              </a:rPr>
              <a:t> p),</a:t>
            </a:r>
          </a:p>
          <a:p>
            <a:r>
              <a:rPr lang="nb-NO" dirty="0" smtClean="0">
                <a:solidFill>
                  <a:srgbClr val="6600CC"/>
                </a:solidFill>
              </a:rPr>
              <a:t>  - </a:t>
            </a:r>
            <a:r>
              <a:rPr lang="nb-NO" dirty="0" err="1" smtClean="0">
                <a:solidFill>
                  <a:srgbClr val="6600CC"/>
                </a:solidFill>
              </a:rPr>
              <a:t>will</a:t>
            </a:r>
            <a:r>
              <a:rPr lang="nb-NO" dirty="0" smtClean="0">
                <a:solidFill>
                  <a:srgbClr val="6600CC"/>
                </a:solidFill>
              </a:rPr>
              <a:t> be exsolved during decompression and crystallisation 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492773"/>
            <a:ext cx="2837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In </a:t>
            </a:r>
            <a:r>
              <a:rPr lang="nb-NO" sz="2000" b="1" dirty="0" err="1" smtClean="0"/>
              <a:t>the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Hadean</a:t>
            </a:r>
            <a:r>
              <a:rPr lang="nb-NO" sz="2000" dirty="0" smtClean="0"/>
              <a:t>:</a:t>
            </a:r>
          </a:p>
          <a:p>
            <a:r>
              <a:rPr lang="nb-NO" sz="2000" dirty="0" err="1" smtClean="0"/>
              <a:t>degassing</a:t>
            </a:r>
            <a:r>
              <a:rPr lang="nb-NO" sz="2000" dirty="0" smtClean="0"/>
              <a:t> magma </a:t>
            </a:r>
            <a:r>
              <a:rPr lang="nb-NO" sz="2000" dirty="0" err="1" smtClean="0"/>
              <a:t>oceans</a:t>
            </a:r>
            <a:endParaRPr lang="nb-NO" sz="2000" dirty="0" smtClean="0"/>
          </a:p>
          <a:p>
            <a:r>
              <a:rPr lang="nb-NO" sz="1600" dirty="0" smtClean="0"/>
              <a:t>  (via chaotic volcanism)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2715656"/>
            <a:ext cx="2190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Today</a:t>
            </a:r>
            <a:r>
              <a:rPr lang="nb-NO" sz="2000" dirty="0" smtClean="0"/>
              <a:t>:</a:t>
            </a:r>
          </a:p>
          <a:p>
            <a:r>
              <a:rPr lang="nb-NO" sz="2000" dirty="0" smtClean="0"/>
              <a:t> volcanic degassing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9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" y="89418"/>
            <a:ext cx="5078765" cy="6703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6176" y="98190"/>
            <a:ext cx="2880320" cy="2436564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0066FF"/>
                </a:solidFill>
              </a:rPr>
              <a:t>Approximate</a:t>
            </a:r>
            <a:r>
              <a:rPr lang="nb-NO" sz="1400" b="1" dirty="0" smtClean="0">
                <a:solidFill>
                  <a:srgbClr val="0066FF"/>
                </a:solidFill>
              </a:rPr>
              <a:t> mineral </a:t>
            </a:r>
            <a:r>
              <a:rPr lang="nb-NO" sz="1400" b="1" dirty="0" err="1" smtClean="0">
                <a:solidFill>
                  <a:srgbClr val="0066FF"/>
                </a:solidFill>
              </a:rPr>
              <a:t>compositions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err="1" smtClean="0"/>
              <a:t>ferropericlase</a:t>
            </a:r>
            <a:r>
              <a:rPr lang="nb-NO" sz="1000" dirty="0" smtClean="0"/>
              <a:t>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</a:t>
            </a:r>
            <a:r>
              <a:rPr lang="nb-NO" sz="1000" dirty="0" err="1">
                <a:solidFill>
                  <a:srgbClr val="9900FF"/>
                </a:solidFill>
              </a:rPr>
              <a:t>,Fe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600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endParaRPr lang="nb-NO" sz="1000" dirty="0" smtClean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err="1" smtClean="0"/>
              <a:t>olivine</a:t>
            </a:r>
            <a:r>
              <a:rPr lang="nb-NO" sz="1000" dirty="0" smtClean="0"/>
              <a:t>, </a:t>
            </a:r>
            <a:r>
              <a:rPr lang="nb-NO" sz="1000" dirty="0" err="1" smtClean="0"/>
              <a:t>wadsleyite</a:t>
            </a:r>
            <a:r>
              <a:rPr lang="nb-NO" sz="1000" dirty="0" smtClean="0"/>
              <a:t>, </a:t>
            </a:r>
            <a:r>
              <a:rPr lang="nb-NO" sz="1000" dirty="0" err="1" smtClean="0"/>
              <a:t>ringwoodite</a:t>
            </a:r>
            <a:r>
              <a:rPr lang="nb-NO" sz="1000" dirty="0" smtClean="0"/>
              <a:t>: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</a:t>
            </a:r>
            <a:r>
              <a:rPr lang="nb-NO" sz="1000" dirty="0" err="1" smtClean="0">
                <a:solidFill>
                  <a:srgbClr val="9900FF"/>
                </a:solidFill>
              </a:rPr>
              <a:t>,Fe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2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4</a:t>
            </a:r>
          </a:p>
          <a:p>
            <a:pPr>
              <a:lnSpc>
                <a:spcPts val="1800"/>
              </a:lnSpc>
            </a:pPr>
            <a:r>
              <a:rPr lang="nb-NO" sz="1000" dirty="0" smtClean="0"/>
              <a:t>garnet: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</a:t>
            </a:r>
            <a:r>
              <a:rPr lang="nb-NO" sz="1000" dirty="0" err="1" smtClean="0">
                <a:solidFill>
                  <a:srgbClr val="9900FF"/>
                </a:solidFill>
              </a:rPr>
              <a:t>,Fe,Ca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Al</a:t>
            </a:r>
            <a:r>
              <a:rPr lang="nb-NO" sz="1000" dirty="0" err="1" smtClean="0">
                <a:solidFill>
                  <a:srgbClr val="9900FF"/>
                </a:solidFill>
              </a:rPr>
              <a:t>,Si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1000" b="1" baseline="-25000" dirty="0">
                <a:solidFill>
                  <a:srgbClr val="9900FF"/>
                </a:solidFill>
              </a:rPr>
              <a:t>2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nb-NO" sz="1000" b="1" baseline="-25000" dirty="0" smtClean="0">
                <a:solidFill>
                  <a:srgbClr val="9900FF"/>
                </a:solidFill>
              </a:rPr>
              <a:t>12</a:t>
            </a:r>
            <a:endParaRPr lang="nb-NO" sz="1000" dirty="0" smtClean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b="1" dirty="0" err="1" smtClean="0"/>
              <a:t>opx</a:t>
            </a:r>
            <a:r>
              <a:rPr lang="nb-NO" sz="1000" dirty="0" smtClean="0"/>
              <a:t> (</a:t>
            </a:r>
            <a:r>
              <a:rPr lang="nb-NO" sz="1000" dirty="0" err="1" smtClean="0"/>
              <a:t>orthopyroxene</a:t>
            </a:r>
            <a:r>
              <a:rPr lang="nb-NO" sz="1000" dirty="0" smtClean="0"/>
              <a:t>), </a:t>
            </a:r>
            <a:r>
              <a:rPr lang="nb-NO" sz="1000" b="1" dirty="0" err="1" smtClean="0"/>
              <a:t>bm</a:t>
            </a:r>
            <a:r>
              <a:rPr lang="nb-NO" sz="1000" dirty="0" smtClean="0"/>
              <a:t> (</a:t>
            </a:r>
            <a:r>
              <a:rPr lang="nb-NO" sz="1000" dirty="0" err="1" smtClean="0"/>
              <a:t>bridgmanite</a:t>
            </a:r>
            <a:r>
              <a:rPr lang="nb-NO" sz="1000" dirty="0" smtClean="0"/>
              <a:t>), </a:t>
            </a:r>
            <a:r>
              <a:rPr lang="nb-NO" sz="1000" b="1" dirty="0" smtClean="0"/>
              <a:t>post-</a:t>
            </a:r>
            <a:r>
              <a:rPr lang="nb-NO" sz="1000" b="1" dirty="0" err="1" smtClean="0"/>
              <a:t>bm</a:t>
            </a:r>
            <a:r>
              <a:rPr lang="nb-NO" sz="1000" dirty="0" smtClean="0"/>
              <a:t>:</a:t>
            </a:r>
          </a:p>
          <a:p>
            <a:pPr>
              <a:lnSpc>
                <a:spcPts val="1100"/>
              </a:lnSpc>
            </a:pPr>
            <a:r>
              <a:rPr lang="nb-NO" sz="1000" b="1" dirty="0"/>
              <a:t> </a:t>
            </a:r>
            <a:r>
              <a:rPr lang="nb-NO" sz="1000" b="1" dirty="0" smtClean="0"/>
              <a:t>                                              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</a:t>
            </a:r>
            <a:r>
              <a:rPr lang="nb-NO" sz="1000" dirty="0" err="1" smtClean="0">
                <a:solidFill>
                  <a:srgbClr val="9900FF"/>
                </a:solidFill>
              </a:rPr>
              <a:t>,Fe,Al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en-GB" sz="600" dirty="0" smtClean="0">
                <a:solidFill>
                  <a:srgbClr val="9900FF"/>
                </a:solidFill>
              </a:rPr>
              <a:t> </a:t>
            </a:r>
            <a:r>
              <a:rPr lang="en-GB" sz="1000" dirty="0" smtClean="0">
                <a:solidFill>
                  <a:srgbClr val="9900FF"/>
                </a:solidFill>
              </a:rPr>
              <a:t>(</a:t>
            </a:r>
            <a:r>
              <a:rPr lang="en-GB" sz="1000" b="1" dirty="0" err="1" smtClean="0">
                <a:solidFill>
                  <a:srgbClr val="9900FF"/>
                </a:solidFill>
              </a:rPr>
              <a:t>Si</a:t>
            </a:r>
            <a:r>
              <a:rPr lang="en-GB" sz="1000" dirty="0" err="1" smtClean="0">
                <a:solidFill>
                  <a:srgbClr val="9900FF"/>
                </a:solidFill>
              </a:rPr>
              <a:t>,Al</a:t>
            </a:r>
            <a:r>
              <a:rPr lang="en-GB" sz="1000" dirty="0" smtClean="0">
                <a:solidFill>
                  <a:srgbClr val="9900FF"/>
                </a:solidFill>
              </a:rPr>
              <a:t>)</a:t>
            </a:r>
            <a:r>
              <a:rPr lang="en-GB" sz="600" dirty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endParaRPr lang="en-GB" sz="1000" b="1" dirty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b="1" dirty="0" err="1" smtClean="0"/>
              <a:t>cpx</a:t>
            </a:r>
            <a:r>
              <a:rPr lang="nb-NO" sz="1000" dirty="0" smtClean="0"/>
              <a:t> (</a:t>
            </a:r>
            <a:r>
              <a:rPr lang="nb-NO" sz="1000" dirty="0" err="1" smtClean="0"/>
              <a:t>clinopyroxene</a:t>
            </a:r>
            <a:r>
              <a:rPr lang="nb-NO" sz="1000" dirty="0" smtClean="0"/>
              <a:t>):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Ca</a:t>
            </a:r>
            <a:r>
              <a:rPr lang="nb-NO" sz="1000" dirty="0" err="1" smtClean="0">
                <a:solidFill>
                  <a:srgbClr val="9900FF"/>
                </a:solidFill>
              </a:rPr>
              <a:t>,Mg,Fe,Al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600" baseline="-25000" dirty="0">
                <a:solidFill>
                  <a:srgbClr val="9900FF"/>
                </a:solidFill>
              </a:rPr>
              <a:t> </a:t>
            </a:r>
            <a:r>
              <a:rPr lang="en-GB" sz="1000" dirty="0">
                <a:solidFill>
                  <a:srgbClr val="9900FF"/>
                </a:solidFill>
              </a:rPr>
              <a:t>(</a:t>
            </a:r>
            <a:r>
              <a:rPr lang="en-GB" sz="1000" b="1" dirty="0" err="1">
                <a:solidFill>
                  <a:srgbClr val="9900FF"/>
                </a:solidFill>
              </a:rPr>
              <a:t>Si</a:t>
            </a:r>
            <a:r>
              <a:rPr lang="en-GB" sz="1000" dirty="0" err="1">
                <a:solidFill>
                  <a:srgbClr val="9900FF"/>
                </a:solidFill>
              </a:rPr>
              <a:t>,Al</a:t>
            </a:r>
            <a:r>
              <a:rPr lang="en-GB" sz="1000" dirty="0">
                <a:solidFill>
                  <a:srgbClr val="9900FF"/>
                </a:solidFill>
              </a:rPr>
              <a:t>)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endParaRPr lang="nb-NO" sz="1000" dirty="0" smtClean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err="1" smtClean="0"/>
              <a:t>davemaoite</a:t>
            </a:r>
            <a:r>
              <a:rPr lang="nb-NO" sz="1000" dirty="0" smtClean="0"/>
              <a:t> (</a:t>
            </a:r>
            <a:r>
              <a:rPr lang="nb-NO" sz="1000" dirty="0" err="1" smtClean="0"/>
              <a:t>Ca-silicate</a:t>
            </a:r>
            <a:r>
              <a:rPr lang="nb-NO" sz="1000" dirty="0" smtClean="0"/>
              <a:t> </a:t>
            </a:r>
            <a:r>
              <a:rPr lang="nb-NO" sz="1000" dirty="0" err="1" smtClean="0"/>
              <a:t>perovskite</a:t>
            </a:r>
            <a:r>
              <a:rPr lang="nb-NO" sz="1000" dirty="0" smtClean="0"/>
              <a:t>): </a:t>
            </a:r>
            <a:r>
              <a:rPr lang="nb-NO" sz="1000" b="1" dirty="0" err="1" smtClean="0">
                <a:solidFill>
                  <a:srgbClr val="9900FF"/>
                </a:solidFill>
              </a:rPr>
              <a:t>Ca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3</a:t>
            </a:r>
            <a:endParaRPr lang="en-GB" sz="1000" b="1" dirty="0">
              <a:solidFill>
                <a:srgbClr val="99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000" dirty="0" smtClean="0"/>
              <a:t>Al-</a:t>
            </a:r>
            <a:r>
              <a:rPr lang="nb-NO" sz="1000" dirty="0" err="1" smtClean="0"/>
              <a:t>rich</a:t>
            </a:r>
            <a:r>
              <a:rPr lang="nb-NO" sz="1000" dirty="0" smtClean="0"/>
              <a:t>, </a:t>
            </a:r>
            <a:r>
              <a:rPr lang="nb-NO" sz="1000" dirty="0" err="1" smtClean="0"/>
              <a:t>Ca-ferrite-structured</a:t>
            </a:r>
            <a:r>
              <a:rPr lang="nb-NO" sz="1000" dirty="0" smtClean="0"/>
              <a:t> </a:t>
            </a:r>
            <a:r>
              <a:rPr lang="nb-NO" sz="1000" dirty="0" err="1" smtClean="0"/>
              <a:t>phase</a:t>
            </a:r>
            <a:r>
              <a:rPr lang="nb-NO" sz="1000" dirty="0" smtClean="0"/>
              <a:t>, </a:t>
            </a:r>
            <a:r>
              <a:rPr lang="nb-NO" sz="1000" dirty="0" err="1" smtClean="0"/>
              <a:t>two</a:t>
            </a:r>
            <a:r>
              <a:rPr lang="nb-NO" sz="1000" dirty="0" smtClean="0"/>
              <a:t> </a:t>
            </a:r>
            <a:r>
              <a:rPr lang="nb-NO" sz="1000" dirty="0" err="1" smtClean="0"/>
              <a:t>main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</a:t>
            </a:r>
            <a:r>
              <a:rPr lang="nb-NO" sz="1000" dirty="0" err="1" smtClean="0"/>
              <a:t>components</a:t>
            </a:r>
            <a:r>
              <a:rPr lang="nb-NO" sz="1000" dirty="0" smtClean="0"/>
              <a:t>: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Na,</a:t>
            </a:r>
            <a:r>
              <a:rPr lang="nb-NO" sz="1000" dirty="0" err="1" smtClean="0">
                <a:solidFill>
                  <a:srgbClr val="9900FF"/>
                </a:solidFill>
              </a:rPr>
              <a:t>K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nb-NO" sz="600" dirty="0">
                <a:solidFill>
                  <a:srgbClr val="9900FF"/>
                </a:solidFill>
              </a:rPr>
              <a:t> </a:t>
            </a:r>
            <a:r>
              <a:rPr lang="nb-NO" sz="1000" b="1" dirty="0" err="1" smtClean="0">
                <a:solidFill>
                  <a:srgbClr val="9900FF"/>
                </a:solidFill>
              </a:rPr>
              <a:t>AlSi</a:t>
            </a:r>
            <a:r>
              <a:rPr lang="nb-NO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4 </a:t>
            </a:r>
            <a:r>
              <a:rPr lang="en-GB" sz="1000" b="1" dirty="0" smtClean="0">
                <a:solidFill>
                  <a:srgbClr val="9900FF"/>
                </a:solidFill>
              </a:rPr>
              <a:t>-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 </a:t>
            </a:r>
            <a:r>
              <a:rPr lang="en-GB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 smtClean="0">
                <a:solidFill>
                  <a:srgbClr val="9900FF"/>
                </a:solidFill>
              </a:rPr>
              <a:t>Mg,Fe</a:t>
            </a:r>
            <a:r>
              <a:rPr lang="nb-NO" sz="1000" dirty="0" smtClean="0">
                <a:solidFill>
                  <a:srgbClr val="9900FF"/>
                </a:solidFill>
              </a:rPr>
              <a:t>)</a:t>
            </a:r>
            <a:r>
              <a:rPr lang="nb-NO" sz="600" b="1" dirty="0" smtClean="0">
                <a:solidFill>
                  <a:srgbClr val="9900FF"/>
                </a:solidFill>
              </a:rPr>
              <a:t> </a:t>
            </a:r>
            <a:r>
              <a:rPr lang="nb-NO" sz="1000" b="1" dirty="0" smtClean="0">
                <a:solidFill>
                  <a:srgbClr val="9900FF"/>
                </a:solidFill>
              </a:rPr>
              <a:t>Al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2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4</a:t>
            </a:r>
          </a:p>
          <a:p>
            <a:pPr>
              <a:lnSpc>
                <a:spcPts val="1800"/>
              </a:lnSpc>
            </a:pPr>
            <a:r>
              <a:rPr lang="nb-NO" sz="1000" dirty="0" err="1" smtClean="0"/>
              <a:t>coesite</a:t>
            </a:r>
            <a:r>
              <a:rPr lang="nb-NO" sz="1000" dirty="0" smtClean="0"/>
              <a:t>, </a:t>
            </a:r>
            <a:r>
              <a:rPr lang="nb-NO" sz="1000" dirty="0" err="1" smtClean="0"/>
              <a:t>stishovite</a:t>
            </a:r>
            <a:r>
              <a:rPr lang="nb-NO" sz="1000" dirty="0" smtClean="0"/>
              <a:t>, </a:t>
            </a:r>
            <a:r>
              <a:rPr lang="nb-NO" sz="1000" dirty="0" smtClean="0">
                <a:latin typeface="Symbol" panose="05050102010706020507" pitchFamily="18" charset="2"/>
              </a:rPr>
              <a:t>b</a:t>
            </a:r>
            <a:r>
              <a:rPr lang="nb-NO" sz="1000" dirty="0" smtClean="0"/>
              <a:t>-</a:t>
            </a:r>
            <a:r>
              <a:rPr lang="nb-NO" sz="1000" dirty="0" err="1" smtClean="0"/>
              <a:t>stishovite</a:t>
            </a:r>
            <a:r>
              <a:rPr lang="nb-NO" sz="1000" dirty="0" smtClean="0"/>
              <a:t>, </a:t>
            </a:r>
            <a:r>
              <a:rPr lang="nb-NO" sz="1000" dirty="0" err="1" smtClean="0"/>
              <a:t>seifertite</a:t>
            </a:r>
            <a:r>
              <a:rPr lang="nb-NO" sz="1000" dirty="0" smtClean="0"/>
              <a:t>: </a:t>
            </a:r>
            <a:r>
              <a:rPr lang="en-GB" sz="1000" b="1" dirty="0" smtClean="0">
                <a:solidFill>
                  <a:srgbClr val="9900FF"/>
                </a:solidFill>
              </a:rPr>
              <a:t>Si</a:t>
            </a:r>
            <a:r>
              <a:rPr lang="en-GB" sz="600" b="1" dirty="0" smtClean="0">
                <a:solidFill>
                  <a:srgbClr val="9900FF"/>
                </a:solidFill>
              </a:rPr>
              <a:t> </a:t>
            </a:r>
            <a:r>
              <a:rPr lang="en-GB" sz="1000" b="1" dirty="0" smtClean="0">
                <a:solidFill>
                  <a:srgbClr val="9900FF"/>
                </a:solidFill>
              </a:rPr>
              <a:t>O</a:t>
            </a:r>
            <a:r>
              <a:rPr lang="en-GB" sz="1000" b="1" baseline="-25000" dirty="0" smtClean="0">
                <a:solidFill>
                  <a:srgbClr val="9900FF"/>
                </a:solidFill>
              </a:rPr>
              <a:t>2</a:t>
            </a:r>
            <a:endParaRPr lang="en-GB" sz="1000" b="1" dirty="0">
              <a:solidFill>
                <a:srgbClr val="99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6021288"/>
            <a:ext cx="1547839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dirty="0" smtClean="0"/>
              <a:t>Modified from Stixrude &amp;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Lithgow-Bertelloni (2012,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AREPS) and Trønnes &amp; Mohn, in prep.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331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-E-at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3" y="2421247"/>
            <a:ext cx="3342811" cy="444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Ve-E-atm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3321107" cy="443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9157" y="1523714"/>
            <a:ext cx="328647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400" dirty="0" smtClean="0">
                <a:solidFill>
                  <a:srgbClr val="0000FF"/>
                </a:solidFill>
              </a:rPr>
              <a:t>Earth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b="1" dirty="0" smtClean="0">
                <a:solidFill>
                  <a:srgbClr val="9900CC"/>
                </a:solidFill>
              </a:rPr>
              <a:t>1 bar</a:t>
            </a:r>
            <a:r>
              <a:rPr lang="nb-NO" altLang="en-US" dirty="0" smtClean="0">
                <a:solidFill>
                  <a:srgbClr val="9900CC"/>
                </a:solidFill>
              </a:rPr>
              <a:t>:</a:t>
            </a:r>
            <a:r>
              <a:rPr lang="nb-NO" altLang="en-US" dirty="0" smtClean="0">
                <a:solidFill>
                  <a:srgbClr val="FF0000"/>
                </a:solidFill>
              </a:rPr>
              <a:t> </a:t>
            </a:r>
            <a:r>
              <a:rPr lang="nb-NO" altLang="en-US" sz="1600" dirty="0" smtClean="0">
                <a:solidFill>
                  <a:srgbClr val="FF0000"/>
                </a:solidFill>
              </a:rPr>
              <a:t>78% N</a:t>
            </a:r>
            <a:r>
              <a:rPr lang="nb-NO" alt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1600" dirty="0" smtClean="0">
                <a:solidFill>
                  <a:srgbClr val="FF0000"/>
                </a:solidFill>
              </a:rPr>
              <a:t>  21% O</a:t>
            </a:r>
            <a:r>
              <a:rPr lang="nb-NO" alt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1600" dirty="0">
                <a:solidFill>
                  <a:srgbClr val="FF0000"/>
                </a:solidFill>
              </a:rPr>
              <a:t> </a:t>
            </a:r>
            <a:r>
              <a:rPr lang="nb-NO" altLang="en-US" sz="1600" dirty="0" smtClean="0">
                <a:solidFill>
                  <a:srgbClr val="FF0000"/>
                </a:solidFill>
              </a:rPr>
              <a:t> 1% Ar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sz="1600" dirty="0">
                <a:solidFill>
                  <a:srgbClr val="FF0000"/>
                </a:solidFill>
              </a:rPr>
              <a:t> </a:t>
            </a:r>
            <a:r>
              <a:rPr lang="nb-NO" altLang="en-US" sz="1600" dirty="0" smtClean="0">
                <a:solidFill>
                  <a:srgbClr val="FF0000"/>
                </a:solidFill>
              </a:rPr>
              <a:t>            </a:t>
            </a:r>
            <a:r>
              <a:rPr lang="nb-NO" altLang="en-US" sz="1400" dirty="0" smtClean="0">
                <a:solidFill>
                  <a:srgbClr val="FF0000"/>
                </a:solidFill>
              </a:rPr>
              <a:t>+ </a:t>
            </a:r>
            <a:r>
              <a:rPr lang="nb-NO" altLang="en-US" sz="1400" dirty="0" err="1" smtClean="0">
                <a:solidFill>
                  <a:srgbClr val="FF0000"/>
                </a:solidFill>
              </a:rPr>
              <a:t>very</a:t>
            </a:r>
            <a:r>
              <a:rPr lang="nb-NO" altLang="en-US" sz="1400" dirty="0" smtClean="0">
                <a:solidFill>
                  <a:srgbClr val="FF0000"/>
                </a:solidFill>
              </a:rPr>
              <a:t> variable H</a:t>
            </a:r>
            <a:r>
              <a:rPr lang="nb-NO" alt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nb-NO" altLang="en-US" sz="1400" dirty="0" smtClean="0">
                <a:solidFill>
                  <a:srgbClr val="FF0000"/>
                </a:solidFill>
              </a:rPr>
              <a:t>O (greenhouse)</a:t>
            </a:r>
            <a:endParaRPr lang="nb-NO" altLang="en-US" sz="1400" dirty="0">
              <a:solidFill>
                <a:srgbClr val="FF000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94395" y="1721807"/>
            <a:ext cx="3208338" cy="6381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b-NO" altLang="en-US" sz="2400" dirty="0">
                <a:solidFill>
                  <a:srgbClr val="0000FF"/>
                </a:solidFill>
              </a:rPr>
              <a:t>Venus</a:t>
            </a:r>
          </a:p>
          <a:p>
            <a:pPr eaLnBrk="1" hangingPunct="1">
              <a:lnSpc>
                <a:spcPct val="80000"/>
              </a:lnSpc>
            </a:pPr>
            <a:r>
              <a:rPr lang="nb-NO" altLang="en-US" b="1" dirty="0">
                <a:solidFill>
                  <a:srgbClr val="9900CC"/>
                </a:solidFill>
              </a:rPr>
              <a:t>92 bar !!</a:t>
            </a:r>
            <a:r>
              <a:rPr lang="nb-NO" altLang="en-US" dirty="0">
                <a:solidFill>
                  <a:srgbClr val="FF0000"/>
                </a:solidFill>
              </a:rPr>
              <a:t>   </a:t>
            </a:r>
            <a:r>
              <a:rPr lang="nb-NO" altLang="en-US" b="1" dirty="0">
                <a:solidFill>
                  <a:srgbClr val="FF0000"/>
                </a:solidFill>
              </a:rPr>
              <a:t>97% CO</a:t>
            </a:r>
            <a:r>
              <a:rPr lang="nb-NO" altLang="en-US" b="1" baseline="-25000" dirty="0">
                <a:solidFill>
                  <a:srgbClr val="FF0000"/>
                </a:solidFill>
              </a:rPr>
              <a:t>2</a:t>
            </a:r>
            <a:r>
              <a:rPr lang="nb-NO" altLang="en-US" dirty="0">
                <a:solidFill>
                  <a:srgbClr val="FF0000"/>
                </a:solidFill>
              </a:rPr>
              <a:t>   3% N</a:t>
            </a:r>
            <a:r>
              <a:rPr lang="nb-NO" altLang="en-US" baseline="-25000" dirty="0">
                <a:solidFill>
                  <a:srgbClr val="FF0000"/>
                </a:solidFill>
              </a:rPr>
              <a:t>2</a:t>
            </a:r>
            <a:endParaRPr lang="nb-NO" alt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092" y="26008"/>
            <a:ext cx="6431569" cy="707886"/>
            <a:chOff x="73092" y="26008"/>
            <a:chExt cx="6431569" cy="707886"/>
          </a:xfrm>
        </p:grpSpPr>
        <p:sp>
          <p:nvSpPr>
            <p:cNvPr id="6" name="TextBox 5"/>
            <p:cNvSpPr txBox="1"/>
            <p:nvPr/>
          </p:nvSpPr>
          <p:spPr>
            <a:xfrm>
              <a:off x="73092" y="26008"/>
              <a:ext cx="6431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smtClean="0"/>
                <a:t>H</a:t>
              </a:r>
              <a:r>
                <a:rPr lang="nb-NO" sz="2000" b="1" baseline="-25000" dirty="0" smtClean="0"/>
                <a:t>2</a:t>
              </a:r>
              <a:r>
                <a:rPr lang="nb-NO" sz="2000" b="1" dirty="0" smtClean="0"/>
                <a:t>O </a:t>
              </a:r>
              <a:r>
                <a:rPr lang="nb-NO" sz="2000" b="1" dirty="0"/>
                <a:t>molecules</a:t>
              </a:r>
              <a:r>
                <a:rPr lang="nb-NO" sz="2000" dirty="0"/>
                <a:t>: </a:t>
              </a:r>
              <a:r>
                <a:rPr lang="nb-NO" sz="2000" dirty="0" smtClean="0"/>
                <a:t>photo-dissociated in the upper </a:t>
              </a:r>
              <a:r>
                <a:rPr lang="nb-NO" sz="2000" dirty="0" err="1" smtClean="0"/>
                <a:t>atmospheres</a:t>
              </a:r>
              <a:r>
                <a:rPr lang="nb-NO" sz="2000" dirty="0" smtClean="0"/>
                <a:t> </a:t>
              </a:r>
            </a:p>
            <a:p>
              <a:r>
                <a:rPr lang="nb-NO" sz="2000" b="1" dirty="0">
                  <a:solidFill>
                    <a:srgbClr val="3333FF"/>
                  </a:solidFill>
                </a:rPr>
                <a:t> </a:t>
              </a:r>
              <a:r>
                <a:rPr lang="nb-NO" sz="2000" b="1" dirty="0" smtClean="0">
                  <a:solidFill>
                    <a:srgbClr val="3333FF"/>
                  </a:solidFill>
                </a:rPr>
                <a:t>        H</a:t>
              </a:r>
              <a:r>
                <a:rPr lang="nb-NO" sz="2000" b="1" baseline="-25000" dirty="0" smtClean="0">
                  <a:solidFill>
                    <a:srgbClr val="3333FF"/>
                  </a:solidFill>
                </a:rPr>
                <a:t>2</a:t>
              </a:r>
              <a:r>
                <a:rPr lang="nb-NO" sz="2000" b="1" dirty="0" smtClean="0">
                  <a:solidFill>
                    <a:srgbClr val="3333FF"/>
                  </a:solidFill>
                </a:rPr>
                <a:t>-escape</a:t>
              </a:r>
              <a:r>
                <a:rPr lang="nb-NO" sz="2000" dirty="0" smtClean="0">
                  <a:solidFill>
                    <a:srgbClr val="3333FF"/>
                  </a:solidFill>
                </a:rPr>
                <a:t> to </a:t>
              </a:r>
              <a:r>
                <a:rPr lang="nb-NO" sz="2000" dirty="0" err="1" smtClean="0">
                  <a:solidFill>
                    <a:srgbClr val="3333FF"/>
                  </a:solidFill>
                </a:rPr>
                <a:t>space</a:t>
              </a:r>
              <a:r>
                <a:rPr lang="nb-NO" sz="2000" dirty="0" smtClean="0">
                  <a:solidFill>
                    <a:srgbClr val="3333FF"/>
                  </a:solidFill>
                </a:rPr>
                <a:t>           </a:t>
              </a:r>
              <a:r>
                <a:rPr lang="nb-NO" sz="2000" dirty="0" err="1" smtClean="0">
                  <a:solidFill>
                    <a:srgbClr val="3333FF"/>
                  </a:solidFill>
                </a:rPr>
                <a:t>atmospheric</a:t>
              </a:r>
              <a:r>
                <a:rPr lang="nb-NO" sz="2000" dirty="0" smtClean="0">
                  <a:solidFill>
                    <a:srgbClr val="3333FF"/>
                  </a:solidFill>
                </a:rPr>
                <a:t> </a:t>
              </a:r>
              <a:r>
                <a:rPr lang="nb-NO" sz="2000" b="1" dirty="0" err="1" smtClean="0">
                  <a:solidFill>
                    <a:srgbClr val="3333FF"/>
                  </a:solidFill>
                </a:rPr>
                <a:t>oxidation</a:t>
              </a:r>
              <a:endParaRPr lang="nb-NO" sz="2000" b="1" dirty="0" smtClean="0">
                <a:solidFill>
                  <a:srgbClr val="3333FF"/>
                </a:solidFill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395536" y="466106"/>
              <a:ext cx="299903" cy="177224"/>
            </a:xfrm>
            <a:prstGeom prst="rightArrow">
              <a:avLst/>
            </a:prstGeom>
            <a:no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1520" y="829549"/>
            <a:ext cx="7164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6600CC"/>
                </a:solidFill>
              </a:rPr>
              <a:t>The Earth-Venus </a:t>
            </a:r>
            <a:r>
              <a:rPr lang="nb-NO" sz="2200" dirty="0" err="1" smtClean="0">
                <a:solidFill>
                  <a:srgbClr val="6600CC"/>
                </a:solidFill>
              </a:rPr>
              <a:t>dichotomy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 smtClean="0">
                <a:solidFill>
                  <a:srgbClr val="6600CC"/>
                </a:solidFill>
              </a:rPr>
              <a:t>with</a:t>
            </a:r>
            <a:r>
              <a:rPr lang="nb-NO" sz="2200" dirty="0" smtClean="0">
                <a:solidFill>
                  <a:srgbClr val="6600CC"/>
                </a:solidFill>
              </a:rPr>
              <a:t> a</a:t>
            </a:r>
            <a:r>
              <a:rPr lang="nb-NO" sz="2200" b="1" dirty="0" smtClean="0">
                <a:solidFill>
                  <a:srgbClr val="6600CC"/>
                </a:solidFill>
              </a:rPr>
              <a:t> </a:t>
            </a:r>
            <a:r>
              <a:rPr lang="nb-NO" sz="2200" b="1" dirty="0" err="1" smtClean="0">
                <a:solidFill>
                  <a:srgbClr val="6600CC"/>
                </a:solidFill>
              </a:rPr>
              <a:t>mostly</a:t>
            </a:r>
            <a:r>
              <a:rPr lang="nb-NO" sz="2200" b="1" dirty="0" smtClean="0">
                <a:solidFill>
                  <a:srgbClr val="6600CC"/>
                </a:solidFill>
              </a:rPr>
              <a:t> </a:t>
            </a:r>
            <a:r>
              <a:rPr lang="nb-NO" sz="2200" b="1" dirty="0" err="1" smtClean="0">
                <a:solidFill>
                  <a:srgbClr val="6600CC"/>
                </a:solidFill>
              </a:rPr>
              <a:t>dessicated</a:t>
            </a:r>
            <a:r>
              <a:rPr lang="nb-NO" sz="2200" dirty="0" smtClean="0"/>
              <a:t> </a:t>
            </a:r>
            <a:r>
              <a:rPr lang="nb-NO" sz="2200" b="1" dirty="0">
                <a:solidFill>
                  <a:srgbClr val="6600CC"/>
                </a:solidFill>
              </a:rPr>
              <a:t>Venus</a:t>
            </a:r>
            <a:r>
              <a:rPr lang="nb-NO" sz="2200" dirty="0" smtClean="0"/>
              <a:t> </a:t>
            </a:r>
            <a:endParaRPr lang="en-GB" sz="2200" dirty="0"/>
          </a:p>
        </p:txBody>
      </p:sp>
      <p:sp>
        <p:nvSpPr>
          <p:cNvPr id="10" name="Right Arrow 9"/>
          <p:cNvSpPr/>
          <p:nvPr/>
        </p:nvSpPr>
        <p:spPr>
          <a:xfrm>
            <a:off x="3033402" y="476437"/>
            <a:ext cx="299903" cy="177224"/>
          </a:xfrm>
          <a:prstGeom prst="rightArrow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 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2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07504" y="95877"/>
            <a:ext cx="4629281" cy="1154162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b-NO" altLang="en-US" sz="1600" dirty="0" err="1">
                <a:solidFill>
                  <a:srgbClr val="0000FF"/>
                </a:solidFill>
              </a:rPr>
              <a:t>Why</a:t>
            </a:r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are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the</a:t>
            </a:r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err="1">
                <a:solidFill>
                  <a:srgbClr val="0000FF"/>
                </a:solidFill>
              </a:rPr>
              <a:t>atmospheres</a:t>
            </a:r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smtClean="0">
                <a:solidFill>
                  <a:srgbClr val="0000FF"/>
                </a:solidFill>
              </a:rPr>
              <a:t>so different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if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inventories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>
                <a:solidFill>
                  <a:srgbClr val="0000FF"/>
                </a:solidFill>
              </a:rPr>
              <a:t>of</a:t>
            </a:r>
          </a:p>
          <a:p>
            <a:pPr eaLnBrk="1" hangingPunct="1"/>
            <a:r>
              <a:rPr lang="nb-NO" altLang="en-US" sz="1600" dirty="0">
                <a:solidFill>
                  <a:srgbClr val="0000FF"/>
                </a:solidFill>
              </a:rPr>
              <a:t>  </a:t>
            </a:r>
            <a:r>
              <a:rPr lang="nb-NO" altLang="en-US" sz="1600" dirty="0" smtClean="0">
                <a:solidFill>
                  <a:srgbClr val="0000FF"/>
                </a:solidFill>
              </a:rPr>
              <a:t>       C</a:t>
            </a:r>
            <a:r>
              <a:rPr lang="nb-NO" altLang="en-US" sz="1600" dirty="0">
                <a:solidFill>
                  <a:srgbClr val="0000FF"/>
                </a:solidFill>
              </a:rPr>
              <a:t>, N, O and H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were</a:t>
            </a:r>
            <a:r>
              <a:rPr lang="nb-NO" altLang="en-US" sz="1600" dirty="0" smtClean="0">
                <a:solidFill>
                  <a:srgbClr val="0000FF"/>
                </a:solidFill>
              </a:rPr>
              <a:t> </a:t>
            </a:r>
            <a:r>
              <a:rPr lang="nb-NO" altLang="en-US" sz="1600" dirty="0">
                <a:solidFill>
                  <a:srgbClr val="0000FF"/>
                </a:solidFill>
              </a:rPr>
              <a:t>similar in the beginning ?</a:t>
            </a:r>
          </a:p>
          <a:p>
            <a:pPr eaLnBrk="1" hangingPunct="1">
              <a:lnSpc>
                <a:spcPts val="600"/>
              </a:lnSpc>
            </a:pPr>
            <a:endParaRPr lang="nb-NO" altLang="en-US" sz="1600" dirty="0">
              <a:solidFill>
                <a:srgbClr val="0000FF"/>
              </a:solidFill>
            </a:endParaRPr>
          </a:p>
          <a:p>
            <a:pPr eaLnBrk="1" hangingPunct="1"/>
            <a:r>
              <a:rPr lang="nb-NO" altLang="en-US" sz="1600" dirty="0">
                <a:solidFill>
                  <a:srgbClr val="0000FF"/>
                </a:solidFill>
              </a:rPr>
              <a:t>Where is Earth’s carbon corresponding to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the</a:t>
            </a:r>
            <a:r>
              <a:rPr lang="nb-NO" altLang="en-US" sz="1600" dirty="0" smtClean="0">
                <a:solidFill>
                  <a:srgbClr val="0000FF"/>
                </a:solidFill>
              </a:rPr>
              <a:t> 92 </a:t>
            </a:r>
            <a:r>
              <a:rPr lang="nb-NO" altLang="en-US" sz="1600" dirty="0">
                <a:solidFill>
                  <a:srgbClr val="0000FF"/>
                </a:solidFill>
              </a:rPr>
              <a:t>bar</a:t>
            </a:r>
          </a:p>
          <a:p>
            <a:pPr eaLnBrk="1" hangingPunct="1"/>
            <a:r>
              <a:rPr lang="nb-NO" altLang="en-US" sz="1600" dirty="0">
                <a:solidFill>
                  <a:srgbClr val="0000FF"/>
                </a:solidFill>
              </a:rPr>
              <a:t> </a:t>
            </a:r>
            <a:r>
              <a:rPr lang="nb-NO" altLang="en-US" sz="1600" dirty="0" smtClean="0">
                <a:solidFill>
                  <a:srgbClr val="0000FF"/>
                </a:solidFill>
              </a:rPr>
              <a:t>                   </a:t>
            </a:r>
            <a:r>
              <a:rPr lang="nb-NO" altLang="en-US" sz="1600" dirty="0">
                <a:solidFill>
                  <a:srgbClr val="0000FF"/>
                </a:solidFill>
              </a:rPr>
              <a:t>CO</a:t>
            </a:r>
            <a:r>
              <a:rPr lang="nb-NO" altLang="en-US" sz="1600" baseline="-25000" dirty="0">
                <a:solidFill>
                  <a:srgbClr val="0000FF"/>
                </a:solidFill>
              </a:rPr>
              <a:t>2</a:t>
            </a:r>
            <a:r>
              <a:rPr lang="nb-NO" altLang="en-US" sz="1600" dirty="0">
                <a:solidFill>
                  <a:srgbClr val="0000FF"/>
                </a:solidFill>
              </a:rPr>
              <a:t>-dominated </a:t>
            </a:r>
            <a:r>
              <a:rPr lang="nb-NO" altLang="en-US" sz="1600" dirty="0" err="1" smtClean="0">
                <a:solidFill>
                  <a:srgbClr val="0000FF"/>
                </a:solidFill>
              </a:rPr>
              <a:t>atmosphere</a:t>
            </a:r>
            <a:r>
              <a:rPr lang="nb-NO" altLang="en-US" sz="1600" dirty="0" smtClean="0">
                <a:solidFill>
                  <a:srgbClr val="0000FF"/>
                </a:solidFill>
              </a:rPr>
              <a:t> of Venus </a:t>
            </a:r>
            <a:r>
              <a:rPr lang="nb-NO" altLang="en-US" sz="16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54084" y="1556792"/>
            <a:ext cx="3467616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nb-NO" altLang="en-US" b="1" dirty="0" smtClean="0">
                <a:solidFill>
                  <a:srgbClr val="0099FF"/>
                </a:solidFill>
              </a:rPr>
              <a:t>Earth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 smtClean="0"/>
              <a:t>- </a:t>
            </a:r>
            <a:r>
              <a:rPr lang="nb-NO" altLang="en-US" sz="1300" dirty="0"/>
              <a:t>Oceans, </a:t>
            </a:r>
            <a:r>
              <a:rPr lang="nb-NO" altLang="en-US" sz="1300" dirty="0" err="1"/>
              <a:t>precipitation</a:t>
            </a:r>
            <a:r>
              <a:rPr lang="nb-NO" altLang="en-US" sz="1300" dirty="0"/>
              <a:t> of CaCO</a:t>
            </a:r>
            <a:r>
              <a:rPr lang="nb-NO" altLang="en-US" sz="1300" baseline="-25000" dirty="0"/>
              <a:t>3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</a:t>
            </a:r>
            <a:r>
              <a:rPr lang="nb-NO" altLang="en-US" sz="1300" dirty="0" err="1"/>
              <a:t>Photosynthesis</a:t>
            </a:r>
            <a:r>
              <a:rPr lang="nb-NO" altLang="en-US" sz="1300" dirty="0"/>
              <a:t> </a:t>
            </a:r>
            <a:r>
              <a:rPr lang="nb-NO" altLang="en-US" sz="1300" dirty="0">
                <a:cs typeface="Times New Roman" pitchFamily="18" charset="0"/>
              </a:rPr>
              <a:t>→ O</a:t>
            </a:r>
            <a:r>
              <a:rPr lang="nb-NO" altLang="en-US" sz="1300" baseline="-25000" dirty="0">
                <a:cs typeface="Times New Roman" pitchFamily="18" charset="0"/>
              </a:rPr>
              <a:t>2</a:t>
            </a:r>
            <a:r>
              <a:rPr lang="nb-NO" altLang="en-US" sz="1300" dirty="0">
                <a:cs typeface="Times New Roman" pitchFamily="18" charset="0"/>
              </a:rPr>
              <a:t>, </a:t>
            </a:r>
            <a:r>
              <a:rPr lang="nb-NO" altLang="en-US" sz="1300" dirty="0" err="1">
                <a:cs typeface="Times New Roman" pitchFamily="18" charset="0"/>
              </a:rPr>
              <a:t>biomass</a:t>
            </a:r>
            <a:r>
              <a:rPr lang="nb-NO" altLang="en-US" sz="1300" dirty="0">
                <a:cs typeface="Times New Roman" pitchFamily="18" charset="0"/>
              </a:rPr>
              <a:t> and </a:t>
            </a:r>
            <a:r>
              <a:rPr lang="nb-NO" altLang="en-US" sz="1300" dirty="0" err="1">
                <a:cs typeface="Times New Roman" pitchFamily="18" charset="0"/>
              </a:rPr>
              <a:t>black</a:t>
            </a:r>
            <a:r>
              <a:rPr lang="nb-NO" altLang="en-US" sz="1300" dirty="0">
                <a:cs typeface="Times New Roman" pitchFamily="18" charset="0"/>
              </a:rPr>
              <a:t> </a:t>
            </a:r>
            <a:r>
              <a:rPr lang="nb-NO" altLang="en-US" sz="1300" dirty="0" err="1">
                <a:cs typeface="Times New Roman" pitchFamily="18" charset="0"/>
              </a:rPr>
              <a:t>shales</a:t>
            </a:r>
            <a:endParaRPr lang="nb-NO" altLang="en-US" sz="1300" dirty="0"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/>
              <a:t>- </a:t>
            </a:r>
            <a:r>
              <a:rPr lang="nb-NO" altLang="en-US" sz="1300" dirty="0" err="1"/>
              <a:t>Hydration</a:t>
            </a:r>
            <a:r>
              <a:rPr lang="nb-NO" altLang="en-US" sz="1300" dirty="0"/>
              <a:t> </a:t>
            </a:r>
            <a:r>
              <a:rPr lang="nb-NO" altLang="en-US" sz="1300" dirty="0" err="1"/>
              <a:t>of</a:t>
            </a:r>
            <a:r>
              <a:rPr lang="nb-NO" altLang="en-US" sz="1300" dirty="0"/>
              <a:t> </a:t>
            </a:r>
            <a:r>
              <a:rPr lang="nb-NO" altLang="en-US" sz="1300" dirty="0" err="1"/>
              <a:t>ocean</a:t>
            </a:r>
            <a:r>
              <a:rPr lang="nb-NO" altLang="en-US" sz="1300" dirty="0"/>
              <a:t> </a:t>
            </a:r>
            <a:r>
              <a:rPr lang="nb-NO" altLang="en-US" sz="1300" dirty="0" err="1"/>
              <a:t>floor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</a:t>
            </a:r>
            <a:r>
              <a:rPr lang="nb-NO" altLang="en-US" sz="1300" dirty="0" err="1"/>
              <a:t>Recycling</a:t>
            </a:r>
            <a:r>
              <a:rPr lang="nb-NO" altLang="en-US" sz="1300" dirty="0"/>
              <a:t> </a:t>
            </a:r>
            <a:r>
              <a:rPr lang="nb-NO" altLang="en-US" sz="1300" dirty="0" err="1"/>
              <a:t>of</a:t>
            </a:r>
            <a:r>
              <a:rPr lang="nb-NO" altLang="en-US" sz="1300" dirty="0"/>
              <a:t> </a:t>
            </a:r>
            <a:r>
              <a:rPr lang="nb-NO" altLang="en-US" sz="1300" dirty="0" err="1"/>
              <a:t>wet</a:t>
            </a:r>
            <a:r>
              <a:rPr lang="nb-NO" altLang="en-US" sz="1300" dirty="0"/>
              <a:t> </a:t>
            </a:r>
            <a:r>
              <a:rPr lang="nb-NO" altLang="en-US" sz="1300" dirty="0" err="1"/>
              <a:t>lithosphere</a:t>
            </a:r>
            <a:r>
              <a:rPr lang="nb-NO" altLang="en-US" sz="1300" dirty="0"/>
              <a:t> </a:t>
            </a:r>
            <a:r>
              <a:rPr lang="nb-NO" altLang="en-US" sz="1300" dirty="0" err="1"/>
              <a:t>with</a:t>
            </a:r>
            <a:r>
              <a:rPr lang="nb-NO" altLang="en-US" sz="1300" dirty="0"/>
              <a:t> </a:t>
            </a:r>
            <a:r>
              <a:rPr lang="nb-NO" altLang="en-US" sz="1300" dirty="0" err="1" smtClean="0"/>
              <a:t>organic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/>
              <a:t>    material and </a:t>
            </a:r>
            <a:r>
              <a:rPr lang="nb-NO" altLang="en-US" sz="1300" dirty="0" err="1" smtClean="0"/>
              <a:t>carbonates</a:t>
            </a:r>
            <a:r>
              <a:rPr lang="nb-NO" altLang="en-US" sz="1300" dirty="0" smtClean="0"/>
              <a:t> </a:t>
            </a:r>
            <a:r>
              <a:rPr lang="nb-NO" altLang="en-US" sz="1300" dirty="0"/>
              <a:t>by </a:t>
            </a:r>
            <a:r>
              <a:rPr lang="nb-NO" altLang="en-US" sz="1300" dirty="0" err="1"/>
              <a:t>subduction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</a:pPr>
            <a:endParaRPr lang="nb-NO" altLang="en-US" sz="1400" b="1" dirty="0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nb-NO" altLang="en-US" b="1" dirty="0" smtClean="0">
                <a:solidFill>
                  <a:srgbClr val="DE8400"/>
                </a:solidFill>
              </a:rPr>
              <a:t>Venus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en-US" sz="1300" dirty="0" smtClean="0"/>
              <a:t>- </a:t>
            </a:r>
            <a:r>
              <a:rPr lang="nb-NO" altLang="en-US" sz="1300" dirty="0"/>
              <a:t>No </a:t>
            </a:r>
            <a:r>
              <a:rPr lang="nb-NO" altLang="en-US" sz="1300" dirty="0" err="1"/>
              <a:t>condensation</a:t>
            </a:r>
            <a:r>
              <a:rPr lang="nb-NO" altLang="en-US" sz="1300" dirty="0"/>
              <a:t> of </a:t>
            </a:r>
            <a:r>
              <a:rPr lang="nb-NO" altLang="en-US" sz="1300" dirty="0" err="1"/>
              <a:t>volanically</a:t>
            </a:r>
            <a:r>
              <a:rPr lang="nb-NO" altLang="en-US" sz="1300" dirty="0"/>
              <a:t> </a:t>
            </a:r>
            <a:r>
              <a:rPr lang="nb-NO" altLang="en-US" sz="1300" dirty="0" err="1"/>
              <a:t>degassed</a:t>
            </a:r>
            <a:r>
              <a:rPr lang="nb-NO" altLang="en-US" sz="1300" dirty="0"/>
              <a:t> H</a:t>
            </a:r>
            <a:r>
              <a:rPr lang="nb-NO" altLang="en-US" sz="1300" baseline="-25000" dirty="0"/>
              <a:t>2</a:t>
            </a:r>
            <a:r>
              <a:rPr lang="nb-NO" altLang="en-US" sz="1300" dirty="0"/>
              <a:t>O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</a:t>
            </a:r>
            <a:r>
              <a:rPr lang="nb-NO" altLang="en-US" sz="1300" dirty="0" smtClean="0"/>
              <a:t>The </a:t>
            </a:r>
            <a:r>
              <a:rPr lang="nb-NO" altLang="en-US" sz="1300" dirty="0" err="1" smtClean="0"/>
              <a:t>atmospheric</a:t>
            </a:r>
            <a:r>
              <a:rPr lang="nb-NO" altLang="en-US" sz="1300" dirty="0" smtClean="0"/>
              <a:t> </a:t>
            </a:r>
            <a:r>
              <a:rPr lang="nb-NO" altLang="en-US" sz="1300" dirty="0" err="1" smtClean="0"/>
              <a:t>residence</a:t>
            </a:r>
            <a:r>
              <a:rPr lang="nb-NO" altLang="en-US" sz="1300" dirty="0" smtClean="0"/>
              <a:t> time </a:t>
            </a:r>
            <a:r>
              <a:rPr lang="nb-NO" altLang="en-US" sz="1300" dirty="0" err="1" smtClean="0"/>
              <a:t>of</a:t>
            </a:r>
            <a:r>
              <a:rPr lang="nb-NO" altLang="en-US" sz="1300" dirty="0"/>
              <a:t> </a:t>
            </a:r>
            <a:r>
              <a:rPr lang="nb-NO" altLang="en-US" sz="1300" dirty="0" smtClean="0"/>
              <a:t>H</a:t>
            </a:r>
            <a:r>
              <a:rPr lang="nb-NO" altLang="en-US" sz="1300" baseline="-25000" dirty="0" smtClean="0"/>
              <a:t>2</a:t>
            </a:r>
            <a:r>
              <a:rPr lang="nb-NO" altLang="en-US" sz="1300" dirty="0" smtClean="0"/>
              <a:t>O is </a:t>
            </a:r>
            <a:r>
              <a:rPr lang="nb-NO" altLang="en-US" sz="1300" dirty="0" err="1" smtClean="0"/>
              <a:t>short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 smtClean="0"/>
              <a:t> Photo-</a:t>
            </a:r>
            <a:r>
              <a:rPr lang="nb-NO" altLang="en-US" sz="1300" dirty="0" err="1" smtClean="0"/>
              <a:t>dissociation</a:t>
            </a:r>
            <a:r>
              <a:rPr lang="nb-NO" altLang="en-US" sz="1300" dirty="0" smtClean="0"/>
              <a:t> and H</a:t>
            </a:r>
            <a:r>
              <a:rPr lang="nb-NO" altLang="en-US" sz="1300" baseline="-25000" dirty="0" smtClean="0"/>
              <a:t>2</a:t>
            </a:r>
            <a:r>
              <a:rPr lang="nb-NO" altLang="en-US" sz="1300" dirty="0" smtClean="0"/>
              <a:t>-escape</a:t>
            </a:r>
            <a:endParaRPr lang="nb-NO" altLang="en-US" sz="1300" dirty="0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nb-NO" altLang="en-US" sz="1300" dirty="0"/>
              <a:t> Dry </a:t>
            </a:r>
            <a:r>
              <a:rPr lang="nb-NO" altLang="en-US" sz="1300" dirty="0" smtClean="0"/>
              <a:t>planet</a:t>
            </a:r>
            <a:r>
              <a:rPr lang="nb-NO" altLang="en-US" sz="1300" dirty="0"/>
              <a:t> </a:t>
            </a:r>
            <a:r>
              <a:rPr lang="nb-NO" altLang="en-US" sz="1300" dirty="0" err="1" smtClean="0"/>
              <a:t>without</a:t>
            </a:r>
            <a:r>
              <a:rPr lang="nb-NO" altLang="en-US" sz="1300" dirty="0" smtClean="0"/>
              <a:t> </a:t>
            </a:r>
            <a:r>
              <a:rPr lang="nb-NO" altLang="en-US" sz="1300" dirty="0"/>
              <a:t>hydro- or </a:t>
            </a:r>
            <a:r>
              <a:rPr lang="nb-NO" altLang="en-US" sz="1300" dirty="0" err="1" smtClean="0"/>
              <a:t>cryosphere</a:t>
            </a:r>
            <a:endParaRPr lang="nb-NO" altLang="en-US" sz="1300" dirty="0"/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92" y="2382004"/>
            <a:ext cx="4644008" cy="297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01983" y="5320020"/>
            <a:ext cx="2710999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nb-NO" altLang="en-US" sz="1600" dirty="0" smtClean="0">
                <a:solidFill>
                  <a:srgbClr val="0066FF"/>
                </a:solidFill>
              </a:rPr>
              <a:t>or partial water pressure: </a:t>
            </a:r>
            <a:r>
              <a:rPr lang="nb-NO" altLang="en-US" sz="1600" b="1" dirty="0" smtClean="0">
                <a:solidFill>
                  <a:srgbClr val="0066FF"/>
                </a:solidFill>
              </a:rPr>
              <a:t>p</a:t>
            </a:r>
            <a:r>
              <a:rPr lang="nb-NO" altLang="en-US" sz="1600" baseline="-25000" dirty="0" smtClean="0">
                <a:solidFill>
                  <a:srgbClr val="0066FF"/>
                </a:solidFill>
              </a:rPr>
              <a:t>H</a:t>
            </a:r>
            <a:r>
              <a:rPr lang="nb-NO" altLang="en-US" sz="1600" baseline="-40000" dirty="0" smtClean="0">
                <a:solidFill>
                  <a:srgbClr val="0066FF"/>
                </a:solidFill>
              </a:rPr>
              <a:t>2</a:t>
            </a:r>
            <a:r>
              <a:rPr lang="nb-NO" altLang="en-US" sz="1600" baseline="-25000" dirty="0" smtClean="0">
                <a:solidFill>
                  <a:srgbClr val="0066FF"/>
                </a:solidFill>
              </a:rPr>
              <a:t>O</a:t>
            </a:r>
          </a:p>
          <a:p>
            <a:pPr eaLnBrk="1" hangingPunct="1">
              <a:lnSpc>
                <a:spcPts val="1700"/>
              </a:lnSpc>
            </a:pPr>
            <a:r>
              <a:rPr lang="nb-NO" altLang="en-US" sz="1600" dirty="0" smtClean="0">
                <a:solidFill>
                  <a:srgbClr val="0066FF"/>
                </a:solidFill>
              </a:rPr>
              <a:t>        </a:t>
            </a:r>
            <a:r>
              <a:rPr lang="nb-NO" altLang="en-US" sz="1600" b="1" dirty="0" smtClean="0">
                <a:solidFill>
                  <a:srgbClr val="00B0F0"/>
                </a:solidFill>
              </a:rPr>
              <a:t>≈</a:t>
            </a:r>
            <a:r>
              <a:rPr lang="nb-NO" altLang="en-US" sz="1600" dirty="0" smtClean="0">
                <a:solidFill>
                  <a:srgbClr val="00B0F0"/>
                </a:solidFill>
              </a:rPr>
              <a:t> water fugacity: </a:t>
            </a:r>
            <a:r>
              <a:rPr lang="nb-NO" altLang="en-US" sz="1600" b="1" dirty="0" smtClean="0">
                <a:solidFill>
                  <a:srgbClr val="00B0F0"/>
                </a:solidFill>
              </a:rPr>
              <a:t>f</a:t>
            </a:r>
            <a:r>
              <a:rPr lang="nb-NO" altLang="en-US" sz="1600" baseline="-25000" dirty="0" smtClean="0">
                <a:solidFill>
                  <a:srgbClr val="00B0F0"/>
                </a:solidFill>
              </a:rPr>
              <a:t>H</a:t>
            </a:r>
            <a:r>
              <a:rPr lang="nb-NO" altLang="en-US" sz="1600" baseline="-40000" dirty="0" smtClean="0">
                <a:solidFill>
                  <a:srgbClr val="00B0F0"/>
                </a:solidFill>
              </a:rPr>
              <a:t>2</a:t>
            </a:r>
            <a:r>
              <a:rPr lang="nb-NO" altLang="en-US" sz="1600" baseline="-25000" dirty="0" smtClean="0">
                <a:solidFill>
                  <a:srgbClr val="00B0F0"/>
                </a:solidFill>
              </a:rPr>
              <a:t>O</a:t>
            </a:r>
            <a:endParaRPr lang="nb-NO" altLang="en-US" sz="1600" dirty="0">
              <a:solidFill>
                <a:srgbClr val="00B0F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249155" y="3923049"/>
            <a:ext cx="5024" cy="959618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482460" y="278970"/>
            <a:ext cx="1687370" cy="2147988"/>
            <a:chOff x="7446352" y="1191873"/>
            <a:chExt cx="1687370" cy="2147988"/>
          </a:xfrm>
        </p:grpSpPr>
        <p:sp>
          <p:nvSpPr>
            <p:cNvPr id="221189" name="Line 5"/>
            <p:cNvSpPr>
              <a:spLocks noChangeShapeType="1"/>
            </p:cNvSpPr>
            <p:nvPr/>
          </p:nvSpPr>
          <p:spPr bwMode="auto">
            <a:xfrm flipV="1">
              <a:off x="7709053" y="1212232"/>
              <a:ext cx="520547" cy="21276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21190" name="Text Box 6"/>
            <p:cNvSpPr txBox="1">
              <a:spLocks noChangeArrowheads="1"/>
            </p:cNvSpPr>
            <p:nvPr/>
          </p:nvSpPr>
          <p:spPr bwMode="auto">
            <a:xfrm rot="17042821">
              <a:off x="6830318" y="1807907"/>
              <a:ext cx="17860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ts val="1800"/>
                </a:lnSpc>
              </a:pPr>
              <a:r>
                <a:rPr lang="nb-NO" altLang="en-US" sz="1400" dirty="0" smtClean="0">
                  <a:solidFill>
                    <a:srgbClr val="FF0000"/>
                  </a:solidFill>
                </a:rPr>
                <a:t>Present Venus: 753 K</a:t>
              </a:r>
            </a:p>
            <a:p>
              <a:pPr eaLnBrk="1" hangingPunct="1">
                <a:lnSpc>
                  <a:spcPts val="1800"/>
                </a:lnSpc>
              </a:pPr>
              <a:r>
                <a:rPr lang="nb-NO" altLang="en-US" sz="1400" dirty="0" smtClean="0">
                  <a:solidFill>
                    <a:srgbClr val="FF0000"/>
                  </a:solidFill>
                </a:rPr>
                <a:t>                          480 C</a:t>
              </a:r>
              <a:endParaRPr lang="nb-NO" alt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522392" y="1222683"/>
              <a:ext cx="129512" cy="2107577"/>
              <a:chOff x="8522392" y="1222683"/>
              <a:chExt cx="129512" cy="210757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 flipV="1">
                <a:off x="8637161" y="1222683"/>
                <a:ext cx="5095" cy="21075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534378" y="2048459"/>
                <a:ext cx="108964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542940" y="2740252"/>
                <a:ext cx="108964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8522392" y="1348104"/>
                <a:ext cx="108964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8577159" y="1910373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200 C</a:t>
              </a:r>
              <a:endParaRPr lang="en-US" sz="1200" dirty="0"/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37058" y="1520230"/>
            <a:ext cx="177805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nb-NO" altLang="en-US" sz="1400" dirty="0" err="1" smtClean="0">
                <a:solidFill>
                  <a:srgbClr val="0066FF"/>
                </a:solidFill>
              </a:rPr>
              <a:t>Heliocentric</a:t>
            </a:r>
            <a:r>
              <a:rPr lang="nb-NO" altLang="en-US" sz="1400" dirty="0" smtClean="0">
                <a:solidFill>
                  <a:srgbClr val="0066FF"/>
                </a:solidFill>
              </a:rPr>
              <a:t> </a:t>
            </a:r>
            <a:r>
              <a:rPr lang="nb-NO" altLang="en-US" sz="1400" dirty="0" err="1" smtClean="0">
                <a:solidFill>
                  <a:srgbClr val="0066FF"/>
                </a:solidFill>
              </a:rPr>
              <a:t>distances</a:t>
            </a:r>
            <a:endParaRPr lang="nb-NO" altLang="en-US" sz="1400" dirty="0" smtClean="0">
              <a:solidFill>
                <a:srgbClr val="0066FF"/>
              </a:solidFill>
            </a:endParaRPr>
          </a:p>
          <a:p>
            <a:pPr eaLnBrk="1" hangingPunct="1">
              <a:lnSpc>
                <a:spcPts val="1500"/>
              </a:lnSpc>
            </a:pPr>
            <a:r>
              <a:rPr lang="nb-NO" altLang="en-US" sz="1400" dirty="0" smtClean="0"/>
              <a:t>    </a:t>
            </a:r>
            <a:r>
              <a:rPr lang="nb-NO" altLang="en-US" sz="1200" dirty="0" smtClean="0"/>
              <a:t>Venus: 0.7 AU</a:t>
            </a:r>
          </a:p>
          <a:p>
            <a:pPr eaLnBrk="1" hangingPunct="1">
              <a:lnSpc>
                <a:spcPts val="1500"/>
              </a:lnSpc>
            </a:pPr>
            <a:r>
              <a:rPr lang="nb-NO" altLang="en-US" sz="1200" dirty="0" smtClean="0"/>
              <a:t>    Earth: 1.0 AU</a:t>
            </a:r>
          </a:p>
          <a:p>
            <a:pPr eaLnBrk="1" hangingPunct="1">
              <a:lnSpc>
                <a:spcPts val="1500"/>
              </a:lnSpc>
            </a:pPr>
            <a:r>
              <a:rPr lang="nb-NO" altLang="en-US" sz="1200" dirty="0" smtClean="0"/>
              <a:t>    Mars: 1.5 AU</a:t>
            </a:r>
            <a:endParaRPr lang="nb-NO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54" y="48705"/>
            <a:ext cx="2685916" cy="6741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465" y="6093296"/>
            <a:ext cx="133927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Torsvik et al. 2021</a:t>
            </a:r>
          </a:p>
          <a:p>
            <a:r>
              <a:rPr lang="nb-NO" sz="1200" dirty="0" smtClean="0"/>
              <a:t>PHAB-</a:t>
            </a:r>
            <a:r>
              <a:rPr lang="nb-NO" sz="1200" dirty="0" err="1" smtClean="0"/>
              <a:t>proposal</a:t>
            </a:r>
            <a:r>
              <a:rPr lang="nb-NO" sz="1200" dirty="0" smtClean="0"/>
              <a:t> to</a:t>
            </a:r>
          </a:p>
          <a:p>
            <a:r>
              <a:rPr lang="nb-NO" sz="1200" dirty="0" smtClean="0"/>
              <a:t>RCN</a:t>
            </a:r>
            <a:endParaRPr lang="en-GB" sz="12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4032448" cy="656590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 err="1" smtClean="0">
                <a:solidFill>
                  <a:srgbClr val="3366FF"/>
                </a:solidFill>
              </a:rPr>
              <a:t>The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>
                <a:solidFill>
                  <a:srgbClr val="3366FF"/>
                </a:solidFill>
              </a:rPr>
              <a:t>y</a:t>
            </a:r>
            <a:r>
              <a:rPr lang="is-IS" sz="2000" b="1" dirty="0" err="1" smtClean="0">
                <a:solidFill>
                  <a:srgbClr val="3366FF"/>
                </a:solidFill>
              </a:rPr>
              <a:t>oung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faint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Sun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1600" dirty="0" smtClean="0"/>
              <a:t>(</a:t>
            </a:r>
            <a:r>
              <a:rPr lang="is-IS" sz="1600" b="1" dirty="0" smtClean="0"/>
              <a:t>~70% </a:t>
            </a:r>
            <a:r>
              <a:rPr lang="is-IS" sz="1600" dirty="0" smtClean="0"/>
              <a:t>of </a:t>
            </a:r>
            <a:r>
              <a:rPr lang="is-IS" sz="1600" dirty="0" err="1" smtClean="0"/>
              <a:t>present</a:t>
            </a:r>
            <a:r>
              <a:rPr lang="is-IS" sz="1600" dirty="0" smtClean="0"/>
              <a:t>)</a:t>
            </a:r>
          </a:p>
          <a:p>
            <a:pPr>
              <a:lnSpc>
                <a:spcPts val="22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600" dirty="0">
                <a:solidFill>
                  <a:srgbClr val="3366FF"/>
                </a:solidFill>
              </a:rPr>
              <a:t> </a:t>
            </a:r>
            <a:r>
              <a:rPr lang="is-IS" sz="1600" dirty="0" smtClean="0">
                <a:solidFill>
                  <a:srgbClr val="3366FF"/>
                </a:solidFill>
              </a:rPr>
              <a:t>  </a:t>
            </a:r>
            <a:r>
              <a:rPr lang="is-IS" sz="2000" dirty="0" smtClean="0">
                <a:solidFill>
                  <a:srgbClr val="3366FF"/>
                </a:solidFill>
              </a:rPr>
              <a:t>and </a:t>
            </a:r>
            <a:r>
              <a:rPr lang="is-IS" sz="2000" dirty="0" err="1" smtClean="0">
                <a:solidFill>
                  <a:srgbClr val="3366FF"/>
                </a:solidFill>
              </a:rPr>
              <a:t>the</a:t>
            </a:r>
            <a:r>
              <a:rPr lang="is-IS" sz="2000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habitable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r>
              <a:rPr lang="is-IS" sz="2000" b="1" dirty="0" err="1" smtClean="0">
                <a:solidFill>
                  <a:srgbClr val="3366FF"/>
                </a:solidFill>
              </a:rPr>
              <a:t>zone</a:t>
            </a:r>
            <a:r>
              <a:rPr lang="is-IS" sz="2000" b="1" dirty="0" smtClean="0">
                <a:solidFill>
                  <a:srgbClr val="3366FF"/>
                </a:solidFill>
              </a:rPr>
              <a:t> </a:t>
            </a:r>
            <a:endParaRPr lang="en-GB" sz="2000" b="1" dirty="0">
              <a:solidFill>
                <a:srgbClr val="3366FF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58" y="980728"/>
            <a:ext cx="53155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DE8400"/>
                </a:solidFill>
              </a:rPr>
              <a:t>Venus</a:t>
            </a:r>
          </a:p>
          <a:p>
            <a:r>
              <a:rPr lang="nb-NO" sz="1600" dirty="0" smtClean="0"/>
              <a:t>  </a:t>
            </a:r>
            <a:r>
              <a:rPr lang="nb-NO" sz="1600" dirty="0" err="1" smtClean="0"/>
              <a:t>might</a:t>
            </a:r>
            <a:r>
              <a:rPr lang="nb-NO" sz="1600" dirty="0" smtClean="0"/>
              <a:t> have </a:t>
            </a:r>
            <a:r>
              <a:rPr lang="nb-NO" sz="1600" dirty="0" err="1" smtClean="0"/>
              <a:t>started</a:t>
            </a:r>
            <a:r>
              <a:rPr lang="nb-NO" sz="1600" dirty="0" smtClean="0"/>
              <a:t> in </a:t>
            </a:r>
            <a:r>
              <a:rPr lang="nb-NO" sz="1600" dirty="0" err="1" smtClean="0"/>
              <a:t>the</a:t>
            </a:r>
            <a:r>
              <a:rPr lang="nb-NO" sz="1600" dirty="0" smtClean="0"/>
              <a:t> habitable </a:t>
            </a:r>
            <a:r>
              <a:rPr lang="nb-NO" sz="1600" dirty="0" err="1" smtClean="0"/>
              <a:t>zone</a:t>
            </a:r>
            <a:r>
              <a:rPr lang="nb-NO" sz="1600" dirty="0" smtClean="0"/>
              <a:t> and </a:t>
            </a:r>
            <a:r>
              <a:rPr lang="nb-NO" sz="1600" dirty="0" err="1" smtClean="0"/>
              <a:t>moved</a:t>
            </a:r>
            <a:r>
              <a:rPr lang="nb-NO" sz="1600" dirty="0" smtClean="0"/>
              <a:t> </a:t>
            </a:r>
            <a:r>
              <a:rPr lang="nb-NO" sz="1600" dirty="0" err="1" smtClean="0"/>
              <a:t>out</a:t>
            </a:r>
            <a:r>
              <a:rPr lang="nb-NO" sz="1600" dirty="0" smtClean="0"/>
              <a:t> of it,</a:t>
            </a:r>
          </a:p>
          <a:p>
            <a:r>
              <a:rPr lang="nb-NO" sz="1600" dirty="0" smtClean="0"/>
              <a:t>    to </a:t>
            </a:r>
            <a:r>
              <a:rPr lang="nb-NO" sz="1600" dirty="0" err="1" smtClean="0"/>
              <a:t>the</a:t>
            </a:r>
            <a:r>
              <a:rPr lang="nb-NO" sz="1600" dirty="0" smtClean="0"/>
              <a:t> hot side, </a:t>
            </a:r>
            <a:r>
              <a:rPr lang="nb-NO" sz="1600" dirty="0" err="1" smtClean="0"/>
              <a:t>e.g</a:t>
            </a:r>
            <a:r>
              <a:rPr lang="nb-NO" sz="1600" dirty="0" smtClean="0"/>
              <a:t> in late </a:t>
            </a:r>
            <a:r>
              <a:rPr lang="nb-NO" sz="1600" dirty="0" err="1" smtClean="0"/>
              <a:t>Archean</a:t>
            </a:r>
            <a:r>
              <a:rPr lang="nb-NO" sz="1600" dirty="0" smtClean="0"/>
              <a:t> to </a:t>
            </a:r>
            <a:r>
              <a:rPr lang="nb-NO" sz="1600" dirty="0" err="1" smtClean="0"/>
              <a:t>early</a:t>
            </a:r>
            <a:r>
              <a:rPr lang="nb-NO" sz="1600" dirty="0" smtClean="0"/>
              <a:t> </a:t>
            </a:r>
            <a:r>
              <a:rPr lang="nb-NO" sz="1600" dirty="0" err="1" smtClean="0"/>
              <a:t>Proterozoic</a:t>
            </a:r>
            <a:endParaRPr lang="nb-NO" sz="1600" dirty="0" smtClean="0"/>
          </a:p>
          <a:p>
            <a:endParaRPr lang="nb-NO" sz="1600" dirty="0"/>
          </a:p>
          <a:p>
            <a:r>
              <a:rPr lang="nb-NO" b="1" dirty="0" smtClean="0">
                <a:solidFill>
                  <a:srgbClr val="0099FF"/>
                </a:solidFill>
              </a:rPr>
              <a:t>Earth</a:t>
            </a:r>
          </a:p>
          <a:p>
            <a:r>
              <a:rPr lang="nb-NO" sz="1600" dirty="0"/>
              <a:t> </a:t>
            </a:r>
            <a:r>
              <a:rPr lang="nb-NO" sz="1600" dirty="0" smtClean="0"/>
              <a:t> </a:t>
            </a:r>
            <a:r>
              <a:rPr lang="nb-NO" sz="1600" dirty="0" err="1" smtClean="0"/>
              <a:t>might</a:t>
            </a:r>
            <a:r>
              <a:rPr lang="nb-NO" sz="1600" dirty="0" smtClean="0"/>
              <a:t> have </a:t>
            </a:r>
            <a:r>
              <a:rPr lang="nb-NO" sz="1600" dirty="0" err="1" smtClean="0"/>
              <a:t>started</a:t>
            </a:r>
            <a:r>
              <a:rPr lang="nb-NO" sz="1600" dirty="0" smtClean="0"/>
              <a:t> </a:t>
            </a:r>
            <a:r>
              <a:rPr lang="nb-NO" sz="1600" dirty="0" err="1" smtClean="0"/>
              <a:t>on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cold</a:t>
            </a:r>
            <a:r>
              <a:rPr lang="nb-NO" sz="1600" dirty="0" smtClean="0"/>
              <a:t> side and </a:t>
            </a:r>
            <a:r>
              <a:rPr lang="nb-NO" sz="1600" dirty="0" err="1" smtClean="0"/>
              <a:t>moved</a:t>
            </a:r>
            <a:r>
              <a:rPr lang="nb-NO" sz="1600" dirty="0" smtClean="0"/>
              <a:t> </a:t>
            </a:r>
            <a:r>
              <a:rPr lang="nb-NO" sz="1600" dirty="0" err="1" smtClean="0"/>
              <a:t>into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endParaRPr lang="nb-NO" sz="1600" dirty="0" smtClean="0"/>
          </a:p>
          <a:p>
            <a:r>
              <a:rPr lang="nb-NO" sz="1600" dirty="0"/>
              <a:t> </a:t>
            </a:r>
            <a:r>
              <a:rPr lang="nb-NO" sz="1600" dirty="0" smtClean="0"/>
              <a:t>   habitable </a:t>
            </a:r>
            <a:r>
              <a:rPr lang="nb-NO" sz="1600" dirty="0" err="1" smtClean="0"/>
              <a:t>zone</a:t>
            </a:r>
            <a:r>
              <a:rPr lang="nb-NO" sz="1600" dirty="0" smtClean="0"/>
              <a:t>, e.g. in </a:t>
            </a:r>
            <a:r>
              <a:rPr lang="nb-NO" sz="1600" dirty="0"/>
              <a:t>late </a:t>
            </a:r>
            <a:r>
              <a:rPr lang="nb-NO" sz="1600" dirty="0" err="1" smtClean="0"/>
              <a:t>Archean</a:t>
            </a:r>
            <a:r>
              <a:rPr lang="nb-NO" sz="1600" dirty="0" smtClean="0"/>
              <a:t> to </a:t>
            </a:r>
            <a:r>
              <a:rPr lang="nb-NO" sz="1600" dirty="0" err="1" smtClean="0"/>
              <a:t>early</a:t>
            </a:r>
            <a:r>
              <a:rPr lang="nb-NO" sz="1600" dirty="0" smtClean="0"/>
              <a:t> </a:t>
            </a:r>
            <a:r>
              <a:rPr lang="nb-NO" sz="1600" dirty="0" err="1" smtClean="0"/>
              <a:t>Proterozoic</a:t>
            </a:r>
            <a:endParaRPr lang="nb-NO" sz="1600" dirty="0" smtClean="0"/>
          </a:p>
          <a:p>
            <a:r>
              <a:rPr lang="nb-NO" sz="1500" dirty="0" smtClean="0"/>
              <a:t>    </a:t>
            </a:r>
            <a:r>
              <a:rPr lang="nb-NO" sz="1500" dirty="0" err="1" smtClean="0"/>
              <a:t>Early</a:t>
            </a:r>
            <a:r>
              <a:rPr lang="nb-NO" sz="1500" dirty="0" smtClean="0"/>
              <a:t> </a:t>
            </a:r>
            <a:r>
              <a:rPr lang="nb-NO" sz="1500" b="1" dirty="0" smtClean="0">
                <a:solidFill>
                  <a:srgbClr val="0099FF"/>
                </a:solidFill>
              </a:rPr>
              <a:t>Earth</a:t>
            </a:r>
            <a:r>
              <a:rPr lang="nb-NO" sz="1500" b="1" dirty="0" smtClean="0"/>
              <a:t>:</a:t>
            </a:r>
            <a:r>
              <a:rPr lang="nb-NO" sz="1500" dirty="0" smtClean="0"/>
              <a:t> </a:t>
            </a:r>
            <a:r>
              <a:rPr lang="nb-NO" sz="1500" dirty="0" err="1" smtClean="0"/>
              <a:t>analogue</a:t>
            </a:r>
            <a:r>
              <a:rPr lang="nb-NO" sz="1500" dirty="0" smtClean="0"/>
              <a:t> to </a:t>
            </a:r>
            <a:r>
              <a:rPr lang="nb-NO" sz="1500" dirty="0" err="1" smtClean="0"/>
              <a:t>the</a:t>
            </a:r>
            <a:r>
              <a:rPr lang="nb-NO" sz="1500" dirty="0" smtClean="0"/>
              <a:t> present Europa?</a:t>
            </a: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486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2840"/>
            <a:ext cx="1224136" cy="584775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099FF"/>
                </a:solidFill>
              </a:rPr>
              <a:t>Earth</a:t>
            </a:r>
            <a:endParaRPr lang="nb-NO" sz="3200" dirty="0">
              <a:solidFill>
                <a:srgbClr val="0099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4077072"/>
            <a:ext cx="64271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err="1" smtClean="0"/>
              <a:t>Surface</a:t>
            </a:r>
            <a:r>
              <a:rPr lang="nb-NO" sz="2000" dirty="0" smtClean="0"/>
              <a:t> oxidation and hydration (weathering) of</a:t>
            </a:r>
          </a:p>
          <a:p>
            <a:pPr>
              <a:lnSpc>
                <a:spcPts val="2400"/>
              </a:lnSpc>
            </a:pPr>
            <a:r>
              <a:rPr lang="nb-NO" sz="2000" dirty="0"/>
              <a:t> </a:t>
            </a:r>
            <a:r>
              <a:rPr lang="nb-NO" sz="2000" dirty="0" err="1" smtClean="0"/>
              <a:t>ferrous</a:t>
            </a:r>
            <a:r>
              <a:rPr lang="nb-NO" sz="2000" dirty="0" smtClean="0"/>
              <a:t> iron (Fe</a:t>
            </a:r>
            <a:r>
              <a:rPr lang="nb-NO" sz="2000" baseline="30000" dirty="0" smtClean="0"/>
              <a:t>2+</a:t>
            </a:r>
            <a:r>
              <a:rPr lang="nb-NO" sz="2000" dirty="0" smtClean="0"/>
              <a:t>) in ferromagnesian minerals</a:t>
            </a:r>
          </a:p>
          <a:p>
            <a:pPr>
              <a:lnSpc>
                <a:spcPts val="2400"/>
              </a:lnSpc>
            </a:pPr>
            <a:r>
              <a:rPr lang="nb-NO" sz="2000" dirty="0"/>
              <a:t> </a:t>
            </a:r>
            <a:r>
              <a:rPr lang="nb-NO" sz="2000" dirty="0" smtClean="0"/>
              <a:t> 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 (olivine, pyroxene, amphibole, mica, etc.)</a:t>
            </a:r>
          </a:p>
          <a:p>
            <a:pPr>
              <a:lnSpc>
                <a:spcPts val="4000"/>
              </a:lnSpc>
            </a:pPr>
            <a:r>
              <a:rPr lang="nb-NO" sz="2400" dirty="0" smtClean="0"/>
              <a:t>  </a:t>
            </a:r>
            <a:r>
              <a:rPr lang="nb-NO" sz="2400" b="1" dirty="0" smtClean="0">
                <a:solidFill>
                  <a:srgbClr val="9900CC"/>
                </a:solidFill>
              </a:rPr>
              <a:t>2 </a:t>
            </a:r>
            <a:r>
              <a:rPr lang="nb-NO" sz="2400" b="1" dirty="0" err="1" smtClean="0">
                <a:solidFill>
                  <a:srgbClr val="9900CC"/>
                </a:solidFill>
              </a:rPr>
              <a:t>FeO</a:t>
            </a:r>
            <a:r>
              <a:rPr lang="nb-NO" sz="2400" b="1" dirty="0" smtClean="0">
                <a:solidFill>
                  <a:srgbClr val="9900CC"/>
                </a:solidFill>
              </a:rPr>
              <a:t> + </a:t>
            </a:r>
            <a:r>
              <a:rPr lang="nb-NO" sz="2400" b="1" dirty="0" err="1" smtClean="0">
                <a:solidFill>
                  <a:srgbClr val="9900CC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dirty="0" smtClean="0">
                <a:solidFill>
                  <a:srgbClr val="9900CC"/>
                </a:solidFill>
              </a:rPr>
              <a:t> + 0.5 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smtClean="0">
                <a:solidFill>
                  <a:srgbClr val="9900CC"/>
                </a:solidFill>
              </a:rPr>
              <a:t> </a:t>
            </a:r>
            <a:r>
              <a:rPr lang="nb-NO" sz="2400" b="1" dirty="0">
                <a:solidFill>
                  <a:srgbClr val="9900CC"/>
                </a:solidFill>
              </a:rPr>
              <a:t>=</a:t>
            </a:r>
            <a:r>
              <a:rPr lang="nb-NO" sz="2400" b="1" dirty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FF0000"/>
                </a:solidFill>
              </a:rPr>
              <a:t>2 FeO OH</a:t>
            </a:r>
            <a:endParaRPr lang="nb-NO" sz="2400" dirty="0">
              <a:solidFill>
                <a:srgbClr val="FF0000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nb-NO" sz="1600" dirty="0" err="1" smtClean="0">
                <a:solidFill>
                  <a:srgbClr val="FF0000"/>
                </a:solidFill>
              </a:rPr>
              <a:t>goethite</a:t>
            </a:r>
            <a:r>
              <a:rPr lang="nb-NO" sz="1600" dirty="0" smtClean="0">
                <a:solidFill>
                  <a:srgbClr val="FF0000"/>
                </a:solidFill>
              </a:rPr>
              <a:t>, </a:t>
            </a:r>
            <a:r>
              <a:rPr lang="nb-NO" sz="1600" b="1" dirty="0" smtClean="0">
                <a:solidFill>
                  <a:srgbClr val="FF0000"/>
                </a:solidFill>
              </a:rPr>
              <a:t>rust</a:t>
            </a:r>
            <a:endParaRPr lang="nb-NO" sz="16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This photograph shows the irregular weathering of the grey serpentinite to the greyish-brown nickel-containing laterite with a high iron percentage (nickel limonite). This was taken near Mayaguex, Puerto Rico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88" y="3501008"/>
            <a:ext cx="217935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14051" y="6301663"/>
            <a:ext cx="211223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Weathered peridotite,</a:t>
            </a:r>
          </a:p>
          <a:p>
            <a:pPr>
              <a:lnSpc>
                <a:spcPts val="16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Mayaguez, Puerto Rico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95" y="0"/>
            <a:ext cx="3758505" cy="2797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3483" y="516831"/>
            <a:ext cx="2797343" cy="1763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7292" y="2754159"/>
            <a:ext cx="3244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/>
              <a:t>Stromatolites</a:t>
            </a:r>
            <a:r>
              <a:rPr lang="nb-NO" sz="1000" dirty="0" smtClean="0"/>
              <a:t>, </a:t>
            </a:r>
            <a:r>
              <a:rPr lang="nb-NO" sz="1000" dirty="0" err="1" smtClean="0"/>
              <a:t>Shark</a:t>
            </a:r>
            <a:r>
              <a:rPr lang="nb-NO" sz="1000" dirty="0" smtClean="0"/>
              <a:t> Bay, Australia (P. Harrison, </a:t>
            </a:r>
            <a:r>
              <a:rPr lang="nb-NO" sz="1000" dirty="0" err="1" smtClean="0"/>
              <a:t>Wikipeia</a:t>
            </a:r>
            <a:r>
              <a:rPr lang="nb-NO" sz="1000" dirty="0" smtClean="0"/>
              <a:t>)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282707" y="2766523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/>
              <a:t>Cyanobacteria</a:t>
            </a:r>
            <a:r>
              <a:rPr lang="nb-NO" sz="1000" dirty="0" smtClean="0"/>
              <a:t>, microbial mat, </a:t>
            </a:r>
          </a:p>
          <a:p>
            <a:r>
              <a:rPr lang="nb-NO" sz="1000" dirty="0" smtClean="0"/>
              <a:t>Baja California (</a:t>
            </a:r>
            <a:r>
              <a:rPr lang="nb-NO" sz="1000" dirty="0" err="1" smtClean="0"/>
              <a:t>NASA,Wikipeia</a:t>
            </a:r>
            <a:r>
              <a:rPr lang="nb-NO" sz="1000" dirty="0" smtClean="0"/>
              <a:t>)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-15303" y="1205356"/>
            <a:ext cx="3723207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700" dirty="0" smtClean="0"/>
              <a:t>Development of </a:t>
            </a:r>
            <a:r>
              <a:rPr lang="nb-NO" sz="1700" dirty="0" err="1" smtClean="0"/>
              <a:t>photosynthetic</a:t>
            </a:r>
            <a:r>
              <a:rPr lang="nb-NO" sz="1700" dirty="0" smtClean="0"/>
              <a:t> biota</a:t>
            </a:r>
          </a:p>
          <a:p>
            <a:pPr>
              <a:lnSpc>
                <a:spcPts val="2000"/>
              </a:lnSpc>
            </a:pPr>
            <a:r>
              <a:rPr lang="nb-NO" sz="1700" dirty="0" smtClean="0"/>
              <a:t>  and </a:t>
            </a:r>
            <a:r>
              <a:rPr lang="nb-NO" sz="1700" dirty="0" err="1" smtClean="0"/>
              <a:t>resulting</a:t>
            </a:r>
            <a:r>
              <a:rPr lang="nb-NO" sz="1700" dirty="0" smtClean="0"/>
              <a:t> </a:t>
            </a:r>
            <a:r>
              <a:rPr lang="nb-NO" sz="1700" dirty="0" err="1" smtClean="0"/>
              <a:t>surface</a:t>
            </a:r>
            <a:r>
              <a:rPr lang="nb-NO" sz="1700" dirty="0" smtClean="0"/>
              <a:t> </a:t>
            </a:r>
            <a:r>
              <a:rPr lang="nb-NO" sz="1700" b="1" dirty="0" smtClean="0"/>
              <a:t>oxidation</a:t>
            </a:r>
            <a:r>
              <a:rPr lang="nb-NO" sz="17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nb-NO" sz="2400" b="1" dirty="0" err="1" smtClean="0">
                <a:solidFill>
                  <a:srgbClr val="9900CC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dirty="0" smtClean="0">
                <a:solidFill>
                  <a:srgbClr val="9900CC"/>
                </a:solidFill>
              </a:rPr>
              <a:t> + </a:t>
            </a:r>
            <a:r>
              <a:rPr lang="nb-NO" sz="2400" b="1" dirty="0" err="1" smtClean="0">
                <a:solidFill>
                  <a:srgbClr val="9900CC"/>
                </a:solidFill>
              </a:rPr>
              <a:t>CO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r>
              <a:rPr lang="nb-NO" sz="2400" b="1" dirty="0" smtClean="0">
                <a:solidFill>
                  <a:srgbClr val="9900CC"/>
                </a:solidFill>
              </a:rPr>
              <a:t> =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CH</a:t>
            </a:r>
            <a:r>
              <a:rPr lang="nb-NO" sz="2400" b="1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2400" b="1" dirty="0" err="1" smtClean="0">
                <a:solidFill>
                  <a:srgbClr val="FF0000"/>
                </a:solidFill>
              </a:rPr>
              <a:t>O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9900CC"/>
                </a:solidFill>
              </a:rPr>
              <a:t>+ </a:t>
            </a:r>
            <a:r>
              <a:rPr lang="nb-NO" sz="2400" b="1" dirty="0" err="1" smtClean="0">
                <a:solidFill>
                  <a:srgbClr val="9900CC"/>
                </a:solidFill>
              </a:rPr>
              <a:t>O</a:t>
            </a:r>
            <a:r>
              <a:rPr lang="nb-NO" sz="2400" b="1" baseline="-25000" dirty="0" err="1" smtClean="0">
                <a:solidFill>
                  <a:srgbClr val="9900CC"/>
                </a:solidFill>
              </a:rPr>
              <a:t>2</a:t>
            </a:r>
            <a:endParaRPr lang="nb-NO" sz="2400" b="1" baseline="-25000" dirty="0" smtClean="0">
              <a:solidFill>
                <a:srgbClr val="9900CC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baseline="-25000" dirty="0">
                <a:solidFill>
                  <a:srgbClr val="9900CC"/>
                </a:solidFill>
              </a:rPr>
              <a:t> </a:t>
            </a:r>
            <a:r>
              <a:rPr lang="nb-NO" sz="1400" b="1" baseline="-25000" dirty="0" smtClean="0">
                <a:solidFill>
                  <a:srgbClr val="9900CC"/>
                </a:solidFill>
              </a:rPr>
              <a:t>                                                         </a:t>
            </a:r>
            <a:r>
              <a:rPr lang="nb-NO" sz="1400" dirty="0" err="1" smtClean="0">
                <a:solidFill>
                  <a:srgbClr val="FF0000"/>
                </a:solidFill>
              </a:rPr>
              <a:t>sugar</a:t>
            </a:r>
            <a:r>
              <a:rPr lang="nb-NO" sz="1400" dirty="0">
                <a:solidFill>
                  <a:srgbClr val="FF0000"/>
                </a:solidFill>
              </a:rPr>
              <a:t>, </a:t>
            </a:r>
            <a:r>
              <a:rPr lang="nb-NO" sz="1400" dirty="0" smtClean="0">
                <a:solidFill>
                  <a:srgbClr val="FF0000"/>
                </a:solidFill>
              </a:rPr>
              <a:t>starch,</a:t>
            </a: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                                     </a:t>
            </a:r>
            <a:r>
              <a:rPr lang="nb-NO" sz="1400" b="1" dirty="0" err="1" smtClean="0">
                <a:solidFill>
                  <a:srgbClr val="FF0000"/>
                </a:solidFill>
              </a:rPr>
              <a:t>organic</a:t>
            </a:r>
            <a:r>
              <a:rPr lang="nb-NO" sz="1400" b="1" dirty="0" smtClean="0">
                <a:solidFill>
                  <a:srgbClr val="FF0000"/>
                </a:solidFill>
              </a:rPr>
              <a:t> matter</a:t>
            </a:r>
            <a:endParaRPr lang="nb-NO" sz="1400" b="1" baseline="-25000" dirty="0" smtClean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1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tronnes\AppData\Local\Temp\Black-band_ironstone_(aka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13"/>
            <a:ext cx="3981236" cy="28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05064"/>
            <a:ext cx="4320480" cy="338554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GOE</a:t>
            </a:r>
            <a:r>
              <a:rPr lang="nb-NO" sz="1600" dirty="0" smtClean="0"/>
              <a:t>: time of </a:t>
            </a:r>
            <a:r>
              <a:rPr lang="nb-NO" sz="1600" dirty="0" err="1" smtClean="0"/>
              <a:t>O</a:t>
            </a:r>
            <a:r>
              <a:rPr lang="nb-NO" sz="1600" baseline="-25000" dirty="0" err="1" smtClean="0"/>
              <a:t>2</a:t>
            </a:r>
            <a:r>
              <a:rPr lang="nb-NO" sz="1600" dirty="0" err="1" smtClean="0"/>
              <a:t>-saturation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shallow</a:t>
            </a:r>
            <a:r>
              <a:rPr lang="nb-NO" sz="1600" dirty="0" smtClean="0"/>
              <a:t> </a:t>
            </a:r>
            <a:r>
              <a:rPr lang="nb-NO" sz="1600" dirty="0" err="1" smtClean="0"/>
              <a:t>oceans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-39955" y="3018711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 b="1" dirty="0" smtClean="0">
                <a:solidFill>
                  <a:schemeClr val="bg1"/>
                </a:solidFill>
              </a:rPr>
              <a:t>Paleo-Proterozoic, </a:t>
            </a:r>
            <a:r>
              <a:rPr lang="en-GB" sz="1200" dirty="0" smtClean="0">
                <a:solidFill>
                  <a:schemeClr val="bg1"/>
                </a:solidFill>
              </a:rPr>
              <a:t>2.1 Ga, </a:t>
            </a:r>
            <a:r>
              <a:rPr lang="en-GB" sz="1200" b="1" dirty="0">
                <a:solidFill>
                  <a:schemeClr val="bg1"/>
                </a:solidFill>
              </a:rPr>
              <a:t>Superior-type </a:t>
            </a:r>
            <a:r>
              <a:rPr lang="en-GB" sz="1200" b="1" dirty="0" smtClean="0">
                <a:solidFill>
                  <a:schemeClr val="bg1"/>
                </a:solidFill>
              </a:rPr>
              <a:t>BIF</a:t>
            </a:r>
            <a:r>
              <a:rPr lang="en-GB" sz="1200" dirty="0" smtClean="0">
                <a:solidFill>
                  <a:schemeClr val="bg1"/>
                </a:solidFill>
              </a:rPr>
              <a:t>, N-America</a:t>
            </a:r>
          </a:p>
          <a:p>
            <a:pPr>
              <a:lnSpc>
                <a:spcPts val="12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National Museum of Mineralogy and Geology, Dresden, A. </a:t>
            </a:r>
            <a:r>
              <a:rPr lang="en-GB" sz="1000" dirty="0" err="1" smtClean="0">
                <a:solidFill>
                  <a:schemeClr val="bg1"/>
                </a:solidFill>
              </a:rPr>
              <a:t>Karwath</a:t>
            </a:r>
            <a:r>
              <a:rPr lang="en-GB" sz="1000" dirty="0" smtClean="0">
                <a:solidFill>
                  <a:schemeClr val="bg1"/>
                </a:solidFill>
              </a:rPr>
              <a:t>, </a:t>
            </a:r>
            <a:r>
              <a:rPr lang="en-GB" sz="1000" dirty="0" err="1" smtClean="0">
                <a:solidFill>
                  <a:schemeClr val="bg1"/>
                </a:solidFill>
              </a:rPr>
              <a:t>Wikip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2" y="65172"/>
            <a:ext cx="3249608" cy="400110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Banded iron formations (BIF)</a:t>
            </a:r>
            <a:endParaRPr lang="en-GB" sz="2000" dirty="0">
              <a:solidFill>
                <a:srgbClr val="3333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45191"/>
            <a:ext cx="7650327" cy="2406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43" y="0"/>
            <a:ext cx="5128858" cy="34058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92520" y="2822113"/>
            <a:ext cx="406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Archean Algoma-type BIF</a:t>
            </a:r>
            <a:r>
              <a:rPr lang="en-GB" sz="1200" dirty="0" smtClean="0">
                <a:solidFill>
                  <a:schemeClr val="bg1"/>
                </a:solidFill>
              </a:rPr>
              <a:t>, Pilbara craton, Western Australia </a:t>
            </a:r>
          </a:p>
          <a:p>
            <a:r>
              <a:rPr lang="en-GB" sz="1000" dirty="0" smtClean="0">
                <a:solidFill>
                  <a:schemeClr val="bg1"/>
                </a:solidFill>
              </a:rPr>
              <a:t>         Dales Gorge, </a:t>
            </a:r>
            <a:r>
              <a:rPr lang="en-US" sz="1000" dirty="0" err="1">
                <a:solidFill>
                  <a:schemeClr val="bg1"/>
                </a:solidFill>
              </a:rPr>
              <a:t>Karijini</a:t>
            </a:r>
            <a:r>
              <a:rPr lang="en-US" sz="1000" dirty="0">
                <a:solidFill>
                  <a:schemeClr val="bg1"/>
                </a:solidFill>
              </a:rPr>
              <a:t> National </a:t>
            </a:r>
            <a:r>
              <a:rPr lang="en-US" sz="1000" dirty="0" smtClean="0">
                <a:solidFill>
                  <a:schemeClr val="bg1"/>
                </a:solidFill>
              </a:rPr>
              <a:t>Park, G. </a:t>
            </a:r>
            <a:r>
              <a:rPr lang="en-US" sz="1000" dirty="0" err="1" smtClean="0">
                <a:solidFill>
                  <a:schemeClr val="bg1"/>
                </a:solidFill>
              </a:rPr>
              <a:t>Churchard</a:t>
            </a:r>
            <a:r>
              <a:rPr lang="en-US" sz="1000" dirty="0" smtClean="0">
                <a:solidFill>
                  <a:schemeClr val="bg1"/>
                </a:solidFill>
              </a:rPr>
              <a:t>, </a:t>
            </a:r>
            <a:r>
              <a:rPr lang="en-US" sz="1000" dirty="0" err="1" smtClean="0">
                <a:solidFill>
                  <a:schemeClr val="bg1"/>
                </a:solidFill>
              </a:rPr>
              <a:t>Wikip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5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2435"/>
            <a:ext cx="571335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3333FF"/>
                </a:solidFill>
              </a:rPr>
              <a:t>When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did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the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deep</a:t>
            </a:r>
            <a:r>
              <a:rPr lang="nb-NO" sz="2800" b="1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3333FF"/>
                </a:solidFill>
              </a:rPr>
              <a:t>recycling</a:t>
            </a:r>
            <a:r>
              <a:rPr lang="nb-NO" sz="2800" b="1" dirty="0" smtClean="0">
                <a:solidFill>
                  <a:srgbClr val="3333FF"/>
                </a:solidFill>
              </a:rPr>
              <a:t> start?  </a:t>
            </a:r>
          </a:p>
          <a:p>
            <a:pPr>
              <a:lnSpc>
                <a:spcPts val="2800"/>
              </a:lnSpc>
            </a:pPr>
            <a:r>
              <a:rPr lang="nb-NO" sz="2800" b="1" dirty="0"/>
              <a:t> </a:t>
            </a:r>
            <a:r>
              <a:rPr lang="nb-NO" sz="2800" b="1" dirty="0" smtClean="0"/>
              <a:t>   </a:t>
            </a:r>
            <a:r>
              <a:rPr lang="nb-NO" sz="2000" dirty="0" smtClean="0"/>
              <a:t>(more </a:t>
            </a:r>
            <a:r>
              <a:rPr lang="nb-NO" sz="2000" dirty="0" err="1" smtClean="0"/>
              <a:t>about</a:t>
            </a:r>
            <a:r>
              <a:rPr lang="nb-NO" sz="2000" dirty="0" smtClean="0"/>
              <a:t> </a:t>
            </a:r>
            <a:r>
              <a:rPr lang="nb-NO" sz="2000" dirty="0" err="1" smtClean="0"/>
              <a:t>this</a:t>
            </a:r>
            <a:r>
              <a:rPr lang="nb-NO" sz="2000" dirty="0" smtClean="0"/>
              <a:t> in </a:t>
            </a:r>
            <a:r>
              <a:rPr lang="nb-NO" sz="2000" dirty="0" err="1" smtClean="0"/>
              <a:t>lecture</a:t>
            </a:r>
            <a:r>
              <a:rPr lang="nb-NO" sz="2000" dirty="0" smtClean="0"/>
              <a:t> 2)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899591" y="1340768"/>
            <a:ext cx="6357186" cy="733534"/>
            <a:chOff x="107504" y="1388748"/>
            <a:chExt cx="6357186" cy="733534"/>
          </a:xfrm>
        </p:grpSpPr>
        <p:sp>
          <p:nvSpPr>
            <p:cNvPr id="2" name="TextBox 1"/>
            <p:cNvSpPr txBox="1"/>
            <p:nvPr/>
          </p:nvSpPr>
          <p:spPr>
            <a:xfrm>
              <a:off x="107504" y="1388748"/>
              <a:ext cx="6300362" cy="7335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nb-NO" sz="2200" dirty="0" err="1" smtClean="0">
                  <a:solidFill>
                    <a:srgbClr val="3333FF"/>
                  </a:solidFill>
                </a:rPr>
                <a:t>Eclogitic</a:t>
              </a:r>
              <a:r>
                <a:rPr lang="nb-NO" sz="2200" dirty="0" smtClean="0">
                  <a:solidFill>
                    <a:srgbClr val="3333FF"/>
                  </a:solidFill>
                </a:rPr>
                <a:t>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diamond</a:t>
              </a:r>
              <a:r>
                <a:rPr lang="nb-NO" sz="2200" dirty="0" smtClean="0">
                  <a:solidFill>
                    <a:srgbClr val="3333FF"/>
                  </a:solidFill>
                </a:rPr>
                <a:t>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inclusions</a:t>
              </a:r>
              <a:r>
                <a:rPr lang="nb-NO" sz="2200" dirty="0" smtClean="0">
                  <a:solidFill>
                    <a:srgbClr val="3333FF"/>
                  </a:solidFill>
                </a:rPr>
                <a:t>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appear</a:t>
              </a:r>
              <a:r>
                <a:rPr lang="nb-NO" sz="2200" dirty="0" smtClean="0">
                  <a:solidFill>
                    <a:srgbClr val="3333FF"/>
                  </a:solidFill>
                </a:rPr>
                <a:t> at</a:t>
              </a:r>
            </a:p>
            <a:p>
              <a:pPr>
                <a:lnSpc>
                  <a:spcPts val="2500"/>
                </a:lnSpc>
              </a:pPr>
              <a:r>
                <a:rPr lang="nb-NO" sz="2200" dirty="0" err="1" smtClean="0">
                  <a:solidFill>
                    <a:srgbClr val="3333FF"/>
                  </a:solidFill>
                </a:rPr>
                <a:t>about</a:t>
              </a:r>
              <a:r>
                <a:rPr lang="nb-NO" sz="2200" dirty="0" smtClean="0">
                  <a:solidFill>
                    <a:srgbClr val="3333FF"/>
                  </a:solidFill>
                </a:rPr>
                <a:t> 3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Ma</a:t>
              </a:r>
              <a:r>
                <a:rPr lang="nb-NO" sz="2200" dirty="0" smtClean="0">
                  <a:solidFill>
                    <a:srgbClr val="3333FF"/>
                  </a:solidFill>
                </a:rPr>
                <a:t>:  start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of</a:t>
              </a:r>
              <a:r>
                <a:rPr lang="nb-NO" sz="2200" dirty="0" smtClean="0">
                  <a:solidFill>
                    <a:srgbClr val="3333FF"/>
                  </a:solidFill>
                </a:rPr>
                <a:t> plate </a:t>
              </a:r>
              <a:r>
                <a:rPr lang="nb-NO" sz="2200" dirty="0" err="1" smtClean="0">
                  <a:solidFill>
                    <a:srgbClr val="3333FF"/>
                  </a:solidFill>
                </a:rPr>
                <a:t>tectonics</a:t>
              </a:r>
              <a:r>
                <a:rPr lang="nb-NO" sz="2200" dirty="0" smtClean="0">
                  <a:solidFill>
                    <a:srgbClr val="3333FF"/>
                  </a:solidFill>
                </a:rPr>
                <a:t>?</a:t>
              </a:r>
              <a:endParaRPr lang="en-GB" sz="2200" dirty="0">
                <a:solidFill>
                  <a:srgbClr val="3333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763583" y="1545961"/>
              <a:ext cx="170110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400" dirty="0" err="1"/>
                <a:t>Shirey</a:t>
              </a:r>
              <a:r>
                <a:rPr lang="nb-NO" sz="1400" dirty="0"/>
                <a:t> &amp; </a:t>
              </a:r>
              <a:r>
                <a:rPr lang="nb-NO" sz="1400" dirty="0" smtClean="0"/>
                <a:t>Richardson</a:t>
              </a:r>
            </a:p>
            <a:p>
              <a:pPr>
                <a:lnSpc>
                  <a:spcPts val="1500"/>
                </a:lnSpc>
              </a:pPr>
              <a:r>
                <a:rPr lang="nb-NO" sz="1400" dirty="0" smtClean="0"/>
                <a:t>(2011</a:t>
              </a:r>
              <a:r>
                <a:rPr lang="nb-NO" sz="1400" dirty="0"/>
                <a:t>, Science)</a:t>
              </a:r>
              <a:endParaRPr lang="en-GB" sz="14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76872"/>
            <a:ext cx="6069153" cy="45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47" y="2133686"/>
            <a:ext cx="4291287" cy="412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984" y="99454"/>
            <a:ext cx="8565472" cy="787395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600" dirty="0" smtClean="0">
                <a:solidFill>
                  <a:srgbClr val="3333FF"/>
                </a:solidFill>
              </a:rPr>
              <a:t>Deep </a:t>
            </a:r>
            <a:r>
              <a:rPr lang="nb-NO" sz="2600" dirty="0" err="1" smtClean="0">
                <a:solidFill>
                  <a:srgbClr val="3333FF"/>
                </a:solidFill>
              </a:rPr>
              <a:t>recycling</a:t>
            </a:r>
            <a:r>
              <a:rPr lang="nb-NO" sz="2600" dirty="0" smtClean="0">
                <a:solidFill>
                  <a:srgbClr val="3333FF"/>
                </a:solidFill>
              </a:rPr>
              <a:t> of </a:t>
            </a:r>
            <a:r>
              <a:rPr lang="nb-NO" sz="2600" dirty="0" err="1" smtClean="0">
                <a:solidFill>
                  <a:srgbClr val="3333FF"/>
                </a:solidFill>
              </a:rPr>
              <a:t>oxidised</a:t>
            </a:r>
            <a:r>
              <a:rPr lang="nb-NO" sz="2600" dirty="0" smtClean="0">
                <a:solidFill>
                  <a:srgbClr val="3333FF"/>
                </a:solidFill>
              </a:rPr>
              <a:t> materials into the mantle </a:t>
            </a:r>
            <a:r>
              <a:rPr lang="nb-NO" sz="2600" b="1" dirty="0" smtClean="0">
                <a:solidFill>
                  <a:srgbClr val="9900CC"/>
                </a:solidFill>
              </a:rPr>
              <a:t>and </a:t>
            </a:r>
            <a:r>
              <a:rPr lang="nb-NO" sz="2600" b="1" dirty="0" err="1" smtClean="0">
                <a:solidFill>
                  <a:srgbClr val="9900CC"/>
                </a:solidFill>
              </a:rPr>
              <a:t>core</a:t>
            </a:r>
            <a:r>
              <a:rPr lang="nb-NO" sz="2600" b="1" dirty="0" smtClean="0">
                <a:solidFill>
                  <a:srgbClr val="9900CC"/>
                </a:solidFill>
              </a:rPr>
              <a:t> </a:t>
            </a:r>
          </a:p>
          <a:p>
            <a:pPr>
              <a:lnSpc>
                <a:spcPts val="2300"/>
              </a:lnSpc>
            </a:pPr>
            <a:r>
              <a:rPr lang="nb-NO" dirty="0" smtClean="0"/>
              <a:t>   by sinking </a:t>
            </a:r>
            <a:r>
              <a:rPr lang="nb-NO" dirty="0" err="1"/>
              <a:t>slabs</a:t>
            </a:r>
            <a:r>
              <a:rPr lang="nb-NO" dirty="0"/>
              <a:t> </a:t>
            </a:r>
            <a:r>
              <a:rPr lang="nb-NO" dirty="0" err="1" smtClean="0"/>
              <a:t>transporting</a:t>
            </a:r>
            <a:r>
              <a:rPr lang="nb-NO" dirty="0" smtClean="0"/>
              <a:t> </a:t>
            </a:r>
            <a:r>
              <a:rPr lang="nb-NO" b="1" dirty="0" err="1"/>
              <a:t>carbonates</a:t>
            </a:r>
            <a:r>
              <a:rPr lang="nb-NO" dirty="0"/>
              <a:t> </a:t>
            </a:r>
            <a:r>
              <a:rPr lang="nb-NO" dirty="0" smtClean="0"/>
              <a:t>as </a:t>
            </a:r>
            <a:r>
              <a:rPr lang="nb-NO" dirty="0" err="1" smtClean="0"/>
              <a:t>well</a:t>
            </a:r>
            <a:r>
              <a:rPr lang="nb-NO" dirty="0" smtClean="0"/>
              <a:t> as </a:t>
            </a:r>
            <a:r>
              <a:rPr lang="nb-NO" b="1" dirty="0" err="1"/>
              <a:t>hydrous</a:t>
            </a:r>
            <a:r>
              <a:rPr lang="nb-NO" dirty="0"/>
              <a:t> and </a:t>
            </a:r>
            <a:r>
              <a:rPr lang="nb-NO" b="1" dirty="0" err="1" smtClean="0"/>
              <a:t>oxidised</a:t>
            </a:r>
            <a:r>
              <a:rPr lang="nb-NO" dirty="0" smtClean="0"/>
              <a:t> minerals</a:t>
            </a:r>
            <a:endParaRPr lang="nb-NO" dirty="0"/>
          </a:p>
        </p:txBody>
      </p:sp>
      <p:pic>
        <p:nvPicPr>
          <p:cNvPr id="8194" name="Picture 2" descr="M:\pc\Dokumenter\Adobe-Illustr-figures\CEED-NHM\CEED-posters\Modern subduct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89817"/>
            <a:ext cx="5303816" cy="50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72890" y="1824487"/>
            <a:ext cx="305243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err="1" smtClean="0"/>
              <a:t>Equatorial</a:t>
            </a:r>
            <a:r>
              <a:rPr lang="nb-NO" sz="2000" b="1" dirty="0" smtClean="0"/>
              <a:t> Earth sections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1000" y="6322229"/>
            <a:ext cx="4011034" cy="462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dirty="0" smtClean="0"/>
              <a:t>Modified from e.g. Trønnes (2010, Mineral. Petrol.), Torsvik et al.</a:t>
            </a:r>
          </a:p>
          <a:p>
            <a:pPr>
              <a:lnSpc>
                <a:spcPts val="15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 (2016, Can. J. Earth Sci.), Ballmer et al. (2017, Nature Geosci.)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984" y="998327"/>
            <a:ext cx="8050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We</a:t>
            </a:r>
            <a:r>
              <a:rPr lang="nb-NO" sz="1600" dirty="0" smtClean="0"/>
              <a:t> </a:t>
            </a:r>
            <a:r>
              <a:rPr lang="nb-NO" sz="1600" dirty="0" err="1" smtClean="0"/>
              <a:t>need</a:t>
            </a:r>
            <a:r>
              <a:rPr lang="nb-NO" sz="1600" dirty="0" smtClean="0"/>
              <a:t> </a:t>
            </a:r>
            <a:r>
              <a:rPr lang="nb-NO" sz="1600" dirty="0" err="1" smtClean="0"/>
              <a:t>further</a:t>
            </a:r>
            <a:r>
              <a:rPr lang="nb-NO" sz="1600" dirty="0" smtClean="0"/>
              <a:t> </a:t>
            </a:r>
            <a:r>
              <a:rPr lang="nb-NO" sz="1600" dirty="0" err="1" smtClean="0"/>
              <a:t>insights</a:t>
            </a:r>
            <a:r>
              <a:rPr lang="nb-NO" sz="1600" dirty="0" smtClean="0"/>
              <a:t> </a:t>
            </a:r>
            <a:r>
              <a:rPr lang="nb-NO" sz="1600" dirty="0" err="1" smtClean="0"/>
              <a:t>into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structure</a:t>
            </a:r>
            <a:r>
              <a:rPr lang="nb-NO" sz="1600" dirty="0" smtClean="0"/>
              <a:t> and </a:t>
            </a:r>
            <a:r>
              <a:rPr lang="nb-NO" sz="1600" dirty="0" err="1" smtClean="0"/>
              <a:t>dynamics</a:t>
            </a:r>
            <a:r>
              <a:rPr lang="nb-NO" sz="1600" dirty="0" smtClean="0"/>
              <a:t> of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lowermost</a:t>
            </a:r>
            <a:r>
              <a:rPr lang="nb-NO" sz="1600" dirty="0" smtClean="0"/>
              <a:t> mantle and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core</a:t>
            </a:r>
            <a:r>
              <a:rPr lang="nb-NO" sz="1600" dirty="0" smtClean="0"/>
              <a:t> 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33431" y="2516209"/>
            <a:ext cx="179889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006600"/>
                </a:solidFill>
              </a:rPr>
              <a:t>ERD</a:t>
            </a:r>
            <a:r>
              <a:rPr lang="nb-NO" sz="1400" dirty="0" smtClean="0">
                <a:solidFill>
                  <a:srgbClr val="006600"/>
                </a:solidFill>
              </a:rPr>
              <a:t>: </a:t>
            </a:r>
            <a:r>
              <a:rPr lang="nb-NO" sz="1400" dirty="0" err="1" smtClean="0">
                <a:solidFill>
                  <a:srgbClr val="006600"/>
                </a:solidFill>
              </a:rPr>
              <a:t>Early</a:t>
            </a:r>
            <a:r>
              <a:rPr lang="nb-NO" sz="1400" dirty="0" smtClean="0">
                <a:solidFill>
                  <a:srgbClr val="006600"/>
                </a:solidFill>
              </a:rPr>
              <a:t> </a:t>
            </a:r>
            <a:r>
              <a:rPr lang="nb-NO" sz="1400" dirty="0" err="1" smtClean="0">
                <a:solidFill>
                  <a:srgbClr val="006600"/>
                </a:solidFill>
              </a:rPr>
              <a:t>refractory</a:t>
            </a:r>
            <a:endParaRPr lang="nb-NO" sz="1400" dirty="0">
              <a:solidFill>
                <a:srgbClr val="006600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00"/>
                </a:solidFill>
              </a:rPr>
              <a:t>            </a:t>
            </a:r>
            <a:r>
              <a:rPr lang="nb-NO" sz="1400" dirty="0" err="1" smtClean="0">
                <a:solidFill>
                  <a:srgbClr val="006600"/>
                </a:solidFill>
              </a:rPr>
              <a:t>domains</a:t>
            </a:r>
            <a:r>
              <a:rPr lang="nb-NO" sz="1400" dirty="0" smtClean="0">
                <a:solidFill>
                  <a:srgbClr val="006600"/>
                </a:solidFill>
              </a:rPr>
              <a:t>  </a:t>
            </a:r>
            <a:endParaRPr lang="en-US" sz="1400" dirty="0">
              <a:solidFill>
                <a:srgbClr val="0066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04458" y="2801426"/>
            <a:ext cx="1069792" cy="1253285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19869" y="2775740"/>
            <a:ext cx="633727" cy="332377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11611" y="3140968"/>
            <a:ext cx="504056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This </a:t>
            </a:r>
            <a:r>
              <a:rPr lang="nb-NO" sz="1600" dirty="0" err="1" smtClean="0">
                <a:solidFill>
                  <a:srgbClr val="0066FF"/>
                </a:solidFill>
              </a:rPr>
              <a:t>process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will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contribute</a:t>
            </a:r>
            <a:r>
              <a:rPr lang="nb-NO" sz="1600" dirty="0" smtClean="0">
                <a:solidFill>
                  <a:srgbClr val="0066FF"/>
                </a:solidFill>
              </a:rPr>
              <a:t> to </a:t>
            </a:r>
            <a:r>
              <a:rPr lang="nb-NO" sz="1600" b="1" dirty="0" smtClean="0">
                <a:solidFill>
                  <a:srgbClr val="0066FF"/>
                </a:solidFill>
              </a:rPr>
              <a:t>O-</a:t>
            </a:r>
            <a:r>
              <a:rPr lang="nb-NO" sz="1600" b="1" dirty="0" err="1" smtClean="0">
                <a:solidFill>
                  <a:srgbClr val="0066FF"/>
                </a:solidFill>
              </a:rPr>
              <a:t>loading</a:t>
            </a:r>
            <a:r>
              <a:rPr lang="nb-NO" sz="1600" b="1" dirty="0" smtClean="0">
                <a:solidFill>
                  <a:srgbClr val="0066FF"/>
                </a:solidFill>
              </a:rPr>
              <a:t> of </a:t>
            </a:r>
            <a:r>
              <a:rPr lang="nb-NO" sz="1600" b="1" dirty="0" err="1" smtClean="0">
                <a:solidFill>
                  <a:srgbClr val="0066FF"/>
                </a:solidFill>
              </a:rPr>
              <a:t>the</a:t>
            </a:r>
            <a:r>
              <a:rPr lang="nb-NO" sz="1600" b="1" dirty="0" smtClean="0">
                <a:solidFill>
                  <a:srgbClr val="0066FF"/>
                </a:solidFill>
              </a:rPr>
              <a:t> </a:t>
            </a:r>
            <a:r>
              <a:rPr lang="nb-NO" sz="1600" b="1" dirty="0" err="1" smtClean="0">
                <a:solidFill>
                  <a:srgbClr val="0066FF"/>
                </a:solidFill>
              </a:rPr>
              <a:t>core</a:t>
            </a:r>
            <a:endParaRPr lang="nb-NO" sz="1600" b="1" dirty="0" smtClean="0">
              <a:solidFill>
                <a:srgbClr val="0066FF"/>
              </a:solidFill>
            </a:endParaRPr>
          </a:p>
          <a:p>
            <a:pPr>
              <a:lnSpc>
                <a:spcPts val="600"/>
              </a:lnSpc>
            </a:pPr>
            <a:endParaRPr lang="nb-NO" sz="1400" b="1" dirty="0"/>
          </a:p>
          <a:p>
            <a:r>
              <a:rPr lang="nb-NO" sz="1400" b="1" dirty="0" err="1" smtClean="0"/>
              <a:t>BUT</a:t>
            </a:r>
            <a:r>
              <a:rPr lang="nb-NO" sz="1400" dirty="0" smtClean="0"/>
              <a:t>:</a:t>
            </a:r>
          </a:p>
          <a:p>
            <a:r>
              <a:rPr lang="nb-NO" sz="1300" dirty="0" smtClean="0"/>
              <a:t>O-</a:t>
            </a:r>
            <a:r>
              <a:rPr lang="nb-NO" sz="1300" dirty="0" err="1" smtClean="0"/>
              <a:t>saturation</a:t>
            </a:r>
            <a:r>
              <a:rPr lang="nb-NO" sz="1300" dirty="0" smtClean="0"/>
              <a:t> level in metal is &lt; 15-20 wt%, </a:t>
            </a:r>
            <a:r>
              <a:rPr lang="nb-NO" sz="1300" dirty="0" err="1" smtClean="0"/>
              <a:t>whereas</a:t>
            </a:r>
            <a:r>
              <a:rPr lang="nb-NO" sz="1300" dirty="0" smtClean="0"/>
              <a:t> </a:t>
            </a:r>
            <a:r>
              <a:rPr lang="nb-NO" sz="1300" dirty="0" err="1" smtClean="0"/>
              <a:t>FeO</a:t>
            </a:r>
            <a:r>
              <a:rPr lang="nb-NO" sz="1300" dirty="0" smtClean="0"/>
              <a:t> and Fe</a:t>
            </a:r>
            <a:r>
              <a:rPr lang="nb-NO" sz="1300" baseline="-25000" dirty="0" smtClean="0"/>
              <a:t>2</a:t>
            </a:r>
            <a:r>
              <a:rPr lang="nb-NO" sz="1300" dirty="0" smtClean="0"/>
              <a:t>O</a:t>
            </a:r>
            <a:r>
              <a:rPr lang="nb-NO" sz="1300" baseline="-25000" dirty="0" smtClean="0"/>
              <a:t>3</a:t>
            </a:r>
            <a:r>
              <a:rPr lang="nb-NO" sz="1300" dirty="0" smtClean="0"/>
              <a:t> contains 22 and 30 wt% O, respectively.</a:t>
            </a:r>
          </a:p>
          <a:p>
            <a:pPr>
              <a:lnSpc>
                <a:spcPts val="2000"/>
              </a:lnSpc>
            </a:pPr>
            <a:r>
              <a:rPr lang="nb-NO" sz="1300" dirty="0" smtClean="0">
                <a:solidFill>
                  <a:srgbClr val="FF0000"/>
                </a:solidFill>
              </a:rPr>
              <a:t>Metal drops sinking </a:t>
            </a:r>
            <a:r>
              <a:rPr lang="nb-NO" sz="1300" dirty="0" err="1" smtClean="0">
                <a:solidFill>
                  <a:srgbClr val="FF0000"/>
                </a:solidFill>
              </a:rPr>
              <a:t>into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the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core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 err="1" smtClean="0">
                <a:solidFill>
                  <a:srgbClr val="FF0000"/>
                </a:solidFill>
              </a:rPr>
              <a:t>will</a:t>
            </a:r>
            <a:r>
              <a:rPr lang="nb-NO" sz="1300" dirty="0" smtClean="0">
                <a:solidFill>
                  <a:srgbClr val="FF0000"/>
                </a:solidFill>
              </a:rPr>
              <a:t> therefore </a:t>
            </a:r>
            <a:r>
              <a:rPr lang="nb-NO" sz="1300" b="1" dirty="0" smtClean="0">
                <a:solidFill>
                  <a:srgbClr val="FF0000"/>
                </a:solidFill>
              </a:rPr>
              <a:t>always oxidise </a:t>
            </a:r>
            <a:r>
              <a:rPr lang="nb-NO" sz="1300" dirty="0" smtClean="0">
                <a:solidFill>
                  <a:srgbClr val="FF0000"/>
                </a:solidFill>
              </a:rPr>
              <a:t>the BMO</a:t>
            </a:r>
            <a:endParaRPr lang="en-GB" sz="13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504" y="116632"/>
            <a:ext cx="8853706" cy="369332"/>
            <a:chOff x="107504" y="116632"/>
            <a:chExt cx="8853706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107504" y="116632"/>
              <a:ext cx="885370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0066FF"/>
                  </a:solidFill>
                </a:rPr>
                <a:t>Cyclic crystallisation and dissolution </a:t>
              </a:r>
              <a:r>
                <a:rPr lang="nb-NO" dirty="0" err="1" smtClean="0">
                  <a:solidFill>
                    <a:srgbClr val="0066FF"/>
                  </a:solidFill>
                </a:rPr>
                <a:t>of</a:t>
              </a:r>
              <a:r>
                <a:rPr lang="nb-NO" dirty="0" smtClean="0">
                  <a:solidFill>
                    <a:srgbClr val="0066FF"/>
                  </a:solidFill>
                </a:rPr>
                <a:t> </a:t>
              </a:r>
              <a:r>
                <a:rPr lang="nb-NO" dirty="0" err="1" smtClean="0">
                  <a:solidFill>
                    <a:srgbClr val="0066FF"/>
                  </a:solidFill>
                </a:rPr>
                <a:t>bridgmanite</a:t>
              </a:r>
              <a:r>
                <a:rPr lang="nb-NO" dirty="0" smtClean="0">
                  <a:solidFill>
                    <a:srgbClr val="0066FF"/>
                  </a:solidFill>
                </a:rPr>
                <a:t> in </a:t>
              </a:r>
              <a:r>
                <a:rPr lang="nb-NO" dirty="0" err="1" smtClean="0">
                  <a:solidFill>
                    <a:srgbClr val="0066FF"/>
                  </a:solidFill>
                </a:rPr>
                <a:t>the</a:t>
              </a:r>
              <a:r>
                <a:rPr lang="nb-NO" dirty="0" smtClean="0">
                  <a:solidFill>
                    <a:srgbClr val="0066FF"/>
                  </a:solidFill>
                </a:rPr>
                <a:t> </a:t>
              </a:r>
              <a:r>
                <a:rPr lang="nb-NO" dirty="0" err="1" smtClean="0">
                  <a:solidFill>
                    <a:srgbClr val="0066FF"/>
                  </a:solidFill>
                </a:rPr>
                <a:t>BMO</a:t>
              </a:r>
              <a:r>
                <a:rPr lang="nb-NO" dirty="0" smtClean="0">
                  <a:solidFill>
                    <a:srgbClr val="0066FF"/>
                  </a:solidFill>
                </a:rPr>
                <a:t>        </a:t>
              </a:r>
              <a:r>
                <a:rPr lang="nb-NO" dirty="0" err="1" smtClean="0">
                  <a:solidFill>
                    <a:srgbClr val="9900CC"/>
                  </a:solidFill>
                </a:rPr>
                <a:t>additional</a:t>
              </a:r>
              <a:r>
                <a:rPr lang="nb-NO" dirty="0" smtClean="0">
                  <a:solidFill>
                    <a:srgbClr val="9900CC"/>
                  </a:solidFill>
                </a:rPr>
                <a:t> </a:t>
              </a:r>
              <a:r>
                <a:rPr lang="nb-NO" dirty="0" err="1" smtClean="0">
                  <a:solidFill>
                    <a:srgbClr val="9900CC"/>
                  </a:solidFill>
                </a:rPr>
                <a:t>core</a:t>
              </a:r>
              <a:r>
                <a:rPr lang="nb-NO" dirty="0" smtClean="0">
                  <a:solidFill>
                    <a:srgbClr val="9900CC"/>
                  </a:solidFill>
                </a:rPr>
                <a:t> </a:t>
              </a:r>
              <a:r>
                <a:rPr lang="nb-NO" dirty="0" err="1" smtClean="0">
                  <a:solidFill>
                    <a:srgbClr val="9900CC"/>
                  </a:solidFill>
                </a:rPr>
                <a:t>growth</a:t>
              </a:r>
              <a:r>
                <a:rPr lang="nb-NO" dirty="0" smtClean="0">
                  <a:solidFill>
                    <a:srgbClr val="9900CC"/>
                  </a:solidFill>
                </a:rPr>
                <a:t> </a:t>
              </a:r>
              <a:endParaRPr lang="en-GB" dirty="0">
                <a:solidFill>
                  <a:srgbClr val="9900CC"/>
                </a:solidFill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6315867" y="255423"/>
              <a:ext cx="216024" cy="135948"/>
            </a:xfrm>
            <a:prstGeom prst="rightArrow">
              <a:avLst/>
            </a:prstGeom>
            <a:noFill/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46511" y="4797152"/>
            <a:ext cx="4821258" cy="1810752"/>
            <a:chOff x="4303526" y="4495705"/>
            <a:chExt cx="4392808" cy="1810752"/>
          </a:xfrm>
        </p:grpSpPr>
        <p:sp>
          <p:nvSpPr>
            <p:cNvPr id="8" name="TextBox 7"/>
            <p:cNvSpPr txBox="1"/>
            <p:nvPr/>
          </p:nvSpPr>
          <p:spPr>
            <a:xfrm>
              <a:off x="4303526" y="4495705"/>
              <a:ext cx="4392808" cy="18107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b-NO" sz="1600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oxidation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without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bm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crystallisation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nb-NO" sz="1600" dirty="0" smtClean="0">
                  <a:solidFill>
                    <a:srgbClr val="0066FF"/>
                  </a:solidFill>
                </a:rPr>
                <a:t>   at 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p &gt;15-20 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GPa</a:t>
              </a:r>
              <a:r>
                <a:rPr lang="nb-NO" sz="1600" dirty="0" smtClean="0">
                  <a:solidFill>
                    <a:srgbClr val="0066FF"/>
                  </a:solidFill>
                </a:rPr>
                <a:t>   </a:t>
              </a:r>
              <a:r>
                <a:rPr lang="nb-NO" sz="1100" dirty="0" smtClean="0"/>
                <a:t>Armstrong et al. (2019), Deng et al. (2020)</a:t>
              </a:r>
            </a:p>
            <a:p>
              <a:pPr>
                <a:lnSpc>
                  <a:spcPts val="2600"/>
                </a:lnSpc>
              </a:pPr>
              <a:r>
                <a:rPr lang="nb-NO" sz="1400" dirty="0" smtClean="0"/>
                <a:t>High-p </a:t>
              </a: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promotes </a:t>
              </a:r>
              <a:r>
                <a:rPr lang="nb-NO" sz="1400" dirty="0" err="1" smtClean="0"/>
                <a:t>high</a:t>
              </a:r>
              <a:r>
                <a:rPr lang="nb-NO" sz="1400" dirty="0"/>
                <a:t> </a:t>
              </a:r>
              <a:r>
                <a:rPr lang="nb-NO" sz="1400" dirty="0" err="1" smtClean="0"/>
                <a:t>f</a:t>
              </a:r>
              <a:r>
                <a:rPr lang="nb-NO" sz="1600" baseline="-10000" dirty="0" err="1" smtClean="0"/>
                <a:t>O</a:t>
              </a:r>
              <a:r>
                <a:rPr lang="nb-NO" sz="1400" baseline="-25000" dirty="0" err="1" smtClean="0"/>
                <a:t>2</a:t>
              </a:r>
              <a:r>
                <a:rPr lang="nb-NO" sz="1400" dirty="0" smtClean="0"/>
                <a:t> in </a:t>
              </a:r>
              <a:r>
                <a:rPr lang="nb-NO" sz="1400" dirty="0" err="1" smtClean="0"/>
                <a:t>the</a:t>
              </a:r>
              <a:endParaRPr lang="nb-NO" sz="1400" dirty="0"/>
            </a:p>
            <a:p>
              <a:pPr>
                <a:lnSpc>
                  <a:spcPts val="1400"/>
                </a:lnSpc>
              </a:pPr>
              <a:r>
                <a:rPr lang="nb-NO" sz="1400" dirty="0" smtClean="0"/>
                <a:t> 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30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baseline="-25000" dirty="0" err="1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 </a:t>
              </a:r>
              <a:r>
                <a:rPr lang="nb-NO" sz="1100" dirty="0" err="1" smtClean="0"/>
                <a:t>segregating</a:t>
              </a:r>
              <a:endParaRPr lang="nb-NO" sz="1100" dirty="0"/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and sinking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9" name="Right Brace 8"/>
            <p:cNvSpPr/>
            <p:nvPr/>
          </p:nvSpPr>
          <p:spPr>
            <a:xfrm rot="5400000">
              <a:off x="5374017" y="5034541"/>
              <a:ext cx="131691" cy="170436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 rot="5400000">
              <a:off x="6770391" y="5690807"/>
              <a:ext cx="120646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5" y="680035"/>
            <a:ext cx="3612460" cy="60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520" y="1999114"/>
            <a:ext cx="8244138" cy="938719"/>
          </a:xfrm>
          <a:prstGeom prst="rect">
            <a:avLst/>
          </a:prstGeom>
          <a:solidFill>
            <a:srgbClr val="D6D6F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 smtClean="0"/>
              <a:t>The </a:t>
            </a:r>
            <a:r>
              <a:rPr lang="nb-NO" sz="2000" dirty="0" err="1" smtClean="0"/>
              <a:t>processes</a:t>
            </a:r>
            <a:r>
              <a:rPr lang="nb-NO" sz="2000" dirty="0" smtClean="0"/>
              <a:t> </a:t>
            </a:r>
            <a:r>
              <a:rPr lang="nb-NO" sz="2000" dirty="0" err="1" smtClean="0"/>
              <a:t>above</a:t>
            </a:r>
            <a:r>
              <a:rPr lang="nb-NO" sz="2000" dirty="0" smtClean="0"/>
              <a:t> </a:t>
            </a:r>
            <a:r>
              <a:rPr lang="nb-NO" sz="2000" dirty="0" err="1" smtClean="0"/>
              <a:t>are</a:t>
            </a:r>
            <a:r>
              <a:rPr lang="nb-NO" sz="2000" dirty="0" smtClean="0"/>
              <a:t> </a:t>
            </a:r>
            <a:r>
              <a:rPr lang="nb-NO" sz="2000" b="1" dirty="0" err="1" smtClean="0"/>
              <a:t>interdependent</a:t>
            </a:r>
            <a:r>
              <a:rPr lang="nb-NO" sz="2000" dirty="0" smtClean="0"/>
              <a:t> </a:t>
            </a:r>
            <a:r>
              <a:rPr lang="nb-NO" sz="2000" dirty="0" err="1" smtClean="0"/>
              <a:t>because</a:t>
            </a:r>
            <a:r>
              <a:rPr lang="nb-NO" sz="2000" dirty="0" smtClean="0"/>
              <a:t> 1 mole SiO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</a:t>
            </a:r>
            <a:r>
              <a:rPr lang="nb-NO" sz="2000" dirty="0" err="1" smtClean="0"/>
              <a:t>extracted</a:t>
            </a:r>
            <a:r>
              <a:rPr lang="nb-NO" sz="2000" dirty="0" smtClean="0"/>
              <a:t> from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core</a:t>
            </a:r>
            <a:r>
              <a:rPr lang="nb-NO" sz="2000" dirty="0" smtClean="0"/>
              <a:t> </a:t>
            </a:r>
            <a:r>
              <a:rPr lang="nb-NO" sz="2000" dirty="0" err="1" smtClean="0"/>
              <a:t>requires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supply</a:t>
            </a:r>
            <a:r>
              <a:rPr lang="nb-NO" sz="2000" dirty="0" smtClean="0"/>
              <a:t> of  &gt;2 moles of </a:t>
            </a:r>
            <a:r>
              <a:rPr lang="nb-NO" sz="2000" dirty="0" err="1" smtClean="0"/>
              <a:t>FeO</a:t>
            </a:r>
            <a:r>
              <a:rPr lang="nb-NO" sz="2000" dirty="0" smtClean="0"/>
              <a:t> to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core</a:t>
            </a:r>
            <a:r>
              <a:rPr lang="nb-NO" sz="2000" dirty="0" smtClean="0"/>
              <a:t>, in order to </a:t>
            </a:r>
            <a:r>
              <a:rPr lang="nb-NO" sz="2000" dirty="0" err="1" smtClean="0"/>
              <a:t>relieve</a:t>
            </a:r>
            <a:r>
              <a:rPr lang="nb-NO" sz="2000" dirty="0" smtClean="0"/>
              <a:t> </a:t>
            </a:r>
            <a:r>
              <a:rPr lang="nb-NO" sz="2000" dirty="0" err="1" smtClean="0"/>
              <a:t>any</a:t>
            </a:r>
            <a:r>
              <a:rPr lang="nb-NO" sz="2000" dirty="0" smtClean="0"/>
              <a:t> of </a:t>
            </a:r>
            <a:r>
              <a:rPr lang="nb-NO" sz="2000" dirty="0" err="1" smtClean="0"/>
              <a:t>the</a:t>
            </a:r>
            <a:r>
              <a:rPr lang="nb-NO" sz="2000" dirty="0" smtClean="0"/>
              <a:t> O-</a:t>
            </a:r>
            <a:r>
              <a:rPr lang="nb-NO" sz="2000" dirty="0" err="1" smtClean="0"/>
              <a:t>undersaturation</a:t>
            </a:r>
            <a:r>
              <a:rPr lang="nb-NO" sz="2000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5373216"/>
            <a:ext cx="5404043" cy="1220847"/>
          </a:xfrm>
          <a:prstGeom prst="rect">
            <a:avLst/>
          </a:prstGeom>
          <a:solidFill>
            <a:srgbClr val="D6D6F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/>
              <a:t>Additional O to the core:</a:t>
            </a:r>
          </a:p>
          <a:p>
            <a:pPr>
              <a:lnSpc>
                <a:spcPts val="800"/>
              </a:lnSpc>
            </a:pPr>
            <a:endParaRPr lang="nb-NO" sz="2400" baseline="30000" dirty="0"/>
          </a:p>
          <a:p>
            <a:pPr>
              <a:lnSpc>
                <a:spcPts val="24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                    </a:t>
            </a:r>
            <a:r>
              <a:rPr lang="en-GB" sz="2200" dirty="0" err="1" smtClean="0">
                <a:solidFill>
                  <a:srgbClr val="008000"/>
                </a:solidFill>
              </a:rPr>
              <a:t>FeO</a:t>
            </a:r>
            <a:r>
              <a:rPr lang="en-GB" sz="2200" baseline="30000" dirty="0" err="1" smtClean="0">
                <a:solidFill>
                  <a:srgbClr val="008000"/>
                </a:solidFill>
              </a:rPr>
              <a:t>fp</a:t>
            </a:r>
            <a:r>
              <a:rPr lang="en-GB" sz="2200" dirty="0" smtClean="0">
                <a:solidFill>
                  <a:srgbClr val="008000"/>
                </a:solidFill>
              </a:rPr>
              <a:t>  </a:t>
            </a:r>
            <a:r>
              <a:rPr lang="en-GB" sz="2200" b="1" dirty="0" smtClean="0"/>
              <a:t>=</a:t>
            </a:r>
            <a:r>
              <a:rPr lang="en-GB" sz="2200" dirty="0" smtClean="0"/>
              <a:t>  </a:t>
            </a:r>
            <a:r>
              <a:rPr lang="en-GB" sz="2200" b="1" dirty="0" err="1" smtClean="0"/>
              <a:t>FeO</a:t>
            </a:r>
            <a:r>
              <a:rPr lang="en-GB" sz="2200" baseline="30000" dirty="0" err="1" smtClean="0"/>
              <a:t>to</a:t>
            </a:r>
            <a:r>
              <a:rPr lang="en-GB" sz="2200" baseline="30000" dirty="0" smtClean="0"/>
              <a:t> core</a:t>
            </a:r>
            <a:endParaRPr lang="en-GB" sz="2200" dirty="0" smtClean="0">
              <a:solidFill>
                <a:srgbClr val="0066FF"/>
              </a:solidFill>
            </a:endParaRPr>
          </a:p>
          <a:p>
            <a:pPr>
              <a:lnSpc>
                <a:spcPts val="800"/>
              </a:lnSpc>
            </a:pPr>
            <a:endParaRPr lang="nb-NO" baseline="30000" dirty="0"/>
          </a:p>
          <a:p>
            <a:pPr>
              <a:lnSpc>
                <a:spcPts val="2400"/>
              </a:lnSpc>
            </a:pPr>
            <a:r>
              <a:rPr lang="en-GB" sz="2200" dirty="0" smtClean="0">
                <a:solidFill>
                  <a:srgbClr val="0066FF"/>
                </a:solidFill>
              </a:rPr>
              <a:t>FeSiO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baseline="30000" dirty="0" smtClean="0">
                <a:solidFill>
                  <a:srgbClr val="0066FF"/>
                </a:solidFill>
              </a:rPr>
              <a:t>bm</a:t>
            </a:r>
            <a:r>
              <a:rPr lang="en-GB" sz="2200" dirty="0" smtClean="0"/>
              <a:t> </a:t>
            </a:r>
            <a:r>
              <a:rPr lang="en-GB" sz="2200" dirty="0"/>
              <a:t>+ </a:t>
            </a:r>
            <a:r>
              <a:rPr lang="en-GB" sz="2200" dirty="0" err="1">
                <a:solidFill>
                  <a:srgbClr val="008000"/>
                </a:solidFill>
              </a:rPr>
              <a:t>MgO</a:t>
            </a:r>
            <a:r>
              <a:rPr lang="en-GB" sz="2200" baseline="30000" dirty="0" err="1">
                <a:solidFill>
                  <a:srgbClr val="008000"/>
                </a:solidFill>
              </a:rPr>
              <a:t>fp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smtClean="0">
                <a:solidFill>
                  <a:srgbClr val="008000"/>
                </a:solidFill>
              </a:rPr>
              <a:t>  </a:t>
            </a:r>
            <a:r>
              <a:rPr lang="en-GB" sz="2200" b="1" dirty="0" smtClean="0"/>
              <a:t>=</a:t>
            </a:r>
            <a:r>
              <a:rPr lang="en-GB" sz="2200" dirty="0" smtClean="0"/>
              <a:t>  </a:t>
            </a:r>
            <a:r>
              <a:rPr lang="en-GB" sz="2200" b="1" dirty="0" err="1" smtClean="0"/>
              <a:t>FeO</a:t>
            </a:r>
            <a:r>
              <a:rPr lang="en-GB" sz="2200" baseline="30000" dirty="0" err="1" smtClean="0"/>
              <a:t>to</a:t>
            </a:r>
            <a:r>
              <a:rPr lang="en-GB" sz="2200" baseline="30000" dirty="0" smtClean="0"/>
              <a:t> </a:t>
            </a:r>
            <a:r>
              <a:rPr lang="en-GB" sz="2200" baseline="30000" dirty="0"/>
              <a:t>core</a:t>
            </a:r>
            <a:r>
              <a:rPr lang="en-GB" sz="2200" dirty="0"/>
              <a:t> + </a:t>
            </a:r>
            <a:r>
              <a:rPr lang="en-GB" sz="2200" dirty="0" smtClean="0">
                <a:solidFill>
                  <a:srgbClr val="0066FF"/>
                </a:solidFill>
              </a:rPr>
              <a:t>MgSiO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baseline="30000" dirty="0" smtClean="0">
                <a:solidFill>
                  <a:srgbClr val="0066FF"/>
                </a:solidFill>
              </a:rPr>
              <a:t>bm </a:t>
            </a:r>
            <a:r>
              <a:rPr lang="en-GB" sz="2400" baseline="30000" dirty="0" smtClean="0">
                <a:solidFill>
                  <a:srgbClr val="0066FF"/>
                </a:solidFill>
              </a:rPr>
              <a:t> </a:t>
            </a:r>
            <a:endParaRPr lang="nb-NO" sz="22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56" y="0"/>
            <a:ext cx="8719054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b="1" dirty="0" smtClean="0">
                <a:solidFill>
                  <a:srgbClr val="9900CC"/>
                </a:solidFill>
              </a:rPr>
              <a:t>O-</a:t>
            </a:r>
            <a:r>
              <a:rPr lang="nb-NO" sz="2000" b="1" dirty="0" err="1" smtClean="0">
                <a:solidFill>
                  <a:srgbClr val="9900CC"/>
                </a:solidFill>
              </a:rPr>
              <a:t>undersaturation</a:t>
            </a:r>
            <a:r>
              <a:rPr lang="nb-NO" sz="2000" b="1" dirty="0" smtClean="0">
                <a:solidFill>
                  <a:srgbClr val="9900CC"/>
                </a:solidFill>
              </a:rPr>
              <a:t> of the core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/>
              <a:t>Partly</a:t>
            </a:r>
            <a:r>
              <a:rPr lang="nb-NO" dirty="0" smtClean="0"/>
              <a:t> relieved by FeO and Fe</a:t>
            </a:r>
            <a:r>
              <a:rPr lang="nb-NO" baseline="-25000" dirty="0" smtClean="0"/>
              <a:t>2</a:t>
            </a:r>
            <a:r>
              <a:rPr lang="nb-NO" dirty="0" smtClean="0"/>
              <a:t>O</a:t>
            </a:r>
            <a:r>
              <a:rPr lang="nb-NO" baseline="-25000" dirty="0" smtClean="0"/>
              <a:t>3</a:t>
            </a:r>
            <a:r>
              <a:rPr lang="nb-NO" dirty="0" smtClean="0"/>
              <a:t> extraction from a</a:t>
            </a:r>
            <a:r>
              <a:rPr lang="nb-NO" b="1" dirty="0" smtClean="0"/>
              <a:t> long-lived BMO </a:t>
            </a:r>
            <a:r>
              <a:rPr lang="nb-NO" dirty="0" smtClean="0"/>
              <a:t>and from crystalline</a:t>
            </a:r>
          </a:p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3333FF"/>
                </a:solidFill>
              </a:rPr>
              <a:t>        bm</a:t>
            </a:r>
            <a:r>
              <a:rPr lang="nb-NO" dirty="0" smtClean="0"/>
              <a:t> and </a:t>
            </a:r>
            <a:r>
              <a:rPr lang="nb-NO" b="1" dirty="0" err="1" smtClean="0">
                <a:solidFill>
                  <a:srgbClr val="008000"/>
                </a:solidFill>
              </a:rPr>
              <a:t>fp</a:t>
            </a:r>
            <a:r>
              <a:rPr lang="nb-NO" dirty="0" smtClean="0"/>
              <a:t> </a:t>
            </a:r>
            <a:r>
              <a:rPr lang="nb-NO" dirty="0" err="1" smtClean="0"/>
              <a:t>after</a:t>
            </a:r>
            <a:r>
              <a:rPr lang="nb-NO" dirty="0" smtClean="0"/>
              <a:t> BMO </a:t>
            </a:r>
            <a:r>
              <a:rPr lang="nb-NO" dirty="0" err="1" smtClean="0"/>
              <a:t>solidification</a:t>
            </a:r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600" b="1" dirty="0" smtClean="0">
                <a:solidFill>
                  <a:schemeClr val="bg1">
                    <a:lumMod val="50000"/>
                  </a:schemeClr>
                </a:solidFill>
              </a:rPr>
              <a:t>BUT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solid-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state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diffusion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rate is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very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600" dirty="0" err="1" smtClean="0">
                <a:solidFill>
                  <a:schemeClr val="bg1">
                    <a:lumMod val="50000"/>
                  </a:schemeClr>
                </a:solidFill>
              </a:rPr>
              <a:t>limited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01" y="1051775"/>
            <a:ext cx="673357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b="1" dirty="0" smtClean="0">
                <a:solidFill>
                  <a:srgbClr val="9900CC"/>
                </a:solidFill>
              </a:rPr>
              <a:t>Si-saturation of the core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</a:t>
            </a:r>
            <a:r>
              <a:rPr lang="nb-NO" dirty="0" err="1" smtClean="0"/>
              <a:t>Relieved</a:t>
            </a:r>
            <a:r>
              <a:rPr lang="nb-NO" dirty="0" smtClean="0"/>
              <a:t> by </a:t>
            </a:r>
            <a:r>
              <a:rPr lang="nb-NO" dirty="0" err="1" smtClean="0"/>
              <a:t>diffusion</a:t>
            </a:r>
            <a:r>
              <a:rPr lang="nb-NO" dirty="0" smtClean="0"/>
              <a:t> of SiO</a:t>
            </a:r>
            <a:r>
              <a:rPr lang="nb-NO" baseline="-25000" dirty="0" smtClean="0"/>
              <a:t>2</a:t>
            </a:r>
            <a:r>
              <a:rPr lang="nb-NO" dirty="0" smtClean="0"/>
              <a:t> out of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, </a:t>
            </a:r>
            <a:r>
              <a:rPr lang="nb-NO" dirty="0" err="1" smtClean="0"/>
              <a:t>esp</a:t>
            </a:r>
            <a:r>
              <a:rPr lang="nb-NO" dirty="0" smtClean="0"/>
              <a:t>.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BMO</a:t>
            </a:r>
            <a:r>
              <a:rPr lang="nb-NO" dirty="0" smtClean="0"/>
              <a:t>-stage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104" y="3789040"/>
            <a:ext cx="8244138" cy="1233671"/>
          </a:xfrm>
          <a:prstGeom prst="rect">
            <a:avLst/>
          </a:prstGeom>
          <a:solidFill>
            <a:srgbClr val="D6D6F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dirty="0" smtClean="0"/>
              <a:t>Mineral </a:t>
            </a:r>
            <a:r>
              <a:rPr lang="nb-NO" sz="2400" dirty="0" err="1" smtClean="0"/>
              <a:t>reactions</a:t>
            </a:r>
            <a:r>
              <a:rPr lang="nb-NO" sz="2400" dirty="0" smtClean="0"/>
              <a:t>:</a:t>
            </a:r>
          </a:p>
          <a:p>
            <a:pPr>
              <a:lnSpc>
                <a:spcPts val="800"/>
              </a:lnSpc>
            </a:pPr>
            <a:endParaRPr lang="nb-NO" sz="800" baseline="30000" dirty="0"/>
          </a:p>
          <a:p>
            <a:pPr>
              <a:lnSpc>
                <a:spcPts val="2400"/>
              </a:lnSpc>
            </a:pPr>
            <a:r>
              <a:rPr lang="en-GB" sz="2200" dirty="0" smtClean="0">
                <a:solidFill>
                  <a:srgbClr val="0066FF"/>
                </a:solidFill>
              </a:rPr>
              <a:t>2</a:t>
            </a:r>
            <a:r>
              <a:rPr lang="en-GB" sz="2200" dirty="0" smtClean="0"/>
              <a:t> </a:t>
            </a:r>
            <a:r>
              <a:rPr lang="en-GB" sz="2200" dirty="0">
                <a:solidFill>
                  <a:srgbClr val="0066FF"/>
                </a:solidFill>
              </a:rPr>
              <a:t>FeAlO</a:t>
            </a:r>
            <a:r>
              <a:rPr lang="en-GB" sz="2200" baseline="-25000" dirty="0">
                <a:solidFill>
                  <a:srgbClr val="0066FF"/>
                </a:solidFill>
              </a:rPr>
              <a:t>3</a:t>
            </a:r>
            <a:r>
              <a:rPr lang="en-GB" sz="2200" baseline="30000" dirty="0">
                <a:solidFill>
                  <a:srgbClr val="0066FF"/>
                </a:solidFill>
              </a:rPr>
              <a:t>bm</a:t>
            </a:r>
            <a:r>
              <a:rPr lang="en-GB" sz="2200" dirty="0"/>
              <a:t> + </a:t>
            </a:r>
            <a:r>
              <a:rPr lang="en-GB" sz="2200" b="1" dirty="0"/>
              <a:t>SiO</a:t>
            </a:r>
            <a:r>
              <a:rPr lang="en-GB" sz="2200" b="1" baseline="-25000" dirty="0"/>
              <a:t>2</a:t>
            </a:r>
            <a:r>
              <a:rPr lang="en-GB" sz="2200" baseline="30000" dirty="0"/>
              <a:t>from core</a:t>
            </a:r>
            <a:r>
              <a:rPr lang="en-GB" sz="2200" dirty="0"/>
              <a:t> + </a:t>
            </a:r>
            <a:r>
              <a:rPr lang="en-GB" sz="2200" dirty="0" err="1">
                <a:solidFill>
                  <a:srgbClr val="008000"/>
                </a:solidFill>
              </a:rPr>
              <a:t>MgO</a:t>
            </a:r>
            <a:r>
              <a:rPr lang="en-GB" sz="2200" baseline="30000" dirty="0" err="1">
                <a:solidFill>
                  <a:srgbClr val="008000"/>
                </a:solidFill>
              </a:rPr>
              <a:t>fp</a:t>
            </a:r>
            <a:r>
              <a:rPr lang="en-GB" sz="2200" dirty="0"/>
              <a:t> </a:t>
            </a:r>
            <a:r>
              <a:rPr lang="en-GB" sz="2200" dirty="0" smtClean="0"/>
              <a:t> </a:t>
            </a:r>
            <a:r>
              <a:rPr lang="en-GB" sz="2200" b="1" dirty="0" smtClean="0"/>
              <a:t>=</a:t>
            </a:r>
            <a:r>
              <a:rPr lang="en-GB" sz="2200" dirty="0" smtClean="0"/>
              <a:t>  </a:t>
            </a:r>
            <a:r>
              <a:rPr lang="en-GB" sz="2200" b="1" dirty="0" smtClean="0"/>
              <a:t>Fe</a:t>
            </a:r>
            <a:r>
              <a:rPr lang="en-GB" sz="2200" b="1" baseline="-25000" dirty="0" smtClean="0"/>
              <a:t>2</a:t>
            </a:r>
            <a:r>
              <a:rPr lang="en-GB" sz="2200" b="1" dirty="0" smtClean="0"/>
              <a:t>O</a:t>
            </a:r>
            <a:r>
              <a:rPr lang="en-GB" sz="2200" b="1" baseline="-25000" dirty="0" smtClean="0"/>
              <a:t>3</a:t>
            </a:r>
            <a:r>
              <a:rPr lang="en-GB" sz="2200" baseline="30000" dirty="0" smtClean="0"/>
              <a:t>to </a:t>
            </a:r>
            <a:r>
              <a:rPr lang="en-GB" sz="2200" baseline="30000" dirty="0"/>
              <a:t>core</a:t>
            </a:r>
            <a:r>
              <a:rPr lang="en-GB" sz="2200" dirty="0"/>
              <a:t> + </a:t>
            </a:r>
            <a:r>
              <a:rPr lang="en-GB" sz="2200" dirty="0">
                <a:solidFill>
                  <a:srgbClr val="0066FF"/>
                </a:solidFill>
              </a:rPr>
              <a:t>(</a:t>
            </a:r>
            <a:r>
              <a:rPr lang="en-GB" sz="2200" dirty="0" smtClean="0">
                <a:solidFill>
                  <a:srgbClr val="0066FF"/>
                </a:solidFill>
              </a:rPr>
              <a:t>MgSiO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dirty="0" smtClean="0">
                <a:solidFill>
                  <a:srgbClr val="0066FF"/>
                </a:solidFill>
              </a:rPr>
              <a:t>+Al</a:t>
            </a:r>
            <a:r>
              <a:rPr lang="en-GB" sz="2200" baseline="-25000" dirty="0" smtClean="0">
                <a:solidFill>
                  <a:srgbClr val="0066FF"/>
                </a:solidFill>
              </a:rPr>
              <a:t>2</a:t>
            </a:r>
            <a:r>
              <a:rPr lang="en-GB" sz="2200" dirty="0" smtClean="0">
                <a:solidFill>
                  <a:srgbClr val="0066FF"/>
                </a:solidFill>
              </a:rPr>
              <a:t>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dirty="0" smtClean="0">
                <a:solidFill>
                  <a:srgbClr val="0066FF"/>
                </a:solidFill>
              </a:rPr>
              <a:t>)</a:t>
            </a:r>
            <a:r>
              <a:rPr lang="en-GB" sz="2200" baseline="30000" dirty="0" err="1" smtClean="0">
                <a:solidFill>
                  <a:srgbClr val="0066FF"/>
                </a:solidFill>
              </a:rPr>
              <a:t>bm</a:t>
            </a:r>
            <a:endParaRPr lang="en-GB" sz="2200" baseline="30000" dirty="0" smtClean="0">
              <a:solidFill>
                <a:srgbClr val="0066FF"/>
              </a:solidFill>
            </a:endParaRPr>
          </a:p>
          <a:p>
            <a:pPr>
              <a:lnSpc>
                <a:spcPts val="800"/>
              </a:lnSpc>
            </a:pPr>
            <a:endParaRPr lang="nb-NO" sz="2400" baseline="30000" dirty="0"/>
          </a:p>
          <a:p>
            <a:pPr>
              <a:lnSpc>
                <a:spcPts val="24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           </a:t>
            </a:r>
            <a:r>
              <a:rPr lang="en-GB" sz="2200" dirty="0" smtClean="0">
                <a:solidFill>
                  <a:srgbClr val="008000"/>
                </a:solidFill>
              </a:rPr>
              <a:t>(</a:t>
            </a:r>
            <a:r>
              <a:rPr lang="en-GB" sz="2200" dirty="0" err="1">
                <a:solidFill>
                  <a:srgbClr val="008000"/>
                </a:solidFill>
              </a:rPr>
              <a:t>FeO+MgO</a:t>
            </a:r>
            <a:r>
              <a:rPr lang="en-GB" sz="2200" dirty="0">
                <a:solidFill>
                  <a:srgbClr val="008000"/>
                </a:solidFill>
              </a:rPr>
              <a:t>)</a:t>
            </a:r>
            <a:r>
              <a:rPr lang="en-GB" sz="2200" baseline="30000" dirty="0" err="1">
                <a:solidFill>
                  <a:srgbClr val="008000"/>
                </a:solidFill>
              </a:rPr>
              <a:t>fp</a:t>
            </a:r>
            <a:r>
              <a:rPr lang="en-GB" sz="2200" baseline="30000" dirty="0">
                <a:solidFill>
                  <a:srgbClr val="008000"/>
                </a:solidFill>
              </a:rPr>
              <a:t> </a:t>
            </a:r>
            <a:r>
              <a:rPr lang="en-GB" sz="2200" dirty="0"/>
              <a:t>+ </a:t>
            </a:r>
            <a:r>
              <a:rPr lang="en-GB" sz="2200" b="1" dirty="0"/>
              <a:t>SiO</a:t>
            </a:r>
            <a:r>
              <a:rPr lang="en-GB" sz="2200" b="1" baseline="-25000" dirty="0"/>
              <a:t>2</a:t>
            </a:r>
            <a:r>
              <a:rPr lang="en-GB" sz="2200" baseline="30000" dirty="0"/>
              <a:t>from core</a:t>
            </a:r>
            <a:r>
              <a:rPr lang="en-GB" sz="2200" dirty="0"/>
              <a:t>  </a:t>
            </a:r>
            <a:r>
              <a:rPr lang="en-GB" sz="2200" b="1" dirty="0"/>
              <a:t>=</a:t>
            </a:r>
            <a:r>
              <a:rPr lang="en-GB" sz="2200" dirty="0"/>
              <a:t>  </a:t>
            </a:r>
            <a:r>
              <a:rPr lang="en-GB" sz="2200" b="1" dirty="0" err="1"/>
              <a:t>FeO</a:t>
            </a:r>
            <a:r>
              <a:rPr lang="en-GB" sz="2200" baseline="30000" dirty="0" err="1"/>
              <a:t>to</a:t>
            </a:r>
            <a:r>
              <a:rPr lang="en-GB" sz="2200" baseline="30000" dirty="0"/>
              <a:t> core</a:t>
            </a:r>
            <a:r>
              <a:rPr lang="en-GB" sz="2200" dirty="0"/>
              <a:t> + </a:t>
            </a:r>
            <a:r>
              <a:rPr lang="en-GB" sz="2200" dirty="0" smtClean="0">
                <a:solidFill>
                  <a:srgbClr val="0066FF"/>
                </a:solidFill>
              </a:rPr>
              <a:t>MgSiO</a:t>
            </a:r>
            <a:r>
              <a:rPr lang="en-GB" sz="2200" baseline="-25000" dirty="0" smtClean="0">
                <a:solidFill>
                  <a:srgbClr val="0066FF"/>
                </a:solidFill>
              </a:rPr>
              <a:t>3</a:t>
            </a:r>
            <a:r>
              <a:rPr lang="en-GB" sz="2200" baseline="30000" dirty="0" smtClean="0">
                <a:solidFill>
                  <a:srgbClr val="0066FF"/>
                </a:solidFill>
              </a:rPr>
              <a:t>bm</a:t>
            </a:r>
            <a:endParaRPr lang="en-GB" sz="2200" dirty="0">
              <a:solidFill>
                <a:srgbClr val="0066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5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252" y="1340768"/>
            <a:ext cx="8257382" cy="122084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nb-NO" sz="3200" b="1" dirty="0" smtClean="0">
                <a:solidFill>
                  <a:srgbClr val="3333FF"/>
                </a:solidFill>
              </a:rPr>
              <a:t>O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dirty="0" smtClean="0"/>
              <a:t>- the core is an </a:t>
            </a:r>
            <a:r>
              <a:rPr lang="nb-NO" b="1" dirty="0" smtClean="0"/>
              <a:t>O-sink</a:t>
            </a:r>
          </a:p>
          <a:p>
            <a:pPr>
              <a:lnSpc>
                <a:spcPts val="3500"/>
              </a:lnSpc>
            </a:pPr>
            <a:r>
              <a:rPr lang="nb-NO" b="1" dirty="0"/>
              <a:t> </a:t>
            </a:r>
            <a:r>
              <a:rPr lang="nb-NO" b="1" dirty="0" smtClean="0"/>
              <a:t>      </a:t>
            </a:r>
            <a:r>
              <a:rPr lang="nb-NO" dirty="0" smtClean="0"/>
              <a:t>- </a:t>
            </a:r>
            <a:r>
              <a:rPr lang="nb-NO" dirty="0" err="1" smtClean="0"/>
              <a:t>the</a:t>
            </a:r>
            <a:r>
              <a:rPr lang="nb-NO" dirty="0" smtClean="0"/>
              <a:t> transport of </a:t>
            </a:r>
            <a:r>
              <a:rPr lang="nb-NO" dirty="0" err="1" smtClean="0"/>
              <a:t>subducted</a:t>
            </a:r>
            <a:r>
              <a:rPr lang="nb-NO" dirty="0" smtClean="0"/>
              <a:t> </a:t>
            </a:r>
            <a:r>
              <a:rPr lang="nb-NO" dirty="0" err="1" smtClean="0"/>
              <a:t>slabs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surface-induced</a:t>
            </a:r>
            <a:r>
              <a:rPr lang="nb-NO" dirty="0" smtClean="0"/>
              <a:t> </a:t>
            </a:r>
            <a:r>
              <a:rPr lang="nb-NO" dirty="0" err="1" smtClean="0">
                <a:solidFill>
                  <a:srgbClr val="FF0000"/>
                </a:solidFill>
              </a:rPr>
              <a:t>oxidation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and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hydration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smtClean="0"/>
              <a:t>to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dirty="0" smtClean="0"/>
              <a:t>          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lowermost</a:t>
            </a:r>
            <a:r>
              <a:rPr lang="nb-NO" dirty="0" smtClean="0"/>
              <a:t> mantle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cause</a:t>
            </a:r>
            <a:r>
              <a:rPr lang="nb-NO" dirty="0" smtClean="0"/>
              <a:t>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inward</a:t>
            </a:r>
            <a:r>
              <a:rPr lang="nb-NO" b="1" dirty="0" smtClean="0">
                <a:solidFill>
                  <a:srgbClr val="FF0000"/>
                </a:solidFill>
              </a:rPr>
              <a:t> O- </a:t>
            </a:r>
            <a:r>
              <a:rPr lang="nb-NO" dirty="0" smtClean="0">
                <a:solidFill>
                  <a:srgbClr val="FF0000"/>
                </a:solidFill>
              </a:rPr>
              <a:t>(and H-)</a:t>
            </a:r>
            <a:r>
              <a:rPr lang="nb-NO" b="1" dirty="0" smtClean="0">
                <a:solidFill>
                  <a:srgbClr val="FF0000"/>
                </a:solidFill>
              </a:rPr>
              <a:t>transport to the core</a:t>
            </a:r>
            <a:endParaRPr lang="nb-NO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07" y="3284984"/>
            <a:ext cx="8322060" cy="23493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nb-NO" sz="3200" b="1" dirty="0" smtClean="0">
                <a:solidFill>
                  <a:srgbClr val="3333FF"/>
                </a:solidFill>
              </a:rPr>
              <a:t>H</a:t>
            </a:r>
            <a:r>
              <a:rPr lang="nb-NO" sz="3200" dirty="0" smtClean="0">
                <a:solidFill>
                  <a:srgbClr val="3333FF"/>
                </a:solidFill>
              </a:rPr>
              <a:t>, </a:t>
            </a:r>
            <a:r>
              <a:rPr lang="nb-NO" sz="3200" b="1" dirty="0" smtClean="0">
                <a:solidFill>
                  <a:srgbClr val="3333FF"/>
                </a:solidFill>
              </a:rPr>
              <a:t>C</a:t>
            </a:r>
            <a:r>
              <a:rPr lang="nb-NO" sz="3200" dirty="0" smtClean="0"/>
              <a:t> </a:t>
            </a:r>
            <a:r>
              <a:rPr lang="nb-NO" dirty="0" smtClean="0"/>
              <a:t>- considerably lower core solubilities</a:t>
            </a:r>
          </a:p>
          <a:p>
            <a:pPr>
              <a:lnSpc>
                <a:spcPts val="3500"/>
              </a:lnSpc>
            </a:pPr>
            <a:r>
              <a:rPr lang="nb-NO" dirty="0" smtClean="0"/>
              <a:t>               - recycled by subduction to the mantle-core </a:t>
            </a:r>
            <a:r>
              <a:rPr lang="nb-NO" dirty="0" err="1" smtClean="0"/>
              <a:t>boundary</a:t>
            </a:r>
            <a:r>
              <a:rPr lang="nb-NO" dirty="0" smtClean="0"/>
              <a:t> </a:t>
            </a:r>
            <a:r>
              <a:rPr lang="nb-NO" dirty="0"/>
              <a:t>and back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 smtClean="0"/>
              <a:t>surface</a:t>
            </a: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 smtClean="0"/>
              <a:t>                   by hot convective upwelling</a:t>
            </a:r>
          </a:p>
          <a:p>
            <a:pPr>
              <a:lnSpc>
                <a:spcPts val="3500"/>
              </a:lnSpc>
            </a:pPr>
            <a:r>
              <a:rPr lang="nb-NO" dirty="0" smtClean="0"/>
              <a:t>               - </a:t>
            </a:r>
            <a:r>
              <a:rPr lang="nb-NO" dirty="0" err="1" smtClean="0"/>
              <a:t>redox</a:t>
            </a:r>
            <a:r>
              <a:rPr lang="nb-NO" dirty="0" smtClean="0"/>
              <a:t> </a:t>
            </a:r>
            <a:r>
              <a:rPr lang="nb-NO" dirty="0" err="1" smtClean="0"/>
              <a:t>relations</a:t>
            </a:r>
            <a:r>
              <a:rPr lang="nb-NO" dirty="0" smtClean="0"/>
              <a:t> </a:t>
            </a:r>
            <a:r>
              <a:rPr lang="nb-NO" dirty="0" err="1" smtClean="0"/>
              <a:t>affect</a:t>
            </a:r>
            <a:r>
              <a:rPr lang="nb-NO" dirty="0" smtClean="0"/>
              <a:t> the host </a:t>
            </a:r>
            <a:r>
              <a:rPr lang="nb-NO" dirty="0" err="1" smtClean="0"/>
              <a:t>mineralogy</a:t>
            </a:r>
            <a:r>
              <a:rPr lang="nb-NO" dirty="0" smtClean="0"/>
              <a:t>, </a:t>
            </a:r>
            <a:r>
              <a:rPr lang="nb-NO" dirty="0" err="1" smtClean="0"/>
              <a:t>especially</a:t>
            </a:r>
            <a:r>
              <a:rPr lang="nb-NO" dirty="0" smtClean="0"/>
              <a:t> for C, and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promote</a:t>
            </a: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dirty="0"/>
              <a:t> </a:t>
            </a:r>
            <a:r>
              <a:rPr lang="nb-NO" dirty="0" smtClean="0"/>
              <a:t>                 </a:t>
            </a:r>
            <a:r>
              <a:rPr lang="nb-NO" dirty="0" err="1" smtClean="0"/>
              <a:t>partial</a:t>
            </a:r>
            <a:r>
              <a:rPr lang="nb-NO" dirty="0" smtClean="0"/>
              <a:t> </a:t>
            </a:r>
            <a:r>
              <a:rPr lang="nb-NO" dirty="0"/>
              <a:t>melting </a:t>
            </a:r>
            <a:r>
              <a:rPr lang="nb-NO" dirty="0" smtClean="0"/>
              <a:t>in </a:t>
            </a:r>
            <a:r>
              <a:rPr lang="nb-NO" dirty="0" err="1" smtClean="0"/>
              <a:t>upwelling</a:t>
            </a:r>
            <a:r>
              <a:rPr lang="nb-NO" dirty="0" smtClean="0"/>
              <a:t> </a:t>
            </a:r>
            <a:r>
              <a:rPr lang="nb-NO" dirty="0" err="1" smtClean="0"/>
              <a:t>upper</a:t>
            </a:r>
            <a:r>
              <a:rPr lang="nb-NO" dirty="0" smtClean="0"/>
              <a:t> mantle</a:t>
            </a:r>
          </a:p>
          <a:p>
            <a:pPr>
              <a:lnSpc>
                <a:spcPts val="3500"/>
              </a:lnSpc>
            </a:pPr>
            <a:r>
              <a:rPr lang="nb-NO" dirty="0"/>
              <a:t> </a:t>
            </a:r>
            <a:r>
              <a:rPr lang="nb-NO" dirty="0" smtClean="0"/>
              <a:t>              - </a:t>
            </a:r>
            <a:r>
              <a:rPr lang="nb-NO" dirty="0" err="1"/>
              <a:t>H</a:t>
            </a:r>
            <a:r>
              <a:rPr lang="nb-NO" baseline="-25000" dirty="0" err="1"/>
              <a:t>2</a:t>
            </a:r>
            <a:r>
              <a:rPr lang="nb-NO" dirty="0" err="1"/>
              <a:t>O</a:t>
            </a:r>
            <a:r>
              <a:rPr lang="nb-NO" dirty="0"/>
              <a:t> and </a:t>
            </a:r>
            <a:r>
              <a:rPr lang="nb-NO" dirty="0" err="1"/>
              <a:t>CO</a:t>
            </a:r>
            <a:r>
              <a:rPr lang="nb-NO" baseline="-25000" dirty="0" err="1"/>
              <a:t>2</a:t>
            </a:r>
            <a:r>
              <a:rPr lang="nb-NO" baseline="-25000" dirty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main</a:t>
            </a:r>
            <a:r>
              <a:rPr lang="nb-NO" dirty="0" smtClean="0"/>
              <a:t> </a:t>
            </a:r>
            <a:r>
              <a:rPr lang="nb-NO" dirty="0" err="1" smtClean="0"/>
              <a:t>volcanic</a:t>
            </a:r>
            <a:r>
              <a:rPr lang="nb-NO" dirty="0" smtClean="0"/>
              <a:t> </a:t>
            </a:r>
            <a:r>
              <a:rPr lang="nb-NO" dirty="0" err="1" smtClean="0"/>
              <a:t>degassing</a:t>
            </a:r>
            <a:r>
              <a:rPr lang="nb-NO" dirty="0" smtClean="0"/>
              <a:t> species</a:t>
            </a:r>
            <a:endParaRPr lang="nb-NO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550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3333FF"/>
                </a:solidFill>
              </a:rPr>
              <a:t>Solid Earth transfer </a:t>
            </a:r>
            <a:r>
              <a:rPr lang="nb-NO" sz="2800" b="1" dirty="0" err="1" smtClean="0">
                <a:solidFill>
                  <a:srgbClr val="3333FF"/>
                </a:solidFill>
              </a:rPr>
              <a:t>of</a:t>
            </a:r>
            <a:r>
              <a:rPr lang="nb-NO" sz="2800" b="1" dirty="0" smtClean="0">
                <a:solidFill>
                  <a:srgbClr val="3333FF"/>
                </a:solidFill>
              </a:rPr>
              <a:t> O, H and C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6632"/>
            <a:ext cx="7128792" cy="412934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 smtClean="0">
                <a:solidFill>
                  <a:srgbClr val="3333FF"/>
                </a:solidFill>
              </a:rPr>
              <a:t>Solar system's starting point, t</a:t>
            </a:r>
            <a:r>
              <a:rPr lang="en-US" sz="2400" baseline="-25000" dirty="0" smtClean="0">
                <a:solidFill>
                  <a:srgbClr val="3333FF"/>
                </a:solidFill>
              </a:rPr>
              <a:t>0</a:t>
            </a:r>
            <a:r>
              <a:rPr lang="en-US" sz="2400" dirty="0" smtClean="0">
                <a:solidFill>
                  <a:srgbClr val="3333FF"/>
                </a:solidFill>
              </a:rPr>
              <a:t>: approximately 4570 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31" y="620688"/>
            <a:ext cx="89382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Minerals in the early </a:t>
            </a:r>
            <a:r>
              <a:rPr lang="en-US" sz="1700" dirty="0"/>
              <a:t>condensates </a:t>
            </a:r>
            <a:r>
              <a:rPr lang="en-US" sz="1700" dirty="0" smtClean="0"/>
              <a:t>of </a:t>
            </a:r>
            <a:r>
              <a:rPr lang="en-US" sz="1700" dirty="0"/>
              <a:t>the Solar </a:t>
            </a:r>
            <a:r>
              <a:rPr lang="en-US" sz="1700" dirty="0" smtClean="0"/>
              <a:t>nebula, the Ca-Al-inclusions are very</a:t>
            </a:r>
            <a:r>
              <a:rPr lang="en-US" sz="1700" dirty="0"/>
              <a:t> </a:t>
            </a:r>
            <a:r>
              <a:rPr lang="en-US" sz="1700" dirty="0" smtClean="0"/>
              <a:t>accurately dated to </a:t>
            </a:r>
            <a:r>
              <a:rPr lang="en-US" sz="1700" b="1" dirty="0" smtClean="0"/>
              <a:t>4567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.3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±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0.9 </a:t>
            </a:r>
            <a:r>
              <a:rPr lang="en-US" sz="1700" dirty="0" smtClean="0"/>
              <a:t>Ma (</a:t>
            </a:r>
            <a:r>
              <a:rPr lang="en-US" sz="1700" dirty="0" err="1" smtClean="0"/>
              <a:t>Amelin</a:t>
            </a:r>
            <a:r>
              <a:rPr lang="en-US" sz="1700" dirty="0" smtClean="0"/>
              <a:t> et a. 2002, Sci.) and </a:t>
            </a:r>
            <a:r>
              <a:rPr lang="en-US" sz="1700" b="1" dirty="0" smtClean="0"/>
              <a:t>4567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.35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±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</a:rPr>
              <a:t>0.28 </a:t>
            </a:r>
            <a:r>
              <a:rPr lang="en-US" sz="1700" dirty="0" smtClean="0"/>
              <a:t>Ma (Connelly et al. 2012, Sci.)</a:t>
            </a:r>
            <a:endParaRPr lang="en-GB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69520" y="2924888"/>
            <a:ext cx="89382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Cannot be determined accurately: 100-200 Ma after </a:t>
            </a:r>
            <a:endParaRPr lang="en-GB" sz="1700" dirty="0"/>
          </a:p>
        </p:txBody>
      </p:sp>
      <p:sp>
        <p:nvSpPr>
          <p:cNvPr id="5" name="Rectangle 4"/>
          <p:cNvSpPr/>
          <p:nvPr/>
        </p:nvSpPr>
        <p:spPr>
          <a:xfrm>
            <a:off x="107504" y="2126976"/>
            <a:ext cx="5759545" cy="733534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dirty="0" smtClean="0">
                <a:solidFill>
                  <a:srgbClr val="3333FF"/>
                </a:solidFill>
              </a:rPr>
              <a:t>Starting point for the condensed and liquid Earth, </a:t>
            </a:r>
            <a:r>
              <a:rPr lang="en-US" sz="2200" dirty="0">
                <a:solidFill>
                  <a:srgbClr val="3333FF"/>
                </a:solidFill>
              </a:rPr>
              <a:t>following </a:t>
            </a:r>
            <a:r>
              <a:rPr lang="en-US" sz="2200" dirty="0" smtClean="0">
                <a:solidFill>
                  <a:srgbClr val="3333FF"/>
                </a:solidFill>
              </a:rPr>
              <a:t>the </a:t>
            </a:r>
            <a:r>
              <a:rPr lang="en-US" sz="2200" dirty="0" err="1" smtClean="0">
                <a:solidFill>
                  <a:srgbClr val="3333FF"/>
                </a:solidFill>
              </a:rPr>
              <a:t>protoEarth</a:t>
            </a:r>
            <a:r>
              <a:rPr lang="en-US" sz="2200" dirty="0" smtClean="0">
                <a:solidFill>
                  <a:srgbClr val="3333FF"/>
                </a:solidFill>
              </a:rPr>
              <a:t>-Theia collision</a:t>
            </a:r>
          </a:p>
        </p:txBody>
      </p:sp>
      <p:pic>
        <p:nvPicPr>
          <p:cNvPr id="6" name="Picture 4" descr="Moon-GiantImp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77" y="3787752"/>
            <a:ext cx="4271062" cy="3056139"/>
          </a:xfrm>
          <a:prstGeom prst="rect">
            <a:avLst/>
          </a:prstGeom>
          <a:noFill/>
        </p:spPr>
      </p:pic>
      <p:pic>
        <p:nvPicPr>
          <p:cNvPr id="7" name="Picture 10" descr="Moon-Hartma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744" y="3808535"/>
            <a:ext cx="4539394" cy="305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72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94043"/>
            <a:ext cx="2279899" cy="53072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915" y="554430"/>
            <a:ext cx="6004742" cy="6271343"/>
            <a:chOff x="-9194" y="41564"/>
            <a:chExt cx="6830888" cy="6816435"/>
          </a:xfrm>
        </p:grpSpPr>
        <p:pic>
          <p:nvPicPr>
            <p:cNvPr id="2050" name="Picture 2" descr="M:\pc\Dokumenter\Adobe-Illustr-figures\CEED-NHM\CEED-posters\Earth-sect-CEED-exhib-A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94" y="41564"/>
              <a:ext cx="6830888" cy="681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18343837">
              <a:off x="4255323" y="1257538"/>
              <a:ext cx="1404950" cy="373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smtClean="0">
                  <a:solidFill>
                    <a:srgbClr val="CC00FF"/>
                  </a:solidFill>
                </a:rPr>
                <a:t>Fe-metal</a:t>
              </a:r>
              <a:r>
                <a:rPr lang="nb-NO" sz="1000" dirty="0" smtClean="0">
                  <a:solidFill>
                    <a:srgbClr val="CC00FF"/>
                  </a:solidFill>
                </a:rPr>
                <a:t> and reduced</a:t>
              </a:r>
            </a:p>
            <a:p>
              <a:pPr>
                <a:lnSpc>
                  <a:spcPts val="1000"/>
                </a:lnSpc>
              </a:pPr>
              <a:r>
                <a:rPr lang="nb-NO" sz="1000" dirty="0" smtClean="0">
                  <a:solidFill>
                    <a:srgbClr val="CC00FF"/>
                  </a:solidFill>
                </a:rPr>
                <a:t>conditions  - </a:t>
              </a:r>
              <a:r>
                <a:rPr lang="nb-NO" sz="1000" b="1" dirty="0" smtClean="0">
                  <a:solidFill>
                    <a:srgbClr val="CC00FF"/>
                  </a:solidFill>
                </a:rPr>
                <a:t>diamond</a:t>
              </a:r>
              <a:endParaRPr lang="en-GB" sz="1000" b="1" dirty="0">
                <a:solidFill>
                  <a:srgbClr val="CC00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4387289" y="777834"/>
              <a:ext cx="867543" cy="1171437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2776495">
              <a:off x="5435266" y="1123592"/>
              <a:ext cx="573271" cy="236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900" b="1" dirty="0" smtClean="0">
                  <a:solidFill>
                    <a:srgbClr val="FF6600"/>
                  </a:solidFill>
                </a:rPr>
                <a:t>410 km</a:t>
              </a:r>
              <a:endParaRPr lang="nb-NO" sz="9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826369">
              <a:off x="5366235" y="1288093"/>
              <a:ext cx="573271" cy="236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900" b="1" dirty="0" smtClean="0">
                  <a:solidFill>
                    <a:srgbClr val="FF6600"/>
                  </a:solidFill>
                </a:rPr>
                <a:t>660 km</a:t>
              </a:r>
              <a:endParaRPr lang="nb-NO" sz="9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20588161">
              <a:off x="5380323" y="1201085"/>
              <a:ext cx="141987" cy="244219"/>
            </a:xfrm>
            <a:custGeom>
              <a:avLst/>
              <a:gdLst>
                <a:gd name="connsiteX0" fmla="*/ 0 w 141987"/>
                <a:gd name="connsiteY0" fmla="*/ 0 h 244219"/>
                <a:gd name="connsiteX1" fmla="*/ 79513 w 141987"/>
                <a:gd name="connsiteY1" fmla="*/ 113590 h 244219"/>
                <a:gd name="connsiteX2" fmla="*/ 141987 w 141987"/>
                <a:gd name="connsiteY2" fmla="*/ 244219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987" h="244219">
                  <a:moveTo>
                    <a:pt x="0" y="0"/>
                  </a:moveTo>
                  <a:cubicBezTo>
                    <a:pt x="27924" y="36443"/>
                    <a:pt x="55849" y="72887"/>
                    <a:pt x="79513" y="113590"/>
                  </a:cubicBezTo>
                  <a:cubicBezTo>
                    <a:pt x="103178" y="154293"/>
                    <a:pt x="122582" y="199256"/>
                    <a:pt x="141987" y="244219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000"/>
                </a:lnSpc>
              </a:pPr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 rot="21044445">
              <a:off x="5674750" y="1521502"/>
              <a:ext cx="141987" cy="244219"/>
            </a:xfrm>
            <a:custGeom>
              <a:avLst/>
              <a:gdLst>
                <a:gd name="connsiteX0" fmla="*/ 0 w 141987"/>
                <a:gd name="connsiteY0" fmla="*/ 0 h 244219"/>
                <a:gd name="connsiteX1" fmla="*/ 79513 w 141987"/>
                <a:gd name="connsiteY1" fmla="*/ 113590 h 244219"/>
                <a:gd name="connsiteX2" fmla="*/ 141987 w 141987"/>
                <a:gd name="connsiteY2" fmla="*/ 244219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987" h="244219">
                  <a:moveTo>
                    <a:pt x="0" y="0"/>
                  </a:moveTo>
                  <a:cubicBezTo>
                    <a:pt x="27924" y="36443"/>
                    <a:pt x="55849" y="72887"/>
                    <a:pt x="79513" y="113590"/>
                  </a:cubicBezTo>
                  <a:cubicBezTo>
                    <a:pt x="103178" y="154293"/>
                    <a:pt x="122582" y="199256"/>
                    <a:pt x="141987" y="244219"/>
                  </a:cubicBezTo>
                </a:path>
              </a:pathLst>
            </a:cu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000"/>
                </a:lnSpc>
              </a:pPr>
              <a:endParaRPr lang="en-GB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849391" y="1438282"/>
              <a:ext cx="736840" cy="2137558"/>
            </a:xfrm>
            <a:custGeom>
              <a:avLst/>
              <a:gdLst>
                <a:gd name="connsiteX0" fmla="*/ 0 w 736840"/>
                <a:gd name="connsiteY0" fmla="*/ 0 h 2137558"/>
                <a:gd name="connsiteX1" fmla="*/ 142504 w 736840"/>
                <a:gd name="connsiteY1" fmla="*/ 184067 h 2137558"/>
                <a:gd name="connsiteX2" fmla="*/ 243444 w 736840"/>
                <a:gd name="connsiteY2" fmla="*/ 332509 h 2137558"/>
                <a:gd name="connsiteX3" fmla="*/ 344385 w 736840"/>
                <a:gd name="connsiteY3" fmla="*/ 504701 h 2137558"/>
                <a:gd name="connsiteX4" fmla="*/ 427512 w 736840"/>
                <a:gd name="connsiteY4" fmla="*/ 659080 h 2137558"/>
                <a:gd name="connsiteX5" fmla="*/ 504701 w 736840"/>
                <a:gd name="connsiteY5" fmla="*/ 813459 h 2137558"/>
                <a:gd name="connsiteX6" fmla="*/ 575953 w 736840"/>
                <a:gd name="connsiteY6" fmla="*/ 1009402 h 2137558"/>
                <a:gd name="connsiteX7" fmla="*/ 629392 w 736840"/>
                <a:gd name="connsiteY7" fmla="*/ 1175657 h 2137558"/>
                <a:gd name="connsiteX8" fmla="*/ 670956 w 736840"/>
                <a:gd name="connsiteY8" fmla="*/ 1371600 h 2137558"/>
                <a:gd name="connsiteX9" fmla="*/ 712520 w 736840"/>
                <a:gd name="connsiteY9" fmla="*/ 1615044 h 2137558"/>
                <a:gd name="connsiteX10" fmla="*/ 730333 w 736840"/>
                <a:gd name="connsiteY10" fmla="*/ 1799111 h 2137558"/>
                <a:gd name="connsiteX11" fmla="*/ 736270 w 736840"/>
                <a:gd name="connsiteY11" fmla="*/ 2048493 h 2137558"/>
                <a:gd name="connsiteX12" fmla="*/ 736270 w 736840"/>
                <a:gd name="connsiteY12" fmla="*/ 2137558 h 213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6840" h="2137558">
                  <a:moveTo>
                    <a:pt x="0" y="0"/>
                  </a:moveTo>
                  <a:cubicBezTo>
                    <a:pt x="50965" y="64324"/>
                    <a:pt x="101930" y="128649"/>
                    <a:pt x="142504" y="184067"/>
                  </a:cubicBezTo>
                  <a:cubicBezTo>
                    <a:pt x="183078" y="239485"/>
                    <a:pt x="209797" y="279070"/>
                    <a:pt x="243444" y="332509"/>
                  </a:cubicBezTo>
                  <a:cubicBezTo>
                    <a:pt x="277091" y="385948"/>
                    <a:pt x="313707" y="450273"/>
                    <a:pt x="344385" y="504701"/>
                  </a:cubicBezTo>
                  <a:cubicBezTo>
                    <a:pt x="375063" y="559129"/>
                    <a:pt x="400793" y="607620"/>
                    <a:pt x="427512" y="659080"/>
                  </a:cubicBezTo>
                  <a:cubicBezTo>
                    <a:pt x="454231" y="710540"/>
                    <a:pt x="479961" y="755072"/>
                    <a:pt x="504701" y="813459"/>
                  </a:cubicBezTo>
                  <a:cubicBezTo>
                    <a:pt x="529441" y="871846"/>
                    <a:pt x="555171" y="949036"/>
                    <a:pt x="575953" y="1009402"/>
                  </a:cubicBezTo>
                  <a:cubicBezTo>
                    <a:pt x="596735" y="1069768"/>
                    <a:pt x="613558" y="1115291"/>
                    <a:pt x="629392" y="1175657"/>
                  </a:cubicBezTo>
                  <a:cubicBezTo>
                    <a:pt x="645226" y="1236023"/>
                    <a:pt x="657101" y="1298369"/>
                    <a:pt x="670956" y="1371600"/>
                  </a:cubicBezTo>
                  <a:cubicBezTo>
                    <a:pt x="684811" y="1444831"/>
                    <a:pt x="702624" y="1543792"/>
                    <a:pt x="712520" y="1615044"/>
                  </a:cubicBezTo>
                  <a:cubicBezTo>
                    <a:pt x="722416" y="1686296"/>
                    <a:pt x="726375" y="1726870"/>
                    <a:pt x="730333" y="1799111"/>
                  </a:cubicBezTo>
                  <a:cubicBezTo>
                    <a:pt x="734291" y="1871352"/>
                    <a:pt x="735281" y="1992085"/>
                    <a:pt x="736270" y="2048493"/>
                  </a:cubicBezTo>
                  <a:cubicBezTo>
                    <a:pt x="737259" y="2104901"/>
                    <a:pt x="736764" y="2121229"/>
                    <a:pt x="736270" y="2137558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000"/>
                </a:lnSpc>
              </a:pPr>
              <a:endParaRPr lang="en-GB">
                <a:solidFill>
                  <a:srgbClr val="009A96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39755" y="533723"/>
            <a:ext cx="104246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b="1" dirty="0" smtClean="0"/>
              <a:t>Lithosphere</a:t>
            </a:r>
            <a:endParaRPr lang="en-GB" sz="1300" dirty="0">
              <a:solidFill>
                <a:srgbClr val="0099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92403" y="771783"/>
            <a:ext cx="77190" cy="19000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20342" y="48695"/>
            <a:ext cx="3472662" cy="131061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/>
              <a:t>Also</a:t>
            </a:r>
            <a:r>
              <a:rPr lang="nb-NO" sz="1400" b="1" dirty="0" smtClean="0"/>
              <a:t>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The </a:t>
            </a:r>
            <a:r>
              <a:rPr lang="nb-NO" sz="1200" dirty="0" err="1"/>
              <a:t>transition</a:t>
            </a:r>
            <a:r>
              <a:rPr lang="nb-NO" sz="1200" dirty="0"/>
              <a:t> </a:t>
            </a:r>
            <a:r>
              <a:rPr lang="nb-NO" sz="1200" dirty="0" err="1"/>
              <a:t>zone</a:t>
            </a:r>
            <a:r>
              <a:rPr lang="nb-NO" sz="1200" dirty="0"/>
              <a:t> </a:t>
            </a:r>
            <a:r>
              <a:rPr lang="nb-NO" sz="1200" dirty="0" err="1"/>
              <a:t>represents</a:t>
            </a:r>
            <a:r>
              <a:rPr lang="nb-NO" sz="1200" dirty="0"/>
              <a:t> an </a:t>
            </a:r>
            <a:r>
              <a:rPr lang="nb-NO" sz="1200" dirty="0" smtClean="0">
                <a:solidFill>
                  <a:srgbClr val="0066FF"/>
                </a:solidFill>
              </a:rPr>
              <a:t>"</a:t>
            </a:r>
            <a:r>
              <a:rPr lang="nb-NO" sz="1200" dirty="0" err="1" smtClean="0">
                <a:solidFill>
                  <a:srgbClr val="0066FF"/>
                </a:solidFill>
              </a:rPr>
              <a:t>infinite</a:t>
            </a:r>
            <a:r>
              <a:rPr lang="nb-NO" sz="1200" dirty="0" smtClean="0">
                <a:solidFill>
                  <a:srgbClr val="0066FF"/>
                </a:solidFill>
              </a:rPr>
              <a:t>"</a:t>
            </a:r>
          </a:p>
          <a:p>
            <a:pPr>
              <a:lnSpc>
                <a:spcPts val="1500"/>
              </a:lnSpc>
            </a:pPr>
            <a:r>
              <a:rPr lang="nb-NO" sz="1200" dirty="0">
                <a:solidFill>
                  <a:srgbClr val="0066FF"/>
                </a:solidFill>
              </a:rPr>
              <a:t> </a:t>
            </a:r>
            <a:r>
              <a:rPr lang="nb-NO" sz="1200" dirty="0" smtClean="0">
                <a:solidFill>
                  <a:srgbClr val="0066FF"/>
                </a:solidFill>
              </a:rPr>
              <a:t>    H</a:t>
            </a:r>
            <a:r>
              <a:rPr lang="nb-NO" sz="1200" baseline="-25000" dirty="0" smtClean="0">
                <a:solidFill>
                  <a:srgbClr val="0066FF"/>
                </a:solidFill>
              </a:rPr>
              <a:t>2</a:t>
            </a:r>
            <a:r>
              <a:rPr lang="nb-NO" sz="1200" dirty="0" smtClean="0">
                <a:solidFill>
                  <a:srgbClr val="0066FF"/>
                </a:solidFill>
              </a:rPr>
              <a:t>O-reservoir</a:t>
            </a:r>
            <a:r>
              <a:rPr lang="nb-NO" sz="1200" dirty="0" smtClean="0"/>
              <a:t> </a:t>
            </a:r>
            <a:endParaRPr lang="nb-NO" sz="1200" dirty="0"/>
          </a:p>
          <a:p>
            <a:pPr>
              <a:lnSpc>
                <a:spcPts val="600"/>
              </a:lnSpc>
            </a:pPr>
            <a:endParaRPr lang="nb-NO" sz="800" dirty="0" smtClean="0">
              <a:solidFill>
                <a:srgbClr val="0066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200" dirty="0" err="1" smtClean="0"/>
              <a:t>Seismologic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for </a:t>
            </a:r>
            <a:r>
              <a:rPr lang="nb-NO" sz="1200" b="1" dirty="0" err="1" smtClean="0">
                <a:solidFill>
                  <a:srgbClr val="FF6600"/>
                </a:solidFill>
              </a:rPr>
              <a:t>low-velocity</a:t>
            </a:r>
            <a:r>
              <a:rPr lang="nb-NO" sz="1200" b="1" dirty="0" smtClean="0">
                <a:solidFill>
                  <a:srgbClr val="FF6600"/>
                </a:solidFill>
              </a:rPr>
              <a:t> </a:t>
            </a:r>
            <a:r>
              <a:rPr lang="nb-NO" sz="1200" b="1" dirty="0" err="1" smtClean="0">
                <a:solidFill>
                  <a:srgbClr val="FF6600"/>
                </a:solidFill>
              </a:rPr>
              <a:t>layers</a:t>
            </a:r>
            <a:r>
              <a:rPr lang="nb-NO" sz="1200" b="1" dirty="0" smtClean="0">
                <a:solidFill>
                  <a:srgbClr val="FF6600"/>
                </a:solidFill>
              </a:rPr>
              <a:t> </a:t>
            </a:r>
            <a:r>
              <a:rPr lang="nb-NO" sz="1200" dirty="0" err="1" smtClean="0"/>
              <a:t>above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 smtClean="0"/>
              <a:t>  </a:t>
            </a:r>
            <a:r>
              <a:rPr lang="nb-NO" sz="1200" dirty="0" err="1" smtClean="0"/>
              <a:t>the</a:t>
            </a:r>
            <a:r>
              <a:rPr lang="nb-NO" sz="1200" dirty="0" smtClean="0"/>
              <a:t> 410 km and below the 660 km </a:t>
            </a:r>
            <a:r>
              <a:rPr lang="nb-NO" sz="1200" dirty="0" err="1" smtClean="0"/>
              <a:t>dicontinuities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600" b="1" dirty="0" smtClean="0">
                <a:solidFill>
                  <a:srgbClr val="FF0000"/>
                </a:solidFill>
              </a:rPr>
              <a:t>              </a:t>
            </a:r>
            <a:r>
              <a:rPr lang="nb-NO" sz="1400" b="1" dirty="0" err="1" smtClean="0">
                <a:solidFill>
                  <a:srgbClr val="FF6600"/>
                </a:solidFill>
              </a:rPr>
              <a:t>H</a:t>
            </a:r>
            <a:r>
              <a:rPr lang="nb-NO" sz="1400" b="1" baseline="-25000" dirty="0" err="1" smtClean="0">
                <a:solidFill>
                  <a:srgbClr val="FF6600"/>
                </a:solidFill>
              </a:rPr>
              <a:t>2</a:t>
            </a:r>
            <a:r>
              <a:rPr lang="nb-NO" sz="1400" b="1" dirty="0" err="1" smtClean="0">
                <a:solidFill>
                  <a:srgbClr val="FF6600"/>
                </a:solidFill>
              </a:rPr>
              <a:t>O-induced</a:t>
            </a:r>
            <a:r>
              <a:rPr lang="nb-NO" sz="1400" b="1" dirty="0" smtClean="0">
                <a:solidFill>
                  <a:srgbClr val="FF6600"/>
                </a:solidFill>
              </a:rPr>
              <a:t> melting</a:t>
            </a:r>
          </a:p>
        </p:txBody>
      </p:sp>
    </p:spTree>
    <p:extLst>
      <p:ext uri="{BB962C8B-B14F-4D97-AF65-F5344CB8AC3E}">
        <p14:creationId xmlns:p14="http://schemas.microsoft.com/office/powerpoint/2010/main" val="34963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686" y="116632"/>
            <a:ext cx="7502375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0066FF"/>
                </a:solidFill>
              </a:rPr>
              <a:t>Based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on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b="1" dirty="0" smtClean="0">
                <a:solidFill>
                  <a:srgbClr val="0066FF"/>
                </a:solidFill>
              </a:rPr>
              <a:t>e.g.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Sakamaki</a:t>
            </a:r>
            <a:r>
              <a:rPr lang="nb-NO" sz="1500" dirty="0" smtClean="0">
                <a:solidFill>
                  <a:srgbClr val="0066FF"/>
                </a:solidFill>
              </a:rPr>
              <a:t> et al. (2003, Nature), it </a:t>
            </a:r>
            <a:r>
              <a:rPr lang="nb-NO" sz="1500" dirty="0" err="1" smtClean="0">
                <a:solidFill>
                  <a:srgbClr val="0066FF"/>
                </a:solidFill>
              </a:rPr>
              <a:t>was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commonly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assumed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that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hydrous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melts</a:t>
            </a:r>
            <a:endParaRPr lang="nb-NO" sz="1500" dirty="0" smtClean="0">
              <a:solidFill>
                <a:srgbClr val="0066FF"/>
              </a:solidFill>
            </a:endParaRPr>
          </a:p>
          <a:p>
            <a:r>
              <a:rPr lang="nb-NO" sz="1500" dirty="0" err="1" smtClean="0">
                <a:solidFill>
                  <a:srgbClr val="0066FF"/>
                </a:solidFill>
              </a:rPr>
              <a:t>formed</a:t>
            </a:r>
            <a:r>
              <a:rPr lang="nb-NO" sz="1500" dirty="0" smtClean="0">
                <a:solidFill>
                  <a:srgbClr val="0066FF"/>
                </a:solidFill>
              </a:rPr>
              <a:t> by </a:t>
            </a:r>
            <a:r>
              <a:rPr lang="nb-NO" sz="1500" dirty="0" err="1" smtClean="0">
                <a:solidFill>
                  <a:srgbClr val="0066FF"/>
                </a:solidFill>
              </a:rPr>
              <a:t>dehydration</a:t>
            </a:r>
            <a:r>
              <a:rPr lang="nb-NO" sz="1500" dirty="0" smtClean="0">
                <a:solidFill>
                  <a:srgbClr val="0066FF"/>
                </a:solidFill>
              </a:rPr>
              <a:t> melting in </a:t>
            </a:r>
            <a:r>
              <a:rPr lang="nb-NO" sz="1500" dirty="0" err="1" smtClean="0">
                <a:solidFill>
                  <a:srgbClr val="0066FF"/>
                </a:solidFill>
              </a:rPr>
              <a:t>ascending</a:t>
            </a:r>
            <a:r>
              <a:rPr lang="nb-NO" sz="1500" dirty="0" smtClean="0">
                <a:solidFill>
                  <a:srgbClr val="0066FF"/>
                </a:solidFill>
              </a:rPr>
              <a:t> mantle by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conversion</a:t>
            </a:r>
            <a:r>
              <a:rPr lang="nb-NO" sz="1500" dirty="0" smtClean="0">
                <a:solidFill>
                  <a:srgbClr val="0066FF"/>
                </a:solidFill>
              </a:rPr>
              <a:t> of </a:t>
            </a:r>
            <a:r>
              <a:rPr lang="nb-NO" sz="1500" dirty="0" err="1" smtClean="0">
                <a:solidFill>
                  <a:srgbClr val="0066FF"/>
                </a:solidFill>
              </a:rPr>
              <a:t>wadsleyite</a:t>
            </a:r>
            <a:r>
              <a:rPr lang="nb-NO" sz="1500" dirty="0" smtClean="0">
                <a:solidFill>
                  <a:srgbClr val="0066FF"/>
                </a:solidFill>
              </a:rPr>
              <a:t> to </a:t>
            </a:r>
            <a:r>
              <a:rPr lang="nb-NO" sz="1500" dirty="0" err="1" smtClean="0">
                <a:solidFill>
                  <a:srgbClr val="0066FF"/>
                </a:solidFill>
              </a:rPr>
              <a:t>olivine</a:t>
            </a:r>
            <a:endParaRPr lang="nb-NO" sz="1500" dirty="0">
              <a:solidFill>
                <a:srgbClr val="0066FF"/>
              </a:solidFill>
            </a:endParaRPr>
          </a:p>
          <a:p>
            <a:r>
              <a:rPr lang="nb-NO" sz="1500" dirty="0" err="1" smtClean="0">
                <a:solidFill>
                  <a:srgbClr val="0066FF"/>
                </a:solidFill>
              </a:rPr>
              <a:t>would</a:t>
            </a:r>
            <a:r>
              <a:rPr lang="nb-NO" sz="1500" dirty="0" smtClean="0">
                <a:solidFill>
                  <a:srgbClr val="0066FF"/>
                </a:solidFill>
              </a:rPr>
              <a:t> be </a:t>
            </a:r>
            <a:r>
              <a:rPr lang="nb-NO" sz="1500" dirty="0" err="1" smtClean="0">
                <a:solidFill>
                  <a:srgbClr val="0066FF"/>
                </a:solidFill>
              </a:rPr>
              <a:t>negatively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buoyant</a:t>
            </a:r>
            <a:r>
              <a:rPr lang="nb-NO" sz="1500" dirty="0" smtClean="0">
                <a:solidFill>
                  <a:srgbClr val="0066FF"/>
                </a:solidFill>
              </a:rPr>
              <a:t> and </a:t>
            </a:r>
            <a:r>
              <a:rPr lang="nb-NO" sz="1500" dirty="0" err="1" smtClean="0">
                <a:solidFill>
                  <a:srgbClr val="0066FF"/>
                </a:solidFill>
              </a:rPr>
              <a:t>accumulate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above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410 km </a:t>
            </a:r>
            <a:r>
              <a:rPr lang="nb-NO" sz="1500" dirty="0" err="1" smtClean="0">
                <a:solidFill>
                  <a:srgbClr val="0066FF"/>
                </a:solidFill>
              </a:rPr>
              <a:t>discontinuity</a:t>
            </a:r>
            <a:r>
              <a:rPr lang="nb-NO" sz="1500" dirty="0" smtClean="0">
                <a:solidFill>
                  <a:srgbClr val="0066FF"/>
                </a:solidFill>
              </a:rPr>
              <a:t>.      </a:t>
            </a:r>
            <a:endParaRPr lang="en-GB" sz="1500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4652" y="116632"/>
            <a:ext cx="995785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Drewitt</a:t>
            </a:r>
            <a:r>
              <a:rPr lang="nb-NO" sz="1200" dirty="0" smtClean="0"/>
              <a:t> et al.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2022, EPSL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961564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But</a:t>
            </a:r>
            <a:r>
              <a:rPr lang="nb-NO" sz="2800" b="1" dirty="0" smtClean="0">
                <a:solidFill>
                  <a:srgbClr val="0066FF"/>
                </a:solidFill>
              </a:rPr>
              <a:t> </a:t>
            </a:r>
            <a:r>
              <a:rPr lang="nb-NO" sz="2800" b="1" dirty="0" err="1" smtClean="0">
                <a:solidFill>
                  <a:srgbClr val="0066FF"/>
                </a:solidFill>
              </a:rPr>
              <a:t>now</a:t>
            </a:r>
            <a:r>
              <a:rPr lang="nb-NO" sz="2800" b="1" dirty="0" smtClean="0">
                <a:solidFill>
                  <a:srgbClr val="0066FF"/>
                </a:solidFill>
              </a:rPr>
              <a:t>:</a:t>
            </a:r>
            <a:endParaRPr lang="en-GB" sz="2800" b="1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6" y="1473135"/>
            <a:ext cx="8582685" cy="105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7" y="2708920"/>
            <a:ext cx="8824501" cy="32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999" y="53683"/>
            <a:ext cx="7356501" cy="338554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</a:rPr>
              <a:t>Seismic</a:t>
            </a:r>
            <a:r>
              <a:rPr lang="nb-NO" sz="1600" dirty="0" smtClean="0">
                <a:solidFill>
                  <a:srgbClr val="3333FF"/>
                </a:solidFill>
              </a:rPr>
              <a:t> and </a:t>
            </a:r>
            <a:r>
              <a:rPr lang="nb-NO" sz="1600" dirty="0" err="1" smtClean="0">
                <a:solidFill>
                  <a:srgbClr val="3333FF"/>
                </a:solidFill>
              </a:rPr>
              <a:t>experiments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evidence</a:t>
            </a:r>
            <a:r>
              <a:rPr lang="nb-NO" sz="1600" dirty="0" smtClean="0">
                <a:solidFill>
                  <a:srgbClr val="3333FF"/>
                </a:solidFill>
              </a:rPr>
              <a:t> for </a:t>
            </a:r>
            <a:r>
              <a:rPr lang="nb-NO" sz="1600" dirty="0" err="1" smtClean="0">
                <a:solidFill>
                  <a:srgbClr val="3333FF"/>
                </a:solidFill>
              </a:rPr>
              <a:t>hydrous</a:t>
            </a:r>
            <a:r>
              <a:rPr lang="nb-NO" sz="1600" dirty="0" smtClean="0">
                <a:solidFill>
                  <a:srgbClr val="3333FF"/>
                </a:solidFill>
              </a:rPr>
              <a:t> melting </a:t>
            </a:r>
            <a:r>
              <a:rPr lang="nb-NO" sz="1600" dirty="0" err="1" smtClean="0">
                <a:solidFill>
                  <a:srgbClr val="3333FF"/>
                </a:solidFill>
              </a:rPr>
              <a:t>above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the</a:t>
            </a:r>
            <a:r>
              <a:rPr lang="nb-NO" sz="1600" dirty="0" smtClean="0">
                <a:solidFill>
                  <a:srgbClr val="3333FF"/>
                </a:solidFill>
              </a:rPr>
              <a:t> 410 km </a:t>
            </a:r>
            <a:r>
              <a:rPr lang="nb-NO" sz="1600" dirty="0" err="1" smtClean="0">
                <a:solidFill>
                  <a:srgbClr val="3333FF"/>
                </a:solidFill>
              </a:rPr>
              <a:t>discontinuity</a:t>
            </a:r>
            <a:endParaRPr lang="nb-NO" sz="1600" dirty="0" smtClean="0">
              <a:solidFill>
                <a:srgbClr val="3333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18" y="4005064"/>
            <a:ext cx="4678465" cy="1728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2292" y="4005064"/>
            <a:ext cx="3135795" cy="887422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/>
              <a:t>H</a:t>
            </a:r>
            <a:r>
              <a:rPr lang="nb-NO" sz="1400" baseline="-25000" dirty="0" err="1" smtClean="0"/>
              <a:t>2</a:t>
            </a:r>
            <a:r>
              <a:rPr lang="nb-NO" sz="1400" dirty="0" err="1" smtClean="0"/>
              <a:t>O-bearing</a:t>
            </a:r>
            <a:r>
              <a:rPr lang="nb-NO" sz="1400" dirty="0" smtClean="0"/>
              <a:t> </a:t>
            </a:r>
            <a:r>
              <a:rPr lang="nb-NO" sz="1400" dirty="0" err="1" smtClean="0"/>
              <a:t>peridotite</a:t>
            </a:r>
            <a:r>
              <a:rPr lang="nb-NO" sz="1400" dirty="0"/>
              <a:t> </a:t>
            </a:r>
            <a:r>
              <a:rPr lang="nb-NO" sz="1400" dirty="0" err="1" smtClean="0"/>
              <a:t>synthesised</a:t>
            </a:r>
            <a:r>
              <a:rPr lang="nb-NO" sz="1400" dirty="0" smtClean="0"/>
              <a:t> at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14 </a:t>
            </a:r>
            <a:r>
              <a:rPr lang="nb-NO" sz="1400" dirty="0" err="1" smtClean="0"/>
              <a:t>GPa</a:t>
            </a:r>
            <a:r>
              <a:rPr lang="nb-NO" sz="1400" dirty="0" smtClean="0"/>
              <a:t> </a:t>
            </a:r>
            <a:r>
              <a:rPr lang="nb-NO" sz="1200" dirty="0" smtClean="0"/>
              <a:t>(&gt;410 km </a:t>
            </a:r>
            <a:r>
              <a:rPr lang="nb-NO" sz="1200" dirty="0" err="1" smtClean="0"/>
              <a:t>depth</a:t>
            </a:r>
            <a:r>
              <a:rPr lang="nb-NO" sz="1200" dirty="0" smtClean="0"/>
              <a:t>) </a:t>
            </a:r>
            <a:r>
              <a:rPr lang="nb-NO" sz="1400" dirty="0" smtClean="0"/>
              <a:t>and run at 12 </a:t>
            </a:r>
            <a:r>
              <a:rPr lang="nb-NO" sz="1400" dirty="0" err="1" smtClean="0"/>
              <a:t>GPa</a:t>
            </a:r>
            <a:endParaRPr lang="nb-NO" sz="1400" dirty="0" smtClean="0"/>
          </a:p>
          <a:p>
            <a:pPr>
              <a:lnSpc>
                <a:spcPts val="2600"/>
              </a:lnSpc>
            </a:pPr>
            <a:r>
              <a:rPr lang="nb-NO" sz="1200" dirty="0" smtClean="0"/>
              <a:t>     </a:t>
            </a:r>
            <a:r>
              <a:rPr lang="nb-NO" sz="1200" dirty="0" err="1" smtClean="0"/>
              <a:t>Freitas</a:t>
            </a:r>
            <a:r>
              <a:rPr lang="nb-NO" sz="1200" dirty="0" smtClean="0"/>
              <a:t> et al. (2018, Nat. Comm)</a:t>
            </a:r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7" y="1268423"/>
            <a:ext cx="3281119" cy="2075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620" y="759745"/>
            <a:ext cx="5121103" cy="29533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37" y="780982"/>
            <a:ext cx="2235356" cy="487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500" dirty="0" smtClean="0"/>
              <a:t>152 </a:t>
            </a:r>
            <a:r>
              <a:rPr lang="nb-NO" sz="1500" dirty="0" err="1" smtClean="0"/>
              <a:t>stations</a:t>
            </a:r>
            <a:r>
              <a:rPr lang="nb-NO" sz="1500" dirty="0" smtClean="0"/>
              <a:t> </a:t>
            </a:r>
            <a:r>
              <a:rPr lang="nb-NO" sz="1500" dirty="0" err="1" smtClean="0"/>
              <a:t>investigated</a:t>
            </a:r>
            <a:endParaRPr lang="nb-NO" sz="1500" dirty="0" smtClean="0"/>
          </a:p>
          <a:p>
            <a:pPr>
              <a:lnSpc>
                <a:spcPts val="1600"/>
              </a:lnSpc>
            </a:pPr>
            <a:r>
              <a:rPr lang="nb-NO" sz="1200" dirty="0" err="1" smtClean="0"/>
              <a:t>Tauzin</a:t>
            </a:r>
            <a:r>
              <a:rPr lang="nb-NO" sz="1200" dirty="0" smtClean="0"/>
              <a:t> et al. (2010,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20362" y="2161917"/>
            <a:ext cx="2225289" cy="207749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b="1" dirty="0" smtClean="0"/>
              <a:t>63</a:t>
            </a:r>
            <a:r>
              <a:rPr lang="nb-NO" sz="1000" dirty="0" smtClean="0"/>
              <a:t> </a:t>
            </a:r>
            <a:r>
              <a:rPr lang="nb-NO" sz="1000" dirty="0" err="1" smtClean="0"/>
              <a:t>stations</a:t>
            </a:r>
            <a:r>
              <a:rPr lang="nb-NO" sz="1000" dirty="0" smtClean="0"/>
              <a:t> </a:t>
            </a:r>
            <a:r>
              <a:rPr lang="nb-NO" sz="1000" dirty="0" err="1" smtClean="0"/>
              <a:t>without</a:t>
            </a:r>
            <a:r>
              <a:rPr lang="nb-NO" sz="1000" dirty="0" smtClean="0"/>
              <a:t> </a:t>
            </a:r>
            <a:r>
              <a:rPr lang="nb-NO" sz="1000" dirty="0" err="1" smtClean="0"/>
              <a:t>clear</a:t>
            </a:r>
            <a:r>
              <a:rPr lang="nb-NO" sz="1000" dirty="0" smtClean="0"/>
              <a:t> </a:t>
            </a:r>
            <a:r>
              <a:rPr lang="nb-NO" sz="1000" dirty="0" err="1" smtClean="0"/>
              <a:t>low</a:t>
            </a:r>
            <a:r>
              <a:rPr lang="nb-NO" sz="1000" dirty="0" smtClean="0"/>
              <a:t>-vel. </a:t>
            </a:r>
            <a:r>
              <a:rPr lang="nb-NO" sz="1000" dirty="0" err="1" smtClean="0"/>
              <a:t>zones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438169" y="580849"/>
            <a:ext cx="3446199" cy="207749"/>
          </a:xfrm>
          <a:prstGeom prst="rect">
            <a:avLst/>
          </a:prstGeom>
          <a:solidFill>
            <a:srgbClr val="DEDEDE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b="1" dirty="0" smtClean="0"/>
              <a:t>89</a:t>
            </a:r>
            <a:r>
              <a:rPr lang="nb-NO" sz="1000" dirty="0" smtClean="0"/>
              <a:t> </a:t>
            </a:r>
            <a:r>
              <a:rPr lang="nb-NO" sz="1000" dirty="0" err="1" smtClean="0"/>
              <a:t>stations</a:t>
            </a:r>
            <a:r>
              <a:rPr lang="nb-NO" sz="1000" dirty="0" smtClean="0"/>
              <a:t> </a:t>
            </a:r>
            <a:r>
              <a:rPr lang="nb-NO" sz="1000" dirty="0" err="1" smtClean="0"/>
              <a:t>with</a:t>
            </a:r>
            <a:r>
              <a:rPr lang="nb-NO" sz="1000" dirty="0" smtClean="0"/>
              <a:t> </a:t>
            </a:r>
            <a:r>
              <a:rPr lang="nb-NO" sz="1000" dirty="0" err="1" smtClean="0"/>
              <a:t>low</a:t>
            </a:r>
            <a:r>
              <a:rPr lang="nb-NO" sz="1000" dirty="0" smtClean="0"/>
              <a:t>-vel. </a:t>
            </a:r>
            <a:r>
              <a:rPr lang="nb-NO" sz="1000" dirty="0" err="1" smtClean="0"/>
              <a:t>zones</a:t>
            </a:r>
            <a:r>
              <a:rPr lang="nb-NO" sz="1000" dirty="0" smtClean="0"/>
              <a:t> </a:t>
            </a:r>
            <a:r>
              <a:rPr lang="nb-NO" sz="1000" dirty="0" err="1" smtClean="0"/>
              <a:t>above</a:t>
            </a:r>
            <a:r>
              <a:rPr lang="nb-NO" sz="1000" dirty="0" smtClean="0"/>
              <a:t> </a:t>
            </a:r>
            <a:r>
              <a:rPr lang="nb-NO" sz="1000" dirty="0" err="1" smtClean="0"/>
              <a:t>the</a:t>
            </a:r>
            <a:r>
              <a:rPr lang="nb-NO" sz="1000" dirty="0" smtClean="0"/>
              <a:t> 410 km </a:t>
            </a:r>
            <a:r>
              <a:rPr lang="nb-NO" sz="1000" dirty="0" err="1" smtClean="0"/>
              <a:t>discontinuity</a:t>
            </a:r>
            <a:endParaRPr lang="en-GB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6117723"/>
            <a:ext cx="8208912" cy="553998"/>
          </a:xfrm>
          <a:prstGeom prst="rect">
            <a:avLst/>
          </a:prstGeom>
          <a:solidFill>
            <a:srgbClr val="FF99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err="1" smtClean="0">
                <a:solidFill>
                  <a:srgbClr val="800080"/>
                </a:solidFill>
              </a:rPr>
              <a:t>Although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the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indications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low-velocity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layers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above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the</a:t>
            </a:r>
            <a:r>
              <a:rPr lang="nb-NO" sz="1400" dirty="0" smtClean="0">
                <a:solidFill>
                  <a:srgbClr val="800080"/>
                </a:solidFill>
              </a:rPr>
              <a:t> mantle </a:t>
            </a:r>
            <a:r>
              <a:rPr lang="nb-NO" sz="1400" dirty="0" err="1" smtClean="0">
                <a:solidFill>
                  <a:srgbClr val="800080"/>
                </a:solidFill>
              </a:rPr>
              <a:t>transition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zone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may</a:t>
            </a:r>
            <a:r>
              <a:rPr lang="nb-NO" sz="1400" dirty="0" smtClean="0">
                <a:solidFill>
                  <a:srgbClr val="800080"/>
                </a:solidFill>
              </a:rPr>
              <a:t> support </a:t>
            </a:r>
            <a:r>
              <a:rPr lang="nb-NO" sz="1400" dirty="0" err="1" smtClean="0">
                <a:solidFill>
                  <a:srgbClr val="800080"/>
                </a:solidFill>
              </a:rPr>
              <a:t>partial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dehydration</a:t>
            </a:r>
            <a:r>
              <a:rPr lang="nb-NO" sz="1400" dirty="0" smtClean="0">
                <a:solidFill>
                  <a:srgbClr val="800080"/>
                </a:solidFill>
              </a:rPr>
              <a:t> melting of </a:t>
            </a:r>
            <a:r>
              <a:rPr lang="nb-NO" sz="1400" dirty="0" err="1" smtClean="0">
                <a:solidFill>
                  <a:srgbClr val="800080"/>
                </a:solidFill>
              </a:rPr>
              <a:t>wadsleyite</a:t>
            </a:r>
            <a:r>
              <a:rPr lang="nb-NO" sz="1400" dirty="0" smtClean="0">
                <a:solidFill>
                  <a:srgbClr val="800080"/>
                </a:solidFill>
              </a:rPr>
              <a:t>, it </a:t>
            </a:r>
            <a:r>
              <a:rPr lang="nb-NO" sz="1400" dirty="0" err="1" smtClean="0">
                <a:solidFill>
                  <a:srgbClr val="800080"/>
                </a:solidFill>
              </a:rPr>
              <a:t>does</a:t>
            </a:r>
            <a:r>
              <a:rPr lang="nb-NO" sz="1400" dirty="0" smtClean="0">
                <a:solidFill>
                  <a:srgbClr val="800080"/>
                </a:solidFill>
              </a:rPr>
              <a:t> not </a:t>
            </a:r>
            <a:r>
              <a:rPr lang="nb-NO" sz="1400" dirty="0" err="1" smtClean="0">
                <a:solidFill>
                  <a:srgbClr val="800080"/>
                </a:solidFill>
              </a:rPr>
              <a:t>necessarily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imply</a:t>
            </a:r>
            <a:r>
              <a:rPr lang="nb-NO" sz="1400" dirty="0" smtClean="0">
                <a:solidFill>
                  <a:srgbClr val="800080"/>
                </a:solidFill>
              </a:rPr>
              <a:t> melt </a:t>
            </a:r>
            <a:r>
              <a:rPr lang="nb-NO" sz="1400" dirty="0" err="1" smtClean="0">
                <a:solidFill>
                  <a:srgbClr val="800080"/>
                </a:solidFill>
              </a:rPr>
              <a:t>accumulation</a:t>
            </a:r>
            <a:r>
              <a:rPr lang="nb-NO" sz="1400" dirty="0" smtClean="0">
                <a:solidFill>
                  <a:srgbClr val="800080"/>
                </a:solidFill>
              </a:rPr>
              <a:t> at </a:t>
            </a:r>
            <a:r>
              <a:rPr lang="nb-NO" sz="1400" dirty="0" err="1" smtClean="0">
                <a:solidFill>
                  <a:srgbClr val="800080"/>
                </a:solidFill>
              </a:rPr>
              <a:t>this</a:t>
            </a:r>
            <a:r>
              <a:rPr lang="nb-NO" sz="1400" dirty="0" smtClean="0">
                <a:solidFill>
                  <a:srgbClr val="800080"/>
                </a:solidFill>
              </a:rPr>
              <a:t> </a:t>
            </a:r>
            <a:r>
              <a:rPr lang="nb-NO" sz="1400" dirty="0" err="1" smtClean="0">
                <a:solidFill>
                  <a:srgbClr val="800080"/>
                </a:solidFill>
              </a:rPr>
              <a:t>level</a:t>
            </a:r>
            <a:r>
              <a:rPr lang="nb-NO" sz="1400" dirty="0" smtClean="0">
                <a:solidFill>
                  <a:srgbClr val="800080"/>
                </a:solidFill>
              </a:rPr>
              <a:t>  (</a:t>
            </a:r>
            <a:r>
              <a:rPr lang="nb-NO" sz="1400" dirty="0" err="1" smtClean="0">
                <a:solidFill>
                  <a:srgbClr val="800080"/>
                </a:solidFill>
              </a:rPr>
              <a:t>Drewitt</a:t>
            </a:r>
            <a:r>
              <a:rPr lang="nb-NO" sz="1400" dirty="0" smtClean="0">
                <a:solidFill>
                  <a:srgbClr val="800080"/>
                </a:solidFill>
              </a:rPr>
              <a:t> et al. 2022, EPSL)  </a:t>
            </a:r>
            <a:endParaRPr lang="nb-NO" sz="1400" dirty="0" smtClean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7504" y="106182"/>
            <a:ext cx="291624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Seismic study, western USA</a:t>
            </a:r>
          </a:p>
          <a:p>
            <a:r>
              <a:rPr lang="nb-NO" sz="1400" dirty="0" smtClean="0"/>
              <a:t> </a:t>
            </a:r>
            <a:r>
              <a:rPr lang="nb-NO" sz="1400" dirty="0" err="1" smtClean="0"/>
              <a:t>USArray</a:t>
            </a:r>
            <a:r>
              <a:rPr lang="nb-NO" sz="1400" dirty="0" smtClean="0"/>
              <a:t>-data, P- to S-</a:t>
            </a:r>
            <a:r>
              <a:rPr lang="nb-NO" sz="1400" dirty="0" err="1" smtClean="0"/>
              <a:t>conversions</a:t>
            </a:r>
            <a:endParaRPr lang="nb-NO" sz="1400" dirty="0"/>
          </a:p>
          <a:p>
            <a:r>
              <a:rPr lang="nb-NO" sz="1200" dirty="0" smtClean="0"/>
              <a:t>  </a:t>
            </a:r>
            <a:r>
              <a:rPr lang="nb-NO" sz="1200" dirty="0" err="1" smtClean="0"/>
              <a:t>Schmandt</a:t>
            </a:r>
            <a:r>
              <a:rPr lang="nb-NO" sz="1200" dirty="0" smtClean="0"/>
              <a:t> et al. (2015, Science)</a:t>
            </a: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00" y="2832027"/>
            <a:ext cx="8151904" cy="3999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00" y="340037"/>
            <a:ext cx="5281230" cy="239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279210"/>
            <a:ext cx="3816424" cy="887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3394" y="99501"/>
            <a:ext cx="1843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SH11-TX</a:t>
            </a:r>
            <a:r>
              <a:rPr lang="nb-NO" sz="1100" dirty="0" smtClean="0"/>
              <a:t> </a:t>
            </a:r>
            <a:r>
              <a:rPr lang="nb-NO" sz="1100" dirty="0" err="1" smtClean="0"/>
              <a:t>tomography</a:t>
            </a:r>
            <a:r>
              <a:rPr lang="nb-NO" sz="1100" dirty="0" smtClean="0"/>
              <a:t> </a:t>
            </a:r>
            <a:r>
              <a:rPr lang="nb-NO" sz="1100" dirty="0" err="1" smtClean="0"/>
              <a:t>model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732890" y="104725"/>
            <a:ext cx="1765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S40RTS</a:t>
            </a:r>
            <a:r>
              <a:rPr lang="nb-NO" sz="1100" dirty="0" smtClean="0"/>
              <a:t> </a:t>
            </a:r>
            <a:r>
              <a:rPr lang="nb-NO" sz="1100" dirty="0" err="1" smtClean="0"/>
              <a:t>tomography</a:t>
            </a:r>
            <a:r>
              <a:rPr lang="nb-NO" sz="1100" dirty="0" smtClean="0"/>
              <a:t> </a:t>
            </a:r>
            <a:r>
              <a:rPr lang="nb-NO" sz="1100" dirty="0" err="1" smtClean="0"/>
              <a:t>model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489804" y="1567768"/>
            <a:ext cx="48603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chemeClr val="bg1"/>
                </a:solidFill>
              </a:rPr>
              <a:t>Rising</a:t>
            </a:r>
          </a:p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chemeClr val="bg1"/>
                </a:solidFill>
              </a:rPr>
              <a:t>mantle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5250" y="1558982"/>
            <a:ext cx="48603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CC0000"/>
                </a:solidFill>
              </a:rPr>
              <a:t>Rising</a:t>
            </a:r>
          </a:p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CC0000"/>
                </a:solidFill>
              </a:rPr>
              <a:t>mantle</a:t>
            </a:r>
            <a:endParaRPr lang="en-US" sz="800" b="1" dirty="0">
              <a:solidFill>
                <a:srgbClr val="CC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4979" y="403432"/>
            <a:ext cx="562975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Sinking</a:t>
            </a:r>
          </a:p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mantle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8150" y="404303"/>
            <a:ext cx="562975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Sinking</a:t>
            </a:r>
          </a:p>
          <a:p>
            <a:pPr>
              <a:lnSpc>
                <a:spcPts val="800"/>
              </a:lnSpc>
            </a:pPr>
            <a:r>
              <a:rPr lang="nb-NO" sz="900" b="1" dirty="0" smtClean="0">
                <a:solidFill>
                  <a:srgbClr val="FFFF00"/>
                </a:solidFill>
              </a:rPr>
              <a:t>mantle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6852" y="5459997"/>
            <a:ext cx="1095172" cy="194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95811" y="5614222"/>
            <a:ext cx="396044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21106" y="4133826"/>
            <a:ext cx="10951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162040" y="4294606"/>
            <a:ext cx="1469383" cy="10571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21245" y="2906253"/>
            <a:ext cx="10951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288892" y="3061239"/>
            <a:ext cx="1828461" cy="1063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37608" y="2855899"/>
            <a:ext cx="187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          Rising mantle,</a:t>
            </a:r>
          </a:p>
          <a:p>
            <a:pPr>
              <a:lnSpc>
                <a:spcPts val="1200"/>
              </a:lnSpc>
            </a:pPr>
            <a:r>
              <a:rPr lang="nb-NO" sz="900" dirty="0" smtClean="0"/>
              <a:t>Colorado Plateau to Baja California</a:t>
            </a:r>
            <a:endParaRPr lang="en-US" sz="9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134409" y="3055954"/>
            <a:ext cx="2128056" cy="8167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095811" y="4291166"/>
            <a:ext cx="2015436" cy="1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86685" y="5105789"/>
            <a:ext cx="10951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100" b="1" dirty="0" smtClean="0"/>
              <a:t>Sinking mantle</a:t>
            </a:r>
            <a:endParaRPr lang="en-US" sz="1100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980049" y="5261283"/>
            <a:ext cx="1469383" cy="10571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495230" y="5265434"/>
            <a:ext cx="1422272" cy="8086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171372" y="4082011"/>
            <a:ext cx="185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          Rising mantle,</a:t>
            </a:r>
          </a:p>
          <a:p>
            <a:pPr>
              <a:lnSpc>
                <a:spcPts val="1200"/>
              </a:lnSpc>
            </a:pPr>
            <a:r>
              <a:rPr lang="nb-NO" sz="900" dirty="0" smtClean="0"/>
              <a:t>Colorado Plateau to Baja California</a:t>
            </a:r>
            <a:endParaRPr lang="en-US" sz="900" dirty="0"/>
          </a:p>
        </p:txBody>
      </p:sp>
      <p:sp>
        <p:nvSpPr>
          <p:cNvPr id="51" name="TextBox 50"/>
          <p:cNvSpPr txBox="1"/>
          <p:nvPr/>
        </p:nvSpPr>
        <p:spPr>
          <a:xfrm>
            <a:off x="1528608" y="5065379"/>
            <a:ext cx="1429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   Rising mantle,</a:t>
            </a:r>
          </a:p>
          <a:p>
            <a:pPr>
              <a:lnSpc>
                <a:spcPts val="1200"/>
              </a:lnSpc>
            </a:pPr>
            <a:r>
              <a:rPr lang="nb-NO" sz="900" dirty="0" smtClean="0"/>
              <a:t>Colorado Pl. to Baja </a:t>
            </a:r>
            <a:r>
              <a:rPr lang="nb-NO" sz="900" dirty="0" err="1" smtClean="0"/>
              <a:t>Calif</a:t>
            </a:r>
            <a:r>
              <a:rPr lang="nb-NO" sz="900" dirty="0" smtClean="0"/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308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796" y="316785"/>
            <a:ext cx="5858569" cy="209288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1. The </a:t>
            </a:r>
            <a:r>
              <a:rPr lang="nb-NO" sz="1200" dirty="0" err="1" smtClean="0"/>
              <a:t>core</a:t>
            </a:r>
            <a:r>
              <a:rPr lang="nb-NO" sz="1200" dirty="0" smtClean="0"/>
              <a:t>-mantle </a:t>
            </a:r>
            <a:r>
              <a:rPr lang="nb-NO" sz="1200" dirty="0"/>
              <a:t>"bulk </a:t>
            </a:r>
            <a:r>
              <a:rPr lang="nb-NO" sz="1200" dirty="0" err="1"/>
              <a:t>equilibria</a:t>
            </a:r>
            <a:r>
              <a:rPr lang="nb-NO" sz="1200" dirty="0"/>
              <a:t>" </a:t>
            </a:r>
            <a:r>
              <a:rPr lang="nb-NO" sz="1200" dirty="0" smtClean="0"/>
              <a:t>of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terrestrial</a:t>
            </a:r>
            <a:r>
              <a:rPr lang="nb-NO" sz="1200" dirty="0" smtClean="0"/>
              <a:t> planets show </a:t>
            </a:r>
            <a:r>
              <a:rPr lang="nb-NO" sz="1200" dirty="0" err="1">
                <a:solidFill>
                  <a:srgbClr val="9900CC"/>
                </a:solidFill>
              </a:rPr>
              <a:t>increasing</a:t>
            </a:r>
            <a:r>
              <a:rPr lang="nb-NO" sz="1200" dirty="0">
                <a:solidFill>
                  <a:srgbClr val="9900CC"/>
                </a:solidFill>
              </a:rPr>
              <a:t> f</a:t>
            </a:r>
            <a:r>
              <a:rPr lang="nb-NO" sz="1400" baseline="-12000" dirty="0">
                <a:solidFill>
                  <a:srgbClr val="9900CC"/>
                </a:solidFill>
              </a:rPr>
              <a:t>O</a:t>
            </a:r>
            <a:r>
              <a:rPr lang="nb-NO" sz="1200" baseline="-22000" dirty="0">
                <a:solidFill>
                  <a:srgbClr val="9900CC"/>
                </a:solidFill>
              </a:rPr>
              <a:t>2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 </a:t>
            </a:r>
            <a:r>
              <a:rPr lang="nb-NO" sz="1200" dirty="0" err="1" smtClean="0">
                <a:solidFill>
                  <a:srgbClr val="9900CC"/>
                </a:solidFill>
              </a:rPr>
              <a:t>increasing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heliocentric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distance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/>
              <a:t>from Mercury to Vesta</a:t>
            </a:r>
            <a:r>
              <a:rPr lang="nb-NO" sz="1200" dirty="0" smtClean="0"/>
              <a:t>  </a:t>
            </a:r>
          </a:p>
          <a:p>
            <a:pPr>
              <a:lnSpc>
                <a:spcPts val="800"/>
              </a:lnSpc>
            </a:pPr>
            <a:endParaRPr lang="nb-NO" sz="600" dirty="0"/>
          </a:p>
          <a:p>
            <a:pPr>
              <a:lnSpc>
                <a:spcPts val="1400"/>
              </a:lnSpc>
            </a:pPr>
            <a:r>
              <a:rPr lang="nb-NO" sz="1200" dirty="0" smtClean="0"/>
              <a:t>2. </a:t>
            </a:r>
            <a:r>
              <a:rPr lang="nb-NO" sz="1200" dirty="0" err="1" smtClean="0"/>
              <a:t>Core</a:t>
            </a:r>
            <a:r>
              <a:rPr lang="nb-NO" sz="1200" dirty="0" smtClean="0"/>
              <a:t> </a:t>
            </a:r>
            <a:r>
              <a:rPr lang="nb-NO" sz="1200" dirty="0" err="1" smtClean="0"/>
              <a:t>segregation</a:t>
            </a:r>
            <a:r>
              <a:rPr lang="nb-NO" sz="1200" dirty="0" smtClean="0"/>
              <a:t> at very </a:t>
            </a:r>
            <a:r>
              <a:rPr lang="nb-NO" sz="1200" dirty="0" err="1" smtClean="0"/>
              <a:t>high</a:t>
            </a:r>
            <a:r>
              <a:rPr lang="nb-NO" sz="1200" dirty="0" smtClean="0"/>
              <a:t> T (Earth and Venus) </a:t>
            </a:r>
            <a:r>
              <a:rPr lang="nb-NO" sz="1200" dirty="0" err="1" smtClean="0"/>
              <a:t>yields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a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low</a:t>
            </a:r>
            <a:r>
              <a:rPr lang="nb-NO" sz="1200" dirty="0" smtClean="0">
                <a:solidFill>
                  <a:srgbClr val="9900CC"/>
                </a:solidFill>
              </a:rPr>
              <a:t> O and </a:t>
            </a:r>
            <a:r>
              <a:rPr lang="nb-NO" sz="1200" dirty="0" err="1" smtClean="0">
                <a:solidFill>
                  <a:srgbClr val="9900CC"/>
                </a:solidFill>
              </a:rPr>
              <a:t>high</a:t>
            </a:r>
            <a:r>
              <a:rPr lang="nb-NO" sz="1200" dirty="0" smtClean="0">
                <a:solidFill>
                  <a:srgbClr val="9900CC"/>
                </a:solidFill>
              </a:rPr>
              <a:t> Si.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       </a:t>
            </a:r>
            <a:r>
              <a:rPr lang="nb-NO" sz="1200" dirty="0" err="1" smtClean="0"/>
              <a:t>Planetary</a:t>
            </a:r>
            <a:r>
              <a:rPr lang="nb-NO" sz="1200" dirty="0" smtClean="0"/>
              <a:t> </a:t>
            </a:r>
            <a:r>
              <a:rPr lang="nb-NO" sz="1200" dirty="0" err="1" smtClean="0"/>
              <a:t>cooling</a:t>
            </a:r>
            <a:r>
              <a:rPr lang="nb-NO" sz="1200" dirty="0" smtClean="0"/>
              <a:t> leads to </a:t>
            </a:r>
            <a:r>
              <a:rPr lang="nb-NO" sz="1200" dirty="0" smtClean="0">
                <a:solidFill>
                  <a:srgbClr val="9900CC"/>
                </a:solidFill>
              </a:rPr>
              <a:t>O-</a:t>
            </a:r>
            <a:r>
              <a:rPr lang="nb-NO" sz="1200" dirty="0" err="1" smtClean="0">
                <a:solidFill>
                  <a:srgbClr val="9900CC"/>
                </a:solidFill>
              </a:rPr>
              <a:t>undersaturation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smtClean="0"/>
              <a:t>and</a:t>
            </a:r>
            <a:r>
              <a:rPr lang="nb-NO" sz="1200" dirty="0" smtClean="0">
                <a:solidFill>
                  <a:srgbClr val="9900CC"/>
                </a:solidFill>
              </a:rPr>
              <a:t> Si-</a:t>
            </a:r>
            <a:r>
              <a:rPr lang="nb-NO" sz="1200" dirty="0" err="1" smtClean="0">
                <a:solidFill>
                  <a:srgbClr val="9900CC"/>
                </a:solidFill>
              </a:rPr>
              <a:t>oversaturation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smtClean="0"/>
              <a:t>in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core</a:t>
            </a:r>
            <a:r>
              <a:rPr lang="nb-NO" sz="1200" dirty="0" smtClean="0"/>
              <a:t>.</a:t>
            </a:r>
          </a:p>
          <a:p>
            <a:pPr>
              <a:lnSpc>
                <a:spcPts val="800"/>
              </a:lnSpc>
            </a:pPr>
            <a:endParaRPr lang="nb-NO" sz="700" dirty="0"/>
          </a:p>
          <a:p>
            <a:pPr>
              <a:lnSpc>
                <a:spcPts val="1400"/>
              </a:lnSpc>
            </a:pPr>
            <a:r>
              <a:rPr lang="nb-NO" sz="1200" dirty="0" smtClean="0"/>
              <a:t>3. </a:t>
            </a:r>
            <a:r>
              <a:rPr lang="nb-NO" sz="1200" dirty="0" err="1" smtClean="0"/>
              <a:t>Core</a:t>
            </a:r>
            <a:r>
              <a:rPr lang="nb-NO" sz="1200" dirty="0" smtClean="0"/>
              <a:t>-mantle </a:t>
            </a:r>
            <a:r>
              <a:rPr lang="nb-NO" sz="1200" dirty="0" err="1" smtClean="0"/>
              <a:t>exhange</a:t>
            </a:r>
            <a:r>
              <a:rPr lang="nb-NO" sz="1200" dirty="0" smtClean="0"/>
              <a:t> </a:t>
            </a:r>
            <a:r>
              <a:rPr lang="nb-NO" sz="1200" dirty="0" err="1" smtClean="0"/>
              <a:t>involves</a:t>
            </a:r>
            <a:r>
              <a:rPr lang="nb-NO" sz="1200" dirty="0" smtClean="0"/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</a:t>
            </a:r>
            <a:r>
              <a:rPr lang="nb-NO" sz="1200" dirty="0">
                <a:solidFill>
                  <a:srgbClr val="9900CC"/>
                </a:solidFill>
              </a:rPr>
              <a:t>- sinking of metal </a:t>
            </a:r>
            <a:r>
              <a:rPr lang="nb-NO" sz="1200" dirty="0" err="1">
                <a:solidFill>
                  <a:srgbClr val="9900CC"/>
                </a:solidFill>
              </a:rPr>
              <a:t>droplets</a:t>
            </a:r>
            <a:r>
              <a:rPr lang="nb-NO" sz="1200" dirty="0">
                <a:solidFill>
                  <a:srgbClr val="9900CC"/>
                </a:solidFill>
              </a:rPr>
              <a:t> from BMO to </a:t>
            </a:r>
            <a:r>
              <a:rPr lang="nb-NO" sz="1200" dirty="0" err="1">
                <a:solidFill>
                  <a:srgbClr val="9900CC"/>
                </a:solidFill>
              </a:rPr>
              <a:t>core</a:t>
            </a:r>
            <a:r>
              <a:rPr lang="nb-NO" sz="1200" dirty="0">
                <a:solidFill>
                  <a:srgbClr val="9900CC"/>
                </a:solidFill>
              </a:rPr>
              <a:t>, </a:t>
            </a:r>
            <a:r>
              <a:rPr lang="nb-NO" sz="1200" dirty="0" err="1">
                <a:solidFill>
                  <a:srgbClr val="9900CC"/>
                </a:solidFill>
              </a:rPr>
              <a:t>which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will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b="1" dirty="0" err="1">
                <a:solidFill>
                  <a:srgbClr val="9900CC"/>
                </a:solidFill>
              </a:rPr>
              <a:t>oxidise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>
                <a:solidFill>
                  <a:srgbClr val="9900CC"/>
                </a:solidFill>
              </a:rPr>
              <a:t>the</a:t>
            </a:r>
            <a:r>
              <a:rPr lang="nb-NO" sz="1200" dirty="0">
                <a:solidFill>
                  <a:srgbClr val="9900CC"/>
                </a:solidFill>
              </a:rPr>
              <a:t> mantle 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     </a:t>
            </a:r>
            <a:r>
              <a:rPr lang="nb-NO" sz="1200" dirty="0">
                <a:solidFill>
                  <a:srgbClr val="9900CC"/>
                </a:solidFill>
              </a:rPr>
              <a:t>- </a:t>
            </a:r>
            <a:r>
              <a:rPr lang="nb-NO" sz="1200" dirty="0" err="1">
                <a:solidFill>
                  <a:srgbClr val="9900CC"/>
                </a:solidFill>
              </a:rPr>
              <a:t>diffusion</a:t>
            </a:r>
            <a:r>
              <a:rPr lang="nb-NO" sz="1200" dirty="0">
                <a:solidFill>
                  <a:srgbClr val="9900CC"/>
                </a:solidFill>
              </a:rPr>
              <a:t> of  </a:t>
            </a:r>
            <a:r>
              <a:rPr lang="nb-NO" sz="1200" dirty="0" err="1">
                <a:solidFill>
                  <a:srgbClr val="9900CC"/>
                </a:solidFill>
              </a:rPr>
              <a:t>FeO</a:t>
            </a:r>
            <a:r>
              <a:rPr lang="nb-NO" sz="1200" dirty="0">
                <a:solidFill>
                  <a:srgbClr val="9900CC"/>
                </a:solidFill>
              </a:rPr>
              <a:t> + Fe</a:t>
            </a:r>
            <a:r>
              <a:rPr lang="nb-NO" sz="1200" baseline="-25000" dirty="0">
                <a:solidFill>
                  <a:srgbClr val="9900CC"/>
                </a:solidFill>
              </a:rPr>
              <a:t>2</a:t>
            </a:r>
            <a:r>
              <a:rPr lang="nb-NO" sz="1200" dirty="0">
                <a:solidFill>
                  <a:srgbClr val="9900CC"/>
                </a:solidFill>
              </a:rPr>
              <a:t>O</a:t>
            </a:r>
            <a:r>
              <a:rPr lang="nb-NO" sz="1200" baseline="-25000" dirty="0">
                <a:solidFill>
                  <a:srgbClr val="9900CC"/>
                </a:solidFill>
              </a:rPr>
              <a:t>3</a:t>
            </a:r>
            <a:r>
              <a:rPr lang="nb-NO" sz="1200" dirty="0">
                <a:solidFill>
                  <a:srgbClr val="9900CC"/>
                </a:solidFill>
              </a:rPr>
              <a:t> from </a:t>
            </a:r>
            <a:r>
              <a:rPr lang="nb-NO" sz="1200" dirty="0" smtClean="0">
                <a:solidFill>
                  <a:srgbClr val="9900CC"/>
                </a:solidFill>
              </a:rPr>
              <a:t>BMO to </a:t>
            </a:r>
            <a:r>
              <a:rPr lang="nb-NO" sz="1200" dirty="0" err="1">
                <a:solidFill>
                  <a:srgbClr val="9900CC"/>
                </a:solidFill>
              </a:rPr>
              <a:t>core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- </a:t>
            </a:r>
            <a:r>
              <a:rPr lang="nb-NO" sz="1200" dirty="0" err="1" smtClean="0">
                <a:solidFill>
                  <a:srgbClr val="9900CC"/>
                </a:solidFill>
              </a:rPr>
              <a:t>diffusion</a:t>
            </a:r>
            <a:r>
              <a:rPr lang="nb-NO" sz="1200" dirty="0" smtClean="0">
                <a:solidFill>
                  <a:srgbClr val="9900CC"/>
                </a:solidFill>
              </a:rPr>
              <a:t> of SiO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 from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to BMO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     </a:t>
            </a:r>
            <a:r>
              <a:rPr lang="nb-NO" sz="1200" dirty="0" smtClean="0"/>
              <a:t>This </a:t>
            </a:r>
            <a:r>
              <a:rPr lang="nb-NO" sz="1200" dirty="0" err="1" smtClean="0"/>
              <a:t>would</a:t>
            </a:r>
            <a:r>
              <a:rPr lang="nb-NO" sz="1200" dirty="0" smtClean="0"/>
              <a:t> have </a:t>
            </a:r>
            <a:r>
              <a:rPr lang="nb-NO" sz="1200" dirty="0" err="1" smtClean="0"/>
              <a:t>maintained</a:t>
            </a:r>
            <a:r>
              <a:rPr lang="nb-NO" sz="1200" dirty="0" smtClean="0"/>
              <a:t> </a:t>
            </a:r>
            <a:r>
              <a:rPr lang="nb-NO" sz="1200" dirty="0" err="1" smtClean="0"/>
              <a:t>relatively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high</a:t>
            </a:r>
            <a:r>
              <a:rPr lang="nb-NO" sz="1200" dirty="0" smtClean="0">
                <a:solidFill>
                  <a:srgbClr val="9900CC"/>
                </a:solidFill>
              </a:rPr>
              <a:t> Si/(</a:t>
            </a:r>
            <a:r>
              <a:rPr lang="nb-NO" sz="1200" dirty="0" err="1" smtClean="0">
                <a:solidFill>
                  <a:srgbClr val="9900CC"/>
                </a:solidFill>
              </a:rPr>
              <a:t>Mg+Fe</a:t>
            </a:r>
            <a:r>
              <a:rPr lang="nb-NO" sz="1200" dirty="0" smtClean="0">
                <a:solidFill>
                  <a:srgbClr val="9900CC"/>
                </a:solidFill>
              </a:rPr>
              <a:t>) and Mg/Fe ratios</a:t>
            </a:r>
            <a:r>
              <a:rPr lang="nb-NO" sz="1200" dirty="0" smtClean="0"/>
              <a:t>, </a:t>
            </a:r>
            <a:r>
              <a:rPr lang="nb-NO" sz="1200" dirty="0" err="1" smtClean="0"/>
              <a:t>promoting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and </a:t>
            </a:r>
            <a:r>
              <a:rPr lang="nb-NO" sz="1200" dirty="0" err="1" smtClean="0"/>
              <a:t>prolonging</a:t>
            </a:r>
            <a:r>
              <a:rPr lang="nb-NO" sz="1200" b="1" dirty="0" smtClean="0"/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bm-crystallisation</a:t>
            </a:r>
            <a:r>
              <a:rPr lang="nb-NO" sz="1200" dirty="0" smtClean="0">
                <a:solidFill>
                  <a:srgbClr val="008000"/>
                </a:solidFill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102175" y="19613"/>
            <a:ext cx="3008888" cy="3049347"/>
            <a:chOff x="22995" y="2092561"/>
            <a:chExt cx="4761512" cy="4751437"/>
          </a:xfrm>
        </p:grpSpPr>
        <p:pic>
          <p:nvPicPr>
            <p:cNvPr id="23" name="Picture 2" descr="M:\pc\Dokumenter\Adobe-Illustr-figures\CEED-NHM\CEED-posters\Earth cut secti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5" y="2092561"/>
              <a:ext cx="4761512" cy="475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2100280">
              <a:off x="3418503" y="2680526"/>
              <a:ext cx="484106" cy="107812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/>
            <p:cNvSpPr/>
            <p:nvPr/>
          </p:nvSpPr>
          <p:spPr>
            <a:xfrm rot="1210236">
              <a:off x="2604855" y="2719194"/>
              <a:ext cx="935394" cy="129125"/>
            </a:xfrm>
            <a:prstGeom prst="roundRect">
              <a:avLst/>
            </a:pr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938" y="4394938"/>
            <a:ext cx="6049424" cy="1272143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7. Return </a:t>
            </a:r>
            <a:r>
              <a:rPr lang="nb-NO" sz="1200" dirty="0" err="1" smtClean="0"/>
              <a:t>flow</a:t>
            </a:r>
            <a:r>
              <a:rPr lang="nb-NO" sz="1200" dirty="0" smtClean="0"/>
              <a:t> leads to  </a:t>
            </a:r>
            <a:r>
              <a:rPr lang="nb-NO" sz="1200" dirty="0" err="1" smtClean="0">
                <a:solidFill>
                  <a:srgbClr val="9900CC"/>
                </a:solidFill>
              </a:rPr>
              <a:t>hydrous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>
                <a:solidFill>
                  <a:srgbClr val="9900CC"/>
                </a:solidFill>
              </a:rPr>
              <a:t>melting </a:t>
            </a:r>
            <a:r>
              <a:rPr lang="nb-NO" sz="1200" dirty="0" smtClean="0">
                <a:solidFill>
                  <a:srgbClr val="9900CC"/>
                </a:solidFill>
              </a:rPr>
              <a:t>above </a:t>
            </a:r>
            <a:r>
              <a:rPr lang="nb-NO" sz="1200" dirty="0">
                <a:solidFill>
                  <a:srgbClr val="9900CC"/>
                </a:solidFill>
              </a:rPr>
              <a:t>the 410 km </a:t>
            </a:r>
            <a:r>
              <a:rPr lang="nb-NO" sz="1200" dirty="0" err="1" smtClean="0">
                <a:solidFill>
                  <a:srgbClr val="9900CC"/>
                </a:solidFill>
              </a:rPr>
              <a:t>discontinuity</a:t>
            </a:r>
            <a:r>
              <a:rPr lang="nb-NO" sz="1200" dirty="0" smtClean="0">
                <a:solidFill>
                  <a:srgbClr val="9900CC"/>
                </a:solidFill>
              </a:rPr>
              <a:t> and </a:t>
            </a:r>
            <a:r>
              <a:rPr lang="nb-NO" sz="1200" dirty="0" err="1" smtClean="0">
                <a:solidFill>
                  <a:srgbClr val="9900CC"/>
                </a:solidFill>
              </a:rPr>
              <a:t>futher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redox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melting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where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diamond</a:t>
            </a:r>
            <a:r>
              <a:rPr lang="nb-NO" sz="1200" dirty="0" smtClean="0">
                <a:solidFill>
                  <a:srgbClr val="9900CC"/>
                </a:solidFill>
              </a:rPr>
              <a:t> and Fe-</a:t>
            </a:r>
            <a:r>
              <a:rPr lang="nb-NO" sz="1200" dirty="0" err="1" smtClean="0">
                <a:solidFill>
                  <a:srgbClr val="9900CC"/>
                </a:solidFill>
              </a:rPr>
              <a:t>carbide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oxidise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carbonate</a:t>
            </a:r>
            <a:r>
              <a:rPr lang="nb-NO" sz="1200" dirty="0" smtClean="0"/>
              <a:t>. </a:t>
            </a:r>
            <a:r>
              <a:rPr lang="nb-NO" sz="1200" dirty="0" err="1" smtClean="0">
                <a:solidFill>
                  <a:srgbClr val="9900CC"/>
                </a:solidFill>
              </a:rPr>
              <a:t>Low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density</a:t>
            </a:r>
            <a:r>
              <a:rPr lang="nb-NO" sz="1200" dirty="0" smtClean="0">
                <a:solidFill>
                  <a:srgbClr val="9900CC"/>
                </a:solidFill>
              </a:rPr>
              <a:t> and </a:t>
            </a:r>
            <a:r>
              <a:rPr lang="nb-NO" sz="1200" dirty="0" err="1" smtClean="0">
                <a:solidFill>
                  <a:srgbClr val="9900CC"/>
                </a:solidFill>
              </a:rPr>
              <a:t>viscosity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of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hydrous</a:t>
            </a:r>
            <a:r>
              <a:rPr lang="nb-NO" sz="1200" dirty="0" smtClean="0">
                <a:solidFill>
                  <a:srgbClr val="9900CC"/>
                </a:solidFill>
              </a:rPr>
              <a:t> melt </a:t>
            </a:r>
            <a:r>
              <a:rPr lang="nb-NO" sz="1200" dirty="0" err="1" smtClean="0">
                <a:solidFill>
                  <a:srgbClr val="9900CC"/>
                </a:solidFill>
              </a:rPr>
              <a:t>above</a:t>
            </a:r>
            <a:r>
              <a:rPr lang="nb-NO" sz="1200" dirty="0" smtClean="0">
                <a:solidFill>
                  <a:srgbClr val="9900CC"/>
                </a:solidFill>
              </a:rPr>
              <a:t> 410 km </a:t>
            </a:r>
            <a:r>
              <a:rPr lang="nb-NO" sz="1200" dirty="0" err="1" smtClean="0">
                <a:solidFill>
                  <a:srgbClr val="9900CC"/>
                </a:solidFill>
              </a:rPr>
              <a:t>prevents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deep</a:t>
            </a:r>
            <a:r>
              <a:rPr lang="nb-NO" sz="1200" dirty="0" smtClean="0">
                <a:solidFill>
                  <a:srgbClr val="9900CC"/>
                </a:solidFill>
              </a:rPr>
              <a:t> melt </a:t>
            </a:r>
            <a:r>
              <a:rPr lang="nb-NO" sz="1200" dirty="0" err="1" smtClean="0">
                <a:solidFill>
                  <a:srgbClr val="9900CC"/>
                </a:solidFill>
              </a:rPr>
              <a:t>accumulation</a:t>
            </a:r>
            <a:r>
              <a:rPr lang="nb-NO" sz="1200" dirty="0" smtClean="0"/>
              <a:t> and </a:t>
            </a:r>
            <a:r>
              <a:rPr lang="nb-NO" sz="1200" dirty="0" err="1" smtClean="0"/>
              <a:t>provides</a:t>
            </a:r>
            <a:r>
              <a:rPr lang="nb-NO" sz="1200" dirty="0" smtClean="0"/>
              <a:t> a </a:t>
            </a:r>
            <a:r>
              <a:rPr lang="nb-NO" sz="1200" dirty="0" err="1" smtClean="0"/>
              <a:t>fairly</a:t>
            </a:r>
            <a:r>
              <a:rPr lang="nb-NO" sz="1200" dirty="0" smtClean="0"/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      uniform mantle 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 </a:t>
            </a:r>
            <a:r>
              <a:rPr lang="nb-NO" sz="1200" dirty="0" err="1" smtClean="0"/>
              <a:t>content</a:t>
            </a:r>
            <a:r>
              <a:rPr lang="nb-NO" sz="1200" dirty="0" smtClean="0"/>
              <a:t> of </a:t>
            </a:r>
            <a:r>
              <a:rPr lang="nb-NO" sz="1200" dirty="0" err="1" smtClean="0"/>
              <a:t>only</a:t>
            </a:r>
            <a:r>
              <a:rPr lang="nb-NO" sz="1200" dirty="0" smtClean="0"/>
              <a:t> </a:t>
            </a:r>
            <a:r>
              <a:rPr lang="nb-NO" sz="1200" dirty="0" err="1" smtClean="0"/>
              <a:t>about</a:t>
            </a:r>
            <a:r>
              <a:rPr lang="nb-NO" sz="1200" dirty="0" smtClean="0"/>
              <a:t> 300 </a:t>
            </a:r>
            <a:r>
              <a:rPr lang="nb-NO" sz="1200" dirty="0" err="1" smtClean="0"/>
              <a:t>ppm</a:t>
            </a:r>
            <a:r>
              <a:rPr lang="nb-NO" sz="1200" dirty="0" smtClean="0"/>
              <a:t>, </a:t>
            </a:r>
            <a:r>
              <a:rPr lang="nb-NO" sz="1200" dirty="0" err="1" smtClean="0"/>
              <a:t>corresponding</a:t>
            </a:r>
            <a:r>
              <a:rPr lang="nb-NO" sz="1200" dirty="0" smtClean="0"/>
              <a:t> to </a:t>
            </a:r>
            <a:r>
              <a:rPr lang="nb-NO" sz="1200" dirty="0" err="1" smtClean="0"/>
              <a:t>about</a:t>
            </a:r>
            <a:r>
              <a:rPr lang="nb-NO" sz="1200" dirty="0" smtClean="0"/>
              <a:t> </a:t>
            </a:r>
            <a:r>
              <a:rPr lang="nb-NO" sz="1200" dirty="0" err="1" smtClean="0"/>
              <a:t>one</a:t>
            </a:r>
            <a:r>
              <a:rPr lang="nb-NO" sz="1200" dirty="0" smtClean="0"/>
              <a:t> </a:t>
            </a:r>
            <a:r>
              <a:rPr lang="nb-NO" sz="1200" dirty="0" err="1" smtClean="0"/>
              <a:t>ocean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dirty="0" smtClean="0"/>
              <a:t>       </a:t>
            </a:r>
            <a:r>
              <a:rPr lang="nb-NO" sz="1200" dirty="0" err="1" smtClean="0"/>
              <a:t>mass</a:t>
            </a:r>
            <a:r>
              <a:rPr lang="nb-NO" sz="1200" dirty="0" smtClean="0"/>
              <a:t> </a:t>
            </a:r>
            <a:r>
              <a:rPr lang="nb-NO" sz="1200" dirty="0" err="1" smtClean="0"/>
              <a:t>equivalent</a:t>
            </a:r>
            <a:r>
              <a:rPr lang="nb-NO" sz="1200" dirty="0" smtClean="0"/>
              <a:t>.  </a:t>
            </a:r>
          </a:p>
          <a:p>
            <a:pPr>
              <a:lnSpc>
                <a:spcPts val="800"/>
              </a:lnSpc>
            </a:pPr>
            <a:endParaRPr lang="nb-NO" sz="800" dirty="0"/>
          </a:p>
          <a:p>
            <a:pPr>
              <a:lnSpc>
                <a:spcPts val="1400"/>
              </a:lnSpc>
            </a:pPr>
            <a:r>
              <a:rPr lang="nb-NO" sz="1200" dirty="0" smtClean="0"/>
              <a:t>8. Sinking mantle </a:t>
            </a:r>
            <a:r>
              <a:rPr lang="nb-NO" sz="1200" dirty="0" err="1" smtClean="0"/>
              <a:t>causes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hydrous</a:t>
            </a:r>
            <a:r>
              <a:rPr lang="nb-NO" sz="1200" dirty="0" smtClean="0">
                <a:solidFill>
                  <a:srgbClr val="9900CC"/>
                </a:solidFill>
              </a:rPr>
              <a:t> melting </a:t>
            </a:r>
            <a:r>
              <a:rPr lang="nb-NO" sz="1200" dirty="0" err="1" smtClean="0">
                <a:solidFill>
                  <a:srgbClr val="9900CC"/>
                </a:solidFill>
              </a:rPr>
              <a:t>below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transition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zone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under western N-America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27" y="3861769"/>
            <a:ext cx="6056132" cy="45140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6. The </a:t>
            </a:r>
            <a:r>
              <a:rPr lang="nb-NO" sz="1200" dirty="0" err="1" smtClean="0"/>
              <a:t>atmosphere</a:t>
            </a:r>
            <a:r>
              <a:rPr lang="nb-NO" sz="1200" dirty="0" smtClean="0"/>
              <a:t> and </a:t>
            </a:r>
            <a:r>
              <a:rPr lang="nb-NO" sz="1200" dirty="0" err="1" smtClean="0"/>
              <a:t>ocean</a:t>
            </a:r>
            <a:r>
              <a:rPr lang="nb-NO" sz="1200" dirty="0" smtClean="0"/>
              <a:t> </a:t>
            </a:r>
            <a:r>
              <a:rPr lang="nb-NO" sz="1200" dirty="0" err="1" smtClean="0"/>
              <a:t>are</a:t>
            </a:r>
            <a:r>
              <a:rPr lang="nb-NO" sz="1200" dirty="0" smtClean="0"/>
              <a:t> </a:t>
            </a:r>
            <a:r>
              <a:rPr lang="nb-NO" sz="1200" dirty="0" err="1" smtClean="0"/>
              <a:t>further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oxidised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>
                <a:solidFill>
                  <a:srgbClr val="9900CC"/>
                </a:solidFill>
              </a:rPr>
              <a:t>by </a:t>
            </a:r>
            <a:r>
              <a:rPr lang="nb-NO" sz="1200" dirty="0" smtClean="0">
                <a:solidFill>
                  <a:srgbClr val="9900CC"/>
                </a:solidFill>
              </a:rPr>
              <a:t>cyanobacteria and plant </a:t>
            </a:r>
            <a:r>
              <a:rPr lang="nb-NO" sz="1200" dirty="0" err="1" smtClean="0">
                <a:solidFill>
                  <a:srgbClr val="9900CC"/>
                </a:solidFill>
              </a:rPr>
              <a:t>photosynthesis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      </a:t>
            </a:r>
            <a:r>
              <a:rPr lang="nb-NO" sz="1200" dirty="0" smtClean="0"/>
              <a:t>and </a:t>
            </a:r>
            <a:r>
              <a:rPr lang="nb-NO" sz="1200" dirty="0" err="1" smtClean="0"/>
              <a:t>some</a:t>
            </a:r>
            <a:r>
              <a:rPr lang="nb-NO" sz="1200" dirty="0"/>
              <a:t> </a:t>
            </a:r>
            <a:r>
              <a:rPr lang="nb-NO" sz="1200" dirty="0" err="1" smtClean="0"/>
              <a:t>photo-dissociation</a:t>
            </a:r>
            <a:r>
              <a:rPr lang="nb-NO" sz="1200" dirty="0" smtClean="0"/>
              <a:t> of 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O, </a:t>
            </a:r>
            <a:r>
              <a:rPr lang="nb-NO" sz="1200" dirty="0" err="1" smtClean="0"/>
              <a:t>coupled</a:t>
            </a:r>
            <a:r>
              <a:rPr lang="nb-NO" sz="1200" dirty="0" smtClean="0"/>
              <a:t> </a:t>
            </a:r>
            <a:r>
              <a:rPr lang="nb-NO" sz="1200" dirty="0" err="1" smtClean="0"/>
              <a:t>with</a:t>
            </a:r>
            <a:r>
              <a:rPr lang="nb-NO" sz="1200" dirty="0" smtClean="0"/>
              <a:t> 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-escape.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99" y="19613"/>
            <a:ext cx="1051891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600" b="1" dirty="0" err="1" smtClean="0"/>
              <a:t>Summary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37" y="3106459"/>
            <a:ext cx="2746471" cy="37056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791" y="5748845"/>
            <a:ext cx="6049424" cy="63094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9. </a:t>
            </a:r>
            <a:r>
              <a:rPr lang="en-GB" sz="1200" dirty="0" smtClean="0"/>
              <a:t>The </a:t>
            </a:r>
            <a:r>
              <a:rPr lang="en-GB" sz="1200" dirty="0">
                <a:solidFill>
                  <a:srgbClr val="9900CC"/>
                </a:solidFill>
              </a:rPr>
              <a:t>core can hold up to 1000 ppm H, corresponding to a maximum of 13 ocean </a:t>
            </a:r>
            <a:r>
              <a:rPr lang="en-GB" sz="1200" dirty="0" smtClean="0">
                <a:solidFill>
                  <a:srgbClr val="9900CC"/>
                </a:solidFill>
              </a:rPr>
              <a:t>mass</a:t>
            </a:r>
          </a:p>
          <a:p>
            <a:pPr>
              <a:lnSpc>
                <a:spcPts val="1400"/>
              </a:lnSpc>
            </a:pPr>
            <a:r>
              <a:rPr lang="en-GB" sz="1200" dirty="0">
                <a:solidFill>
                  <a:srgbClr val="9900CC"/>
                </a:solidFill>
              </a:rPr>
              <a:t> </a:t>
            </a:r>
            <a:r>
              <a:rPr lang="en-GB" sz="1200" dirty="0" smtClean="0">
                <a:solidFill>
                  <a:srgbClr val="9900CC"/>
                </a:solidFill>
              </a:rPr>
              <a:t>      equivalents </a:t>
            </a:r>
            <a:r>
              <a:rPr lang="en-GB" sz="1200" dirty="0">
                <a:solidFill>
                  <a:srgbClr val="9900CC"/>
                </a:solidFill>
              </a:rPr>
              <a:t>of H</a:t>
            </a:r>
            <a:r>
              <a:rPr lang="en-GB" sz="1200" baseline="-25000" dirty="0">
                <a:solidFill>
                  <a:srgbClr val="9900CC"/>
                </a:solidFill>
              </a:rPr>
              <a:t>2</a:t>
            </a:r>
            <a:r>
              <a:rPr lang="en-GB" sz="1200" dirty="0">
                <a:solidFill>
                  <a:srgbClr val="9900CC"/>
                </a:solidFill>
              </a:rPr>
              <a:t>O</a:t>
            </a:r>
            <a:r>
              <a:rPr lang="en-GB" sz="1200" dirty="0"/>
              <a:t>, assuming a sufficient </a:t>
            </a:r>
            <a:r>
              <a:rPr lang="en-GB" sz="1200" dirty="0" smtClean="0"/>
              <a:t>O-content </a:t>
            </a:r>
            <a:r>
              <a:rPr lang="en-GB" sz="1200" dirty="0"/>
              <a:t>in the core.  The O- and </a:t>
            </a:r>
            <a:r>
              <a:rPr lang="en-GB" sz="1200" dirty="0" smtClean="0"/>
              <a:t>Si-contents</a:t>
            </a:r>
          </a:p>
          <a:p>
            <a:pPr>
              <a:lnSpc>
                <a:spcPts val="1400"/>
              </a:lnSpc>
            </a:pPr>
            <a:r>
              <a:rPr lang="en-GB" sz="1200" dirty="0"/>
              <a:t> </a:t>
            </a:r>
            <a:r>
              <a:rPr lang="en-GB" sz="1200" dirty="0" smtClean="0"/>
              <a:t>      of </a:t>
            </a:r>
            <a:r>
              <a:rPr lang="en-GB" sz="1200" dirty="0"/>
              <a:t>the liquid core (96 </a:t>
            </a:r>
            <a:r>
              <a:rPr lang="en-GB" sz="1200" dirty="0" err="1"/>
              <a:t>vol</a:t>
            </a:r>
            <a:r>
              <a:rPr lang="en-GB" sz="1200" dirty="0"/>
              <a:t>% of the core) are probably both within the 3-5 </a:t>
            </a:r>
            <a:r>
              <a:rPr lang="en-GB" sz="1200" dirty="0" err="1"/>
              <a:t>wt</a:t>
            </a:r>
            <a:r>
              <a:rPr lang="en-GB" sz="1200" dirty="0"/>
              <a:t>% range</a:t>
            </a:r>
            <a:r>
              <a:rPr lang="en-GB" sz="1200" dirty="0" smtClean="0"/>
              <a:t>.</a:t>
            </a:r>
            <a:endParaRPr lang="nb-NO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5241" y="2415798"/>
            <a:ext cx="5858569" cy="145167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4. The </a:t>
            </a:r>
            <a:r>
              <a:rPr lang="nb-NO" sz="1200" dirty="0" err="1" smtClean="0"/>
              <a:t>deeper</a:t>
            </a:r>
            <a:r>
              <a:rPr lang="nb-NO" sz="1200" dirty="0" smtClean="0"/>
              <a:t> parts of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magma </a:t>
            </a:r>
            <a:r>
              <a:rPr lang="nb-NO" sz="1200" dirty="0" err="1" smtClean="0">
                <a:solidFill>
                  <a:srgbClr val="9900CC"/>
                </a:solidFill>
              </a:rPr>
              <a:t>ocean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self-disproportionate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ferrous</a:t>
            </a:r>
            <a:r>
              <a:rPr lang="nb-NO" sz="1200" dirty="0" smtClean="0">
                <a:solidFill>
                  <a:srgbClr val="9900CC"/>
                </a:solidFill>
              </a:rPr>
              <a:t> Fe to </a:t>
            </a:r>
            <a:r>
              <a:rPr lang="nb-NO" sz="1200" dirty="0" err="1" smtClean="0">
                <a:solidFill>
                  <a:srgbClr val="9900CC"/>
                </a:solidFill>
              </a:rPr>
              <a:t>ferric</a:t>
            </a:r>
            <a:r>
              <a:rPr lang="nb-NO" sz="1200" dirty="0" smtClean="0">
                <a:solidFill>
                  <a:srgbClr val="9900CC"/>
                </a:solidFill>
              </a:rPr>
              <a:t> Fe and</a:t>
            </a:r>
          </a:p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</a:t>
            </a:r>
            <a:r>
              <a:rPr lang="nb-NO" sz="1200" dirty="0" err="1" smtClean="0">
                <a:solidFill>
                  <a:srgbClr val="9900CC"/>
                </a:solidFill>
              </a:rPr>
              <a:t>exsolved</a:t>
            </a:r>
            <a:r>
              <a:rPr lang="nb-NO" sz="1200" dirty="0" smtClean="0">
                <a:solidFill>
                  <a:srgbClr val="9900CC"/>
                </a:solidFill>
              </a:rPr>
              <a:t> Fe-metal, </a:t>
            </a:r>
            <a:r>
              <a:rPr lang="nb-NO" sz="1200" dirty="0" err="1" smtClean="0">
                <a:solidFill>
                  <a:srgbClr val="9900CC"/>
                </a:solidFill>
              </a:rPr>
              <a:t>which</a:t>
            </a:r>
            <a:r>
              <a:rPr lang="nb-NO" sz="1200" dirty="0" smtClean="0">
                <a:solidFill>
                  <a:srgbClr val="9900CC"/>
                </a:solidFill>
              </a:rPr>
              <a:t> sinks to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/>
              <a:t>.  The </a:t>
            </a:r>
            <a:r>
              <a:rPr lang="nb-NO" sz="1200" dirty="0" err="1" smtClean="0"/>
              <a:t>resulting</a:t>
            </a:r>
            <a:r>
              <a:rPr lang="nb-NO" sz="1200" dirty="0" smtClean="0"/>
              <a:t> </a:t>
            </a:r>
            <a:r>
              <a:rPr lang="nb-NO" sz="1200" dirty="0" err="1" smtClean="0"/>
              <a:t>high</a:t>
            </a:r>
            <a:r>
              <a:rPr lang="nb-NO" sz="1200" dirty="0" smtClean="0"/>
              <a:t> f</a:t>
            </a:r>
            <a:r>
              <a:rPr lang="nb-NO" sz="1400" baseline="-10000" dirty="0" smtClean="0"/>
              <a:t>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</a:t>
            </a:r>
            <a:r>
              <a:rPr lang="nb-NO" sz="1200" dirty="0" err="1" smtClean="0"/>
              <a:t>would</a:t>
            </a:r>
            <a:r>
              <a:rPr lang="nb-NO" sz="1200" dirty="0" smtClean="0"/>
              <a:t> have led to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MO-</a:t>
            </a:r>
            <a:r>
              <a:rPr lang="nb-NO" sz="1200" dirty="0" err="1" smtClean="0"/>
              <a:t>degassing</a:t>
            </a:r>
            <a:r>
              <a:rPr lang="nb-NO" sz="1200" dirty="0" smtClean="0"/>
              <a:t> of </a:t>
            </a:r>
            <a:r>
              <a:rPr lang="nb-NO" sz="1200" dirty="0" err="1" smtClean="0"/>
              <a:t>mainly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H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O+CO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 from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very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beginning</a:t>
            </a:r>
            <a:r>
              <a:rPr lang="nb-NO" sz="1200" dirty="0" smtClean="0">
                <a:solidFill>
                  <a:srgbClr val="9900CC"/>
                </a:solidFill>
              </a:rPr>
              <a:t>, </a:t>
            </a:r>
            <a:r>
              <a:rPr lang="nb-NO" sz="1200" dirty="0" err="1" smtClean="0">
                <a:solidFill>
                  <a:srgbClr val="9900CC"/>
                </a:solidFill>
              </a:rPr>
              <a:t>resulting</a:t>
            </a:r>
            <a:r>
              <a:rPr lang="nb-NO" sz="1200" dirty="0" smtClean="0">
                <a:solidFill>
                  <a:srgbClr val="9900CC"/>
                </a:solidFill>
              </a:rPr>
              <a:t> in a water </a:t>
            </a:r>
            <a:r>
              <a:rPr lang="nb-NO" sz="1200" dirty="0" err="1" smtClean="0">
                <a:solidFill>
                  <a:srgbClr val="9900CC"/>
                </a:solidFill>
              </a:rPr>
              <a:t>ocean</a:t>
            </a:r>
            <a:endParaRPr lang="nb-NO" sz="1200" dirty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and a CO</a:t>
            </a:r>
            <a:r>
              <a:rPr lang="nb-NO" sz="1200" baseline="-25000" dirty="0" smtClean="0">
                <a:solidFill>
                  <a:srgbClr val="9900CC"/>
                </a:solidFill>
              </a:rPr>
              <a:t>2</a:t>
            </a:r>
            <a:r>
              <a:rPr lang="nb-NO" sz="1200" dirty="0" smtClean="0">
                <a:solidFill>
                  <a:srgbClr val="9900CC"/>
                </a:solidFill>
              </a:rPr>
              <a:t>-rich </a:t>
            </a:r>
            <a:r>
              <a:rPr lang="nb-NO" sz="1200" dirty="0" err="1" smtClean="0">
                <a:solidFill>
                  <a:srgbClr val="9900CC"/>
                </a:solidFill>
              </a:rPr>
              <a:t>proto-atmosphere</a:t>
            </a:r>
            <a:r>
              <a:rPr lang="nb-NO" sz="1200" dirty="0" smtClean="0">
                <a:solidFill>
                  <a:srgbClr val="9900CC"/>
                </a:solidFill>
              </a:rPr>
              <a:t>.</a:t>
            </a:r>
          </a:p>
          <a:p>
            <a:pPr>
              <a:lnSpc>
                <a:spcPts val="800"/>
              </a:lnSpc>
            </a:pPr>
            <a:endParaRPr lang="nb-NO" sz="700" dirty="0"/>
          </a:p>
          <a:p>
            <a:pPr>
              <a:lnSpc>
                <a:spcPts val="1400"/>
              </a:lnSpc>
            </a:pPr>
            <a:r>
              <a:rPr lang="nb-NO" sz="1200" dirty="0"/>
              <a:t>5</a:t>
            </a:r>
            <a:r>
              <a:rPr lang="nb-NO" sz="1200" dirty="0" smtClean="0"/>
              <a:t>. </a:t>
            </a:r>
            <a:r>
              <a:rPr lang="nb-NO" sz="12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200" dirty="0"/>
              <a:t> </a:t>
            </a:r>
            <a:r>
              <a:rPr lang="nb-NO" sz="1200" dirty="0" smtClean="0"/>
              <a:t>and </a:t>
            </a:r>
            <a:r>
              <a:rPr lang="nb-NO" sz="1200" b="1" dirty="0" smtClean="0">
                <a:solidFill>
                  <a:srgbClr val="FF0000"/>
                </a:solidFill>
              </a:rPr>
              <a:t>garnet</a:t>
            </a:r>
            <a:r>
              <a:rPr lang="nb-NO" sz="1200" dirty="0"/>
              <a:t> </a:t>
            </a:r>
            <a:r>
              <a:rPr lang="nb-NO" sz="1200" dirty="0" smtClean="0"/>
              <a:t>have </a:t>
            </a:r>
            <a:r>
              <a:rPr lang="nb-NO" sz="1200" dirty="0" err="1" smtClean="0"/>
              <a:t>strong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crystal-chemical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affinity</a:t>
            </a:r>
            <a:r>
              <a:rPr lang="nb-NO" sz="1200" dirty="0">
                <a:solidFill>
                  <a:srgbClr val="9900CC"/>
                </a:solidFill>
              </a:rPr>
              <a:t> for </a:t>
            </a:r>
            <a:r>
              <a:rPr lang="nb-NO" sz="1200" dirty="0" err="1">
                <a:solidFill>
                  <a:srgbClr val="9900CC"/>
                </a:solidFill>
              </a:rPr>
              <a:t>Fe</a:t>
            </a:r>
            <a:r>
              <a:rPr lang="nb-NO" sz="1200" baseline="30000" dirty="0" err="1">
                <a:solidFill>
                  <a:srgbClr val="9900CC"/>
                </a:solidFill>
              </a:rPr>
              <a:t>3</a:t>
            </a:r>
            <a:r>
              <a:rPr lang="nb-NO" sz="1200" baseline="30000" dirty="0">
                <a:solidFill>
                  <a:srgbClr val="9900CC"/>
                </a:solidFill>
              </a:rPr>
              <a:t>+</a:t>
            </a: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which</a:t>
            </a:r>
            <a:r>
              <a:rPr lang="nb-NO" sz="1200" dirty="0" smtClean="0">
                <a:solidFill>
                  <a:srgbClr val="9900CC"/>
                </a:solidFill>
              </a:rPr>
              <a:t> leads to</a:t>
            </a:r>
            <a:endParaRPr lang="nb-NO" sz="1200" b="1" dirty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/>
              <a:t>                  </a:t>
            </a:r>
            <a:r>
              <a:rPr lang="nb-NO" sz="1200" dirty="0" smtClean="0">
                <a:solidFill>
                  <a:srgbClr val="9900CC"/>
                </a:solidFill>
              </a:rPr>
              <a:t>-</a:t>
            </a:r>
            <a:r>
              <a:rPr lang="nb-NO" sz="1200" dirty="0" smtClean="0"/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FeO-disproportionation</a:t>
            </a:r>
            <a:r>
              <a:rPr lang="nb-NO" sz="1200" dirty="0" smtClean="0">
                <a:solidFill>
                  <a:srgbClr val="9900CC"/>
                </a:solidFill>
              </a:rPr>
              <a:t> and Fe-metal precipitation below 260 km </a:t>
            </a:r>
            <a:r>
              <a:rPr lang="nb-NO" sz="1200" dirty="0" err="1" smtClean="0">
                <a:solidFill>
                  <a:srgbClr val="9900CC"/>
                </a:solidFill>
              </a:rPr>
              <a:t>depth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- The </a:t>
            </a:r>
            <a:r>
              <a:rPr lang="nb-NO" sz="1200" b="1" dirty="0" err="1" smtClean="0">
                <a:solidFill>
                  <a:srgbClr val="9900CC"/>
                </a:solidFill>
              </a:rPr>
              <a:t>reducing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conditions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may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convert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carbonate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diamond</a:t>
            </a:r>
            <a:r>
              <a:rPr lang="nb-NO" sz="1200" dirty="0" smtClean="0">
                <a:solidFill>
                  <a:srgbClr val="9900CC"/>
                </a:solidFill>
              </a:rPr>
              <a:t> and Fe-</a:t>
            </a:r>
            <a:r>
              <a:rPr lang="nb-NO" sz="1200" dirty="0" err="1" smtClean="0">
                <a:solidFill>
                  <a:srgbClr val="9900CC"/>
                </a:solidFill>
              </a:rPr>
              <a:t>carbide</a:t>
            </a:r>
            <a:endParaRPr lang="nb-NO" sz="1200" dirty="0" smtClean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05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" y="875955"/>
            <a:ext cx="4961269" cy="4950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73" y="72843"/>
            <a:ext cx="3133775" cy="75918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Deep geochemical </a:t>
            </a:r>
            <a:r>
              <a:rPr lang="nb-NO" sz="2000" b="1" dirty="0" err="1" smtClean="0">
                <a:solidFill>
                  <a:srgbClr val="3333FF"/>
                </a:solidFill>
              </a:rPr>
              <a:t>cycles</a:t>
            </a:r>
            <a:r>
              <a:rPr lang="nb-NO" sz="2000" b="1" dirty="0" smtClean="0">
                <a:solidFill>
                  <a:srgbClr val="3333FF"/>
                </a:solidFill>
              </a:rPr>
              <a:t> 1:</a:t>
            </a:r>
          </a:p>
          <a:p>
            <a:pPr>
              <a:lnSpc>
                <a:spcPts val="1600"/>
              </a:lnSpc>
            </a:pPr>
            <a:r>
              <a:rPr lang="nb-NO" sz="1500" b="1" dirty="0" err="1" smtClean="0">
                <a:solidFill>
                  <a:srgbClr val="3333FF"/>
                </a:solidFill>
              </a:rPr>
              <a:t>redox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500" dirty="0" err="1" smtClean="0">
                <a:solidFill>
                  <a:srgbClr val="3333FF"/>
                </a:solidFill>
              </a:rPr>
              <a:t>relations</a:t>
            </a:r>
            <a:r>
              <a:rPr lang="nb-NO" sz="1500" dirty="0" smtClean="0">
                <a:solidFill>
                  <a:srgbClr val="3333FF"/>
                </a:solidFill>
              </a:rPr>
              <a:t> and transfer of </a:t>
            </a:r>
            <a:r>
              <a:rPr lang="nb-NO" sz="1500" b="1" dirty="0" smtClean="0">
                <a:solidFill>
                  <a:srgbClr val="3333FF"/>
                </a:solidFill>
              </a:rPr>
              <a:t>O</a:t>
            </a:r>
            <a:r>
              <a:rPr lang="nb-NO" sz="1500" dirty="0" smtClean="0">
                <a:solidFill>
                  <a:srgbClr val="3333FF"/>
                </a:solidFill>
              </a:rPr>
              <a:t>, </a:t>
            </a:r>
            <a:r>
              <a:rPr lang="nb-NO" sz="1500" b="1" dirty="0" smtClean="0">
                <a:solidFill>
                  <a:srgbClr val="3333FF"/>
                </a:solidFill>
              </a:rPr>
              <a:t>C</a:t>
            </a:r>
          </a:p>
          <a:p>
            <a:pPr>
              <a:lnSpc>
                <a:spcPts val="1600"/>
              </a:lnSpc>
            </a:pPr>
            <a:r>
              <a:rPr lang="nb-NO" sz="1500" dirty="0">
                <a:solidFill>
                  <a:srgbClr val="3333FF"/>
                </a:solidFill>
              </a:rPr>
              <a:t>and </a:t>
            </a:r>
            <a:r>
              <a:rPr lang="nb-NO" sz="1500" b="1" dirty="0">
                <a:solidFill>
                  <a:srgbClr val="3333FF"/>
                </a:solidFill>
              </a:rPr>
              <a:t>H </a:t>
            </a:r>
            <a:r>
              <a:rPr lang="nb-NO" sz="1500" dirty="0" err="1">
                <a:solidFill>
                  <a:srgbClr val="3333FF"/>
                </a:solidFill>
              </a:rPr>
              <a:t>between</a:t>
            </a:r>
            <a:r>
              <a:rPr lang="nb-NO" sz="1500" dirty="0">
                <a:solidFill>
                  <a:srgbClr val="3333FF"/>
                </a:solidFill>
              </a:rPr>
              <a:t> </a:t>
            </a:r>
            <a:r>
              <a:rPr lang="nb-NO" sz="1500" dirty="0" smtClean="0">
                <a:solidFill>
                  <a:srgbClr val="3333FF"/>
                </a:solidFill>
              </a:rPr>
              <a:t>Earth </a:t>
            </a:r>
            <a:r>
              <a:rPr lang="nb-NO" sz="1500" dirty="0" err="1" smtClean="0">
                <a:solidFill>
                  <a:srgbClr val="3333FF"/>
                </a:solidFill>
              </a:rPr>
              <a:t>reservoirs</a:t>
            </a:r>
            <a:endParaRPr lang="nb-NO" sz="1500" dirty="0" smtClean="0">
              <a:solidFill>
                <a:srgbClr val="3333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83202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Reidar G. Trønnes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NHM &amp; PHAB,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Univ. Oslo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4975" y="83538"/>
            <a:ext cx="4546629" cy="1246495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/>
              <a:t>Main </a:t>
            </a:r>
            <a:r>
              <a:rPr lang="nb-NO" sz="1400" b="1" dirty="0" err="1"/>
              <a:t>objective</a:t>
            </a:r>
            <a:r>
              <a:rPr lang="nb-NO" sz="1400" b="1" dirty="0"/>
              <a:t> and </a:t>
            </a:r>
            <a:r>
              <a:rPr lang="nb-NO" sz="1400" b="1" dirty="0" err="1"/>
              <a:t>outline</a:t>
            </a:r>
            <a:endParaRPr lang="nb-NO" sz="1400" b="1" dirty="0"/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6600FF"/>
                </a:solidFill>
              </a:rPr>
              <a:t>The </a:t>
            </a:r>
            <a:r>
              <a:rPr lang="nb-NO" sz="1400" b="1" dirty="0" err="1" smtClean="0">
                <a:solidFill>
                  <a:srgbClr val="6600FF"/>
                </a:solidFill>
              </a:rPr>
              <a:t>redox</a:t>
            </a:r>
            <a:r>
              <a:rPr lang="nb-NO" sz="1400" b="1" dirty="0" smtClean="0">
                <a:solidFill>
                  <a:srgbClr val="6600FF"/>
                </a:solidFill>
              </a:rPr>
              <a:t> </a:t>
            </a:r>
            <a:r>
              <a:rPr lang="nb-NO" sz="1400" b="1" dirty="0" err="1" smtClean="0">
                <a:solidFill>
                  <a:srgbClr val="6600FF"/>
                </a:solidFill>
              </a:rPr>
              <a:t>state</a:t>
            </a:r>
            <a:r>
              <a:rPr lang="nb-NO" sz="1400" b="1" dirty="0" smtClean="0">
                <a:solidFill>
                  <a:srgbClr val="6600FF"/>
                </a:solidFill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</a:rPr>
              <a:t>governs</a:t>
            </a:r>
            <a:r>
              <a:rPr lang="nb-NO" sz="1400" dirty="0" smtClean="0">
                <a:solidFill>
                  <a:srgbClr val="6600FF"/>
                </a:solidFill>
              </a:rPr>
              <a:t> </a:t>
            </a:r>
            <a:r>
              <a:rPr lang="nb-NO" sz="1400" dirty="0" err="1" smtClean="0">
                <a:solidFill>
                  <a:srgbClr val="6600FF"/>
                </a:solidFill>
              </a:rPr>
              <a:t>the</a:t>
            </a:r>
            <a:r>
              <a:rPr lang="nb-NO" sz="1400" dirty="0" smtClean="0">
                <a:solidFill>
                  <a:srgbClr val="6600FF"/>
                </a:solidFill>
              </a:rPr>
              <a:t> global </a:t>
            </a:r>
            <a:r>
              <a:rPr lang="nb-NO" sz="1400" dirty="0" err="1" smtClean="0">
                <a:solidFill>
                  <a:srgbClr val="6600FF"/>
                </a:solidFill>
              </a:rPr>
              <a:t>cycling</a:t>
            </a:r>
            <a:r>
              <a:rPr lang="nb-NO" sz="1400" dirty="0" smtClean="0">
                <a:solidFill>
                  <a:srgbClr val="6600FF"/>
                </a:solidFill>
              </a:rPr>
              <a:t> of </a:t>
            </a:r>
            <a:r>
              <a:rPr lang="nb-NO" sz="1400" b="1" dirty="0" smtClean="0">
                <a:solidFill>
                  <a:srgbClr val="6600FF"/>
                </a:solidFill>
              </a:rPr>
              <a:t>O</a:t>
            </a:r>
            <a:r>
              <a:rPr lang="nb-NO" sz="1400" dirty="0" smtClean="0">
                <a:solidFill>
                  <a:srgbClr val="6600FF"/>
                </a:solidFill>
              </a:rPr>
              <a:t>,</a:t>
            </a:r>
            <a:r>
              <a:rPr lang="nb-NO" sz="1400" b="1" dirty="0" smtClean="0">
                <a:solidFill>
                  <a:srgbClr val="6600FF"/>
                </a:solidFill>
              </a:rPr>
              <a:t> C </a:t>
            </a:r>
            <a:r>
              <a:rPr lang="nb-NO" sz="1400" dirty="0" smtClean="0">
                <a:solidFill>
                  <a:srgbClr val="6600FF"/>
                </a:solidFill>
              </a:rPr>
              <a:t>and </a:t>
            </a:r>
            <a:r>
              <a:rPr lang="nb-NO" sz="1400" b="1" dirty="0" smtClean="0">
                <a:solidFill>
                  <a:srgbClr val="6600FF"/>
                </a:solidFill>
              </a:rPr>
              <a:t>H</a:t>
            </a:r>
            <a:r>
              <a:rPr lang="nb-NO" sz="1400" dirty="0" smtClean="0">
                <a:solidFill>
                  <a:srgbClr val="6600FF"/>
                </a:solidFill>
              </a:rPr>
              <a:t>:</a:t>
            </a:r>
            <a:endParaRPr lang="nb-NO" sz="1400" dirty="0">
              <a:solidFill>
                <a:srgbClr val="66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dirty="0" smtClean="0"/>
              <a:t>- </a:t>
            </a:r>
            <a:r>
              <a:rPr lang="nb-NO" sz="1300" dirty="0" err="1" smtClean="0"/>
              <a:t>cycling</a:t>
            </a:r>
            <a:r>
              <a:rPr lang="nb-NO" sz="1300" dirty="0" smtClean="0"/>
              <a:t> from </a:t>
            </a:r>
            <a:r>
              <a:rPr lang="nb-NO" sz="1300" b="1" dirty="0" err="1" smtClean="0"/>
              <a:t>core</a:t>
            </a:r>
            <a:r>
              <a:rPr lang="nb-NO" sz="1300" dirty="0" smtClean="0"/>
              <a:t> to </a:t>
            </a:r>
            <a:r>
              <a:rPr lang="nb-NO" sz="1300" b="1" dirty="0" err="1" smtClean="0"/>
              <a:t>surface</a:t>
            </a:r>
            <a:r>
              <a:rPr lang="nb-NO" sz="1300" dirty="0" smtClean="0"/>
              <a:t> </a:t>
            </a:r>
            <a:r>
              <a:rPr lang="nb-NO" sz="1200" dirty="0" smtClean="0"/>
              <a:t>(</a:t>
            </a:r>
            <a:r>
              <a:rPr lang="nb-NO" sz="1200" dirty="0" err="1" smtClean="0"/>
              <a:t>crust</a:t>
            </a:r>
            <a:r>
              <a:rPr lang="nb-NO" sz="1200" dirty="0" smtClean="0"/>
              <a:t>, </a:t>
            </a:r>
            <a:r>
              <a:rPr lang="nb-NO" sz="1200" dirty="0" err="1" smtClean="0"/>
              <a:t>hydrosphere</a:t>
            </a:r>
            <a:r>
              <a:rPr lang="nb-NO" sz="1200" dirty="0" smtClean="0"/>
              <a:t> and </a:t>
            </a:r>
            <a:r>
              <a:rPr lang="nb-NO" sz="1200" dirty="0" err="1" smtClean="0"/>
              <a:t>atmosphere</a:t>
            </a:r>
            <a:r>
              <a:rPr lang="nb-NO" sz="1200" dirty="0" smtClean="0"/>
              <a:t>) </a:t>
            </a:r>
          </a:p>
          <a:p>
            <a:pPr>
              <a:lnSpc>
                <a:spcPts val="1800"/>
              </a:lnSpc>
            </a:pPr>
            <a:r>
              <a:rPr lang="nb-NO" sz="1300" dirty="0" smtClean="0"/>
              <a:t>- mantle as a </a:t>
            </a:r>
            <a:r>
              <a:rPr lang="nb-NO" sz="1300" dirty="0" err="1" smtClean="0"/>
              <a:t>key</a:t>
            </a:r>
            <a:r>
              <a:rPr lang="nb-NO" sz="1300" dirty="0" smtClean="0"/>
              <a:t> </a:t>
            </a:r>
            <a:r>
              <a:rPr lang="nb-NO" sz="1300" dirty="0" err="1" smtClean="0"/>
              <a:t>reservoir</a:t>
            </a:r>
            <a:r>
              <a:rPr lang="nb-NO" sz="1300" dirty="0" smtClean="0"/>
              <a:t> and link </a:t>
            </a:r>
            <a:r>
              <a:rPr lang="nb-NO" sz="1300" dirty="0" err="1" smtClean="0"/>
              <a:t>between</a:t>
            </a:r>
            <a:r>
              <a:rPr lang="nb-NO" sz="1300" dirty="0" smtClean="0"/>
              <a:t> </a:t>
            </a:r>
            <a:r>
              <a:rPr lang="nb-NO" sz="1300" dirty="0" err="1" smtClean="0"/>
              <a:t>surface</a:t>
            </a:r>
            <a:r>
              <a:rPr lang="nb-NO" sz="1300" dirty="0" smtClean="0"/>
              <a:t> and </a:t>
            </a:r>
            <a:r>
              <a:rPr lang="nb-NO" sz="1300" dirty="0" err="1" smtClean="0"/>
              <a:t>core</a:t>
            </a:r>
            <a:endParaRPr lang="nb-NO" sz="1300" dirty="0" smtClean="0"/>
          </a:p>
          <a:p>
            <a:pPr>
              <a:lnSpc>
                <a:spcPts val="1800"/>
              </a:lnSpc>
            </a:pPr>
            <a:r>
              <a:rPr lang="nb-NO" sz="1300" dirty="0" smtClean="0"/>
              <a:t>- </a:t>
            </a:r>
            <a:r>
              <a:rPr lang="nb-NO" sz="1300" dirty="0" err="1" smtClean="0"/>
              <a:t>silicate</a:t>
            </a:r>
            <a:r>
              <a:rPr lang="nb-NO" sz="1300" dirty="0" smtClean="0"/>
              <a:t>-metal </a:t>
            </a:r>
            <a:r>
              <a:rPr lang="nb-NO" sz="1300" dirty="0" err="1" smtClean="0"/>
              <a:t>equilibria</a:t>
            </a:r>
            <a:r>
              <a:rPr lang="nb-NO" sz="1300" dirty="0" smtClean="0"/>
              <a:t> setting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redox</a:t>
            </a:r>
            <a:r>
              <a:rPr lang="nb-NO" sz="1300" dirty="0" smtClean="0"/>
              <a:t> </a:t>
            </a:r>
            <a:r>
              <a:rPr lang="nb-NO" sz="1300" dirty="0" err="1" smtClean="0"/>
              <a:t>state</a:t>
            </a:r>
            <a:r>
              <a:rPr lang="nb-NO" sz="1300" dirty="0" smtClean="0"/>
              <a:t>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mantle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17" y="4725144"/>
            <a:ext cx="8981833" cy="2041585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 smtClean="0"/>
              <a:t>Key </a:t>
            </a:r>
            <a:r>
              <a:rPr lang="nb-NO" sz="1400" b="1" dirty="0" err="1" smtClean="0"/>
              <a:t>observations</a:t>
            </a:r>
            <a:r>
              <a:rPr lang="nb-NO" sz="1400" b="1" dirty="0" smtClean="0"/>
              <a:t> and </a:t>
            </a:r>
            <a:r>
              <a:rPr lang="nb-NO" sz="1400" b="1" dirty="0" err="1" smtClean="0"/>
              <a:t>results</a:t>
            </a:r>
            <a:endParaRPr lang="nb-NO" sz="1400" b="1" dirty="0"/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008000"/>
                </a:solidFill>
              </a:rPr>
              <a:t>- </a:t>
            </a:r>
            <a:r>
              <a:rPr lang="nb-NO" sz="1300" dirty="0" err="1" smtClean="0">
                <a:solidFill>
                  <a:srgbClr val="008000"/>
                </a:solidFill>
              </a:rPr>
              <a:t>the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core</a:t>
            </a:r>
            <a:r>
              <a:rPr lang="nb-NO" sz="1300" dirty="0" smtClean="0">
                <a:solidFill>
                  <a:srgbClr val="008000"/>
                </a:solidFill>
              </a:rPr>
              <a:t> and mantle "bulk </a:t>
            </a:r>
            <a:r>
              <a:rPr lang="nb-NO" sz="1300" dirty="0" err="1" smtClean="0">
                <a:solidFill>
                  <a:srgbClr val="008000"/>
                </a:solidFill>
              </a:rPr>
              <a:t>equilibria</a:t>
            </a:r>
            <a:r>
              <a:rPr lang="nb-NO" sz="1300" dirty="0" smtClean="0">
                <a:solidFill>
                  <a:srgbClr val="008000"/>
                </a:solidFill>
              </a:rPr>
              <a:t>" </a:t>
            </a:r>
            <a:r>
              <a:rPr lang="nb-NO" sz="1300" dirty="0" err="1" smtClean="0">
                <a:solidFill>
                  <a:srgbClr val="008000"/>
                </a:solidFill>
              </a:rPr>
              <a:t>imply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increasing</a:t>
            </a:r>
            <a:r>
              <a:rPr lang="nb-NO" sz="1300" dirty="0" smtClean="0">
                <a:solidFill>
                  <a:srgbClr val="008000"/>
                </a:solidFill>
              </a:rPr>
              <a:t> f</a:t>
            </a:r>
            <a:r>
              <a:rPr lang="nb-NO" sz="1600" baseline="-12000" dirty="0" smtClean="0">
                <a:solidFill>
                  <a:srgbClr val="008000"/>
                </a:solidFill>
              </a:rPr>
              <a:t>O</a:t>
            </a:r>
            <a:r>
              <a:rPr lang="nb-NO" sz="1300" baseline="-22000" dirty="0" smtClean="0">
                <a:solidFill>
                  <a:srgbClr val="008000"/>
                </a:solidFill>
              </a:rPr>
              <a:t>2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with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increasing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heliocentric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distance</a:t>
            </a:r>
            <a:r>
              <a:rPr lang="nb-NO" sz="1300" dirty="0" smtClean="0">
                <a:solidFill>
                  <a:srgbClr val="008000"/>
                </a:solidFill>
              </a:rPr>
              <a:t> from Mercury to Vesta.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FF"/>
                </a:solidFill>
              </a:rPr>
              <a:t>- </a:t>
            </a:r>
            <a:r>
              <a:rPr lang="nb-NO" sz="1300" dirty="0" err="1" smtClean="0">
                <a:solidFill>
                  <a:srgbClr val="6600FF"/>
                </a:solidFill>
              </a:rPr>
              <a:t>metallic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segregation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oxidises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mantles of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terrestrial</a:t>
            </a:r>
            <a:r>
              <a:rPr lang="nb-NO" sz="1300" dirty="0" smtClean="0">
                <a:solidFill>
                  <a:srgbClr val="6600FF"/>
                </a:solidFill>
              </a:rPr>
              <a:t> planets.  </a:t>
            </a:r>
          </a:p>
          <a:p>
            <a:pPr>
              <a:lnSpc>
                <a:spcPts val="1800"/>
              </a:lnSpc>
            </a:pPr>
            <a:r>
              <a:rPr lang="nb-NO" sz="1250" dirty="0" smtClean="0">
                <a:solidFill>
                  <a:srgbClr val="008000"/>
                </a:solidFill>
              </a:rPr>
              <a:t>- </a:t>
            </a:r>
            <a:r>
              <a:rPr lang="nb-NO" sz="1250" dirty="0" err="1" smtClean="0">
                <a:solidFill>
                  <a:srgbClr val="008000"/>
                </a:solidFill>
              </a:rPr>
              <a:t>self-oxidation</a:t>
            </a:r>
            <a:r>
              <a:rPr lang="nb-NO" sz="1250" dirty="0" smtClean="0">
                <a:solidFill>
                  <a:srgbClr val="008000"/>
                </a:solidFill>
              </a:rPr>
              <a:t> of </a:t>
            </a:r>
            <a:r>
              <a:rPr lang="nb-NO" sz="1250" dirty="0" err="1" smtClean="0">
                <a:solidFill>
                  <a:srgbClr val="008000"/>
                </a:solidFill>
              </a:rPr>
              <a:t>deep</a:t>
            </a:r>
            <a:r>
              <a:rPr lang="nb-NO" sz="1250" dirty="0" smtClean="0">
                <a:solidFill>
                  <a:srgbClr val="008000"/>
                </a:solidFill>
              </a:rPr>
              <a:t> magma </a:t>
            </a:r>
            <a:r>
              <a:rPr lang="nb-NO" sz="1250" dirty="0" err="1" smtClean="0">
                <a:solidFill>
                  <a:srgbClr val="008000"/>
                </a:solidFill>
              </a:rPr>
              <a:t>oceans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>
                <a:solidFill>
                  <a:srgbClr val="008000"/>
                </a:solidFill>
              </a:rPr>
              <a:t>in </a:t>
            </a:r>
            <a:r>
              <a:rPr lang="nb-NO" sz="1250" dirty="0" err="1" smtClean="0">
                <a:solidFill>
                  <a:srgbClr val="008000"/>
                </a:solidFill>
              </a:rPr>
              <a:t>the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 smtClean="0">
                <a:solidFill>
                  <a:srgbClr val="008000"/>
                </a:solidFill>
              </a:rPr>
              <a:t>two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 smtClean="0">
                <a:solidFill>
                  <a:srgbClr val="008000"/>
                </a:solidFill>
              </a:rPr>
              <a:t>largest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>
                <a:solidFill>
                  <a:srgbClr val="008000"/>
                </a:solidFill>
              </a:rPr>
              <a:t>terrestrial</a:t>
            </a:r>
            <a:r>
              <a:rPr lang="nb-NO" sz="1250" dirty="0">
                <a:solidFill>
                  <a:srgbClr val="008000"/>
                </a:solidFill>
              </a:rPr>
              <a:t> </a:t>
            </a:r>
            <a:r>
              <a:rPr lang="nb-NO" sz="1250" dirty="0" smtClean="0">
                <a:solidFill>
                  <a:srgbClr val="008000"/>
                </a:solidFill>
              </a:rPr>
              <a:t>planets led to </a:t>
            </a:r>
            <a:r>
              <a:rPr lang="nb-NO" sz="1250" dirty="0" err="1" smtClean="0">
                <a:solidFill>
                  <a:srgbClr val="008000"/>
                </a:solidFill>
              </a:rPr>
              <a:t>our</a:t>
            </a:r>
            <a:r>
              <a:rPr lang="nb-NO" sz="1250" dirty="0" smtClean="0">
                <a:solidFill>
                  <a:srgbClr val="008000"/>
                </a:solidFill>
              </a:rPr>
              <a:t> </a:t>
            </a:r>
            <a:r>
              <a:rPr lang="nb-NO" sz="1250" dirty="0" err="1" smtClean="0">
                <a:solidFill>
                  <a:srgbClr val="008000"/>
                </a:solidFill>
              </a:rPr>
              <a:t>ocean</a:t>
            </a:r>
            <a:r>
              <a:rPr lang="nb-NO" sz="1250" dirty="0" smtClean="0">
                <a:solidFill>
                  <a:srgbClr val="008000"/>
                </a:solidFill>
              </a:rPr>
              <a:t> and CO</a:t>
            </a:r>
            <a:r>
              <a:rPr lang="nb-NO" sz="1250" baseline="-25000" dirty="0" smtClean="0">
                <a:solidFill>
                  <a:srgbClr val="008000"/>
                </a:solidFill>
              </a:rPr>
              <a:t>2</a:t>
            </a:r>
            <a:r>
              <a:rPr lang="nb-NO" sz="1250" dirty="0" smtClean="0">
                <a:solidFill>
                  <a:srgbClr val="008000"/>
                </a:solidFill>
              </a:rPr>
              <a:t>-dominated </a:t>
            </a:r>
            <a:r>
              <a:rPr lang="nb-NO" sz="1250" dirty="0" err="1" smtClean="0">
                <a:solidFill>
                  <a:srgbClr val="008000"/>
                </a:solidFill>
              </a:rPr>
              <a:t>proto-atmosphere</a:t>
            </a:r>
            <a:r>
              <a:rPr lang="nb-NO" sz="1250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FF"/>
                </a:solidFill>
              </a:rPr>
              <a:t>-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abundant minerals garnet and </a:t>
            </a:r>
            <a:r>
              <a:rPr lang="nb-NO" sz="1300" dirty="0" err="1" smtClean="0">
                <a:solidFill>
                  <a:srgbClr val="6600FF"/>
                </a:solidFill>
              </a:rPr>
              <a:t>bridgmanite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need</a:t>
            </a:r>
            <a:r>
              <a:rPr lang="nb-NO" sz="1300" dirty="0" smtClean="0">
                <a:solidFill>
                  <a:srgbClr val="6600FF"/>
                </a:solidFill>
              </a:rPr>
              <a:t> Fe</a:t>
            </a:r>
            <a:r>
              <a:rPr lang="nb-NO" sz="1300" baseline="30000" dirty="0" smtClean="0">
                <a:solidFill>
                  <a:srgbClr val="6600FF"/>
                </a:solidFill>
              </a:rPr>
              <a:t>3+</a:t>
            </a:r>
            <a:r>
              <a:rPr lang="nb-NO" sz="1300" dirty="0" smtClean="0">
                <a:solidFill>
                  <a:srgbClr val="6600FF"/>
                </a:solidFill>
              </a:rPr>
              <a:t>, </a:t>
            </a:r>
            <a:r>
              <a:rPr lang="nb-NO" sz="1300" dirty="0" err="1" smtClean="0">
                <a:solidFill>
                  <a:srgbClr val="6600FF"/>
                </a:solidFill>
              </a:rPr>
              <a:t>resulting</a:t>
            </a:r>
            <a:r>
              <a:rPr lang="nb-NO" sz="1300" dirty="0" smtClean="0">
                <a:solidFill>
                  <a:srgbClr val="6600FF"/>
                </a:solidFill>
              </a:rPr>
              <a:t> in </a:t>
            </a:r>
            <a:r>
              <a:rPr lang="nb-NO" sz="1300" dirty="0" err="1" smtClean="0">
                <a:solidFill>
                  <a:srgbClr val="6600FF"/>
                </a:solidFill>
              </a:rPr>
              <a:t>metallic</a:t>
            </a:r>
            <a:r>
              <a:rPr lang="nb-NO" sz="1300" dirty="0" smtClean="0">
                <a:solidFill>
                  <a:srgbClr val="6600FF"/>
                </a:solidFill>
              </a:rPr>
              <a:t> Fe-</a:t>
            </a:r>
            <a:r>
              <a:rPr lang="nb-NO" sz="1300" dirty="0" err="1" smtClean="0">
                <a:solidFill>
                  <a:srgbClr val="6600FF"/>
                </a:solidFill>
              </a:rPr>
              <a:t>precipitation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below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about</a:t>
            </a:r>
            <a:r>
              <a:rPr lang="nb-NO" sz="1300" dirty="0" smtClean="0">
                <a:solidFill>
                  <a:srgbClr val="6600FF"/>
                </a:solidFill>
              </a:rPr>
              <a:t> 280 km </a:t>
            </a:r>
            <a:r>
              <a:rPr lang="nb-NO" sz="1300" dirty="0" err="1" smtClean="0">
                <a:solidFill>
                  <a:srgbClr val="6600FF"/>
                </a:solidFill>
              </a:rPr>
              <a:t>depth</a:t>
            </a:r>
            <a:r>
              <a:rPr lang="nb-NO" sz="1300" dirty="0" smtClean="0">
                <a:solidFill>
                  <a:srgbClr val="6600FF"/>
                </a:solidFill>
              </a:rPr>
              <a:t> in Earth.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008000"/>
                </a:solidFill>
              </a:rPr>
              <a:t>- in spite of </a:t>
            </a:r>
            <a:r>
              <a:rPr lang="nb-NO" sz="1300" dirty="0" err="1" smtClean="0">
                <a:solidFill>
                  <a:srgbClr val="008000"/>
                </a:solidFill>
              </a:rPr>
              <a:t>high</a:t>
            </a:r>
            <a:r>
              <a:rPr lang="nb-NO" sz="1300" dirty="0" smtClean="0">
                <a:solidFill>
                  <a:srgbClr val="008000"/>
                </a:solidFill>
              </a:rPr>
              <a:t> H</a:t>
            </a:r>
            <a:r>
              <a:rPr lang="nb-NO" sz="1300" baseline="-25000" dirty="0" smtClean="0">
                <a:solidFill>
                  <a:srgbClr val="008000"/>
                </a:solidFill>
              </a:rPr>
              <a:t>2</a:t>
            </a:r>
            <a:r>
              <a:rPr lang="nb-NO" sz="1300" dirty="0" smtClean="0">
                <a:solidFill>
                  <a:srgbClr val="008000"/>
                </a:solidFill>
              </a:rPr>
              <a:t>O </a:t>
            </a:r>
            <a:r>
              <a:rPr lang="nb-NO" sz="1300" dirty="0" err="1" smtClean="0">
                <a:solidFill>
                  <a:srgbClr val="008000"/>
                </a:solidFill>
              </a:rPr>
              <a:t>solubility</a:t>
            </a:r>
            <a:r>
              <a:rPr lang="nb-NO" sz="1300" dirty="0" smtClean="0">
                <a:solidFill>
                  <a:srgbClr val="008000"/>
                </a:solidFill>
              </a:rPr>
              <a:t> in </a:t>
            </a:r>
            <a:r>
              <a:rPr lang="nb-NO" sz="1300" dirty="0" err="1" smtClean="0">
                <a:solidFill>
                  <a:srgbClr val="008000"/>
                </a:solidFill>
              </a:rPr>
              <a:t>wadsleyite</a:t>
            </a:r>
            <a:r>
              <a:rPr lang="nb-NO" sz="1300" dirty="0" smtClean="0">
                <a:solidFill>
                  <a:srgbClr val="008000"/>
                </a:solidFill>
              </a:rPr>
              <a:t> and </a:t>
            </a:r>
            <a:r>
              <a:rPr lang="nb-NO" sz="1300" dirty="0" err="1" smtClean="0">
                <a:solidFill>
                  <a:srgbClr val="008000"/>
                </a:solidFill>
              </a:rPr>
              <a:t>ringwoodite</a:t>
            </a:r>
            <a:r>
              <a:rPr lang="nb-NO" sz="1300" dirty="0" smtClean="0">
                <a:solidFill>
                  <a:srgbClr val="008000"/>
                </a:solidFill>
              </a:rPr>
              <a:t>, </a:t>
            </a:r>
            <a:r>
              <a:rPr lang="nb-NO" sz="1300" dirty="0" err="1" smtClean="0">
                <a:solidFill>
                  <a:srgbClr val="008000"/>
                </a:solidFill>
              </a:rPr>
              <a:t>hydrous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melts</a:t>
            </a:r>
            <a:r>
              <a:rPr lang="nb-NO" sz="1300" dirty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generated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above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the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transition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zone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percolate</a:t>
            </a:r>
            <a:endParaRPr lang="nb-NO" sz="1300" dirty="0">
              <a:solidFill>
                <a:srgbClr val="008000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300" dirty="0" smtClean="0">
                <a:solidFill>
                  <a:srgbClr val="008000"/>
                </a:solidFill>
              </a:rPr>
              <a:t>    </a:t>
            </a:r>
            <a:r>
              <a:rPr lang="nb-NO" sz="1300" dirty="0" err="1" smtClean="0">
                <a:solidFill>
                  <a:srgbClr val="008000"/>
                </a:solidFill>
              </a:rPr>
              <a:t>upwards</a:t>
            </a:r>
            <a:r>
              <a:rPr lang="nb-NO" sz="1300" dirty="0" smtClean="0">
                <a:solidFill>
                  <a:srgbClr val="008000"/>
                </a:solidFill>
              </a:rPr>
              <a:t> to </a:t>
            </a:r>
            <a:r>
              <a:rPr lang="nb-NO" sz="1300" dirty="0" err="1" smtClean="0">
                <a:solidFill>
                  <a:srgbClr val="008000"/>
                </a:solidFill>
              </a:rPr>
              <a:t>the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asthenosphere</a:t>
            </a:r>
            <a:r>
              <a:rPr lang="nb-NO" sz="1300" dirty="0" smtClean="0">
                <a:solidFill>
                  <a:srgbClr val="008000"/>
                </a:solidFill>
              </a:rPr>
              <a:t>. The mantle H</a:t>
            </a:r>
            <a:r>
              <a:rPr lang="nb-NO" sz="1300" baseline="-25000" dirty="0" smtClean="0">
                <a:solidFill>
                  <a:srgbClr val="008000"/>
                </a:solidFill>
              </a:rPr>
              <a:t>2</a:t>
            </a:r>
            <a:r>
              <a:rPr lang="nb-NO" sz="1300" dirty="0" smtClean="0">
                <a:solidFill>
                  <a:srgbClr val="008000"/>
                </a:solidFill>
              </a:rPr>
              <a:t>O-content is </a:t>
            </a:r>
            <a:r>
              <a:rPr lang="nb-NO" sz="1300" dirty="0" err="1" smtClean="0">
                <a:solidFill>
                  <a:srgbClr val="008000"/>
                </a:solidFill>
              </a:rPr>
              <a:t>therefore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only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about</a:t>
            </a:r>
            <a:r>
              <a:rPr lang="nb-NO" sz="1300" dirty="0" smtClean="0">
                <a:solidFill>
                  <a:srgbClr val="008000"/>
                </a:solidFill>
              </a:rPr>
              <a:t> 300 </a:t>
            </a:r>
            <a:r>
              <a:rPr lang="nb-NO" sz="1300" dirty="0" err="1" smtClean="0">
                <a:solidFill>
                  <a:srgbClr val="008000"/>
                </a:solidFill>
              </a:rPr>
              <a:t>ppm</a:t>
            </a:r>
            <a:r>
              <a:rPr lang="nb-NO" sz="1300" dirty="0" smtClean="0">
                <a:solidFill>
                  <a:srgbClr val="008000"/>
                </a:solidFill>
              </a:rPr>
              <a:t>, </a:t>
            </a:r>
            <a:r>
              <a:rPr lang="nb-NO" sz="1300" dirty="0" err="1" smtClean="0">
                <a:solidFill>
                  <a:srgbClr val="008000"/>
                </a:solidFill>
              </a:rPr>
              <a:t>which</a:t>
            </a:r>
            <a:r>
              <a:rPr lang="nb-NO" sz="1300" dirty="0" smtClean="0">
                <a:solidFill>
                  <a:srgbClr val="008000"/>
                </a:solidFill>
              </a:rPr>
              <a:t> is 1 </a:t>
            </a:r>
            <a:r>
              <a:rPr lang="nb-NO" sz="1300" dirty="0" err="1" smtClean="0">
                <a:solidFill>
                  <a:srgbClr val="008000"/>
                </a:solidFill>
              </a:rPr>
              <a:t>ocean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mass</a:t>
            </a:r>
            <a:r>
              <a:rPr lang="nb-NO" sz="1300" dirty="0" smtClean="0">
                <a:solidFill>
                  <a:srgbClr val="008000"/>
                </a:solidFill>
              </a:rPr>
              <a:t> </a:t>
            </a:r>
            <a:r>
              <a:rPr lang="nb-NO" sz="1300" dirty="0" err="1" smtClean="0">
                <a:solidFill>
                  <a:srgbClr val="008000"/>
                </a:solidFill>
              </a:rPr>
              <a:t>equivalent</a:t>
            </a:r>
            <a:r>
              <a:rPr lang="nb-NO" sz="1300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ts val="1800"/>
              </a:lnSpc>
            </a:pPr>
            <a:r>
              <a:rPr lang="nb-NO" sz="1300" dirty="0" smtClean="0">
                <a:solidFill>
                  <a:srgbClr val="6600FF"/>
                </a:solidFill>
              </a:rPr>
              <a:t>-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can</a:t>
            </a:r>
            <a:r>
              <a:rPr lang="nb-NO" sz="1300" dirty="0" smtClean="0">
                <a:solidFill>
                  <a:srgbClr val="6600FF"/>
                </a:solidFill>
              </a:rPr>
              <a:t> hold up </a:t>
            </a:r>
            <a:r>
              <a:rPr lang="nb-NO" sz="1300" dirty="0">
                <a:solidFill>
                  <a:srgbClr val="6600FF"/>
                </a:solidFill>
              </a:rPr>
              <a:t>to 1000 </a:t>
            </a:r>
            <a:r>
              <a:rPr lang="nb-NO" sz="1300" dirty="0" err="1" smtClean="0">
                <a:solidFill>
                  <a:srgbClr val="6600FF"/>
                </a:solidFill>
              </a:rPr>
              <a:t>ppm</a:t>
            </a:r>
            <a:r>
              <a:rPr lang="nb-NO" sz="1300" dirty="0" smtClean="0">
                <a:solidFill>
                  <a:srgbClr val="6600FF"/>
                </a:solidFill>
              </a:rPr>
              <a:t> H, </a:t>
            </a:r>
            <a:r>
              <a:rPr lang="nb-NO" sz="1300" dirty="0" err="1" smtClean="0">
                <a:solidFill>
                  <a:srgbClr val="6600FF"/>
                </a:solidFill>
              </a:rPr>
              <a:t>corresponding</a:t>
            </a:r>
            <a:r>
              <a:rPr lang="nb-NO" sz="1300" dirty="0" smtClean="0">
                <a:solidFill>
                  <a:srgbClr val="6600FF"/>
                </a:solidFill>
              </a:rPr>
              <a:t> to a </a:t>
            </a:r>
            <a:r>
              <a:rPr lang="nb-NO" sz="1300" dirty="0" err="1" smtClean="0">
                <a:solidFill>
                  <a:srgbClr val="6600FF"/>
                </a:solidFill>
              </a:rPr>
              <a:t>maximum</a:t>
            </a:r>
            <a:r>
              <a:rPr lang="nb-NO" sz="1300" dirty="0" smtClean="0">
                <a:solidFill>
                  <a:srgbClr val="6600FF"/>
                </a:solidFill>
              </a:rPr>
              <a:t> of 13 </a:t>
            </a:r>
            <a:r>
              <a:rPr lang="nb-NO" sz="1300" dirty="0" err="1" smtClean="0">
                <a:solidFill>
                  <a:srgbClr val="6600FF"/>
                </a:solidFill>
              </a:rPr>
              <a:t>ocean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mass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equivalents</a:t>
            </a:r>
            <a:r>
              <a:rPr lang="nb-NO" sz="1300" dirty="0" smtClean="0">
                <a:solidFill>
                  <a:srgbClr val="6600FF"/>
                </a:solidFill>
              </a:rPr>
              <a:t> of H</a:t>
            </a:r>
            <a:r>
              <a:rPr lang="nb-NO" sz="1300" baseline="-25000" dirty="0" smtClean="0">
                <a:solidFill>
                  <a:srgbClr val="6600FF"/>
                </a:solidFill>
              </a:rPr>
              <a:t>2</a:t>
            </a:r>
            <a:r>
              <a:rPr lang="nb-NO" sz="1300" dirty="0" smtClean="0">
                <a:solidFill>
                  <a:srgbClr val="6600FF"/>
                </a:solidFill>
              </a:rPr>
              <a:t>O, </a:t>
            </a:r>
            <a:r>
              <a:rPr lang="nb-NO" sz="1300" dirty="0" err="1" smtClean="0">
                <a:solidFill>
                  <a:srgbClr val="6600FF"/>
                </a:solidFill>
              </a:rPr>
              <a:t>assuming</a:t>
            </a:r>
            <a:r>
              <a:rPr lang="nb-NO" sz="1300" dirty="0" smtClean="0">
                <a:solidFill>
                  <a:srgbClr val="6600FF"/>
                </a:solidFill>
              </a:rPr>
              <a:t> a </a:t>
            </a:r>
            <a:r>
              <a:rPr lang="nb-NO" sz="1300" dirty="0" err="1" smtClean="0">
                <a:solidFill>
                  <a:srgbClr val="6600FF"/>
                </a:solidFill>
              </a:rPr>
              <a:t>sufficient</a:t>
            </a:r>
            <a:r>
              <a:rPr lang="nb-NO" sz="1300" dirty="0" smtClean="0">
                <a:solidFill>
                  <a:srgbClr val="6600FF"/>
                </a:solidFill>
              </a:rPr>
              <a:t> O-</a:t>
            </a:r>
          </a:p>
          <a:p>
            <a:pPr>
              <a:lnSpc>
                <a:spcPts val="1300"/>
              </a:lnSpc>
            </a:pPr>
            <a:r>
              <a:rPr lang="nb-NO" sz="1300" dirty="0">
                <a:solidFill>
                  <a:srgbClr val="6600FF"/>
                </a:solidFill>
              </a:rPr>
              <a:t> </a:t>
            </a:r>
            <a:r>
              <a:rPr lang="nb-NO" sz="1300" dirty="0" smtClean="0">
                <a:solidFill>
                  <a:srgbClr val="6600FF"/>
                </a:solidFill>
              </a:rPr>
              <a:t>   </a:t>
            </a:r>
            <a:r>
              <a:rPr lang="nb-NO" sz="1300" dirty="0" err="1" smtClean="0">
                <a:solidFill>
                  <a:srgbClr val="6600FF"/>
                </a:solidFill>
              </a:rPr>
              <a:t>content</a:t>
            </a:r>
            <a:r>
              <a:rPr lang="nb-NO" sz="1300" dirty="0" smtClean="0">
                <a:solidFill>
                  <a:srgbClr val="6600FF"/>
                </a:solidFill>
              </a:rPr>
              <a:t> in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.  The O- and Si-</a:t>
            </a:r>
            <a:r>
              <a:rPr lang="nb-NO" sz="1300" dirty="0" err="1" smtClean="0">
                <a:solidFill>
                  <a:srgbClr val="6600FF"/>
                </a:solidFill>
              </a:rPr>
              <a:t>contents</a:t>
            </a:r>
            <a:r>
              <a:rPr lang="nb-NO" sz="1300" dirty="0" smtClean="0">
                <a:solidFill>
                  <a:srgbClr val="6600FF"/>
                </a:solidFill>
              </a:rPr>
              <a:t> of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liquid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 (96 vol% of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core</a:t>
            </a:r>
            <a:r>
              <a:rPr lang="nb-NO" sz="1300" dirty="0" smtClean="0">
                <a:solidFill>
                  <a:srgbClr val="6600FF"/>
                </a:solidFill>
              </a:rPr>
              <a:t>) </a:t>
            </a:r>
            <a:r>
              <a:rPr lang="nb-NO" sz="1300" dirty="0" err="1" smtClean="0">
                <a:solidFill>
                  <a:srgbClr val="6600FF"/>
                </a:solidFill>
              </a:rPr>
              <a:t>are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probably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both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within</a:t>
            </a:r>
            <a:r>
              <a:rPr lang="nb-NO" sz="1300" dirty="0" smtClean="0">
                <a:solidFill>
                  <a:srgbClr val="6600FF"/>
                </a:solidFill>
              </a:rPr>
              <a:t> </a:t>
            </a:r>
            <a:r>
              <a:rPr lang="nb-NO" sz="1300" dirty="0" err="1" smtClean="0">
                <a:solidFill>
                  <a:srgbClr val="6600FF"/>
                </a:solidFill>
              </a:rPr>
              <a:t>the</a:t>
            </a:r>
            <a:r>
              <a:rPr lang="nb-NO" sz="1300" dirty="0" smtClean="0">
                <a:solidFill>
                  <a:srgbClr val="6600FF"/>
                </a:solidFill>
              </a:rPr>
              <a:t> 3-5 </a:t>
            </a:r>
            <a:r>
              <a:rPr lang="nb-NO" sz="1300" dirty="0" err="1" smtClean="0">
                <a:solidFill>
                  <a:srgbClr val="6600FF"/>
                </a:solidFill>
              </a:rPr>
              <a:t>wt</a:t>
            </a:r>
            <a:r>
              <a:rPr lang="nb-NO" sz="1300" dirty="0" smtClean="0">
                <a:solidFill>
                  <a:srgbClr val="6600FF"/>
                </a:solidFill>
              </a:rPr>
              <a:t>% range. 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88" y="1818086"/>
            <a:ext cx="3376545" cy="26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71" y="122600"/>
            <a:ext cx="90414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Modelling</a:t>
            </a:r>
            <a:r>
              <a:rPr lang="nb-NO" sz="1400" dirty="0" smtClean="0"/>
              <a:t> of </a:t>
            </a:r>
            <a:r>
              <a:rPr lang="nb-NO" sz="1400" b="1" dirty="0" smtClean="0"/>
              <a:t>Earth-</a:t>
            </a:r>
            <a:r>
              <a:rPr lang="nb-NO" sz="1400" b="1" dirty="0" err="1" smtClean="0"/>
              <a:t>Theia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collision</a:t>
            </a:r>
            <a:r>
              <a:rPr lang="nb-NO" sz="1400" dirty="0" smtClean="0"/>
              <a:t>, </a:t>
            </a:r>
            <a:r>
              <a:rPr lang="nb-NO" sz="1300" dirty="0" err="1" smtClean="0"/>
              <a:t>two</a:t>
            </a:r>
            <a:r>
              <a:rPr lang="nb-NO" sz="1300" dirty="0" smtClean="0"/>
              <a:t> </a:t>
            </a:r>
            <a:r>
              <a:rPr lang="nb-NO" sz="1300" dirty="0" err="1" smtClean="0"/>
              <a:t>articles</a:t>
            </a:r>
            <a:r>
              <a:rPr lang="nb-NO" sz="1300" dirty="0" smtClean="0"/>
              <a:t> in Science, Nov. 22, 2012</a:t>
            </a:r>
            <a:r>
              <a:rPr lang="nb-NO" sz="1400" dirty="0" smtClean="0"/>
              <a:t>: </a:t>
            </a:r>
            <a:r>
              <a:rPr lang="nb-NO" sz="1500" b="1" dirty="0" err="1" smtClean="0">
                <a:solidFill>
                  <a:srgbClr val="CC00CC"/>
                </a:solidFill>
              </a:rPr>
              <a:t>Resulting</a:t>
            </a:r>
            <a:r>
              <a:rPr lang="nb-NO" sz="1500" b="1" dirty="0" smtClean="0">
                <a:solidFill>
                  <a:srgbClr val="CC00CC"/>
                </a:solidFill>
              </a:rPr>
              <a:t> in </a:t>
            </a:r>
            <a:r>
              <a:rPr lang="nb-NO" sz="1500" b="1" dirty="0" err="1" smtClean="0">
                <a:solidFill>
                  <a:srgbClr val="CC00CC"/>
                </a:solidFill>
              </a:rPr>
              <a:t>silicate</a:t>
            </a:r>
            <a:r>
              <a:rPr lang="nb-NO" sz="1500" b="1" dirty="0" smtClean="0">
                <a:solidFill>
                  <a:srgbClr val="CC00CC"/>
                </a:solidFill>
              </a:rPr>
              <a:t> vapour and melt discs</a:t>
            </a:r>
            <a:endParaRPr lang="en-GB" sz="1500" b="1" dirty="0">
              <a:solidFill>
                <a:srgbClr val="CC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19" y="665041"/>
            <a:ext cx="4012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/>
              <a:t>Cuk &amp; Stewart:</a:t>
            </a:r>
          </a:p>
          <a:p>
            <a:r>
              <a:rPr lang="nb-NO" sz="1300" dirty="0" smtClean="0">
                <a:solidFill>
                  <a:srgbClr val="3333FF"/>
                </a:solidFill>
              </a:rPr>
              <a:t>Small Theia in head-on collision with fast-spinning Earth</a:t>
            </a:r>
            <a:endParaRPr lang="en-GB" sz="13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2270" y="691939"/>
            <a:ext cx="26122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/>
              <a:t>Canup:</a:t>
            </a:r>
          </a:p>
          <a:p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3333FF"/>
                </a:solidFill>
              </a:rPr>
              <a:t>Almost equal-sized Theia and Earth</a:t>
            </a:r>
            <a:endParaRPr lang="en-GB" sz="1300" dirty="0">
              <a:solidFill>
                <a:srgbClr val="3333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80" y="1221475"/>
            <a:ext cx="4611053" cy="54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1" y="1150430"/>
            <a:ext cx="3783481" cy="552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83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9" y="3414208"/>
            <a:ext cx="4262950" cy="34199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84" y="32679"/>
            <a:ext cx="4997053" cy="279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402" y="129194"/>
            <a:ext cx="3137397" cy="995144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dirty="0" smtClean="0">
                <a:solidFill>
                  <a:srgbClr val="3333FF"/>
                </a:solidFill>
              </a:rPr>
              <a:t>The </a:t>
            </a:r>
            <a:r>
              <a:rPr lang="nb-NO" dirty="0" err="1" smtClean="0">
                <a:solidFill>
                  <a:srgbClr val="3333FF"/>
                </a:solidFill>
              </a:rPr>
              <a:t>proto</a:t>
            </a:r>
            <a:r>
              <a:rPr lang="nb-NO" dirty="0" smtClean="0">
                <a:solidFill>
                  <a:srgbClr val="3333FF"/>
                </a:solidFill>
              </a:rPr>
              <a:t>-Lunar disk of </a:t>
            </a:r>
            <a:r>
              <a:rPr lang="nb-NO" dirty="0" err="1" smtClean="0">
                <a:solidFill>
                  <a:srgbClr val="3333FF"/>
                </a:solidFill>
              </a:rPr>
              <a:t>silicate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9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vapour</a:t>
            </a:r>
            <a:r>
              <a:rPr lang="nb-NO" dirty="0" smtClean="0">
                <a:solidFill>
                  <a:srgbClr val="3333FF"/>
                </a:solidFill>
              </a:rPr>
              <a:t> and melt: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"synestia"</a:t>
            </a:r>
            <a:r>
              <a:rPr lang="nb-NO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nb-NO" sz="1200" dirty="0" smtClean="0"/>
              <a:t>   Lock </a:t>
            </a:r>
            <a:r>
              <a:rPr lang="nb-NO" sz="1200" dirty="0"/>
              <a:t>&amp; </a:t>
            </a:r>
            <a:r>
              <a:rPr lang="nb-NO" sz="1200" dirty="0" smtClean="0"/>
              <a:t>Stewart, 2017, JGR</a:t>
            </a:r>
          </a:p>
          <a:p>
            <a:r>
              <a:rPr lang="nb-NO" sz="1200" dirty="0" smtClean="0"/>
              <a:t>   Lock et al., 2019, JGR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77" y="1333819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Etymology</a:t>
            </a:r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syn-Hestia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594525" y="1953875"/>
            <a:ext cx="97782" cy="2167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78333" y="2001215"/>
            <a:ext cx="100862" cy="296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2549" y="2108373"/>
            <a:ext cx="16257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 </a:t>
            </a:r>
            <a:r>
              <a:rPr lang="nb-NO" sz="1400" dirty="0" err="1" smtClean="0"/>
              <a:t>Greek</a:t>
            </a:r>
            <a:r>
              <a:rPr lang="nb-NO" sz="1400" dirty="0" smtClean="0"/>
              <a:t> </a:t>
            </a:r>
            <a:r>
              <a:rPr lang="nb-NO" sz="1400" dirty="0" err="1" smtClean="0"/>
              <a:t>goddess</a:t>
            </a:r>
            <a:r>
              <a:rPr lang="nb-NO" sz="1400" dirty="0" smtClean="0"/>
              <a:t> of</a:t>
            </a:r>
          </a:p>
          <a:p>
            <a:pPr>
              <a:lnSpc>
                <a:spcPts val="1500"/>
              </a:lnSpc>
            </a:pP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heart</a:t>
            </a:r>
            <a:r>
              <a:rPr lang="nb-NO" sz="1400" dirty="0" smtClean="0"/>
              <a:t> and </a:t>
            </a:r>
            <a:r>
              <a:rPr lang="nb-NO" sz="1400" b="1" dirty="0" err="1" smtClean="0"/>
              <a:t>home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3707" y="2268190"/>
            <a:ext cx="109356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err="1" smtClean="0"/>
              <a:t>synchrouous</a:t>
            </a:r>
            <a:endParaRPr lang="en-GB" sz="1400" dirty="0"/>
          </a:p>
        </p:txBody>
      </p:sp>
      <p:sp>
        <p:nvSpPr>
          <p:cNvPr id="12" name="Left Brace 11"/>
          <p:cNvSpPr/>
          <p:nvPr/>
        </p:nvSpPr>
        <p:spPr>
          <a:xfrm rot="16200000">
            <a:off x="1671337" y="1457759"/>
            <a:ext cx="181129" cy="236789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105311" y="2696509"/>
            <a:ext cx="131318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600" b="1" dirty="0" smtClean="0"/>
              <a:t>=</a:t>
            </a:r>
            <a:r>
              <a:rPr lang="nb-NO" sz="1400" b="1" dirty="0" smtClean="0"/>
              <a:t> "</a:t>
            </a:r>
            <a:r>
              <a:rPr lang="nb-NO" sz="1400" b="1" dirty="0" err="1" smtClean="0"/>
              <a:t>connected</a:t>
            </a:r>
            <a:r>
              <a:rPr lang="nb-NO" sz="1400" b="1" dirty="0" smtClean="0"/>
              <a:t>"</a:t>
            </a:r>
            <a:endParaRPr lang="en-GB" sz="1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235787" y="997760"/>
            <a:ext cx="2109420" cy="2093240"/>
            <a:chOff x="5570488" y="974513"/>
            <a:chExt cx="2109420" cy="2093240"/>
          </a:xfrm>
        </p:grpSpPr>
        <p:sp>
          <p:nvSpPr>
            <p:cNvPr id="11" name="Freeform 10"/>
            <p:cNvSpPr/>
            <p:nvPr/>
          </p:nvSpPr>
          <p:spPr>
            <a:xfrm>
              <a:off x="5570488" y="992128"/>
              <a:ext cx="360040" cy="1392600"/>
            </a:xfrm>
            <a:custGeom>
              <a:avLst/>
              <a:gdLst>
                <a:gd name="connsiteX0" fmla="*/ 348846 w 507413"/>
                <a:gd name="connsiteY0" fmla="*/ 1627949 h 1627949"/>
                <a:gd name="connsiteX1" fmla="*/ 211422 w 507413"/>
                <a:gd name="connsiteY1" fmla="*/ 1527523 h 1627949"/>
                <a:gd name="connsiteX2" fmla="*/ 47570 w 507413"/>
                <a:gd name="connsiteY2" fmla="*/ 1273817 h 1627949"/>
                <a:gd name="connsiteX3" fmla="*/ 0 w 507413"/>
                <a:gd name="connsiteY3" fmla="*/ 840402 h 1627949"/>
                <a:gd name="connsiteX4" fmla="*/ 47570 w 507413"/>
                <a:gd name="connsiteY4" fmla="*/ 475699 h 1627949"/>
                <a:gd name="connsiteX5" fmla="*/ 179709 w 507413"/>
                <a:gd name="connsiteY5" fmla="*/ 195565 h 1627949"/>
                <a:gd name="connsiteX6" fmla="*/ 380560 w 507413"/>
                <a:gd name="connsiteY6" fmla="*/ 47570 h 1627949"/>
                <a:gd name="connsiteX7" fmla="*/ 507413 w 507413"/>
                <a:gd name="connsiteY7" fmla="*/ 0 h 16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413" h="1627949">
                  <a:moveTo>
                    <a:pt x="348846" y="1627949"/>
                  </a:moveTo>
                  <a:cubicBezTo>
                    <a:pt x="305240" y="1607247"/>
                    <a:pt x="261635" y="1586545"/>
                    <a:pt x="211422" y="1527523"/>
                  </a:cubicBezTo>
                  <a:cubicBezTo>
                    <a:pt x="161209" y="1468501"/>
                    <a:pt x="82807" y="1388337"/>
                    <a:pt x="47570" y="1273817"/>
                  </a:cubicBezTo>
                  <a:cubicBezTo>
                    <a:pt x="12333" y="1159297"/>
                    <a:pt x="0" y="973422"/>
                    <a:pt x="0" y="840402"/>
                  </a:cubicBezTo>
                  <a:cubicBezTo>
                    <a:pt x="0" y="707382"/>
                    <a:pt x="17619" y="583172"/>
                    <a:pt x="47570" y="475699"/>
                  </a:cubicBezTo>
                  <a:cubicBezTo>
                    <a:pt x="77521" y="368226"/>
                    <a:pt x="124211" y="266920"/>
                    <a:pt x="179709" y="195565"/>
                  </a:cubicBezTo>
                  <a:cubicBezTo>
                    <a:pt x="235207" y="124210"/>
                    <a:pt x="325943" y="80164"/>
                    <a:pt x="380560" y="47570"/>
                  </a:cubicBezTo>
                  <a:cubicBezTo>
                    <a:pt x="435177" y="14976"/>
                    <a:pt x="471295" y="7488"/>
                    <a:pt x="507413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Freeform 14"/>
            <p:cNvSpPr/>
            <p:nvPr/>
          </p:nvSpPr>
          <p:spPr>
            <a:xfrm rot="10295397">
              <a:off x="7289167" y="974513"/>
              <a:ext cx="390741" cy="1374347"/>
            </a:xfrm>
            <a:custGeom>
              <a:avLst/>
              <a:gdLst>
                <a:gd name="connsiteX0" fmla="*/ 348846 w 507413"/>
                <a:gd name="connsiteY0" fmla="*/ 1627949 h 1627949"/>
                <a:gd name="connsiteX1" fmla="*/ 211422 w 507413"/>
                <a:gd name="connsiteY1" fmla="*/ 1527523 h 1627949"/>
                <a:gd name="connsiteX2" fmla="*/ 47570 w 507413"/>
                <a:gd name="connsiteY2" fmla="*/ 1273817 h 1627949"/>
                <a:gd name="connsiteX3" fmla="*/ 0 w 507413"/>
                <a:gd name="connsiteY3" fmla="*/ 840402 h 1627949"/>
                <a:gd name="connsiteX4" fmla="*/ 47570 w 507413"/>
                <a:gd name="connsiteY4" fmla="*/ 475699 h 1627949"/>
                <a:gd name="connsiteX5" fmla="*/ 179709 w 507413"/>
                <a:gd name="connsiteY5" fmla="*/ 195565 h 1627949"/>
                <a:gd name="connsiteX6" fmla="*/ 380560 w 507413"/>
                <a:gd name="connsiteY6" fmla="*/ 47570 h 1627949"/>
                <a:gd name="connsiteX7" fmla="*/ 507413 w 507413"/>
                <a:gd name="connsiteY7" fmla="*/ 0 h 162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413" h="1627949">
                  <a:moveTo>
                    <a:pt x="348846" y="1627949"/>
                  </a:moveTo>
                  <a:cubicBezTo>
                    <a:pt x="305240" y="1607247"/>
                    <a:pt x="261635" y="1586545"/>
                    <a:pt x="211422" y="1527523"/>
                  </a:cubicBezTo>
                  <a:cubicBezTo>
                    <a:pt x="161209" y="1468501"/>
                    <a:pt x="82807" y="1388337"/>
                    <a:pt x="47570" y="1273817"/>
                  </a:cubicBezTo>
                  <a:cubicBezTo>
                    <a:pt x="12333" y="1159297"/>
                    <a:pt x="0" y="973422"/>
                    <a:pt x="0" y="840402"/>
                  </a:cubicBezTo>
                  <a:cubicBezTo>
                    <a:pt x="0" y="707382"/>
                    <a:pt x="17619" y="583172"/>
                    <a:pt x="47570" y="475699"/>
                  </a:cubicBezTo>
                  <a:cubicBezTo>
                    <a:pt x="77521" y="368226"/>
                    <a:pt x="124211" y="266920"/>
                    <a:pt x="179709" y="195565"/>
                  </a:cubicBezTo>
                  <a:cubicBezTo>
                    <a:pt x="235207" y="124210"/>
                    <a:pt x="325943" y="80164"/>
                    <a:pt x="380560" y="47570"/>
                  </a:cubicBezTo>
                  <a:cubicBezTo>
                    <a:pt x="435177" y="14976"/>
                    <a:pt x="471295" y="7488"/>
                    <a:pt x="507413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10125" y="2616347"/>
              <a:ext cx="162897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Moon </a:t>
              </a:r>
              <a:r>
                <a:rPr lang="nb-NO" sz="1300" dirty="0" err="1" smtClean="0"/>
                <a:t>formed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outside</a:t>
              </a:r>
              <a:endParaRPr lang="nb-NO" sz="1300" dirty="0" smtClean="0"/>
            </a:p>
            <a:p>
              <a:pPr>
                <a:lnSpc>
                  <a:spcPts val="1400"/>
                </a:lnSpc>
              </a:pPr>
              <a:r>
                <a:rPr lang="nb-NO" sz="1300" dirty="0" smtClean="0"/>
                <a:t>     </a:t>
              </a:r>
              <a:r>
                <a:rPr lang="nb-NO" sz="1300" dirty="0" err="1" smtClean="0"/>
                <a:t>the</a:t>
              </a:r>
              <a:r>
                <a:rPr lang="nb-NO" sz="1300" dirty="0" smtClean="0"/>
                <a:t> Roche limit</a:t>
              </a:r>
              <a:endParaRPr lang="en-GB" sz="13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183061" y="2384728"/>
              <a:ext cx="194798" cy="2316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830246" y="2396996"/>
              <a:ext cx="259493" cy="2299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685430" y="3645024"/>
            <a:ext cx="2223686" cy="52322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Phase</a:t>
            </a:r>
            <a:r>
              <a:rPr lang="nb-NO" sz="1400" dirty="0" smtClean="0"/>
              <a:t> </a:t>
            </a:r>
            <a:r>
              <a:rPr lang="nb-NO" sz="1400" dirty="0"/>
              <a:t>d</a:t>
            </a:r>
            <a:r>
              <a:rPr lang="nb-NO" sz="1400" dirty="0" smtClean="0"/>
              <a:t>iagram for </a:t>
            </a:r>
            <a:r>
              <a:rPr lang="nb-NO" sz="1400" dirty="0" err="1" smtClean="0"/>
              <a:t>peridotite</a:t>
            </a:r>
            <a:endParaRPr lang="nb-NO" sz="1400" dirty="0" smtClean="0"/>
          </a:p>
          <a:p>
            <a:r>
              <a:rPr lang="nb-NO" sz="1400" dirty="0" smtClean="0"/>
              <a:t>at </a:t>
            </a:r>
            <a:r>
              <a:rPr lang="nb-NO" sz="1400" dirty="0" err="1" smtClean="0"/>
              <a:t>low</a:t>
            </a:r>
            <a:r>
              <a:rPr lang="nb-NO" sz="1400" dirty="0" smtClean="0"/>
              <a:t> </a:t>
            </a:r>
            <a:r>
              <a:rPr lang="nb-NO" sz="1400" b="1" dirty="0" smtClean="0"/>
              <a:t>p</a:t>
            </a:r>
            <a:r>
              <a:rPr lang="nb-NO" sz="1400" dirty="0" smtClean="0"/>
              <a:t> and </a:t>
            </a:r>
            <a:r>
              <a:rPr lang="nb-NO" sz="1400" dirty="0" err="1" smtClean="0"/>
              <a:t>extreme</a:t>
            </a:r>
            <a:r>
              <a:rPr lang="nb-NO" sz="1400" dirty="0" smtClean="0"/>
              <a:t> </a:t>
            </a:r>
            <a:r>
              <a:rPr lang="nb-NO" sz="1400" b="1" dirty="0" smtClean="0"/>
              <a:t>T</a:t>
            </a:r>
            <a:endParaRPr lang="en-GB" sz="1400" b="1" dirty="0"/>
          </a:p>
        </p:txBody>
      </p:sp>
      <p:sp>
        <p:nvSpPr>
          <p:cNvPr id="19" name="Freeform 18"/>
          <p:cNvSpPr/>
          <p:nvPr/>
        </p:nvSpPr>
        <p:spPr>
          <a:xfrm>
            <a:off x="3683431" y="1219199"/>
            <a:ext cx="769750" cy="651772"/>
          </a:xfrm>
          <a:custGeom>
            <a:avLst/>
            <a:gdLst>
              <a:gd name="connsiteX0" fmla="*/ 156517 w 771283"/>
              <a:gd name="connsiteY0" fmla="*/ 0 h 573437"/>
              <a:gd name="connsiteX1" fmla="*/ 48029 w 771283"/>
              <a:gd name="connsiteY1" fmla="*/ 46495 h 573437"/>
              <a:gd name="connsiteX2" fmla="*/ 1534 w 771283"/>
              <a:gd name="connsiteY2" fmla="*/ 191146 h 573437"/>
              <a:gd name="connsiteX3" fmla="*/ 99690 w 771283"/>
              <a:gd name="connsiteY3" fmla="*/ 351295 h 573437"/>
              <a:gd name="connsiteX4" fmla="*/ 275337 w 771283"/>
              <a:gd name="connsiteY4" fmla="*/ 459783 h 573437"/>
              <a:gd name="connsiteX5" fmla="*/ 585303 w 771283"/>
              <a:gd name="connsiteY5" fmla="*/ 542441 h 573437"/>
              <a:gd name="connsiteX6" fmla="*/ 771283 w 771283"/>
              <a:gd name="connsiteY6" fmla="*/ 573437 h 57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283" h="573437">
                <a:moveTo>
                  <a:pt x="156517" y="0"/>
                </a:moveTo>
                <a:cubicBezTo>
                  <a:pt x="115188" y="7318"/>
                  <a:pt x="73859" y="14637"/>
                  <a:pt x="48029" y="46495"/>
                </a:cubicBezTo>
                <a:cubicBezTo>
                  <a:pt x="22199" y="78353"/>
                  <a:pt x="-7076" y="140346"/>
                  <a:pt x="1534" y="191146"/>
                </a:cubicBezTo>
                <a:cubicBezTo>
                  <a:pt x="10144" y="241946"/>
                  <a:pt x="54056" y="306522"/>
                  <a:pt x="99690" y="351295"/>
                </a:cubicBezTo>
                <a:cubicBezTo>
                  <a:pt x="145324" y="396068"/>
                  <a:pt x="194402" y="427925"/>
                  <a:pt x="275337" y="459783"/>
                </a:cubicBezTo>
                <a:cubicBezTo>
                  <a:pt x="356272" y="491641"/>
                  <a:pt x="502645" y="523499"/>
                  <a:pt x="585303" y="542441"/>
                </a:cubicBezTo>
                <a:cubicBezTo>
                  <a:pt x="667961" y="561383"/>
                  <a:pt x="719622" y="567410"/>
                  <a:pt x="771283" y="573437"/>
                </a:cubicBezTo>
              </a:path>
            </a:pathLst>
          </a:custGeom>
          <a:noFill/>
          <a:ln w="28575">
            <a:solidFill>
              <a:srgbClr val="9900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8111042" y="1299757"/>
            <a:ext cx="970965" cy="618550"/>
          </a:xfrm>
          <a:custGeom>
            <a:avLst/>
            <a:gdLst>
              <a:gd name="connsiteX0" fmla="*/ 0 w 1097582"/>
              <a:gd name="connsiteY0" fmla="*/ 547607 h 547607"/>
              <a:gd name="connsiteX1" fmla="*/ 237641 w 1097582"/>
              <a:gd name="connsiteY1" fmla="*/ 542441 h 547607"/>
              <a:gd name="connsiteX2" fmla="*/ 609600 w 1097582"/>
              <a:gd name="connsiteY2" fmla="*/ 506278 h 547607"/>
              <a:gd name="connsiteX3" fmla="*/ 950563 w 1097582"/>
              <a:gd name="connsiteY3" fmla="*/ 418455 h 547607"/>
              <a:gd name="connsiteX4" fmla="*/ 1090048 w 1097582"/>
              <a:gd name="connsiteY4" fmla="*/ 278970 h 547607"/>
              <a:gd name="connsiteX5" fmla="*/ 1043553 w 1097582"/>
              <a:gd name="connsiteY5" fmla="*/ 103322 h 547607"/>
              <a:gd name="connsiteX6" fmla="*/ 749085 w 1097582"/>
              <a:gd name="connsiteY6" fmla="*/ 0 h 54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582" h="547607">
                <a:moveTo>
                  <a:pt x="0" y="547607"/>
                </a:moveTo>
                <a:lnTo>
                  <a:pt x="237641" y="542441"/>
                </a:lnTo>
                <a:cubicBezTo>
                  <a:pt x="339241" y="535553"/>
                  <a:pt x="490780" y="526942"/>
                  <a:pt x="609600" y="506278"/>
                </a:cubicBezTo>
                <a:cubicBezTo>
                  <a:pt x="728420" y="485614"/>
                  <a:pt x="870488" y="456340"/>
                  <a:pt x="950563" y="418455"/>
                </a:cubicBezTo>
                <a:cubicBezTo>
                  <a:pt x="1030638" y="380570"/>
                  <a:pt x="1074550" y="331492"/>
                  <a:pt x="1090048" y="278970"/>
                </a:cubicBezTo>
                <a:cubicBezTo>
                  <a:pt x="1105546" y="226448"/>
                  <a:pt x="1100380" y="149817"/>
                  <a:pt x="1043553" y="103322"/>
                </a:cubicBezTo>
                <a:cubicBezTo>
                  <a:pt x="986726" y="56827"/>
                  <a:pt x="867905" y="28413"/>
                  <a:pt x="749085" y="0"/>
                </a:cubicBezTo>
              </a:path>
            </a:pathLst>
          </a:custGeom>
          <a:noFill/>
          <a:ln w="28575">
            <a:solidFill>
              <a:srgbClr val="9900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5252540" y="4009645"/>
            <a:ext cx="3500091" cy="383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7709445" y="3805944"/>
            <a:ext cx="639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2.8 </a:t>
            </a:r>
            <a:r>
              <a:rPr lang="nb-NO" sz="1100" dirty="0" err="1" smtClean="0"/>
              <a:t>GPa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25734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05311"/>
            <a:ext cx="6120680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 smtClean="0">
                <a:solidFill>
                  <a:srgbClr val="3333FF"/>
                </a:solidFill>
              </a:rPr>
              <a:t>Condensed (liquid) Earth's starting point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845" y="969713"/>
            <a:ext cx="5112568" cy="143885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smtClean="0">
                <a:solidFill>
                  <a:srgbClr val="9900CC"/>
                </a:solidFill>
              </a:rPr>
              <a:t>Very hot </a:t>
            </a:r>
            <a:r>
              <a:rPr lang="en-US" sz="2400" b="1" dirty="0" err="1" smtClean="0">
                <a:solidFill>
                  <a:srgbClr val="9900CC"/>
                </a:solidFill>
              </a:rPr>
              <a:t>protocore</a:t>
            </a:r>
            <a:endParaRPr lang="en-US" sz="2400" dirty="0"/>
          </a:p>
          <a:p>
            <a:pPr>
              <a:lnSpc>
                <a:spcPts val="3500"/>
              </a:lnSpc>
            </a:pPr>
            <a:r>
              <a:rPr lang="en-US" sz="2400" dirty="0" smtClean="0"/>
              <a:t> - mainly </a:t>
            </a:r>
            <a:r>
              <a:rPr lang="en-US" sz="2600" b="1" dirty="0" smtClean="0"/>
              <a:t>Fe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-Ni</a:t>
            </a:r>
            <a:r>
              <a:rPr lang="en-US" sz="2400" dirty="0" smtClean="0"/>
              <a:t>, </a:t>
            </a:r>
            <a:r>
              <a:rPr lang="en-US" sz="2200" b="1" dirty="0" smtClean="0"/>
              <a:t>Si, O</a:t>
            </a:r>
          </a:p>
          <a:p>
            <a:pPr>
              <a:lnSpc>
                <a:spcPts val="3500"/>
              </a:lnSpc>
            </a:pPr>
            <a:r>
              <a:rPr lang="nb-NO" sz="2400" dirty="0"/>
              <a:t> </a:t>
            </a:r>
            <a:r>
              <a:rPr lang="nb-NO" sz="2400" dirty="0" smtClean="0"/>
              <a:t>- </a:t>
            </a:r>
            <a:r>
              <a:rPr lang="nb-NO" sz="2400" dirty="0" err="1" smtClean="0"/>
              <a:t>minor</a:t>
            </a:r>
            <a:r>
              <a:rPr lang="nb-NO" sz="2400" dirty="0" smtClean="0"/>
              <a:t> </a:t>
            </a:r>
            <a:r>
              <a:rPr lang="nb-NO" sz="2400" dirty="0" err="1" smtClean="0"/>
              <a:t>amounts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 S, C, H, Mg, Al (?)</a:t>
            </a:r>
            <a:endParaRPr lang="en-US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15520" y="2802477"/>
            <a:ext cx="8820975" cy="143885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smtClean="0">
                <a:solidFill>
                  <a:srgbClr val="9900CC"/>
                </a:solidFill>
              </a:rPr>
              <a:t>Magma ocean (MO)</a:t>
            </a:r>
            <a:endParaRPr lang="en-US" sz="2400" dirty="0"/>
          </a:p>
          <a:p>
            <a:pPr>
              <a:lnSpc>
                <a:spcPts val="3500"/>
              </a:lnSpc>
            </a:pPr>
            <a:r>
              <a:rPr lang="en-US" sz="2400" dirty="0" smtClean="0"/>
              <a:t> - </a:t>
            </a:r>
            <a:r>
              <a:rPr lang="en-US" sz="2400" dirty="0" err="1" smtClean="0"/>
              <a:t>peridotitic</a:t>
            </a:r>
            <a:r>
              <a:rPr lang="en-US" sz="2400" dirty="0" smtClean="0"/>
              <a:t> </a:t>
            </a:r>
            <a:r>
              <a:rPr lang="en-US" dirty="0" smtClean="0"/>
              <a:t>(approximately </a:t>
            </a:r>
            <a:r>
              <a:rPr lang="en-US" dirty="0" err="1" smtClean="0"/>
              <a:t>pyrolitic</a:t>
            </a:r>
            <a:r>
              <a:rPr lang="en-US" dirty="0" smtClean="0"/>
              <a:t>, bulk silicate Earth composition) </a:t>
            </a:r>
          </a:p>
          <a:p>
            <a:pPr>
              <a:lnSpc>
                <a:spcPts val="3500"/>
              </a:lnSpc>
            </a:pPr>
            <a:r>
              <a:rPr lang="nb-NO" sz="2400" dirty="0" smtClean="0"/>
              <a:t> - </a:t>
            </a:r>
            <a:r>
              <a:rPr lang="nb-NO" sz="2200" dirty="0" err="1" smtClean="0"/>
              <a:t>very</a:t>
            </a:r>
            <a:r>
              <a:rPr lang="nb-NO" sz="2200" dirty="0" smtClean="0"/>
              <a:t> </a:t>
            </a:r>
            <a:r>
              <a:rPr lang="nb-NO" sz="2200" dirty="0" err="1" smtClean="0"/>
              <a:t>high</a:t>
            </a:r>
            <a:r>
              <a:rPr lang="nb-NO" sz="2200" dirty="0" smtClean="0"/>
              <a:t> H</a:t>
            </a:r>
            <a:r>
              <a:rPr lang="nb-NO" sz="2200" baseline="-25000" dirty="0" smtClean="0"/>
              <a:t>2</a:t>
            </a:r>
            <a:r>
              <a:rPr lang="nb-NO" sz="2200" dirty="0" smtClean="0"/>
              <a:t>O-solubility,</a:t>
            </a:r>
            <a:r>
              <a:rPr lang="nb-NO" sz="2400" dirty="0" smtClean="0"/>
              <a:t> </a:t>
            </a:r>
            <a:r>
              <a:rPr lang="nb-NO" sz="2000" dirty="0" err="1" smtClean="0"/>
              <a:t>would</a:t>
            </a:r>
            <a:r>
              <a:rPr lang="nb-NO" sz="2000" dirty="0" smtClean="0"/>
              <a:t> be </a:t>
            </a:r>
            <a:r>
              <a:rPr lang="nb-NO" sz="2000" dirty="0" err="1" smtClean="0"/>
              <a:t>able</a:t>
            </a:r>
            <a:r>
              <a:rPr lang="nb-NO" sz="2000" dirty="0" smtClean="0"/>
              <a:t> to hold </a:t>
            </a:r>
            <a:r>
              <a:rPr lang="nb-NO" sz="2000" b="1" dirty="0" smtClean="0"/>
              <a:t>more </a:t>
            </a:r>
            <a:r>
              <a:rPr lang="nb-NO" sz="2000" b="1" dirty="0" err="1" smtClean="0"/>
              <a:t>than</a:t>
            </a:r>
            <a:r>
              <a:rPr lang="nb-NO" sz="2000" b="1" dirty="0" smtClean="0"/>
              <a:t> all </a:t>
            </a:r>
            <a:r>
              <a:rPr lang="nb-NO" sz="2000" b="1" dirty="0" err="1" smtClean="0"/>
              <a:t>available</a:t>
            </a:r>
            <a:r>
              <a:rPr lang="nb-NO" sz="2000" b="1" dirty="0" smtClean="0"/>
              <a:t> H</a:t>
            </a:r>
            <a:endParaRPr lang="en-US" sz="2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241296" y="4990694"/>
            <a:ext cx="8648516" cy="128240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nb-NO" sz="2400" dirty="0" smtClean="0">
                <a:solidFill>
                  <a:srgbClr val="9966FF"/>
                </a:solidFill>
              </a:rPr>
              <a:t>and </a:t>
            </a:r>
            <a:r>
              <a:rPr lang="nb-NO" sz="2400" dirty="0" err="1" smtClean="0">
                <a:solidFill>
                  <a:srgbClr val="9966FF"/>
                </a:solidFill>
              </a:rPr>
              <a:t>quickly</a:t>
            </a:r>
            <a:r>
              <a:rPr lang="nb-NO" sz="2400" dirty="0" smtClean="0">
                <a:solidFill>
                  <a:srgbClr val="9966FF"/>
                </a:solidFill>
              </a:rPr>
              <a:t> </a:t>
            </a:r>
            <a:r>
              <a:rPr lang="nb-NO" sz="2400" dirty="0" err="1" smtClean="0">
                <a:solidFill>
                  <a:srgbClr val="9966FF"/>
                </a:solidFill>
              </a:rPr>
              <a:t>developing</a:t>
            </a:r>
            <a:r>
              <a:rPr lang="nb-NO" sz="2400" dirty="0" smtClean="0">
                <a:solidFill>
                  <a:srgbClr val="9966FF"/>
                </a:solidFill>
              </a:rPr>
              <a:t>: </a:t>
            </a:r>
            <a:r>
              <a:rPr lang="nb-NO" sz="2400" b="1" dirty="0" err="1" smtClean="0">
                <a:solidFill>
                  <a:srgbClr val="9900CC"/>
                </a:solidFill>
              </a:rPr>
              <a:t>proto-atmosphere</a:t>
            </a:r>
            <a:r>
              <a:rPr lang="nb-NO" sz="2400" b="1" dirty="0" smtClean="0">
                <a:solidFill>
                  <a:srgbClr val="9900CC"/>
                </a:solidFill>
              </a:rPr>
              <a:t> </a:t>
            </a:r>
            <a:r>
              <a:rPr lang="nb-NO" sz="2400" dirty="0" smtClean="0">
                <a:solidFill>
                  <a:srgbClr val="9900CC"/>
                </a:solidFill>
              </a:rPr>
              <a:t>and </a:t>
            </a:r>
            <a:r>
              <a:rPr lang="nb-NO" sz="2400" dirty="0" err="1" smtClean="0">
                <a:solidFill>
                  <a:srgbClr val="9900CC"/>
                </a:solidFill>
              </a:rPr>
              <a:t>ocean</a:t>
            </a:r>
            <a:endParaRPr lang="en-US" sz="2400" dirty="0"/>
          </a:p>
          <a:p>
            <a:pPr>
              <a:lnSpc>
                <a:spcPts val="3200"/>
              </a:lnSpc>
            </a:pPr>
            <a:r>
              <a:rPr lang="en-US" sz="2400" dirty="0" smtClean="0"/>
              <a:t>Proto-atm.: was commonly thought to be reduced and dominated by </a:t>
            </a:r>
          </a:p>
          <a:p>
            <a:pPr>
              <a:lnSpc>
                <a:spcPts val="3200"/>
              </a:lnSpc>
            </a:pPr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and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000" dirty="0" smtClean="0"/>
              <a:t>(because Earth accreted mainly from enstatite chondritic material)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734" y="5445224"/>
            <a:ext cx="8733737" cy="949415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267145" y="5559886"/>
            <a:ext cx="8203428" cy="5040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4218" y="5559886"/>
            <a:ext cx="7848872" cy="4712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9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8" y="1022412"/>
            <a:ext cx="3602481" cy="2578361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480116" y="3824118"/>
            <a:ext cx="2057925" cy="1333450"/>
            <a:chOff x="2483768" y="3972137"/>
            <a:chExt cx="2057925" cy="1333450"/>
          </a:xfrm>
        </p:grpSpPr>
        <p:sp>
          <p:nvSpPr>
            <p:cNvPr id="9" name="Rectangle 8"/>
            <p:cNvSpPr/>
            <p:nvPr/>
          </p:nvSpPr>
          <p:spPr>
            <a:xfrm>
              <a:off x="2483768" y="3972137"/>
              <a:ext cx="1999283" cy="1333450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2483769" y="4744093"/>
              <a:ext cx="1999282" cy="82686"/>
            </a:xfrm>
            <a:custGeom>
              <a:avLst/>
              <a:gdLst>
                <a:gd name="connsiteX0" fmla="*/ 0 w 1999282"/>
                <a:gd name="connsiteY0" fmla="*/ 77519 h 82686"/>
                <a:gd name="connsiteX1" fmla="*/ 371960 w 1999282"/>
                <a:gd name="connsiteY1" fmla="*/ 31025 h 82686"/>
                <a:gd name="connsiteX2" fmla="*/ 1038387 w 1999282"/>
                <a:gd name="connsiteY2" fmla="*/ 28 h 82686"/>
                <a:gd name="connsiteX3" fmla="*/ 1627322 w 1999282"/>
                <a:gd name="connsiteY3" fmla="*/ 36191 h 82686"/>
                <a:gd name="connsiteX4" fmla="*/ 1999282 w 1999282"/>
                <a:gd name="connsiteY4" fmla="*/ 82686 h 8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282" h="82686">
                  <a:moveTo>
                    <a:pt x="0" y="77519"/>
                  </a:moveTo>
                  <a:cubicBezTo>
                    <a:pt x="99448" y="60729"/>
                    <a:pt x="198896" y="43940"/>
                    <a:pt x="371960" y="31025"/>
                  </a:cubicBezTo>
                  <a:cubicBezTo>
                    <a:pt x="545024" y="18110"/>
                    <a:pt x="829160" y="-833"/>
                    <a:pt x="1038387" y="28"/>
                  </a:cubicBezTo>
                  <a:cubicBezTo>
                    <a:pt x="1247614" y="889"/>
                    <a:pt x="1467173" y="22415"/>
                    <a:pt x="1627322" y="36191"/>
                  </a:cubicBezTo>
                  <a:cubicBezTo>
                    <a:pt x="1787471" y="49967"/>
                    <a:pt x="1893376" y="66326"/>
                    <a:pt x="1999282" y="8268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89427" y="4814807"/>
              <a:ext cx="1988949" cy="485613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29037" y="4864054"/>
              <a:ext cx="557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err="1" smtClean="0"/>
                <a:t>core</a:t>
              </a:r>
              <a:endParaRPr lang="en-GB" sz="16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27422" y="3991015"/>
              <a:ext cx="61427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600" b="1" dirty="0" smtClean="0"/>
                <a:t>MO/</a:t>
              </a:r>
            </a:p>
            <a:p>
              <a:pPr>
                <a:lnSpc>
                  <a:spcPts val="1200"/>
                </a:lnSpc>
              </a:pPr>
              <a:r>
                <a:rPr lang="nb-NO" sz="1300" b="1" dirty="0" smtClean="0"/>
                <a:t>BMO</a:t>
              </a:r>
              <a:endParaRPr lang="en-GB" sz="13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0459" y="89389"/>
            <a:ext cx="3864307" cy="836126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700" b="1" dirty="0" smtClean="0">
                <a:solidFill>
                  <a:srgbClr val="0066FF"/>
                </a:solidFill>
              </a:rPr>
              <a:t>Venus and Earth</a:t>
            </a:r>
            <a:endParaRPr lang="nb-NO" sz="1700" b="1" dirty="0"/>
          </a:p>
          <a:p>
            <a:pPr>
              <a:lnSpc>
                <a:spcPts val="1900"/>
              </a:lnSpc>
            </a:pPr>
            <a:r>
              <a:rPr lang="nb-NO" sz="1600" dirty="0" err="1" smtClean="0"/>
              <a:t>Segregated</a:t>
            </a:r>
            <a:r>
              <a:rPr lang="nb-NO" sz="1600" dirty="0" smtClean="0"/>
              <a:t> </a:t>
            </a:r>
            <a:r>
              <a:rPr lang="nb-NO" sz="1600" dirty="0" err="1" smtClean="0"/>
              <a:t>cores</a:t>
            </a:r>
            <a:r>
              <a:rPr lang="nb-NO" sz="1600" dirty="0" smtClean="0"/>
              <a:t> at </a:t>
            </a:r>
            <a:r>
              <a:rPr lang="nb-NO" sz="1600" b="1" dirty="0" err="1" smtClean="0"/>
              <a:t>very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high</a:t>
            </a:r>
            <a:r>
              <a:rPr lang="nb-NO" sz="1600" dirty="0" smtClean="0"/>
              <a:t> T, </a:t>
            </a:r>
            <a:r>
              <a:rPr lang="nb-NO" sz="1600" dirty="0" err="1" smtClean="0"/>
              <a:t>allowing</a:t>
            </a:r>
            <a:endParaRPr lang="nb-NO" sz="1600" dirty="0"/>
          </a:p>
          <a:p>
            <a:pPr>
              <a:lnSpc>
                <a:spcPts val="1900"/>
              </a:lnSpc>
            </a:pPr>
            <a:r>
              <a:rPr lang="nb-NO" sz="1600" dirty="0" smtClean="0"/>
              <a:t>  </a:t>
            </a:r>
            <a:r>
              <a:rPr lang="nb-NO" sz="1600" dirty="0" err="1" smtClean="0"/>
              <a:t>high</a:t>
            </a:r>
            <a:r>
              <a:rPr lang="nb-NO" sz="1600" dirty="0" smtClean="0"/>
              <a:t> </a:t>
            </a:r>
            <a:r>
              <a:rPr lang="nb-NO" sz="1600" dirty="0" err="1" smtClean="0"/>
              <a:t>Si</a:t>
            </a:r>
            <a:r>
              <a:rPr lang="nb-NO" sz="1600" baseline="30000" dirty="0" err="1" smtClean="0"/>
              <a:t>core</a:t>
            </a:r>
            <a:r>
              <a:rPr lang="nb-NO" sz="1600" dirty="0" smtClean="0"/>
              <a:t>  </a:t>
            </a:r>
            <a:r>
              <a:rPr lang="nb-NO" sz="1600" b="1" dirty="0" smtClean="0"/>
              <a:t>and</a:t>
            </a:r>
            <a:r>
              <a:rPr lang="nb-NO" sz="1600" dirty="0" smtClean="0"/>
              <a:t>  high FeO</a:t>
            </a:r>
            <a:r>
              <a:rPr lang="nb-NO" sz="1600" baseline="30000" dirty="0" smtClean="0">
                <a:solidFill>
                  <a:srgbClr val="000000"/>
                </a:solidFill>
              </a:rPr>
              <a:t>MO</a:t>
            </a:r>
            <a:r>
              <a:rPr lang="nb-NO" sz="1700" baseline="30000" dirty="0" smtClean="0">
                <a:solidFill>
                  <a:srgbClr val="000000"/>
                </a:solidFill>
              </a:rPr>
              <a:t> 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(high f</a:t>
            </a:r>
            <a:r>
              <a:rPr lang="nb-NO" sz="1600" baseline="-1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nb-NO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19254" y="3284984"/>
            <a:ext cx="4108817" cy="1374735"/>
            <a:chOff x="1703759" y="4966683"/>
            <a:chExt cx="4108817" cy="1374735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4108817" cy="1374735"/>
            </a:xfrm>
            <a:prstGeom prst="rect">
              <a:avLst/>
            </a:prstGeom>
            <a:solidFill>
              <a:srgbClr val="E8E8E8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of core and magma </a:t>
              </a:r>
              <a:r>
                <a:rPr lang="nb-NO" dirty="0" err="1" smtClean="0">
                  <a:solidFill>
                    <a:srgbClr val="0066FF"/>
                  </a:solidFill>
                </a:rPr>
                <a:t>ocean</a:t>
              </a:r>
              <a:r>
                <a:rPr lang="nb-NO" dirty="0" smtClean="0">
                  <a:solidFill>
                    <a:srgbClr val="0066FF"/>
                  </a:solidFill>
                </a:rPr>
                <a:t> (MO)</a:t>
              </a:r>
            </a:p>
            <a:p>
              <a:pPr>
                <a:lnSpc>
                  <a:spcPts val="3400"/>
                </a:lnSpc>
              </a:pPr>
              <a:r>
                <a:rPr lang="nb-NO" sz="2000" dirty="0" smtClean="0">
                  <a:solidFill>
                    <a:srgbClr val="6600CC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-MO </a:t>
              </a:r>
              <a:r>
                <a:rPr lang="nb-NO" sz="2000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O </a:t>
              </a:r>
              <a:r>
                <a:rPr lang="nb-NO" sz="1600" dirty="0" smtClean="0">
                  <a:solidFill>
                    <a:srgbClr val="6600CC"/>
                  </a:solidFill>
                </a:rPr>
                <a:t>(as </a:t>
              </a:r>
              <a:r>
                <a:rPr lang="nb-NO" sz="1600" dirty="0" err="1" smtClean="0">
                  <a:solidFill>
                    <a:srgbClr val="6600CC"/>
                  </a:solidFill>
                </a:rPr>
                <a:t>FeO</a:t>
              </a:r>
              <a:r>
                <a:rPr lang="nb-NO" sz="1600" dirty="0" smtClean="0">
                  <a:solidFill>
                    <a:srgbClr val="6600CC"/>
                  </a:solidFill>
                </a:rPr>
                <a:t> </a:t>
              </a:r>
              <a:r>
                <a:rPr lang="nb-NO" sz="1600" dirty="0" smtClean="0">
                  <a:solidFill>
                    <a:srgbClr val="9999FF"/>
                  </a:solidFill>
                </a:rPr>
                <a:t>and FeO</a:t>
              </a:r>
              <a:r>
                <a:rPr lang="nb-NO" sz="1600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sz="1600" dirty="0" smtClean="0">
                  <a:solidFill>
                    <a:srgbClr val="6600CC"/>
                  </a:solidFill>
                </a:rPr>
                <a:t>) </a:t>
              </a:r>
              <a:r>
                <a:rPr lang="nb-NO" dirty="0" smtClean="0">
                  <a:solidFill>
                    <a:srgbClr val="6600CC"/>
                  </a:solidFill>
                </a:rPr>
                <a:t>to the core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 </a:t>
              </a:r>
              <a:r>
                <a:rPr lang="nb-NO" sz="1600" dirty="0" smtClean="0">
                  <a:solidFill>
                    <a:srgbClr val="6600CC"/>
                  </a:solidFill>
                </a:rPr>
                <a:t>(as SiO</a:t>
              </a:r>
              <a:r>
                <a:rPr lang="nb-NO" sz="1600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sz="1600" dirty="0" smtClean="0">
                  <a:solidFill>
                    <a:srgbClr val="6600CC"/>
                  </a:solidFill>
                </a:rPr>
                <a:t>) </a:t>
              </a:r>
              <a:r>
                <a:rPr lang="nb-NO" dirty="0" smtClean="0">
                  <a:solidFill>
                    <a:srgbClr val="6600CC"/>
                  </a:solidFill>
                </a:rPr>
                <a:t>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</a:t>
              </a:r>
              <a:r>
                <a:rPr lang="nb-NO" sz="1600" dirty="0" smtClean="0">
                  <a:solidFill>
                    <a:srgbClr val="9999FF"/>
                  </a:solidFill>
                </a:rPr>
                <a:t>(or BMO)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1830094" y="5441337"/>
              <a:ext cx="365960" cy="21249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23733" y="42409"/>
            <a:ext cx="465403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because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net</a:t>
            </a:r>
            <a:r>
              <a:rPr lang="nb-NO" sz="1600" dirty="0" smtClean="0"/>
              <a:t> </a:t>
            </a:r>
            <a:r>
              <a:rPr lang="nb-NO" sz="1600" dirty="0" err="1" smtClean="0"/>
              <a:t>chemical</a:t>
            </a:r>
            <a:r>
              <a:rPr lang="nb-NO" sz="1600" dirty="0" smtClean="0"/>
              <a:t> </a:t>
            </a:r>
            <a:r>
              <a:rPr lang="nb-NO" sz="1600" dirty="0" err="1" smtClean="0"/>
              <a:t>exchange</a:t>
            </a:r>
            <a:r>
              <a:rPr lang="nb-NO" sz="1600" dirty="0" smtClean="0"/>
              <a:t> </a:t>
            </a:r>
            <a:r>
              <a:rPr lang="nb-NO" sz="1600" dirty="0" err="1" smtClean="0"/>
              <a:t>equilibrium</a:t>
            </a:r>
            <a:r>
              <a:rPr lang="nb-NO" sz="1600" dirty="0" smtClean="0"/>
              <a:t>:</a:t>
            </a:r>
          </a:p>
          <a:p>
            <a:r>
              <a:rPr lang="nb-NO" sz="2000" b="1" dirty="0" smtClean="0">
                <a:solidFill>
                  <a:srgbClr val="FF0000"/>
                </a:solidFill>
              </a:rPr>
              <a:t>2Fe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core</a:t>
            </a:r>
            <a:r>
              <a:rPr lang="nb-NO" sz="2000" b="1" dirty="0" smtClean="0">
                <a:solidFill>
                  <a:srgbClr val="FF0000"/>
                </a:solidFill>
              </a:rPr>
              <a:t> + SiO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2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sil-MO</a:t>
            </a:r>
            <a:r>
              <a:rPr lang="nb-NO" sz="2000" b="1" dirty="0" smtClean="0">
                <a:solidFill>
                  <a:srgbClr val="FF0000"/>
                </a:solidFill>
              </a:rPr>
              <a:t>  =  </a:t>
            </a:r>
            <a:r>
              <a:rPr lang="nb-NO" sz="2000" b="1" dirty="0" err="1" smtClean="0">
                <a:solidFill>
                  <a:srgbClr val="FF0000"/>
                </a:solidFill>
              </a:rPr>
              <a:t>Si</a:t>
            </a:r>
            <a:r>
              <a:rPr lang="nb-NO" sz="2000" b="1" baseline="30000" dirty="0" err="1" smtClean="0">
                <a:solidFill>
                  <a:srgbClr val="FF0000"/>
                </a:solidFill>
              </a:rPr>
              <a:t>core</a:t>
            </a:r>
            <a:r>
              <a:rPr lang="nb-NO" sz="2000" b="1" dirty="0" smtClean="0">
                <a:solidFill>
                  <a:srgbClr val="FF0000"/>
                </a:solidFill>
              </a:rPr>
              <a:t> + 2FeO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sil-MO</a:t>
            </a:r>
          </a:p>
          <a:p>
            <a:pPr>
              <a:lnSpc>
                <a:spcPts val="2600"/>
              </a:lnSpc>
            </a:pPr>
            <a:r>
              <a:rPr lang="nb-NO" sz="1400" dirty="0" smtClean="0"/>
              <a:t>is displaced towards the product side (right)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 smtClean="0"/>
              <a:t>inceasing</a:t>
            </a:r>
            <a:r>
              <a:rPr lang="nb-NO" sz="1400" dirty="0" smtClean="0"/>
              <a:t> T</a:t>
            </a: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0066FF"/>
                </a:solidFill>
              </a:rPr>
              <a:t>                                             and reversed with decreasing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478287"/>
            <a:ext cx="3191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Summing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two</a:t>
            </a:r>
            <a:r>
              <a:rPr lang="nb-NO" sz="1600" dirty="0" smtClean="0"/>
              <a:t> buffer </a:t>
            </a:r>
            <a:r>
              <a:rPr lang="nb-NO" sz="1600" dirty="0" err="1" smtClean="0"/>
              <a:t>reactions</a:t>
            </a:r>
            <a:r>
              <a:rPr lang="nb-NO" sz="1600" dirty="0" smtClean="0"/>
              <a:t>:</a:t>
            </a:r>
            <a:endParaRPr lang="nb-NO" sz="1600" dirty="0"/>
          </a:p>
          <a:p>
            <a:r>
              <a:rPr lang="nb-NO" sz="1600" dirty="0" smtClean="0">
                <a:solidFill>
                  <a:srgbClr val="CC00CC"/>
                </a:solidFill>
              </a:rPr>
              <a:t>               2 Fe + O</a:t>
            </a:r>
            <a:r>
              <a:rPr lang="nb-NO" sz="1600" baseline="-25000" dirty="0" smtClean="0">
                <a:solidFill>
                  <a:srgbClr val="CC00CC"/>
                </a:solidFill>
              </a:rPr>
              <a:t>2</a:t>
            </a:r>
            <a:r>
              <a:rPr lang="nb-NO" sz="1600" dirty="0" smtClean="0">
                <a:solidFill>
                  <a:srgbClr val="CC00CC"/>
                </a:solidFill>
              </a:rPr>
              <a:t> = 2 </a:t>
            </a:r>
            <a:r>
              <a:rPr lang="nb-NO" sz="1600" dirty="0" err="1" smtClean="0">
                <a:solidFill>
                  <a:srgbClr val="CC00CC"/>
                </a:solidFill>
              </a:rPr>
              <a:t>FeO</a:t>
            </a:r>
            <a:r>
              <a:rPr lang="nb-NO" sz="1600" dirty="0" smtClean="0">
                <a:solidFill>
                  <a:srgbClr val="CC00CC"/>
                </a:solidFill>
              </a:rPr>
              <a:t>     (IW)</a:t>
            </a:r>
          </a:p>
          <a:p>
            <a:r>
              <a:rPr lang="nb-NO" sz="1600" dirty="0" smtClean="0"/>
              <a:t>  </a:t>
            </a:r>
            <a:r>
              <a:rPr lang="nb-NO" sz="1600" dirty="0"/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Re-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arranged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nb-NO" sz="1600" dirty="0" smtClean="0"/>
              <a:t> </a:t>
            </a:r>
            <a:r>
              <a:rPr lang="nb-NO" sz="1600" dirty="0" smtClean="0">
                <a:solidFill>
                  <a:srgbClr val="800080"/>
                </a:solidFill>
              </a:rPr>
              <a:t>SiO</a:t>
            </a:r>
            <a:r>
              <a:rPr lang="nb-NO" sz="1600" baseline="-25000" dirty="0" smtClean="0">
                <a:solidFill>
                  <a:srgbClr val="800080"/>
                </a:solidFill>
              </a:rPr>
              <a:t>2</a:t>
            </a:r>
            <a:r>
              <a:rPr lang="nb-NO" sz="1600" dirty="0" smtClean="0">
                <a:solidFill>
                  <a:srgbClr val="800080"/>
                </a:solidFill>
              </a:rPr>
              <a:t> =  Si + O</a:t>
            </a:r>
            <a:r>
              <a:rPr lang="nb-NO" sz="1600" baseline="-25000" dirty="0" smtClean="0">
                <a:solidFill>
                  <a:srgbClr val="800080"/>
                </a:solidFill>
              </a:rPr>
              <a:t>2     </a:t>
            </a:r>
            <a:r>
              <a:rPr lang="nb-NO" sz="1600" dirty="0" smtClean="0">
                <a:solidFill>
                  <a:srgbClr val="800080"/>
                </a:solidFill>
              </a:rPr>
              <a:t>(SS)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3786" y="2334287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gives</a:t>
            </a:r>
            <a:r>
              <a:rPr lang="nb-NO" sz="1600" dirty="0" smtClean="0"/>
              <a:t>:</a:t>
            </a:r>
            <a:r>
              <a:rPr lang="nb-NO" sz="1600" dirty="0" smtClean="0">
                <a:solidFill>
                  <a:srgbClr val="800080"/>
                </a:solidFill>
              </a:rPr>
              <a:t>  </a:t>
            </a:r>
            <a:r>
              <a:rPr lang="nb-NO" b="1" dirty="0" smtClean="0">
                <a:solidFill>
                  <a:srgbClr val="FF0000"/>
                </a:solidFill>
              </a:rPr>
              <a:t>2 </a:t>
            </a:r>
            <a:r>
              <a:rPr lang="nb-NO" b="1" dirty="0">
                <a:solidFill>
                  <a:srgbClr val="FF0000"/>
                </a:solidFill>
              </a:rPr>
              <a:t>Fe </a:t>
            </a:r>
            <a:r>
              <a:rPr lang="nb-NO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b="1" dirty="0" smtClean="0">
                <a:solidFill>
                  <a:srgbClr val="FF0000"/>
                </a:solidFill>
              </a:rPr>
              <a:t> Si</a:t>
            </a:r>
            <a:r>
              <a:rPr lang="nb-NO" b="1" dirty="0">
                <a:solidFill>
                  <a:srgbClr val="FF0000"/>
                </a:solidFill>
              </a:rPr>
              <a:t>O</a:t>
            </a:r>
            <a:r>
              <a:rPr lang="nb-NO" b="1" baseline="-25000" dirty="0">
                <a:solidFill>
                  <a:srgbClr val="FF0000"/>
                </a:solidFill>
              </a:rPr>
              <a:t>2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>
                <a:solidFill>
                  <a:srgbClr val="FF0000"/>
                </a:solidFill>
              </a:rPr>
              <a:t>= </a:t>
            </a:r>
            <a:r>
              <a:rPr lang="nb-NO" b="1" dirty="0" smtClean="0">
                <a:solidFill>
                  <a:srgbClr val="FF0000"/>
                </a:solidFill>
              </a:rPr>
              <a:t>Si + 2 FeO</a:t>
            </a:r>
            <a:endParaRPr lang="en-GB" b="1" dirty="0">
              <a:solidFill>
                <a:srgbClr val="80008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05926" y="4933843"/>
            <a:ext cx="4064437" cy="1733808"/>
            <a:chOff x="4303526" y="4897603"/>
            <a:chExt cx="4064437" cy="1733808"/>
          </a:xfrm>
        </p:grpSpPr>
        <p:sp>
          <p:nvSpPr>
            <p:cNvPr id="15" name="TextBox 14"/>
            <p:cNvSpPr txBox="1"/>
            <p:nvPr/>
          </p:nvSpPr>
          <p:spPr>
            <a:xfrm>
              <a:off x="4303526" y="4897603"/>
              <a:ext cx="4064437" cy="1733808"/>
            </a:xfrm>
            <a:prstGeom prst="rect">
              <a:avLst/>
            </a:prstGeom>
            <a:solidFill>
              <a:srgbClr val="E6E6E6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nb-NO" sz="1600" b="1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pressure-effect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400" b="1" dirty="0" smtClean="0">
                  <a:solidFill>
                    <a:srgbClr val="0066FF"/>
                  </a:solidFill>
                </a:rPr>
                <a:t>– </a:t>
              </a:r>
              <a:r>
                <a:rPr lang="nb-NO" sz="1400" dirty="0" err="1" smtClean="0">
                  <a:solidFill>
                    <a:srgbClr val="0066FF"/>
                  </a:solidFill>
                </a:rPr>
                <a:t>above</a:t>
              </a:r>
              <a:r>
                <a:rPr lang="nb-NO" sz="1400" dirty="0" smtClean="0">
                  <a:solidFill>
                    <a:srgbClr val="0066FF"/>
                  </a:solidFill>
                </a:rPr>
                <a:t> 25 GPa</a:t>
              </a:r>
            </a:p>
            <a:p>
              <a:pPr>
                <a:lnSpc>
                  <a:spcPts val="1200"/>
                </a:lnSpc>
              </a:pPr>
              <a:r>
                <a:rPr lang="nb-NO" sz="1100" dirty="0" smtClean="0"/>
                <a:t>Armstrong et al. (2019, </a:t>
              </a:r>
              <a:r>
                <a:rPr lang="nb-NO" sz="1100" dirty="0" err="1" smtClean="0"/>
                <a:t>Sci</a:t>
              </a:r>
              <a:r>
                <a:rPr lang="nb-NO" sz="1100" dirty="0" smtClean="0"/>
                <a:t>)  and  Deng et al. (2020, Nat </a:t>
              </a:r>
              <a:r>
                <a:rPr lang="nb-NO" sz="1100" dirty="0" err="1" smtClean="0"/>
                <a:t>Comm</a:t>
              </a:r>
              <a:r>
                <a:rPr lang="nb-NO" sz="1100" dirty="0" smtClean="0"/>
                <a:t>)</a:t>
              </a:r>
            </a:p>
            <a:p>
              <a:pPr>
                <a:lnSpc>
                  <a:spcPts val="2300"/>
                </a:lnSpc>
              </a:pP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at p &gt; 25 GPa promotes</a:t>
              </a:r>
            </a:p>
            <a:p>
              <a:pPr>
                <a:lnSpc>
                  <a:spcPts val="1400"/>
                </a:lnSpc>
              </a:pPr>
              <a:r>
                <a:rPr lang="nb-NO" sz="1400" dirty="0" err="1"/>
                <a:t>high</a:t>
              </a:r>
              <a:r>
                <a:rPr lang="nb-NO" sz="1400" dirty="0"/>
                <a:t> f</a:t>
              </a:r>
              <a:r>
                <a:rPr lang="nb-NO" sz="1600" baseline="-10000" dirty="0"/>
                <a:t>O</a:t>
              </a:r>
              <a:r>
                <a:rPr lang="nb-NO" sz="1400" baseline="-25000" dirty="0"/>
                <a:t>2</a:t>
              </a:r>
              <a:r>
                <a:rPr lang="nb-NO" sz="1400" dirty="0"/>
                <a:t> </a:t>
              </a:r>
              <a:r>
                <a:rPr lang="nb-NO" sz="1400" dirty="0" smtClean="0"/>
                <a:t>in </a:t>
              </a:r>
              <a:r>
                <a:rPr lang="nb-NO" sz="1400" dirty="0" err="1" smtClean="0"/>
                <a:t>the</a:t>
              </a:r>
              <a:r>
                <a:rPr lang="nb-NO" sz="1400" dirty="0" smtClean="0"/>
                <a:t>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28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FeO</a:t>
              </a:r>
              <a:r>
                <a:rPr lang="nb-NO" sz="1900" b="1" baseline="-25000" dirty="0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     </a:t>
              </a:r>
              <a:r>
                <a:rPr lang="nb-NO" sz="1100" dirty="0" err="1" smtClean="0"/>
                <a:t>exsolved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   sinks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5515020" y="5285448"/>
              <a:ext cx="94127" cy="185985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7227179" y="6019284"/>
              <a:ext cx="90353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551377" y="4469179"/>
            <a:ext cx="333746" cy="502435"/>
            <a:chOff x="2555029" y="4617198"/>
            <a:chExt cx="333746" cy="502435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2696072" y="4617198"/>
              <a:ext cx="10332" cy="2634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555029" y="4811856"/>
              <a:ext cx="333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Si</a:t>
              </a:r>
              <a:endParaRPr lang="en-GB" sz="14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480115" y="3852361"/>
            <a:ext cx="1423788" cy="751137"/>
            <a:chOff x="2483767" y="4000380"/>
            <a:chExt cx="1423788" cy="751137"/>
          </a:xfrm>
        </p:grpSpPr>
        <p:sp>
          <p:nvSpPr>
            <p:cNvPr id="30" name="TextBox 29"/>
            <p:cNvSpPr txBox="1"/>
            <p:nvPr/>
          </p:nvSpPr>
          <p:spPr>
            <a:xfrm>
              <a:off x="2483767" y="4000380"/>
              <a:ext cx="142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2FeO = O</a:t>
              </a:r>
              <a:r>
                <a:rPr lang="nb-NO" sz="1400" baseline="-25000" dirty="0" smtClean="0"/>
                <a:t>2</a:t>
              </a:r>
              <a:r>
                <a:rPr lang="nb-NO" sz="1400" dirty="0" smtClean="0"/>
                <a:t> + </a:t>
              </a:r>
              <a:r>
                <a:rPr lang="nb-NO" sz="1400" dirty="0" smtClean="0">
                  <a:solidFill>
                    <a:srgbClr val="FFFF00"/>
                  </a:solidFill>
                </a:rPr>
                <a:t>2Fe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20849" y="4357080"/>
              <a:ext cx="11384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Si+O</a:t>
              </a:r>
              <a:r>
                <a:rPr lang="nb-NO" sz="1400" baseline="-25000" dirty="0" smtClean="0"/>
                <a:t>2 </a:t>
              </a:r>
              <a:r>
                <a:rPr lang="nb-NO" sz="1400" dirty="0" smtClean="0"/>
                <a:t>= SiO</a:t>
              </a:r>
              <a:r>
                <a:rPr lang="nb-NO" sz="1400" baseline="-25000" dirty="0" smtClean="0"/>
                <a:t>2</a:t>
              </a:r>
              <a:endParaRPr lang="en-GB" sz="1400" baseline="-25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2984171" y="4245239"/>
              <a:ext cx="187181" cy="1920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724759" y="4489342"/>
              <a:ext cx="14865" cy="26217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666588" y="4252857"/>
              <a:ext cx="109832" cy="20548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899654" y="4314091"/>
            <a:ext cx="595035" cy="705671"/>
            <a:chOff x="3903306" y="4462110"/>
            <a:chExt cx="595035" cy="705671"/>
          </a:xfrm>
        </p:grpSpPr>
        <p:sp>
          <p:nvSpPr>
            <p:cNvPr id="48" name="TextBox 47"/>
            <p:cNvSpPr txBox="1"/>
            <p:nvPr/>
          </p:nvSpPr>
          <p:spPr>
            <a:xfrm>
              <a:off x="3940773" y="4462110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FeO</a:t>
              </a:r>
              <a:endParaRPr lang="en-GB" sz="14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4192962" y="4708666"/>
              <a:ext cx="11611" cy="2184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903306" y="4860004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Fe+O</a:t>
              </a:r>
              <a:endParaRPr lang="en-GB" sz="1400" dirty="0"/>
            </a:p>
          </p:txBody>
        </p:sp>
      </p:grpSp>
      <p:sp>
        <p:nvSpPr>
          <p:cNvPr id="35" name="Right Arrow 34"/>
          <p:cNvSpPr/>
          <p:nvPr/>
        </p:nvSpPr>
        <p:spPr>
          <a:xfrm rot="10473287">
            <a:off x="4545022" y="4287603"/>
            <a:ext cx="594944" cy="17540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9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0119" y="61416"/>
            <a:ext cx="4042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f</a:t>
            </a:r>
            <a:r>
              <a:rPr lang="nb-NO" baseline="-14000" dirty="0" smtClean="0">
                <a:solidFill>
                  <a:srgbClr val="0066FF"/>
                </a:solidFill>
              </a:rPr>
              <a:t>O</a:t>
            </a:r>
            <a:r>
              <a:rPr lang="nb-NO" baseline="-28000" dirty="0" smtClean="0">
                <a:solidFill>
                  <a:srgbClr val="0066FF"/>
                </a:solidFill>
              </a:rPr>
              <a:t>2</a:t>
            </a:r>
            <a:r>
              <a:rPr lang="nb-NO" dirty="0" smtClean="0">
                <a:solidFill>
                  <a:srgbClr val="0066FF"/>
                </a:solidFill>
              </a:rPr>
              <a:t>-buffered </a:t>
            </a:r>
            <a:r>
              <a:rPr lang="nb-NO" dirty="0" err="1" smtClean="0">
                <a:solidFill>
                  <a:srgbClr val="0066FF"/>
                </a:solidFill>
              </a:rPr>
              <a:t>experiments</a:t>
            </a:r>
            <a:r>
              <a:rPr lang="nb-NO" dirty="0" smtClean="0">
                <a:solidFill>
                  <a:srgbClr val="0066FF"/>
                </a:solidFill>
              </a:rPr>
              <a:t>, </a:t>
            </a:r>
            <a:r>
              <a:rPr lang="nb-NO" dirty="0" err="1" smtClean="0">
                <a:solidFill>
                  <a:srgbClr val="0066FF"/>
                </a:solidFill>
              </a:rPr>
              <a:t>andesitic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melts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Armstrong </a:t>
            </a:r>
            <a:r>
              <a:rPr lang="nb-NO" sz="1400" dirty="0">
                <a:solidFill>
                  <a:srgbClr val="000000"/>
                </a:solidFill>
              </a:rPr>
              <a:t>et </a:t>
            </a:r>
            <a:r>
              <a:rPr lang="nb-NO" sz="1400" dirty="0" smtClean="0">
                <a:solidFill>
                  <a:srgbClr val="000000"/>
                </a:solidFill>
              </a:rPr>
              <a:t>al. (2019</a:t>
            </a:r>
            <a:r>
              <a:rPr lang="nb-NO" sz="1400" dirty="0">
                <a:solidFill>
                  <a:srgbClr val="000000"/>
                </a:solidFill>
              </a:rPr>
              <a:t>, </a:t>
            </a:r>
            <a:r>
              <a:rPr lang="nb-NO" sz="1400" dirty="0" err="1">
                <a:solidFill>
                  <a:srgbClr val="000000"/>
                </a:solidFill>
              </a:rPr>
              <a:t>Sci</a:t>
            </a:r>
            <a:r>
              <a:rPr lang="nb-NO" sz="1400" dirty="0" smtClean="0">
                <a:solidFill>
                  <a:srgbClr val="000000"/>
                </a:solidFill>
              </a:rPr>
              <a:t>.)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" y="32992"/>
            <a:ext cx="4993813" cy="3524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3783108"/>
            <a:ext cx="5158323" cy="3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9|4.1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|24.8|7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10.7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1|86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32141</TotalTime>
  <Words>4071</Words>
  <Application>Microsoft Office PowerPoint</Application>
  <PresentationFormat>On-screen Show (4:3)</PresentationFormat>
  <Paragraphs>596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1197</cp:revision>
  <cp:lastPrinted>2017-01-17T20:48:49Z</cp:lastPrinted>
  <dcterms:created xsi:type="dcterms:W3CDTF">2009-01-28T15:03:58Z</dcterms:created>
  <dcterms:modified xsi:type="dcterms:W3CDTF">2024-04-24T19:42:01Z</dcterms:modified>
</cp:coreProperties>
</file>