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79" r:id="rId2"/>
    <p:sldId id="778" r:id="rId3"/>
    <p:sldId id="567" r:id="rId4"/>
    <p:sldId id="777" r:id="rId5"/>
    <p:sldId id="568" r:id="rId6"/>
    <p:sldId id="533" r:id="rId7"/>
    <p:sldId id="506" r:id="rId8"/>
    <p:sldId id="507" r:id="rId9"/>
    <p:sldId id="509" r:id="rId10"/>
    <p:sldId id="510" r:id="rId11"/>
    <p:sldId id="532" r:id="rId12"/>
    <p:sldId id="728" r:id="rId13"/>
    <p:sldId id="729" r:id="rId14"/>
    <p:sldId id="730" r:id="rId15"/>
    <p:sldId id="544" r:id="rId16"/>
    <p:sldId id="547" r:id="rId17"/>
    <p:sldId id="512" r:id="rId18"/>
    <p:sldId id="513" r:id="rId19"/>
    <p:sldId id="548" r:id="rId20"/>
    <p:sldId id="541" r:id="rId21"/>
    <p:sldId id="767" r:id="rId22"/>
    <p:sldId id="768" r:id="rId23"/>
    <p:sldId id="769" r:id="rId24"/>
    <p:sldId id="770" r:id="rId25"/>
    <p:sldId id="771" r:id="rId26"/>
    <p:sldId id="772" r:id="rId27"/>
    <p:sldId id="773" r:id="rId28"/>
    <p:sldId id="775" r:id="rId29"/>
    <p:sldId id="776" r:id="rId30"/>
    <p:sldId id="774" r:id="rId31"/>
  </p:sldIdLst>
  <p:sldSz cx="9144000" cy="6858000" type="screen4x3"/>
  <p:notesSz cx="6883400" cy="9994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9509AE-FDF3-4C82-B897-6F528183A66E}">
          <p14:sldIdLst>
            <p14:sldId id="779"/>
            <p14:sldId id="778"/>
            <p14:sldId id="567"/>
            <p14:sldId id="777"/>
            <p14:sldId id="568"/>
            <p14:sldId id="533"/>
            <p14:sldId id="506"/>
            <p14:sldId id="507"/>
            <p14:sldId id="509"/>
            <p14:sldId id="510"/>
            <p14:sldId id="532"/>
            <p14:sldId id="728"/>
            <p14:sldId id="729"/>
            <p14:sldId id="730"/>
            <p14:sldId id="544"/>
            <p14:sldId id="547"/>
            <p14:sldId id="512"/>
            <p14:sldId id="513"/>
            <p14:sldId id="548"/>
            <p14:sldId id="541"/>
            <p14:sldId id="767"/>
            <p14:sldId id="768"/>
            <p14:sldId id="769"/>
            <p14:sldId id="770"/>
            <p14:sldId id="771"/>
            <p14:sldId id="772"/>
            <p14:sldId id="773"/>
            <p14:sldId id="775"/>
            <p14:sldId id="776"/>
            <p14:sldId id="774"/>
          </p14:sldIdLst>
        </p14:section>
        <p14:section name="Untitled Section" id="{3E2FD1B3-2BFA-4FE2-BADE-BF24C270800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6FF"/>
    <a:srgbClr val="6600FF"/>
    <a:srgbClr val="3333CC"/>
    <a:srgbClr val="777777"/>
    <a:srgbClr val="9900FF"/>
    <a:srgbClr val="0000FF"/>
    <a:srgbClr val="990000"/>
    <a:srgbClr val="CC00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2" autoAdjust="0"/>
    <p:restoredTop sz="98862" autoAdjust="0"/>
  </p:normalViewPr>
  <p:slideViewPr>
    <p:cSldViewPr>
      <p:cViewPr varScale="1">
        <p:scale>
          <a:sx n="181" d="100"/>
          <a:sy n="181" d="100"/>
        </p:scale>
        <p:origin x="39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6" tIns="46139" rIns="92276" bIns="46139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6" tIns="46139" rIns="92276" bIns="4613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4838"/>
            <a:ext cx="2982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6" tIns="46139" rIns="92276" bIns="46139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49483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6" tIns="46139" rIns="92276" bIns="4613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78AFD88C-1EC3-4284-B7F3-545971EF65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0A3528-C39C-4777-A229-BEDCF581739D}" type="datetimeFigureOut">
              <a:rPr lang="nb-NO"/>
              <a:pPr>
                <a:defRPr/>
              </a:pPr>
              <a:t>21.04.2024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48213"/>
            <a:ext cx="5505450" cy="449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9325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E18C6F-F28D-463C-A874-07516DE8E65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327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49300"/>
            <a:ext cx="4997450" cy="37480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788" y="4747579"/>
            <a:ext cx="5047827" cy="44977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MORB at depleted end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Tahiti, Gough, and </a:t>
            </a:r>
            <a:r>
              <a:rPr lang="en-US" sz="1500" dirty="0">
                <a:solidFill>
                  <a:srgbClr val="FFCC00"/>
                </a:solidFill>
              </a:rPr>
              <a:t>Kerguelen at enriched end</a:t>
            </a:r>
          </a:p>
          <a:p>
            <a:r>
              <a:rPr lang="en-US" b="1" dirty="0" smtClean="0">
                <a:solidFill>
                  <a:srgbClr val="FFCC00"/>
                </a:solidFill>
              </a:rPr>
              <a:t>Truly </a:t>
            </a:r>
            <a:r>
              <a:rPr lang="en-US" b="1" dirty="0" smtClean="0">
                <a:solidFill>
                  <a:srgbClr val="00FF00"/>
                </a:solidFill>
              </a:rPr>
              <a:t>enriched</a:t>
            </a:r>
            <a:r>
              <a:rPr lang="en-US" dirty="0" smtClean="0">
                <a:solidFill>
                  <a:srgbClr val="FFCC00"/>
                </a:solidFill>
              </a:rPr>
              <a:t> over </a:t>
            </a:r>
            <a:r>
              <a:rPr lang="en-US" sz="1500" dirty="0">
                <a:solidFill>
                  <a:srgbClr val="FFCC00"/>
                </a:solidFill>
              </a:rPr>
              <a:t>Bulk Earth</a:t>
            </a:r>
          </a:p>
          <a:p>
            <a:endParaRPr lang="en-US" dirty="0" smtClean="0"/>
          </a:p>
          <a:p>
            <a:r>
              <a:rPr lang="en-US" dirty="0" smtClean="0"/>
              <a:t>Array = </a:t>
            </a:r>
            <a:r>
              <a:rPr lang="en-US" dirty="0" smtClean="0">
                <a:solidFill>
                  <a:srgbClr val="00FF00"/>
                </a:solidFill>
              </a:rPr>
              <a:t>mixing line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Two components mixed</a:t>
            </a:r>
          </a:p>
          <a:p>
            <a:pPr lvl="1"/>
            <a:r>
              <a:rPr lang="en-US" dirty="0" smtClean="0"/>
              <a:t>How mixed? As liquids?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83FC3-3715-4DAD-9DC2-1FD0CA2685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AA85-2144-4A99-9D39-BF4F052D4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857D6-6220-442B-BBB5-84EBB1A1F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58120-A614-4929-98F7-FE603974C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B9DE9-D93F-4E7E-8951-4AD8F267C0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7F5B-3ABE-431E-91D6-6B7CB5DE5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8432-0586-438A-9A99-23D759B6AF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9A9C2-654D-4BA8-AE55-60ECC3234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D05C-5EF3-43EF-BE41-8081B0D09E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8825-33DA-4B18-AB07-EE6712F5FC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4508-94AD-44AC-B441-5912C191B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E8FC17-28A5-4706-B681-CD41A5B649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580112" y="70287"/>
            <a:ext cx="3485720" cy="1138167"/>
            <a:chOff x="4881460" y="117789"/>
            <a:chExt cx="4172496" cy="1390417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986" y="122541"/>
              <a:ext cx="4155970" cy="1385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167701" y="436684"/>
              <a:ext cx="1026885" cy="306896"/>
            </a:xfrm>
            <a:prstGeom prst="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509350" y="1055427"/>
              <a:ext cx="1421084" cy="152400"/>
            </a:xfrm>
            <a:prstGeom prst="rect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97408" y="117789"/>
              <a:ext cx="1097360" cy="467224"/>
            </a:xfrm>
            <a:prstGeom prst="rect">
              <a:avLst/>
            </a:prstGeom>
            <a:noFill/>
            <a:ln w="190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81460" y="1050967"/>
              <a:ext cx="653466" cy="152455"/>
            </a:xfrm>
            <a:prstGeom prst="rect">
              <a:avLst/>
            </a:prstGeom>
            <a:noFill/>
            <a:ln w="1905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7504" y="91524"/>
            <a:ext cx="3300904" cy="887422"/>
          </a:xfrm>
          <a:prstGeom prst="rect">
            <a:avLst/>
          </a:prstGeom>
          <a:solidFill>
            <a:srgbClr val="E0E0E0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nb-NO" sz="2000" b="1" dirty="0" smtClean="0">
                <a:solidFill>
                  <a:srgbClr val="3333FF"/>
                </a:solidFill>
              </a:rPr>
              <a:t>Deep geochemical cycles 2:</a:t>
            </a:r>
          </a:p>
          <a:p>
            <a:pPr>
              <a:lnSpc>
                <a:spcPts val="2000"/>
              </a:lnSpc>
            </a:pPr>
            <a:r>
              <a:rPr lang="en-GB" dirty="0" smtClean="0">
                <a:solidFill>
                  <a:srgbClr val="3333FF"/>
                </a:solidFill>
              </a:rPr>
              <a:t>Primordial, depleted and recycled</a:t>
            </a:r>
          </a:p>
          <a:p>
            <a:pPr>
              <a:lnSpc>
                <a:spcPts val="2000"/>
              </a:lnSpc>
            </a:pPr>
            <a:r>
              <a:rPr lang="en-GB" dirty="0" smtClean="0">
                <a:solidFill>
                  <a:srgbClr val="3333FF"/>
                </a:solidFill>
              </a:rPr>
              <a:t>components in basalts</a:t>
            </a:r>
            <a:endParaRPr lang="nb-NO" dirty="0" smtClean="0">
              <a:solidFill>
                <a:srgbClr val="3333FF"/>
              </a:solidFill>
            </a:endParaRPr>
          </a:p>
        </p:txBody>
      </p:sp>
      <p:pic>
        <p:nvPicPr>
          <p:cNvPr id="25" name="Picture 2" descr="M:\pc\Dokumenter\Adobe-Illustr-figures\CEED-NHM\CEED-posters\Modern subduct-plum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" y="2165761"/>
            <a:ext cx="4942382" cy="46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80631" y="1208454"/>
            <a:ext cx="4802710" cy="3648986"/>
            <a:chOff x="4292095" y="1460704"/>
            <a:chExt cx="4802710" cy="3648986"/>
          </a:xfrm>
        </p:grpSpPr>
        <p:grpSp>
          <p:nvGrpSpPr>
            <p:cNvPr id="24" name="Group 23"/>
            <p:cNvGrpSpPr/>
            <p:nvPr/>
          </p:nvGrpSpPr>
          <p:grpSpPr>
            <a:xfrm>
              <a:off x="4292095" y="1460704"/>
              <a:ext cx="4802710" cy="3648986"/>
              <a:chOff x="4292095" y="1460704"/>
              <a:chExt cx="4802710" cy="364898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446332" y="1460704"/>
                <a:ext cx="4648473" cy="3648986"/>
                <a:chOff x="269475" y="1352490"/>
                <a:chExt cx="6725564" cy="4989238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475" y="1352490"/>
                  <a:ext cx="6725564" cy="498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Rounded Rectangle 1"/>
                <p:cNvSpPr/>
                <p:nvPr/>
              </p:nvSpPr>
              <p:spPr>
                <a:xfrm rot="20513573">
                  <a:off x="4877829" y="4506065"/>
                  <a:ext cx="267955" cy="172504"/>
                </a:xfrm>
                <a:prstGeom prst="roundRect">
                  <a:avLst/>
                </a:prstGeom>
                <a:solidFill>
                  <a:srgbClr val="C7C7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3135851" y="2344084"/>
                  <a:ext cx="451823" cy="19308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2986335" y="5766080"/>
                  <a:ext cx="360937" cy="192439"/>
                </a:xfrm>
                <a:prstGeom prst="roundRect">
                  <a:avLst/>
                </a:prstGeom>
                <a:solidFill>
                  <a:srgbClr val="C7C7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903750" y="5725488"/>
                  <a:ext cx="668417" cy="311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300" b="1" dirty="0" smtClean="0">
                      <a:solidFill>
                        <a:srgbClr val="000099"/>
                      </a:solidFill>
                    </a:rPr>
                    <a:t>DM</a:t>
                  </a:r>
                  <a:endParaRPr lang="nb-NO" sz="13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 rot="20535736">
                  <a:off x="4482015" y="4439167"/>
                  <a:ext cx="898025" cy="37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400"/>
                    </a:lnSpc>
                    <a:spcBef>
                      <a:spcPts val="0"/>
                    </a:spcBef>
                  </a:pPr>
                  <a:r>
                    <a:rPr lang="nb-NO" sz="1200" b="1" dirty="0" err="1" smtClean="0">
                      <a:solidFill>
                        <a:srgbClr val="CC0000"/>
                      </a:solidFill>
                    </a:rPr>
                    <a:t>HIMU</a:t>
                  </a:r>
                  <a:endParaRPr lang="nb-NO" sz="1200" b="1" dirty="0" smtClean="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037365" y="2343674"/>
                  <a:ext cx="775103" cy="311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300" b="1" dirty="0" err="1" smtClean="0">
                      <a:solidFill>
                        <a:srgbClr val="0099FF"/>
                      </a:solidFill>
                    </a:rPr>
                    <a:t>EM2</a:t>
                  </a:r>
                  <a:endParaRPr lang="nb-NO" sz="1300" dirty="0">
                    <a:solidFill>
                      <a:srgbClr val="0099FF"/>
                    </a:solidFill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 rot="21234630">
                  <a:off x="1873565" y="3232863"/>
                  <a:ext cx="235917" cy="19308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748282" y="3237684"/>
                  <a:ext cx="775103" cy="311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300" b="1" dirty="0" err="1" smtClean="0">
                      <a:solidFill>
                        <a:srgbClr val="FF6600"/>
                      </a:solidFill>
                    </a:rPr>
                    <a:t>EM1</a:t>
                  </a:r>
                  <a:endParaRPr lang="nb-NO" sz="1300" b="1" dirty="0">
                    <a:solidFill>
                      <a:srgbClr val="FF6600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292095" y="1499287"/>
                <a:ext cx="199702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nb-NO" sz="1500" dirty="0" smtClean="0"/>
                  <a:t>Sr-Nd-Pb isotope space</a:t>
                </a:r>
              </a:p>
              <a:p>
                <a:pPr>
                  <a:lnSpc>
                    <a:spcPts val="1500"/>
                  </a:lnSpc>
                </a:pPr>
                <a:r>
                  <a:rPr lang="nb-NO" sz="1500" dirty="0"/>
                  <a:t>3D-visualization</a:t>
                </a:r>
                <a:endParaRPr lang="en-GB" sz="1500" dirty="0"/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 rot="2018390">
              <a:off x="6845653" y="3801070"/>
              <a:ext cx="233238" cy="538430"/>
            </a:xfrm>
            <a:prstGeom prst="roundRect">
              <a:avLst/>
            </a:prstGeom>
            <a:noFill/>
            <a:ln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048844" y="3834363"/>
              <a:ext cx="233397" cy="748923"/>
              <a:chOff x="8000676" y="4930573"/>
              <a:chExt cx="233397" cy="748923"/>
            </a:xfrm>
          </p:grpSpPr>
          <p:sp>
            <p:nvSpPr>
              <p:cNvPr id="28" name="Rectangle 27"/>
              <p:cNvSpPr/>
              <p:nvPr/>
            </p:nvSpPr>
            <p:spPr>
              <a:xfrm rot="18134213">
                <a:off x="7820336" y="5208600"/>
                <a:ext cx="565424" cy="177944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8217854">
                <a:off x="7742913" y="5188336"/>
                <a:ext cx="748923" cy="233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100"/>
                  </a:lnSpc>
                  <a:spcBef>
                    <a:spcPts val="0"/>
                  </a:spcBef>
                </a:pPr>
                <a:r>
                  <a:rPr lang="nb-NO" sz="1200" b="1" dirty="0" err="1" smtClean="0">
                    <a:solidFill>
                      <a:srgbClr val="FF00FF"/>
                    </a:solidFill>
                  </a:rPr>
                  <a:t>PREMA</a:t>
                </a:r>
                <a:endParaRPr lang="nb-NO" sz="1200" b="1" dirty="0" smtClean="0">
                  <a:solidFill>
                    <a:srgbClr val="FF00FF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5041651" y="5157410"/>
            <a:ext cx="3969151" cy="1605568"/>
          </a:xfrm>
          <a:prstGeom prst="rect">
            <a:avLst/>
          </a:prstGeom>
          <a:solidFill>
            <a:srgbClr val="E0E0E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400" b="1" dirty="0" smtClean="0"/>
              <a:t>Main </a:t>
            </a:r>
            <a:r>
              <a:rPr lang="nb-NO" sz="1400" b="1" dirty="0" err="1" smtClean="0"/>
              <a:t>objective</a:t>
            </a:r>
            <a:r>
              <a:rPr lang="nb-NO" sz="1400" b="1" dirty="0" smtClean="0"/>
              <a:t> and </a:t>
            </a:r>
            <a:r>
              <a:rPr lang="nb-NO" sz="1400" b="1" dirty="0" err="1" smtClean="0"/>
              <a:t>outline</a:t>
            </a:r>
            <a:endParaRPr lang="nb-NO" sz="1400" b="1" dirty="0"/>
          </a:p>
          <a:p>
            <a:pPr>
              <a:lnSpc>
                <a:spcPts val="1800"/>
              </a:lnSpc>
            </a:pPr>
            <a:r>
              <a:rPr lang="nb-NO" sz="1200" dirty="0" err="1" smtClean="0">
                <a:solidFill>
                  <a:srgbClr val="6600FF"/>
                </a:solidFill>
              </a:rPr>
              <a:t>Review</a:t>
            </a:r>
            <a:r>
              <a:rPr lang="nb-NO" sz="1200" dirty="0" smtClean="0">
                <a:solidFill>
                  <a:srgbClr val="6600FF"/>
                </a:solidFill>
              </a:rPr>
              <a:t> </a:t>
            </a:r>
            <a:r>
              <a:rPr lang="nb-NO" sz="1200" dirty="0" err="1" smtClean="0">
                <a:solidFill>
                  <a:srgbClr val="6600FF"/>
                </a:solidFill>
              </a:rPr>
              <a:t>of</a:t>
            </a:r>
            <a:r>
              <a:rPr lang="nb-NO" sz="1200" dirty="0" smtClean="0">
                <a:solidFill>
                  <a:srgbClr val="6600FF"/>
                </a:solidFill>
              </a:rPr>
              <a:t> </a:t>
            </a:r>
            <a:r>
              <a:rPr lang="nb-NO" sz="1200" b="1" dirty="0" smtClean="0">
                <a:solidFill>
                  <a:srgbClr val="6600FF"/>
                </a:solidFill>
              </a:rPr>
              <a:t>isotope </a:t>
            </a:r>
            <a:r>
              <a:rPr lang="nb-NO" sz="1200" b="1" dirty="0" err="1" smtClean="0">
                <a:solidFill>
                  <a:srgbClr val="6600FF"/>
                </a:solidFill>
              </a:rPr>
              <a:t>geochemical</a:t>
            </a:r>
            <a:r>
              <a:rPr lang="nb-NO" sz="1200" b="1" dirty="0" smtClean="0">
                <a:solidFill>
                  <a:srgbClr val="6600FF"/>
                </a:solidFill>
              </a:rPr>
              <a:t> </a:t>
            </a:r>
            <a:r>
              <a:rPr lang="nb-NO" sz="1200" dirty="0" err="1" smtClean="0">
                <a:solidFill>
                  <a:srgbClr val="6600FF"/>
                </a:solidFill>
              </a:rPr>
              <a:t>features</a:t>
            </a:r>
            <a:r>
              <a:rPr lang="nb-NO" sz="1200" dirty="0" smtClean="0">
                <a:solidFill>
                  <a:srgbClr val="6600FF"/>
                </a:solidFill>
              </a:rPr>
              <a:t> to </a:t>
            </a:r>
            <a:r>
              <a:rPr lang="nb-NO" sz="1200" dirty="0" err="1" smtClean="0">
                <a:solidFill>
                  <a:srgbClr val="6600FF"/>
                </a:solidFill>
              </a:rPr>
              <a:t>gain</a:t>
            </a:r>
            <a:r>
              <a:rPr lang="nb-NO" sz="1200" dirty="0" smtClean="0">
                <a:solidFill>
                  <a:srgbClr val="6600FF"/>
                </a:solidFill>
              </a:rPr>
              <a:t> </a:t>
            </a:r>
            <a:r>
              <a:rPr lang="nb-NO" sz="1200" dirty="0" err="1" smtClean="0">
                <a:solidFill>
                  <a:srgbClr val="6600FF"/>
                </a:solidFill>
              </a:rPr>
              <a:t>insights</a:t>
            </a:r>
            <a:r>
              <a:rPr lang="nb-NO" sz="1200" dirty="0" smtClean="0">
                <a:solidFill>
                  <a:srgbClr val="6600FF"/>
                </a:solidFill>
              </a:rPr>
              <a:t> </a:t>
            </a:r>
            <a:r>
              <a:rPr lang="nb-NO" sz="1200" dirty="0" err="1" smtClean="0">
                <a:solidFill>
                  <a:srgbClr val="6600FF"/>
                </a:solidFill>
              </a:rPr>
              <a:t>into</a:t>
            </a:r>
            <a:r>
              <a:rPr lang="nb-NO" sz="1200" dirty="0" smtClean="0">
                <a:solidFill>
                  <a:srgbClr val="6600FF"/>
                </a:solidFill>
              </a:rPr>
              <a:t>: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primordial</a:t>
            </a:r>
            <a:r>
              <a:rPr lang="nb-NO" sz="1200" dirty="0" smtClean="0"/>
              <a:t> </a:t>
            </a:r>
            <a:r>
              <a:rPr lang="nb-NO" sz="1200" dirty="0" err="1" smtClean="0"/>
              <a:t>structure</a:t>
            </a:r>
            <a:r>
              <a:rPr lang="nb-NO" sz="1200" dirty="0" smtClean="0"/>
              <a:t> and </a:t>
            </a:r>
            <a:r>
              <a:rPr lang="nb-NO" sz="1200" dirty="0" err="1" smtClean="0"/>
              <a:t>distinct</a:t>
            </a:r>
            <a:r>
              <a:rPr lang="nb-NO" sz="1200" dirty="0" smtClean="0"/>
              <a:t> </a:t>
            </a:r>
            <a:r>
              <a:rPr lang="nb-NO" sz="1200" dirty="0" err="1" smtClean="0"/>
              <a:t>reservoirs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deep</a:t>
            </a:r>
            <a:r>
              <a:rPr lang="nb-NO" sz="1200" dirty="0" smtClean="0"/>
              <a:t> Earth</a:t>
            </a:r>
          </a:p>
          <a:p>
            <a:pPr>
              <a:lnSpc>
                <a:spcPts val="16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paths</a:t>
            </a:r>
            <a:r>
              <a:rPr lang="nb-NO" sz="1200" dirty="0" smtClean="0"/>
              <a:t> and </a:t>
            </a:r>
            <a:r>
              <a:rPr lang="nb-NO" sz="1200" dirty="0" err="1" smtClean="0"/>
              <a:t>timescales</a:t>
            </a:r>
            <a:r>
              <a:rPr lang="nb-NO" sz="1200" dirty="0" smtClean="0"/>
              <a:t> for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recycling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surface</a:t>
            </a:r>
            <a:r>
              <a:rPr lang="nb-NO" sz="1200" dirty="0" smtClean="0"/>
              <a:t> materials</a:t>
            </a:r>
          </a:p>
          <a:p>
            <a:pPr>
              <a:lnSpc>
                <a:spcPts val="16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storage</a:t>
            </a:r>
            <a:r>
              <a:rPr lang="nb-NO" sz="1200" dirty="0" smtClean="0"/>
              <a:t> locations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recycled</a:t>
            </a:r>
            <a:r>
              <a:rPr lang="nb-NO" sz="1200" dirty="0" smtClean="0"/>
              <a:t> </a:t>
            </a:r>
            <a:r>
              <a:rPr lang="nb-NO" sz="1200" dirty="0" err="1" smtClean="0"/>
              <a:t>oceanic</a:t>
            </a:r>
            <a:r>
              <a:rPr lang="nb-NO" sz="1200" dirty="0" smtClean="0"/>
              <a:t> </a:t>
            </a:r>
            <a:r>
              <a:rPr lang="nb-NO" sz="1200" dirty="0" err="1" smtClean="0"/>
              <a:t>crust</a:t>
            </a:r>
            <a:r>
              <a:rPr lang="nb-NO" sz="1200" dirty="0" smtClean="0"/>
              <a:t> and sediments</a:t>
            </a:r>
          </a:p>
          <a:p>
            <a:pPr>
              <a:lnSpc>
                <a:spcPts val="16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chemical</a:t>
            </a:r>
            <a:r>
              <a:rPr lang="nb-NO" sz="1200" dirty="0" smtClean="0"/>
              <a:t> </a:t>
            </a:r>
            <a:r>
              <a:rPr lang="nb-NO" sz="1200" dirty="0" err="1" smtClean="0"/>
              <a:t>core</a:t>
            </a:r>
            <a:r>
              <a:rPr lang="nb-NO" sz="1200" dirty="0" smtClean="0"/>
              <a:t> signals </a:t>
            </a:r>
            <a:r>
              <a:rPr lang="nb-NO" sz="1200" dirty="0" err="1" smtClean="0"/>
              <a:t>incorporated</a:t>
            </a:r>
            <a:r>
              <a:rPr lang="nb-NO" sz="1200" dirty="0" smtClean="0"/>
              <a:t> </a:t>
            </a:r>
            <a:r>
              <a:rPr lang="nb-NO" sz="1200" dirty="0" err="1" smtClean="0"/>
              <a:t>into</a:t>
            </a:r>
            <a:r>
              <a:rPr lang="nb-NO" sz="1200" dirty="0" smtClean="0"/>
              <a:t> </a:t>
            </a:r>
            <a:r>
              <a:rPr lang="nb-NO" sz="1200" dirty="0" err="1" smtClean="0"/>
              <a:t>deep</a:t>
            </a:r>
            <a:r>
              <a:rPr lang="nb-NO" sz="1200" dirty="0" smtClean="0"/>
              <a:t> </a:t>
            </a:r>
            <a:r>
              <a:rPr lang="nb-NO" sz="1200" dirty="0" err="1" smtClean="0"/>
              <a:t>plume</a:t>
            </a:r>
            <a:r>
              <a:rPr lang="nb-NO" sz="1200" dirty="0" smtClean="0"/>
              <a:t> </a:t>
            </a:r>
            <a:r>
              <a:rPr lang="nb-NO" sz="1200" dirty="0" err="1" smtClean="0"/>
              <a:t>roots</a:t>
            </a:r>
            <a:endParaRPr lang="nb-NO" sz="1200" dirty="0"/>
          </a:p>
          <a:p>
            <a:pPr>
              <a:lnSpc>
                <a:spcPts val="1600"/>
              </a:lnSpc>
            </a:pPr>
            <a:r>
              <a:rPr lang="nb-NO" sz="1200" dirty="0" smtClean="0"/>
              <a:t>- general </a:t>
            </a:r>
            <a:r>
              <a:rPr lang="nb-NO" sz="1200" dirty="0" err="1" smtClean="0"/>
              <a:t>structure</a:t>
            </a:r>
            <a:r>
              <a:rPr lang="nb-NO" sz="1200" dirty="0" smtClean="0"/>
              <a:t> and </a:t>
            </a:r>
            <a:r>
              <a:rPr lang="nb-NO" sz="1200" dirty="0" err="1" smtClean="0"/>
              <a:t>dynamics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Earth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3672" y="2240747"/>
            <a:ext cx="197201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nb-NO" sz="1500" dirty="0" err="1" smtClean="0"/>
              <a:t>Inferred</a:t>
            </a:r>
            <a:r>
              <a:rPr lang="nb-NO" sz="1500" dirty="0" smtClean="0"/>
              <a:t> </a:t>
            </a:r>
            <a:r>
              <a:rPr lang="nb-NO" sz="1500" dirty="0" err="1" smtClean="0"/>
              <a:t>structure</a:t>
            </a:r>
            <a:r>
              <a:rPr lang="nb-NO" sz="1500" dirty="0" smtClean="0"/>
              <a:t> and</a:t>
            </a:r>
          </a:p>
          <a:p>
            <a:pPr>
              <a:lnSpc>
                <a:spcPts val="1500"/>
              </a:lnSpc>
            </a:pPr>
            <a:r>
              <a:rPr lang="nb-NO" sz="1500" dirty="0"/>
              <a:t> </a:t>
            </a:r>
            <a:r>
              <a:rPr lang="nb-NO" sz="1500" dirty="0" smtClean="0"/>
              <a:t>        </a:t>
            </a:r>
            <a:r>
              <a:rPr lang="nb-NO" sz="1500" dirty="0" err="1" smtClean="0"/>
              <a:t>dynamics</a:t>
            </a:r>
            <a:r>
              <a:rPr lang="nb-NO" sz="1500" dirty="0" smtClean="0"/>
              <a:t> </a:t>
            </a:r>
            <a:r>
              <a:rPr lang="nb-NO" sz="1500" dirty="0" err="1" smtClean="0"/>
              <a:t>of</a:t>
            </a:r>
            <a:r>
              <a:rPr lang="nb-NO" sz="1500" dirty="0" smtClean="0"/>
              <a:t> </a:t>
            </a:r>
            <a:r>
              <a:rPr lang="nb-NO" sz="1500" dirty="0" err="1" smtClean="0"/>
              <a:t>the</a:t>
            </a:r>
            <a:endParaRPr lang="nb-NO" sz="1500" dirty="0" smtClean="0"/>
          </a:p>
          <a:p>
            <a:pPr>
              <a:lnSpc>
                <a:spcPts val="1500"/>
              </a:lnSpc>
            </a:pPr>
            <a:r>
              <a:rPr lang="nb-NO" sz="1500" dirty="0"/>
              <a:t> </a:t>
            </a:r>
            <a:r>
              <a:rPr lang="nb-NO" sz="1500" dirty="0" smtClean="0"/>
              <a:t>               present Earth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11" y="991770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100" dirty="0" smtClean="0"/>
              <a:t>Reidar G. Trønnes</a:t>
            </a:r>
          </a:p>
          <a:p>
            <a:pPr>
              <a:lnSpc>
                <a:spcPts val="1300"/>
              </a:lnSpc>
            </a:pPr>
            <a:r>
              <a:rPr lang="nb-NO" sz="1100" dirty="0" smtClean="0"/>
              <a:t>NHM &amp; PHAB,</a:t>
            </a:r>
          </a:p>
          <a:p>
            <a:pPr>
              <a:lnSpc>
                <a:spcPts val="1300"/>
              </a:lnSpc>
            </a:pPr>
            <a:r>
              <a:rPr lang="nb-NO" sz="1100" dirty="0" smtClean="0"/>
              <a:t>Univ. Oslo</a:t>
            </a:r>
          </a:p>
        </p:txBody>
      </p:sp>
    </p:spTree>
    <p:extLst>
      <p:ext uri="{BB962C8B-B14F-4D97-AF65-F5344CB8AC3E}">
        <p14:creationId xmlns:p14="http://schemas.microsoft.com/office/powerpoint/2010/main" val="5664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355976" y="3645024"/>
            <a:ext cx="4571459" cy="3051849"/>
            <a:chOff x="51961" y="3121024"/>
            <a:chExt cx="5364088" cy="367323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1" y="3121024"/>
              <a:ext cx="5364088" cy="367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023561" y="5069699"/>
              <a:ext cx="687059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362" name="Picture 4" descr="White-Geoch-207-206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82551"/>
            <a:ext cx="5510696" cy="313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94561" y="101560"/>
            <a:ext cx="3334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dirty="0" err="1">
                <a:solidFill>
                  <a:srgbClr val="3333FF"/>
                </a:solidFill>
              </a:rPr>
              <a:t>Lower</a:t>
            </a:r>
            <a:r>
              <a:rPr lang="nb-NO" sz="2400" dirty="0">
                <a:solidFill>
                  <a:srgbClr val="3333FF"/>
                </a:solidFill>
              </a:rPr>
              <a:t> </a:t>
            </a:r>
            <a:r>
              <a:rPr lang="nb-NO" sz="2400" dirty="0" err="1">
                <a:solidFill>
                  <a:srgbClr val="3333FF"/>
                </a:solidFill>
              </a:rPr>
              <a:t>crust</a:t>
            </a:r>
            <a:r>
              <a:rPr lang="nb-NO" sz="2400" dirty="0">
                <a:solidFill>
                  <a:srgbClr val="3333FF"/>
                </a:solidFill>
              </a:rPr>
              <a:t> </a:t>
            </a:r>
            <a:r>
              <a:rPr lang="nb-NO" sz="2400" b="1" dirty="0" smtClean="0">
                <a:solidFill>
                  <a:srgbClr val="3333FF"/>
                </a:solidFill>
              </a:rPr>
              <a:t>has </a:t>
            </a:r>
            <a:r>
              <a:rPr lang="nb-NO" sz="2400" b="1" dirty="0" err="1" smtClean="0">
                <a:solidFill>
                  <a:srgbClr val="3333FF"/>
                </a:solidFill>
              </a:rPr>
              <a:t>indeed</a:t>
            </a:r>
            <a:endParaRPr lang="nb-NO" sz="2400" dirty="0">
              <a:solidFill>
                <a:srgbClr val="3333FF"/>
              </a:solidFill>
            </a:endParaRPr>
          </a:p>
          <a:p>
            <a:r>
              <a:rPr lang="nb-NO" sz="2400" b="1" dirty="0" err="1">
                <a:solidFill>
                  <a:srgbClr val="3333FF"/>
                </a:solidFill>
              </a:rPr>
              <a:t>low</a:t>
            </a:r>
            <a:r>
              <a:rPr lang="nb-NO" sz="2400" dirty="0">
                <a:solidFill>
                  <a:srgbClr val="3333FF"/>
                </a:solidFill>
              </a:rPr>
              <a:t> </a:t>
            </a:r>
            <a:r>
              <a:rPr lang="nb-NO" sz="2400" baseline="30000" dirty="0">
                <a:solidFill>
                  <a:srgbClr val="3333FF"/>
                </a:solidFill>
              </a:rPr>
              <a:t>206/204</a:t>
            </a:r>
            <a:r>
              <a:rPr lang="nb-NO" sz="2400" dirty="0">
                <a:solidFill>
                  <a:srgbClr val="3333FF"/>
                </a:solidFill>
              </a:rPr>
              <a:t>Pb </a:t>
            </a:r>
            <a:r>
              <a:rPr lang="nb-NO" sz="2000" dirty="0" smtClean="0">
                <a:solidFill>
                  <a:srgbClr val="3333FF"/>
                </a:solidFill>
              </a:rPr>
              <a:t>(</a:t>
            </a:r>
            <a:r>
              <a:rPr lang="nb-NO" sz="2000" b="1" dirty="0" err="1" smtClean="0">
                <a:solidFill>
                  <a:srgbClr val="3333FF"/>
                </a:solidFill>
              </a:rPr>
              <a:t>un</a:t>
            </a:r>
            <a:r>
              <a:rPr lang="nb-NO" sz="2000" dirty="0" err="1" smtClean="0">
                <a:solidFill>
                  <a:srgbClr val="3333FF"/>
                </a:solidFill>
              </a:rPr>
              <a:t>radiogenic</a:t>
            </a:r>
            <a:r>
              <a:rPr lang="nb-NO" sz="20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555776" y="2276872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/>
              <a:t>White (2006,</a:t>
            </a:r>
          </a:p>
          <a:p>
            <a:r>
              <a:rPr lang="nb-NO" sz="1200" dirty="0"/>
              <a:t>  Geochemistry)</a:t>
            </a:r>
          </a:p>
        </p:txBody>
      </p:sp>
      <p:sp>
        <p:nvSpPr>
          <p:cNvPr id="185352" name="Oval 8"/>
          <p:cNvSpPr>
            <a:spLocks noChangeArrowheads="1"/>
          </p:cNvSpPr>
          <p:nvPr/>
        </p:nvSpPr>
        <p:spPr bwMode="auto">
          <a:xfrm>
            <a:off x="6461477" y="4576426"/>
            <a:ext cx="254020" cy="29094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85353" name="Oval 9"/>
          <p:cNvSpPr>
            <a:spLocks noChangeArrowheads="1"/>
          </p:cNvSpPr>
          <p:nvPr/>
        </p:nvSpPr>
        <p:spPr bwMode="auto">
          <a:xfrm rot="-1466390">
            <a:off x="5148263" y="5156647"/>
            <a:ext cx="1223962" cy="503237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85354" name="Oval 10"/>
          <p:cNvSpPr>
            <a:spLocks noChangeArrowheads="1"/>
          </p:cNvSpPr>
          <p:nvPr/>
        </p:nvSpPr>
        <p:spPr bwMode="auto">
          <a:xfrm rot="-3250847">
            <a:off x="6644056" y="4079111"/>
            <a:ext cx="935968" cy="344906"/>
          </a:xfrm>
          <a:prstGeom prst="ellips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nb-NO"/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 rot="-1434975">
            <a:off x="5423540" y="5229671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FF9900"/>
                </a:solidFill>
              </a:rPr>
              <a:t>LCC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 rot="18416586">
            <a:off x="6841112" y="395438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33CCFF"/>
                </a:solidFill>
              </a:rPr>
              <a:t>UCC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  <p:bldP spid="185353" grpId="0" animBg="1"/>
      <p:bldP spid="185354" grpId="0" animBg="1"/>
      <p:bldP spid="185355" grpId="0"/>
      <p:bldP spid="1853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1" y="34081"/>
            <a:ext cx="7589514" cy="1541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nb-NO" sz="2000" dirty="0" smtClean="0">
                <a:solidFill>
                  <a:srgbClr val="3333FF"/>
                </a:solidFill>
              </a:rPr>
              <a:t>Additional ”hidden” reservoir component for time-integrated low </a:t>
            </a:r>
            <a:r>
              <a:rPr lang="nb-NO" sz="2000" dirty="0" smtClean="0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nb-NO" sz="2000" dirty="0" smtClean="0">
                <a:solidFill>
                  <a:srgbClr val="3333FF"/>
                </a:solidFill>
              </a:rPr>
              <a:t>:</a:t>
            </a:r>
          </a:p>
          <a:p>
            <a:pPr>
              <a:lnSpc>
                <a:spcPts val="1000"/>
              </a:lnSpc>
            </a:pPr>
            <a:endParaRPr lang="nb-NO" sz="800" dirty="0" smtClean="0">
              <a:solidFill>
                <a:srgbClr val="3333FF"/>
              </a:solidFill>
            </a:endParaRPr>
          </a:p>
          <a:p>
            <a:pPr>
              <a:lnSpc>
                <a:spcPts val="1500"/>
              </a:lnSpc>
            </a:pPr>
            <a:r>
              <a:rPr lang="nb-NO" sz="1800" b="1" dirty="0" err="1" smtClean="0">
                <a:solidFill>
                  <a:srgbClr val="A50021"/>
                </a:solidFill>
              </a:rPr>
              <a:t>Sulphide</a:t>
            </a:r>
            <a:r>
              <a:rPr lang="nb-NO" sz="1800" b="1" dirty="0" smtClean="0">
                <a:solidFill>
                  <a:srgbClr val="A50021"/>
                </a:solidFill>
              </a:rPr>
              <a:t> </a:t>
            </a:r>
            <a:r>
              <a:rPr lang="nb-NO" sz="1800" b="1" dirty="0" err="1" smtClean="0">
                <a:solidFill>
                  <a:srgbClr val="A50021"/>
                </a:solidFill>
              </a:rPr>
              <a:t>inclusions</a:t>
            </a:r>
            <a:r>
              <a:rPr lang="nb-NO" sz="1800" b="1" dirty="0" smtClean="0">
                <a:solidFill>
                  <a:srgbClr val="FF0000"/>
                </a:solidFill>
              </a:rPr>
              <a:t> </a:t>
            </a:r>
            <a:r>
              <a:rPr lang="nb-NO" sz="1800" dirty="0" smtClean="0"/>
              <a:t>in </a:t>
            </a:r>
            <a:r>
              <a:rPr lang="nb-NO" sz="1800" dirty="0" err="1" smtClean="0"/>
              <a:t>depleted</a:t>
            </a:r>
            <a:r>
              <a:rPr lang="nb-NO" sz="1800" dirty="0" smtClean="0"/>
              <a:t> mantle </a:t>
            </a:r>
            <a:r>
              <a:rPr lang="nb-NO" sz="1800" dirty="0" err="1" smtClean="0"/>
              <a:t>peridotite</a:t>
            </a:r>
            <a:endParaRPr lang="nb-NO" sz="1800" dirty="0" smtClean="0"/>
          </a:p>
          <a:p>
            <a:pPr>
              <a:lnSpc>
                <a:spcPts val="2000"/>
              </a:lnSpc>
            </a:pPr>
            <a:r>
              <a:rPr lang="nb-NO" sz="1400" dirty="0" smtClean="0"/>
              <a:t>Strong melt depletion is recorded by low Re/Os-ratios and low </a:t>
            </a:r>
            <a:r>
              <a:rPr lang="nb-NO" sz="1400" baseline="30000" dirty="0" smtClean="0"/>
              <a:t>187</a:t>
            </a:r>
            <a:r>
              <a:rPr lang="nb-NO" sz="1400" dirty="0" smtClean="0"/>
              <a:t>Os/</a:t>
            </a:r>
            <a:r>
              <a:rPr lang="nb-NO" sz="1400" baseline="30000" dirty="0" smtClean="0"/>
              <a:t>188</a:t>
            </a:r>
            <a:r>
              <a:rPr lang="nb-NO" sz="1400" dirty="0" smtClean="0"/>
              <a:t>Os   </a:t>
            </a:r>
            <a:r>
              <a:rPr lang="nb-NO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b-NO" sz="1200" baseline="30000" dirty="0" smtClean="0">
                <a:solidFill>
                  <a:schemeClr val="bg1">
                    <a:lumMod val="50000"/>
                  </a:schemeClr>
                </a:solidFill>
              </a:rPr>
              <a:t>187</a:t>
            </a:r>
            <a:r>
              <a:rPr lang="nb-NO" sz="1200" dirty="0" smtClean="0">
                <a:solidFill>
                  <a:schemeClr val="bg1">
                    <a:lumMod val="50000"/>
                  </a:schemeClr>
                </a:solidFill>
              </a:rPr>
              <a:t>Re → </a:t>
            </a:r>
            <a:r>
              <a:rPr lang="nb-NO" sz="1200" baseline="30000" dirty="0" smtClean="0">
                <a:solidFill>
                  <a:schemeClr val="bg1">
                    <a:lumMod val="50000"/>
                  </a:schemeClr>
                </a:solidFill>
              </a:rPr>
              <a:t>187</a:t>
            </a:r>
            <a:r>
              <a:rPr lang="nb-NO" sz="1200" dirty="0" smtClean="0">
                <a:solidFill>
                  <a:schemeClr val="bg1">
                    <a:lumMod val="50000"/>
                  </a:schemeClr>
                </a:solidFill>
              </a:rPr>
              <a:t>Os, T</a:t>
            </a:r>
            <a:r>
              <a:rPr lang="nb-NO" sz="1200" baseline="-25000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nb-NO" sz="1200" dirty="0" smtClean="0">
                <a:solidFill>
                  <a:schemeClr val="bg1">
                    <a:lumMod val="50000"/>
                  </a:schemeClr>
                </a:solidFill>
              </a:rPr>
              <a:t>: 42 Ga) </a:t>
            </a:r>
          </a:p>
          <a:p>
            <a:pPr>
              <a:lnSpc>
                <a:spcPts val="2000"/>
              </a:lnSpc>
            </a:pPr>
            <a:r>
              <a:rPr lang="nb-NO" sz="1400" dirty="0" smtClean="0"/>
              <a:t>                                                    </a:t>
            </a:r>
            <a:r>
              <a:rPr lang="nb-NO" sz="1200" b="1" dirty="0" smtClean="0"/>
              <a:t>Re: incompatible </a:t>
            </a:r>
            <a:r>
              <a:rPr lang="nb-NO" sz="1100" dirty="0" smtClean="0"/>
              <a:t>(partitions to melt)</a:t>
            </a:r>
          </a:p>
          <a:p>
            <a:pPr>
              <a:lnSpc>
                <a:spcPts val="1600"/>
              </a:lnSpc>
            </a:pPr>
            <a:r>
              <a:rPr lang="nb-NO" sz="1100" b="1" dirty="0"/>
              <a:t> </a:t>
            </a:r>
            <a:r>
              <a:rPr lang="nb-NO" sz="1100" b="1" dirty="0" smtClean="0"/>
              <a:t>                                                                 </a:t>
            </a:r>
            <a:r>
              <a:rPr lang="nb-NO" sz="1200" b="1" dirty="0" smtClean="0"/>
              <a:t>Os: </a:t>
            </a:r>
            <a:r>
              <a:rPr lang="nb-NO" sz="1200" b="1" dirty="0" err="1" smtClean="0"/>
              <a:t>strongly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compatible</a:t>
            </a:r>
            <a:r>
              <a:rPr lang="nb-NO" sz="1200" b="1" dirty="0" smtClean="0"/>
              <a:t> </a:t>
            </a:r>
            <a:r>
              <a:rPr lang="nb-NO" sz="1200" dirty="0" smtClean="0"/>
              <a:t>in residual/</a:t>
            </a:r>
            <a:r>
              <a:rPr lang="nb-NO" sz="1200" dirty="0" err="1" smtClean="0"/>
              <a:t>refractory</a:t>
            </a:r>
            <a:r>
              <a:rPr lang="nb-NO" sz="1200" dirty="0" smtClean="0"/>
              <a:t> </a:t>
            </a:r>
            <a:r>
              <a:rPr lang="nb-NO" sz="1200" dirty="0" err="1" smtClean="0"/>
              <a:t>olivine</a:t>
            </a:r>
            <a:r>
              <a:rPr lang="nb-NO" sz="1200" dirty="0" smtClean="0"/>
              <a:t>, </a:t>
            </a:r>
            <a:r>
              <a:rPr lang="nb-NO" sz="1200" dirty="0" err="1" smtClean="0"/>
              <a:t>sulphides</a:t>
            </a:r>
            <a:r>
              <a:rPr lang="nb-NO" sz="1200" dirty="0" smtClean="0"/>
              <a:t> and Os-Ir-</a:t>
            </a:r>
            <a:r>
              <a:rPr lang="nb-NO" sz="1200" dirty="0" err="1" smtClean="0"/>
              <a:t>alloys</a:t>
            </a:r>
            <a:endParaRPr lang="nb-NO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69701" y="3080067"/>
            <a:ext cx="4674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nb-NO" dirty="0" smtClean="0"/>
              <a:t>Most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b="1" dirty="0" err="1" smtClean="0">
                <a:solidFill>
                  <a:srgbClr val="CC3300"/>
                </a:solidFill>
              </a:rPr>
              <a:t>included</a:t>
            </a:r>
            <a:r>
              <a:rPr lang="nb-NO" b="1" dirty="0" smtClean="0">
                <a:solidFill>
                  <a:srgbClr val="CC3300"/>
                </a:solidFill>
              </a:rPr>
              <a:t> </a:t>
            </a:r>
            <a:r>
              <a:rPr lang="nb-NO" b="1" dirty="0" err="1" smtClean="0">
                <a:solidFill>
                  <a:srgbClr val="CC3300"/>
                </a:solidFill>
              </a:rPr>
              <a:t>sulphides</a:t>
            </a:r>
            <a:r>
              <a:rPr lang="nb-NO" dirty="0" smtClean="0">
                <a:solidFill>
                  <a:srgbClr val="CC3300"/>
                </a:solidFill>
              </a:rPr>
              <a:t> </a:t>
            </a:r>
            <a:r>
              <a:rPr lang="nb-NO" dirty="0" smtClean="0"/>
              <a:t>have </a:t>
            </a:r>
            <a:r>
              <a:rPr lang="nb-NO" dirty="0" err="1" smtClean="0"/>
              <a:t>Pb-isotope</a:t>
            </a:r>
            <a:endParaRPr lang="nb-NO" dirty="0" smtClean="0"/>
          </a:p>
          <a:p>
            <a:pPr>
              <a:lnSpc>
                <a:spcPts val="2100"/>
              </a:lnSpc>
            </a:pPr>
            <a:r>
              <a:rPr lang="nb-NO" dirty="0" err="1" smtClean="0"/>
              <a:t>composition</a:t>
            </a:r>
            <a:r>
              <a:rPr lang="nb-NO" dirty="0" err="1"/>
              <a:t>s</a:t>
            </a:r>
            <a:r>
              <a:rPr lang="nb-NO" dirty="0" smtClean="0"/>
              <a:t> </a:t>
            </a:r>
            <a:r>
              <a:rPr lang="nb-NO" b="1" dirty="0" smtClean="0"/>
              <a:t>more </a:t>
            </a:r>
            <a:r>
              <a:rPr lang="nb-NO" b="1" dirty="0" err="1" smtClean="0"/>
              <a:t>unradiogenic</a:t>
            </a:r>
            <a:r>
              <a:rPr lang="nb-NO" b="1" dirty="0" smtClean="0"/>
              <a:t> </a:t>
            </a:r>
            <a:r>
              <a:rPr lang="nb-NO" b="1" dirty="0" err="1" smtClean="0"/>
              <a:t>than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geochron</a:t>
            </a:r>
            <a:r>
              <a:rPr lang="nb-NO" b="1" dirty="0" smtClean="0">
                <a:solidFill>
                  <a:srgbClr val="3333FF"/>
                </a:solidFill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0608" y="4844343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Burton et al.</a:t>
            </a:r>
          </a:p>
          <a:p>
            <a:r>
              <a:rPr lang="nb-NO" sz="1200" dirty="0" smtClean="0"/>
              <a:t>(2012, Nature </a:t>
            </a:r>
            <a:r>
              <a:rPr lang="nb-NO" sz="1200" dirty="0" err="1" smtClean="0"/>
              <a:t>Geosci</a:t>
            </a:r>
            <a:r>
              <a:rPr lang="nb-NO" sz="1200" dirty="0" smtClean="0"/>
              <a:t>.)</a:t>
            </a:r>
            <a:endParaRPr lang="nb-NO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" y="1715594"/>
            <a:ext cx="3977192" cy="264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283967" y="3778250"/>
            <a:ext cx="4763195" cy="3055516"/>
            <a:chOff x="4092927" y="3467100"/>
            <a:chExt cx="4954236" cy="336666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927" y="3467100"/>
              <a:ext cx="4954236" cy="336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1015703">
              <a:off x="7852248" y="4451863"/>
              <a:ext cx="607229" cy="412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nb-NO" sz="900" b="1" dirty="0" err="1" smtClean="0">
                  <a:solidFill>
                    <a:srgbClr val="003399"/>
                  </a:solidFill>
                </a:rPr>
                <a:t>MORB</a:t>
              </a:r>
              <a:r>
                <a:rPr lang="nb-NO" sz="900" b="1" dirty="0" smtClean="0">
                  <a:solidFill>
                    <a:srgbClr val="003399"/>
                  </a:solidFill>
                </a:rPr>
                <a:t>,</a:t>
              </a:r>
            </a:p>
            <a:p>
              <a:pPr>
                <a:lnSpc>
                  <a:spcPts val="1100"/>
                </a:lnSpc>
              </a:pPr>
              <a:r>
                <a:rPr lang="nb-NO" sz="900" b="1" dirty="0" err="1" smtClean="0">
                  <a:solidFill>
                    <a:srgbClr val="003399"/>
                  </a:solidFill>
                </a:rPr>
                <a:t>10-17°N</a:t>
              </a:r>
              <a:endParaRPr lang="en-GB" sz="900" b="1" dirty="0">
                <a:solidFill>
                  <a:srgbClr val="003399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34593">
              <a:off x="6814547" y="3851501"/>
              <a:ext cx="705083" cy="24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900" dirty="0" err="1" smtClean="0"/>
                <a:t>Geochron</a:t>
              </a:r>
              <a:endParaRPr lang="en-GB" sz="9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1242336">
              <a:off x="7230902" y="4720984"/>
              <a:ext cx="652246" cy="384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nb-NO" sz="900" b="1" dirty="0" smtClean="0">
                  <a:solidFill>
                    <a:srgbClr val="0099FF"/>
                  </a:solidFill>
                </a:rPr>
                <a:t>  </a:t>
              </a:r>
              <a:r>
                <a:rPr lang="nb-NO" sz="900" b="1" dirty="0" err="1" smtClean="0">
                  <a:solidFill>
                    <a:srgbClr val="0099FF"/>
                  </a:solidFill>
                </a:rPr>
                <a:t>Aver</a:t>
              </a:r>
              <a:r>
                <a:rPr lang="nb-NO" sz="900" b="1" dirty="0" smtClean="0">
                  <a:solidFill>
                    <a:srgbClr val="0099FF"/>
                  </a:solidFill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nb-NO" sz="900" b="1" dirty="0" err="1" smtClean="0">
                  <a:solidFill>
                    <a:srgbClr val="0099FF"/>
                  </a:solidFill>
                </a:rPr>
                <a:t>NMORB</a:t>
              </a:r>
              <a:endParaRPr lang="en-GB" sz="900" b="1" dirty="0">
                <a:solidFill>
                  <a:srgbClr val="0099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37280" y="4261781"/>
              <a:ext cx="380232" cy="233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nb-NO" sz="1050" b="1" dirty="0" smtClean="0">
                  <a:solidFill>
                    <a:srgbClr val="009900"/>
                  </a:solidFill>
                </a:rPr>
                <a:t>CC</a:t>
              </a:r>
              <a:endParaRPr lang="en-GB" sz="1050" b="1" dirty="0">
                <a:solidFill>
                  <a:srgbClr val="0099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683474">
              <a:off x="7229982" y="3856685"/>
              <a:ext cx="738946" cy="384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nb-NO" sz="900" b="1" dirty="0" smtClean="0">
                  <a:solidFill>
                    <a:srgbClr val="CCCC00"/>
                  </a:solidFill>
                </a:rPr>
                <a:t>Interstitial</a:t>
              </a:r>
            </a:p>
            <a:p>
              <a:pPr>
                <a:lnSpc>
                  <a:spcPts val="1000"/>
                </a:lnSpc>
              </a:pPr>
              <a:r>
                <a:rPr lang="nb-NO" sz="900" b="1" dirty="0" smtClean="0">
                  <a:solidFill>
                    <a:srgbClr val="CCCC00"/>
                  </a:solidFill>
                </a:rPr>
                <a:t>sulphides</a:t>
              </a:r>
              <a:endParaRPr lang="en-GB" sz="900" b="1" dirty="0">
                <a:solidFill>
                  <a:srgbClr val="CCCC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266179">
              <a:off x="8078170" y="3698640"/>
              <a:ext cx="722273" cy="329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nb-NO" sz="900" b="1" dirty="0" smtClean="0">
                  <a:solidFill>
                    <a:srgbClr val="6600CC"/>
                  </a:solidFill>
                </a:rPr>
                <a:t>N Atlantic</a:t>
              </a:r>
            </a:p>
            <a:p>
              <a:pPr>
                <a:lnSpc>
                  <a:spcPts val="800"/>
                </a:lnSpc>
              </a:pPr>
              <a:r>
                <a:rPr lang="nb-NO" sz="900" b="1" dirty="0" err="1" smtClean="0">
                  <a:solidFill>
                    <a:srgbClr val="6600CC"/>
                  </a:solidFill>
                </a:rPr>
                <a:t>seawater</a:t>
              </a:r>
              <a:endParaRPr lang="en-GB" sz="900" b="1" dirty="0">
                <a:solidFill>
                  <a:srgbClr val="6600CC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1114227" y="2550707"/>
            <a:ext cx="717550" cy="1016000"/>
          </a:xfrm>
          <a:custGeom>
            <a:avLst/>
            <a:gdLst>
              <a:gd name="connsiteX0" fmla="*/ 717550 w 717550"/>
              <a:gd name="connsiteY0" fmla="*/ 0 h 1016000"/>
              <a:gd name="connsiteX1" fmla="*/ 609600 w 717550"/>
              <a:gd name="connsiteY1" fmla="*/ 330200 h 1016000"/>
              <a:gd name="connsiteX2" fmla="*/ 381000 w 717550"/>
              <a:gd name="connsiteY2" fmla="*/ 730250 h 1016000"/>
              <a:gd name="connsiteX3" fmla="*/ 0 w 717550"/>
              <a:gd name="connsiteY3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50" h="1016000">
                <a:moveTo>
                  <a:pt x="717550" y="0"/>
                </a:moveTo>
                <a:cubicBezTo>
                  <a:pt x="691621" y="104246"/>
                  <a:pt x="665692" y="208492"/>
                  <a:pt x="609600" y="330200"/>
                </a:cubicBezTo>
                <a:cubicBezTo>
                  <a:pt x="553508" y="451908"/>
                  <a:pt x="482600" y="615950"/>
                  <a:pt x="381000" y="730250"/>
                </a:cubicBezTo>
                <a:cubicBezTo>
                  <a:pt x="279400" y="844550"/>
                  <a:pt x="139700" y="930275"/>
                  <a:pt x="0" y="101600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 rot="18900000">
            <a:off x="1272193" y="3189656"/>
            <a:ext cx="6944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nb-NO" sz="900" dirty="0" smtClean="0">
                <a:solidFill>
                  <a:srgbClr val="FF0000"/>
                </a:solidFill>
              </a:rPr>
              <a:t>1.8-1.9 </a:t>
            </a:r>
            <a:r>
              <a:rPr lang="nb-NO" sz="900" dirty="0" err="1" smtClean="0">
                <a:solidFill>
                  <a:srgbClr val="FF0000"/>
                </a:solidFill>
              </a:rPr>
              <a:t>Ma</a:t>
            </a:r>
            <a:endParaRPr lang="nb-NO" sz="900" dirty="0">
              <a:solidFill>
                <a:srgbClr val="FF0000"/>
              </a:solidFill>
            </a:endParaRPr>
          </a:p>
          <a:p>
            <a:pPr>
              <a:lnSpc>
                <a:spcPts val="900"/>
              </a:lnSpc>
            </a:pPr>
            <a:r>
              <a:rPr lang="nb-NO" sz="900" dirty="0" err="1" smtClean="0">
                <a:solidFill>
                  <a:srgbClr val="FF0000"/>
                </a:solidFill>
              </a:rPr>
              <a:t>model</a:t>
            </a:r>
            <a:r>
              <a:rPr lang="nb-NO" sz="900" dirty="0" smtClean="0">
                <a:solidFill>
                  <a:srgbClr val="FF0000"/>
                </a:solidFill>
              </a:rPr>
              <a:t> age</a:t>
            </a:r>
            <a:endParaRPr lang="en-GB" sz="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9"/>
          <p:cNvSpPr txBox="1">
            <a:spLocks noChangeArrowheads="1"/>
          </p:cNvSpPr>
          <p:nvPr/>
        </p:nvSpPr>
        <p:spPr bwMode="auto">
          <a:xfrm>
            <a:off x="57600" y="1532842"/>
            <a:ext cx="5000873" cy="129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nb-NO" sz="1800" dirty="0"/>
              <a:t>- </a:t>
            </a:r>
            <a:r>
              <a:rPr lang="nb-NO" sz="1800" dirty="0" smtClean="0"/>
              <a:t>residual </a:t>
            </a:r>
            <a:r>
              <a:rPr lang="nb-NO" sz="1800" dirty="0" err="1"/>
              <a:t>olivine</a:t>
            </a:r>
            <a:r>
              <a:rPr lang="nb-NO" sz="1800" dirty="0"/>
              <a:t> </a:t>
            </a:r>
            <a:r>
              <a:rPr lang="nb-NO" sz="1800" dirty="0" err="1" smtClean="0"/>
              <a:t>may</a:t>
            </a:r>
            <a:r>
              <a:rPr lang="nb-NO" sz="1800" dirty="0" smtClean="0"/>
              <a:t> be </a:t>
            </a:r>
            <a:r>
              <a:rPr lang="nb-NO" sz="1800" dirty="0" err="1" smtClean="0"/>
              <a:t>eliminated</a:t>
            </a:r>
            <a:r>
              <a:rPr lang="nb-NO" sz="1800" dirty="0" smtClean="0"/>
              <a:t> from</a:t>
            </a:r>
          </a:p>
          <a:p>
            <a:pPr>
              <a:lnSpc>
                <a:spcPts val="2000"/>
              </a:lnSpc>
            </a:pPr>
            <a:r>
              <a:rPr lang="nb-NO" sz="1800" dirty="0" smtClean="0"/>
              <a:t>  </a:t>
            </a:r>
            <a:r>
              <a:rPr lang="nb-NO" sz="1800" dirty="0" err="1" smtClean="0"/>
              <a:t>metasomatized</a:t>
            </a:r>
            <a:r>
              <a:rPr lang="nb-NO" sz="1800" dirty="0" smtClean="0"/>
              <a:t> garnet-</a:t>
            </a:r>
            <a:r>
              <a:rPr lang="nb-NO" sz="1800" dirty="0" err="1" smtClean="0"/>
              <a:t>pyroxenite</a:t>
            </a:r>
            <a:r>
              <a:rPr lang="nb-NO" sz="1800" dirty="0" smtClean="0"/>
              <a:t> </a:t>
            </a:r>
            <a:r>
              <a:rPr lang="nb-NO" sz="1800" dirty="0"/>
              <a:t>melting </a:t>
            </a:r>
            <a:r>
              <a:rPr lang="nb-NO" sz="1800" dirty="0" err="1"/>
              <a:t>source</a:t>
            </a:r>
            <a:endParaRPr lang="nb-NO" sz="1800" dirty="0"/>
          </a:p>
          <a:p>
            <a:pPr>
              <a:lnSpc>
                <a:spcPts val="3200"/>
              </a:lnSpc>
            </a:pPr>
            <a:r>
              <a:rPr lang="nb-NO" sz="1600" dirty="0" smtClean="0">
                <a:solidFill>
                  <a:srgbClr val="FF0000"/>
                </a:solidFill>
                <a:sym typeface="Symbol" pitchFamily="18" charset="2"/>
              </a:rPr>
              <a:t>     </a:t>
            </a:r>
            <a:r>
              <a:rPr lang="nb-NO" sz="1600" dirty="0" err="1">
                <a:solidFill>
                  <a:srgbClr val="FF0000"/>
                </a:solidFill>
                <a:sym typeface="Symbol" pitchFamily="18" charset="2"/>
              </a:rPr>
              <a:t>poor</a:t>
            </a:r>
            <a:r>
              <a:rPr lang="nb-NO" sz="16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nb-NO" sz="1600" dirty="0" err="1">
                <a:solidFill>
                  <a:srgbClr val="FF0000"/>
                </a:solidFill>
                <a:sym typeface="Symbol" pitchFamily="18" charset="2"/>
              </a:rPr>
              <a:t>retention</a:t>
            </a:r>
            <a:r>
              <a:rPr lang="nb-NO" sz="16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nb-NO" sz="1600" dirty="0" err="1">
                <a:solidFill>
                  <a:srgbClr val="FF0000"/>
                </a:solidFill>
                <a:sym typeface="Symbol" pitchFamily="18" charset="2"/>
              </a:rPr>
              <a:t>of</a:t>
            </a:r>
            <a:r>
              <a:rPr lang="nb-NO" sz="1600" dirty="0">
                <a:solidFill>
                  <a:srgbClr val="FF0000"/>
                </a:solidFill>
                <a:sym typeface="Symbol" pitchFamily="18" charset="2"/>
              </a:rPr>
              <a:t>  Ni </a:t>
            </a:r>
            <a:r>
              <a:rPr lang="nb-NO" sz="1600" dirty="0" smtClean="0">
                <a:solidFill>
                  <a:srgbClr val="FF0000"/>
                </a:solidFill>
                <a:sym typeface="Symbol" pitchFamily="18" charset="2"/>
              </a:rPr>
              <a:t>and </a:t>
            </a:r>
            <a:r>
              <a:rPr lang="nb-NO" sz="1600" dirty="0" err="1" smtClean="0">
                <a:solidFill>
                  <a:srgbClr val="FF0000"/>
                </a:solidFill>
                <a:sym typeface="Symbol" pitchFamily="18" charset="2"/>
              </a:rPr>
              <a:t>Cr</a:t>
            </a:r>
            <a:r>
              <a:rPr lang="nb-NO" sz="1600" dirty="0" smtClean="0">
                <a:solidFill>
                  <a:srgbClr val="FF0000"/>
                </a:solidFill>
                <a:sym typeface="Symbol" pitchFamily="18" charset="2"/>
              </a:rPr>
              <a:t> in </a:t>
            </a:r>
            <a:r>
              <a:rPr lang="nb-NO" sz="1600" dirty="0" err="1">
                <a:solidFill>
                  <a:srgbClr val="FF0000"/>
                </a:solidFill>
                <a:sym typeface="Symbol" pitchFamily="18" charset="2"/>
              </a:rPr>
              <a:t>the</a:t>
            </a:r>
            <a:r>
              <a:rPr lang="nb-NO" sz="16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nb-NO" sz="1600" dirty="0" err="1">
                <a:solidFill>
                  <a:srgbClr val="FF0000"/>
                </a:solidFill>
                <a:sym typeface="Symbol" pitchFamily="18" charset="2"/>
              </a:rPr>
              <a:t>source</a:t>
            </a:r>
            <a:endParaRPr lang="nb-NO" sz="1600" dirty="0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nb-NO" sz="2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nb-NO" sz="2000" dirty="0" smtClean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nb-NO" sz="1600" dirty="0" smtClean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nb-NO" sz="1600" dirty="0" smtClean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high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Ni-conc</a:t>
            </a:r>
            <a:r>
              <a:rPr lang="nb-NO" sz="1600" dirty="0">
                <a:solidFill>
                  <a:srgbClr val="FF0000"/>
                </a:solidFill>
              </a:rPr>
              <a:t>. in melt </a:t>
            </a:r>
            <a:r>
              <a:rPr lang="nb-NO" sz="1600" b="1" dirty="0">
                <a:solidFill>
                  <a:srgbClr val="FF0000"/>
                </a:solidFill>
              </a:rPr>
              <a:t>and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olivine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phenocrysts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94964" y="30372"/>
            <a:ext cx="3924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nb-NO" sz="1600" b="1" dirty="0" err="1">
                <a:solidFill>
                  <a:srgbClr val="000000"/>
                </a:solidFill>
              </a:rPr>
              <a:t>Sobolev</a:t>
            </a:r>
            <a:r>
              <a:rPr lang="nb-NO" sz="1600" b="1" dirty="0">
                <a:solidFill>
                  <a:srgbClr val="000000"/>
                </a:solidFill>
              </a:rPr>
              <a:t> et al. </a:t>
            </a:r>
            <a:r>
              <a:rPr lang="nb-NO" sz="1600" dirty="0">
                <a:solidFill>
                  <a:srgbClr val="000000"/>
                </a:solidFill>
              </a:rPr>
              <a:t>(2005, Nature; 2007, Science):</a:t>
            </a:r>
            <a:endParaRPr lang="nb-NO" sz="1600" dirty="0"/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113200" y="419318"/>
            <a:ext cx="4523995" cy="3970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nb-NO" sz="2200">
                <a:solidFill>
                  <a:srgbClr val="3333FF"/>
                </a:solidFill>
              </a:rPr>
              <a:t>Minor elements in olivine phenocrysts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7227" y="1020584"/>
            <a:ext cx="2576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 dirty="0"/>
              <a:t>- </a:t>
            </a:r>
            <a:r>
              <a:rPr lang="nb-NO" sz="1800" dirty="0" err="1"/>
              <a:t>reflect</a:t>
            </a:r>
            <a:r>
              <a:rPr lang="nb-NO" sz="1800" dirty="0"/>
              <a:t> melt </a:t>
            </a:r>
            <a:r>
              <a:rPr lang="nb-NO" sz="1800" dirty="0" err="1"/>
              <a:t>composition</a:t>
            </a:r>
            <a:endParaRPr lang="nb-NO" sz="1800" dirty="0"/>
          </a:p>
        </p:txBody>
      </p:sp>
      <p:pic>
        <p:nvPicPr>
          <p:cNvPr id="21" name="Picture 5" descr="Sobolev-Sci07-mod-si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247" y="806530"/>
            <a:ext cx="1447800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204184" y="4943345"/>
            <a:ext cx="14590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 err="1">
                <a:solidFill>
                  <a:srgbClr val="FF0000"/>
                </a:solidFill>
              </a:rPr>
              <a:t>Eclogite</a:t>
            </a:r>
            <a:r>
              <a:rPr lang="nb-NO" dirty="0">
                <a:solidFill>
                  <a:srgbClr val="FF0000"/>
                </a:solidFill>
              </a:rPr>
              <a:t> lenses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 rot="-5400000">
            <a:off x="6141860" y="5901525"/>
            <a:ext cx="1178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dirty="0" err="1">
                <a:solidFill>
                  <a:srgbClr val="0000FF"/>
                </a:solidFill>
              </a:rPr>
              <a:t>Peridotite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 flipV="1">
            <a:off x="6444205" y="3632864"/>
            <a:ext cx="780203" cy="86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173695" y="4368692"/>
            <a:ext cx="1368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600" dirty="0" err="1">
                <a:solidFill>
                  <a:srgbClr val="FF0000"/>
                </a:solidFill>
              </a:rPr>
              <a:t>Eclogite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melts</a:t>
            </a:r>
            <a:endParaRPr lang="nb-NO" sz="16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027761" y="2535945"/>
            <a:ext cx="1810111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nb-NO" sz="1300" dirty="0" smtClean="0">
                <a:solidFill>
                  <a:srgbClr val="000000"/>
                </a:solidFill>
              </a:rPr>
              <a:t>First-stage Si-</a:t>
            </a:r>
            <a:r>
              <a:rPr lang="nb-NO" sz="1300" dirty="0" err="1" smtClean="0">
                <a:solidFill>
                  <a:srgbClr val="000000"/>
                </a:solidFill>
              </a:rPr>
              <a:t>rich</a:t>
            </a:r>
            <a:r>
              <a:rPr lang="nb-NO" sz="1300" dirty="0" smtClean="0">
                <a:solidFill>
                  <a:srgbClr val="000000"/>
                </a:solidFill>
              </a:rPr>
              <a:t> </a:t>
            </a:r>
            <a:r>
              <a:rPr lang="nb-NO" sz="1300" dirty="0" err="1" smtClean="0">
                <a:solidFill>
                  <a:srgbClr val="000000"/>
                </a:solidFill>
              </a:rPr>
              <a:t>melts</a:t>
            </a:r>
            <a:endParaRPr lang="nb-NO" sz="1300" dirty="0" smtClean="0">
              <a:solidFill>
                <a:srgbClr val="000000"/>
              </a:solidFill>
            </a:endParaRPr>
          </a:p>
          <a:p>
            <a:pPr>
              <a:lnSpc>
                <a:spcPts val="1500"/>
              </a:lnSpc>
            </a:pPr>
            <a:r>
              <a:rPr lang="nb-NO" sz="1300" dirty="0" err="1" smtClean="0">
                <a:solidFill>
                  <a:srgbClr val="000000"/>
                </a:solidFill>
              </a:rPr>
              <a:t>migrate</a:t>
            </a:r>
            <a:r>
              <a:rPr lang="nb-NO" sz="1300" dirty="0" smtClean="0">
                <a:solidFill>
                  <a:srgbClr val="000000"/>
                </a:solidFill>
              </a:rPr>
              <a:t> </a:t>
            </a:r>
            <a:r>
              <a:rPr lang="nb-NO" sz="1300" dirty="0" err="1" smtClean="0">
                <a:solidFill>
                  <a:srgbClr val="000000"/>
                </a:solidFill>
              </a:rPr>
              <a:t>upwards</a:t>
            </a:r>
            <a:r>
              <a:rPr lang="nb-NO" sz="1300" dirty="0" smtClean="0">
                <a:solidFill>
                  <a:srgbClr val="000000"/>
                </a:solidFill>
              </a:rPr>
              <a:t> and</a:t>
            </a:r>
            <a:endParaRPr lang="nb-NO" sz="1300" dirty="0">
              <a:solidFill>
                <a:srgbClr val="000000"/>
              </a:solidFill>
            </a:endParaRPr>
          </a:p>
          <a:p>
            <a:pPr>
              <a:lnSpc>
                <a:spcPts val="1500"/>
              </a:lnSpc>
            </a:pPr>
            <a:r>
              <a:rPr lang="nb-NO" sz="1300" dirty="0" err="1" smtClean="0">
                <a:solidFill>
                  <a:srgbClr val="000000"/>
                </a:solidFill>
              </a:rPr>
              <a:t>react</a:t>
            </a:r>
            <a:r>
              <a:rPr lang="nb-NO" sz="1300" dirty="0" smtClean="0">
                <a:solidFill>
                  <a:srgbClr val="000000"/>
                </a:solidFill>
              </a:rPr>
              <a:t> </a:t>
            </a:r>
            <a:r>
              <a:rPr lang="nb-NO" sz="1300" dirty="0" err="1">
                <a:solidFill>
                  <a:srgbClr val="000000"/>
                </a:solidFill>
              </a:rPr>
              <a:t>with</a:t>
            </a:r>
            <a:r>
              <a:rPr lang="nb-NO" sz="1300" dirty="0">
                <a:solidFill>
                  <a:srgbClr val="000000"/>
                </a:solidFill>
              </a:rPr>
              <a:t> </a:t>
            </a:r>
            <a:r>
              <a:rPr lang="nb-NO" sz="1300" dirty="0" err="1">
                <a:solidFill>
                  <a:srgbClr val="000000"/>
                </a:solidFill>
              </a:rPr>
              <a:t>peridotite</a:t>
            </a:r>
            <a:r>
              <a:rPr lang="nb-NO" sz="1300" dirty="0">
                <a:solidFill>
                  <a:srgbClr val="000000"/>
                </a:solidFill>
              </a:rPr>
              <a:t> </a:t>
            </a:r>
            <a:r>
              <a:rPr lang="nb-NO" sz="1300" dirty="0" smtClean="0">
                <a:solidFill>
                  <a:srgbClr val="000000"/>
                </a:solidFill>
              </a:rPr>
              <a:t>to</a:t>
            </a:r>
            <a:endParaRPr lang="nb-NO" sz="1300" dirty="0">
              <a:solidFill>
                <a:srgbClr val="000000"/>
              </a:solidFill>
            </a:endParaRPr>
          </a:p>
          <a:p>
            <a:pPr>
              <a:lnSpc>
                <a:spcPts val="1500"/>
              </a:lnSpc>
            </a:pPr>
            <a:r>
              <a:rPr lang="nb-NO" sz="1300" dirty="0" smtClean="0">
                <a:solidFill>
                  <a:srgbClr val="000000"/>
                </a:solidFill>
              </a:rPr>
              <a:t>form </a:t>
            </a:r>
            <a:r>
              <a:rPr lang="nb-NO" sz="1300" dirty="0" err="1" smtClean="0">
                <a:solidFill>
                  <a:srgbClr val="000000"/>
                </a:solidFill>
              </a:rPr>
              <a:t>metasomatic</a:t>
            </a:r>
            <a:endParaRPr lang="nb-NO" sz="1300" dirty="0" smtClean="0">
              <a:solidFill>
                <a:srgbClr val="000000"/>
              </a:solidFill>
            </a:endParaRPr>
          </a:p>
          <a:p>
            <a:pPr>
              <a:lnSpc>
                <a:spcPts val="1500"/>
              </a:lnSpc>
            </a:pPr>
            <a:r>
              <a:rPr lang="nb-NO" sz="1300" dirty="0" smtClean="0">
                <a:solidFill>
                  <a:srgbClr val="000000"/>
                </a:solidFill>
              </a:rPr>
              <a:t>garnet-</a:t>
            </a:r>
            <a:r>
              <a:rPr lang="nb-NO" sz="1300" dirty="0" err="1" smtClean="0">
                <a:solidFill>
                  <a:srgbClr val="000000"/>
                </a:solidFill>
              </a:rPr>
              <a:t>pyroxenite</a:t>
            </a:r>
            <a:endParaRPr lang="nb-NO" sz="13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6098019" y="2117970"/>
            <a:ext cx="1029610" cy="146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6325605" y="2774462"/>
            <a:ext cx="770763" cy="3195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H="1" flipV="1">
            <a:off x="6694297" y="1717755"/>
            <a:ext cx="402071" cy="22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044521" y="1943315"/>
            <a:ext cx="20097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dirty="0">
                <a:solidFill>
                  <a:srgbClr val="000000"/>
                </a:solidFill>
              </a:rPr>
              <a:t>melts from </a:t>
            </a:r>
            <a:r>
              <a:rPr lang="nb-NO" sz="1400" dirty="0" err="1">
                <a:solidFill>
                  <a:srgbClr val="000000"/>
                </a:solidFill>
              </a:rPr>
              <a:t>ga-pyroxenite</a:t>
            </a:r>
            <a:endParaRPr lang="nb-NO" sz="14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044521" y="1574268"/>
            <a:ext cx="1700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dirty="0" err="1"/>
              <a:t>melts</a:t>
            </a:r>
            <a:r>
              <a:rPr lang="nb-NO" sz="1400" dirty="0"/>
              <a:t> from </a:t>
            </a:r>
            <a:r>
              <a:rPr lang="nb-NO" sz="1400" dirty="0" err="1"/>
              <a:t>peridotite</a:t>
            </a:r>
            <a:endParaRPr lang="nb-NO" sz="1400" dirty="0">
              <a:sym typeface="Symbol" pitchFamily="18" charset="2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980047" y="1073871"/>
            <a:ext cx="2029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nb-NO" sz="1600" b="1" dirty="0" err="1">
                <a:solidFill>
                  <a:srgbClr val="0066FF"/>
                </a:solidFill>
              </a:rPr>
              <a:t>Erupted</a:t>
            </a:r>
            <a:r>
              <a:rPr lang="nb-NO" sz="1600" b="1" dirty="0">
                <a:solidFill>
                  <a:srgbClr val="0066FF"/>
                </a:solidFill>
              </a:rPr>
              <a:t> magmas </a:t>
            </a:r>
            <a:r>
              <a:rPr lang="nb-NO" sz="1600" b="1" dirty="0" err="1">
                <a:solidFill>
                  <a:srgbClr val="0066FF"/>
                </a:solidFill>
              </a:rPr>
              <a:t>are</a:t>
            </a:r>
            <a:endParaRPr lang="nb-NO" sz="1600" b="1" dirty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600" dirty="0">
                <a:solidFill>
                  <a:srgbClr val="0066FF"/>
                </a:solidFill>
              </a:rPr>
              <a:t> </a:t>
            </a:r>
            <a:r>
              <a:rPr lang="nb-NO" sz="1600" b="1" dirty="0" err="1">
                <a:solidFill>
                  <a:srgbClr val="0066FF"/>
                </a:solidFill>
              </a:rPr>
              <a:t>mixtures</a:t>
            </a:r>
            <a:r>
              <a:rPr lang="nb-NO" sz="1600" b="1" dirty="0">
                <a:solidFill>
                  <a:srgbClr val="0066FF"/>
                </a:solidFill>
              </a:rPr>
              <a:t> of:</a:t>
            </a:r>
            <a:endParaRPr lang="nb-NO" sz="1600" b="1" dirty="0">
              <a:solidFill>
                <a:srgbClr val="0066FF"/>
              </a:solidFill>
              <a:sym typeface="Symbol" pitchFamily="18" charset="2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198906" y="1773586"/>
            <a:ext cx="407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</a:rPr>
              <a:t>and</a:t>
            </a:r>
            <a:endParaRPr lang="nb-NO" sz="12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6973683" y="3592570"/>
            <a:ext cx="20129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nb-NO" sz="1200" dirty="0">
                <a:solidFill>
                  <a:srgbClr val="000000"/>
                </a:solidFill>
              </a:rPr>
              <a:t>Mg</a:t>
            </a:r>
            <a:r>
              <a:rPr lang="nb-NO" sz="1200" baseline="-25000" dirty="0">
                <a:solidFill>
                  <a:srgbClr val="000000"/>
                </a:solidFill>
              </a:rPr>
              <a:t>2</a:t>
            </a:r>
            <a:r>
              <a:rPr lang="nb-NO" sz="1200" dirty="0">
                <a:solidFill>
                  <a:srgbClr val="000000"/>
                </a:solidFill>
              </a:rPr>
              <a:t>SiO</a:t>
            </a:r>
            <a:r>
              <a:rPr lang="nb-NO" sz="1200" baseline="-25000" dirty="0">
                <a:solidFill>
                  <a:srgbClr val="000000"/>
                </a:solidFill>
              </a:rPr>
              <a:t>4</a:t>
            </a:r>
            <a:r>
              <a:rPr lang="nb-NO" sz="1200" dirty="0">
                <a:solidFill>
                  <a:srgbClr val="000000"/>
                </a:solidFill>
              </a:rPr>
              <a:t> + SiO</a:t>
            </a:r>
            <a:r>
              <a:rPr lang="nb-NO" sz="1200" baseline="-25000" dirty="0">
                <a:solidFill>
                  <a:srgbClr val="000000"/>
                </a:solidFill>
              </a:rPr>
              <a:t>2</a:t>
            </a:r>
            <a:r>
              <a:rPr lang="nb-NO" sz="1200" dirty="0">
                <a:solidFill>
                  <a:srgbClr val="000000"/>
                </a:solidFill>
              </a:rPr>
              <a:t> = 2 MgSiO</a:t>
            </a:r>
            <a:r>
              <a:rPr lang="nb-NO" sz="1200" baseline="-25000" dirty="0">
                <a:solidFill>
                  <a:srgbClr val="000000"/>
                </a:solidFill>
              </a:rPr>
              <a:t>3</a:t>
            </a:r>
            <a:r>
              <a:rPr lang="nb-NO" sz="1200" dirty="0">
                <a:solidFill>
                  <a:srgbClr val="000000"/>
                </a:solidFill>
              </a:rPr>
              <a:t> </a:t>
            </a:r>
            <a:endParaRPr lang="nb-NO" sz="12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H="1" flipV="1">
            <a:off x="6084167" y="3978080"/>
            <a:ext cx="1146726" cy="60040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 flipV="1">
            <a:off x="6478621" y="5019471"/>
            <a:ext cx="784698" cy="843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6084166" y="5155660"/>
            <a:ext cx="1179152" cy="4086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72297" y="1914769"/>
            <a:ext cx="72" cy="4390074"/>
          </a:xfrm>
          <a:prstGeom prst="straightConnector1">
            <a:avLst/>
          </a:prstGeom>
          <a:ln w="101600">
            <a:solidFill>
              <a:srgbClr val="99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6159" y="127602"/>
            <a:ext cx="31900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nb-NO" b="1" dirty="0" err="1" smtClean="0">
                <a:solidFill>
                  <a:srgbClr val="0066FF"/>
                </a:solidFill>
              </a:rPr>
              <a:t>Section</a:t>
            </a:r>
            <a:r>
              <a:rPr lang="nb-NO" b="1" dirty="0" smtClean="0">
                <a:solidFill>
                  <a:srgbClr val="0066FF"/>
                </a:solidFill>
              </a:rPr>
              <a:t> of rising </a:t>
            </a:r>
            <a:r>
              <a:rPr lang="nb-NO" b="1" dirty="0" err="1" smtClean="0">
                <a:solidFill>
                  <a:srgbClr val="0066FF"/>
                </a:solidFill>
              </a:rPr>
              <a:t>lithosphere</a:t>
            </a:r>
            <a:endParaRPr lang="nb-NO" b="1" dirty="0">
              <a:solidFill>
                <a:srgbClr val="0066FF"/>
              </a:solidFill>
            </a:endParaRPr>
          </a:p>
          <a:p>
            <a:pPr>
              <a:lnSpc>
                <a:spcPts val="2100"/>
              </a:lnSpc>
            </a:pPr>
            <a:r>
              <a:rPr lang="nb-NO" sz="1500" dirty="0" smtClean="0"/>
              <a:t>Small </a:t>
            </a:r>
            <a:r>
              <a:rPr lang="nb-NO" sz="1500" dirty="0" err="1" smtClean="0"/>
              <a:t>black</a:t>
            </a:r>
            <a:r>
              <a:rPr lang="nb-NO" sz="1500" dirty="0" smtClean="0"/>
              <a:t> </a:t>
            </a:r>
            <a:r>
              <a:rPr lang="nb-NO" sz="1500" dirty="0" err="1" smtClean="0"/>
              <a:t>dots</a:t>
            </a:r>
            <a:r>
              <a:rPr lang="nb-NO" sz="1500" dirty="0" smtClean="0"/>
              <a:t>: </a:t>
            </a:r>
            <a:r>
              <a:rPr lang="nb-NO" sz="1500" b="1" dirty="0" err="1" smtClean="0"/>
              <a:t>decompression</a:t>
            </a:r>
            <a:r>
              <a:rPr lang="nb-NO" sz="1500" dirty="0" smtClean="0"/>
              <a:t> </a:t>
            </a:r>
            <a:r>
              <a:rPr lang="nb-NO" sz="1500" b="1" dirty="0" smtClean="0"/>
              <a:t>melt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7706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2" grpId="0"/>
      <p:bldP spid="23" grpId="0"/>
      <p:bldP spid="24" grpId="0" animBg="1"/>
      <p:bldP spid="25" grpId="0"/>
      <p:bldP spid="26" grpId="0"/>
      <p:bldP spid="27" grpId="0" animBg="1"/>
      <p:bldP spid="28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301251" y="174080"/>
            <a:ext cx="35573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nb-NO" sz="2000" b="1" dirty="0" err="1">
                <a:solidFill>
                  <a:srgbClr val="00B050"/>
                </a:solidFill>
              </a:rPr>
              <a:t>Olivine</a:t>
            </a:r>
            <a:r>
              <a:rPr lang="nb-NO" sz="2000" b="1" dirty="0">
                <a:solidFill>
                  <a:srgbClr val="00B050"/>
                </a:solidFill>
              </a:rPr>
              <a:t> </a:t>
            </a:r>
            <a:r>
              <a:rPr lang="nb-NO" sz="2000" b="1" dirty="0" err="1">
                <a:solidFill>
                  <a:srgbClr val="00B050"/>
                </a:solidFill>
              </a:rPr>
              <a:t>phenocryst</a:t>
            </a:r>
            <a:r>
              <a:rPr lang="nb-NO" sz="2000" b="1" dirty="0">
                <a:solidFill>
                  <a:srgbClr val="00B050"/>
                </a:solidFill>
              </a:rPr>
              <a:t>, Ni and </a:t>
            </a:r>
            <a:r>
              <a:rPr lang="nb-NO" sz="2000" b="1" dirty="0" err="1">
                <a:solidFill>
                  <a:srgbClr val="00B050"/>
                </a:solidFill>
              </a:rPr>
              <a:t>Cr</a:t>
            </a:r>
            <a:r>
              <a:rPr lang="nb-NO" sz="1800" b="1" dirty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ts val="2400"/>
              </a:lnSpc>
            </a:pPr>
            <a:r>
              <a:rPr lang="nb-NO" sz="1800" dirty="0">
                <a:solidFill>
                  <a:srgbClr val="00B050"/>
                </a:solidFill>
              </a:rPr>
              <a:t>  - held back by residual </a:t>
            </a:r>
            <a:r>
              <a:rPr lang="nb-NO" sz="1800" dirty="0" err="1">
                <a:solidFill>
                  <a:srgbClr val="00B050"/>
                </a:solidFill>
              </a:rPr>
              <a:t>olivine</a:t>
            </a:r>
            <a:r>
              <a:rPr lang="nb-NO" sz="1800" dirty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ts val="2400"/>
              </a:lnSpc>
            </a:pPr>
            <a:r>
              <a:rPr lang="nb-NO" sz="1800" dirty="0">
                <a:solidFill>
                  <a:srgbClr val="00B050"/>
                </a:solidFill>
              </a:rPr>
              <a:t>  - </a:t>
            </a:r>
            <a:r>
              <a:rPr lang="nb-NO" sz="1800" dirty="0" err="1">
                <a:solidFill>
                  <a:srgbClr val="000099"/>
                </a:solidFill>
              </a:rPr>
              <a:t>low</a:t>
            </a:r>
            <a:r>
              <a:rPr lang="nb-NO" sz="1800" dirty="0">
                <a:solidFill>
                  <a:srgbClr val="000099"/>
                </a:solidFill>
              </a:rPr>
              <a:t> in MORB</a:t>
            </a:r>
            <a:r>
              <a:rPr lang="nb-NO" sz="1800" dirty="0">
                <a:solidFill>
                  <a:srgbClr val="00B050"/>
                </a:solidFill>
              </a:rPr>
              <a:t>, </a:t>
            </a:r>
            <a:r>
              <a:rPr lang="nb-NO" sz="1800" dirty="0" err="1">
                <a:solidFill>
                  <a:srgbClr val="FF0000"/>
                </a:solidFill>
              </a:rPr>
              <a:t>high</a:t>
            </a:r>
            <a:r>
              <a:rPr lang="nb-NO" sz="1800" dirty="0">
                <a:solidFill>
                  <a:srgbClr val="FF0000"/>
                </a:solidFill>
              </a:rPr>
              <a:t> in Hawaii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20072" y="208460"/>
            <a:ext cx="3817071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nb-NO" sz="1600" b="1" dirty="0" err="1">
                <a:solidFill>
                  <a:srgbClr val="00B050"/>
                </a:solidFill>
              </a:rPr>
              <a:t>Opposite</a:t>
            </a:r>
            <a:r>
              <a:rPr lang="nb-NO" sz="1600" b="1" dirty="0">
                <a:solidFill>
                  <a:srgbClr val="00B050"/>
                </a:solidFill>
              </a:rPr>
              <a:t> end </a:t>
            </a:r>
            <a:r>
              <a:rPr lang="nb-NO" sz="1600" b="1" dirty="0" err="1">
                <a:solidFill>
                  <a:srgbClr val="00B050"/>
                </a:solidFill>
              </a:rPr>
              <a:t>members</a:t>
            </a:r>
            <a:r>
              <a:rPr lang="nb-NO" sz="1600" b="1" dirty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ts val="2400"/>
              </a:lnSpc>
            </a:pPr>
            <a:r>
              <a:rPr lang="nb-NO" sz="1600" b="1" dirty="0" smtClean="0">
                <a:solidFill>
                  <a:srgbClr val="000000"/>
                </a:solidFill>
              </a:rPr>
              <a:t> Surtsey</a:t>
            </a:r>
            <a:r>
              <a:rPr lang="nb-NO" sz="1400" dirty="0">
                <a:solidFill>
                  <a:srgbClr val="000000"/>
                </a:solidFill>
              </a:rPr>
              <a:t>: </a:t>
            </a:r>
            <a:r>
              <a:rPr lang="nb-NO" sz="1400" dirty="0" err="1" smtClean="0">
                <a:solidFill>
                  <a:srgbClr val="000000"/>
                </a:solidFill>
              </a:rPr>
              <a:t>some</a:t>
            </a:r>
            <a:r>
              <a:rPr lang="nb-NO" sz="1400" dirty="0" smtClean="0">
                <a:solidFill>
                  <a:srgbClr val="000000"/>
                </a:solidFill>
              </a:rPr>
              <a:t> </a:t>
            </a:r>
            <a:r>
              <a:rPr lang="nb-NO" sz="1400" dirty="0" err="1" smtClean="0">
                <a:solidFill>
                  <a:srgbClr val="000000"/>
                </a:solidFill>
              </a:rPr>
              <a:t>hybridized</a:t>
            </a:r>
            <a:r>
              <a:rPr lang="nb-NO" sz="1400" dirty="0" smtClean="0">
                <a:solidFill>
                  <a:srgbClr val="000000"/>
                </a:solidFill>
              </a:rPr>
              <a:t> </a:t>
            </a:r>
            <a:r>
              <a:rPr lang="nb-NO" sz="1400" dirty="0" err="1" smtClean="0">
                <a:solidFill>
                  <a:srgbClr val="000000"/>
                </a:solidFill>
              </a:rPr>
              <a:t>pyroxenite</a:t>
            </a:r>
            <a:r>
              <a:rPr lang="nb-NO" sz="1400" dirty="0" smtClean="0">
                <a:solidFill>
                  <a:srgbClr val="000000"/>
                </a:solidFill>
              </a:rPr>
              <a:t> </a:t>
            </a:r>
            <a:r>
              <a:rPr lang="nb-NO" sz="1400" dirty="0">
                <a:solidFill>
                  <a:srgbClr val="000000"/>
                </a:solidFill>
              </a:rPr>
              <a:t>in </a:t>
            </a:r>
            <a:r>
              <a:rPr lang="nb-NO" sz="1400" dirty="0" err="1">
                <a:solidFill>
                  <a:srgbClr val="000000"/>
                </a:solidFill>
              </a:rPr>
              <a:t>source</a:t>
            </a:r>
            <a:endParaRPr lang="nb-NO" sz="1400" dirty="0">
              <a:solidFill>
                <a:srgbClr val="00B050"/>
              </a:solidFill>
            </a:endParaRPr>
          </a:p>
          <a:p>
            <a:pPr>
              <a:lnSpc>
                <a:spcPts val="2400"/>
              </a:lnSpc>
            </a:pPr>
            <a:r>
              <a:rPr lang="nb-NO" sz="1600" b="1" dirty="0" smtClean="0">
                <a:solidFill>
                  <a:srgbClr val="FF0000"/>
                </a:solidFill>
              </a:rPr>
              <a:t> </a:t>
            </a:r>
            <a:r>
              <a:rPr lang="nb-NO" sz="1600" b="1" dirty="0">
                <a:solidFill>
                  <a:srgbClr val="FF0000"/>
                </a:solidFill>
              </a:rPr>
              <a:t>Jan Mayen</a:t>
            </a:r>
            <a:r>
              <a:rPr lang="nb-NO" sz="1600" dirty="0">
                <a:solidFill>
                  <a:srgbClr val="FF0000"/>
                </a:solidFill>
              </a:rPr>
              <a:t>: </a:t>
            </a:r>
            <a:r>
              <a:rPr lang="nb-NO" sz="1400" dirty="0" err="1">
                <a:solidFill>
                  <a:srgbClr val="FF0000"/>
                </a:solidFill>
              </a:rPr>
              <a:t>peridotite-dominated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source</a:t>
            </a:r>
            <a:endParaRPr lang="nb-NO" sz="1400" dirty="0">
              <a:solidFill>
                <a:srgbClr val="FF0000"/>
              </a:solidFill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38" y="1340768"/>
            <a:ext cx="3472811" cy="54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626" y="1392897"/>
            <a:ext cx="3382124" cy="52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02928" y="3639684"/>
            <a:ext cx="1811714" cy="2585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nb-NO" sz="1200" b="1" dirty="0" err="1">
                <a:solidFill>
                  <a:srgbClr val="000000"/>
                </a:solidFill>
              </a:rPr>
              <a:t>Sobolev</a:t>
            </a:r>
            <a:r>
              <a:rPr lang="nb-NO" sz="1200" b="1" dirty="0">
                <a:solidFill>
                  <a:srgbClr val="000000"/>
                </a:solidFill>
              </a:rPr>
              <a:t> et al. </a:t>
            </a:r>
            <a:r>
              <a:rPr lang="nb-NO" sz="1200" dirty="0">
                <a:solidFill>
                  <a:srgbClr val="000000"/>
                </a:solidFill>
              </a:rPr>
              <a:t>(2007)-data</a:t>
            </a:r>
          </a:p>
        </p:txBody>
      </p:sp>
    </p:spTree>
    <p:extLst>
      <p:ext uri="{BB962C8B-B14F-4D97-AF65-F5344CB8AC3E}">
        <p14:creationId xmlns:p14="http://schemas.microsoft.com/office/powerpoint/2010/main" val="1133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57150" y="47625"/>
            <a:ext cx="3300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nb-NO" sz="1800" b="1">
                <a:solidFill>
                  <a:srgbClr val="00B050"/>
                </a:solidFill>
              </a:rPr>
              <a:t>Ca and Mn:</a:t>
            </a:r>
          </a:p>
          <a:p>
            <a:pPr>
              <a:lnSpc>
                <a:spcPts val="2400"/>
              </a:lnSpc>
            </a:pPr>
            <a:r>
              <a:rPr lang="nb-NO" sz="1800">
                <a:solidFill>
                  <a:srgbClr val="00B050"/>
                </a:solidFill>
              </a:rPr>
              <a:t>  - held back by residual cpx </a:t>
            </a:r>
          </a:p>
          <a:p>
            <a:pPr>
              <a:lnSpc>
                <a:spcPts val="2400"/>
              </a:lnSpc>
            </a:pPr>
            <a:r>
              <a:rPr lang="nb-NO" sz="1800">
                <a:solidFill>
                  <a:srgbClr val="00B050"/>
                </a:solidFill>
              </a:rPr>
              <a:t>  - low in Hawaii, high in MORB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5400" y="228600"/>
            <a:ext cx="3829895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nb-NO" sz="1600" b="1" dirty="0">
                <a:solidFill>
                  <a:srgbClr val="000000"/>
                </a:solidFill>
              </a:rPr>
              <a:t>- </a:t>
            </a:r>
            <a:r>
              <a:rPr lang="nb-NO" sz="1600" b="1" dirty="0" smtClean="0">
                <a:solidFill>
                  <a:srgbClr val="000000"/>
                </a:solidFill>
              </a:rPr>
              <a:t>Surtsey</a:t>
            </a:r>
            <a:r>
              <a:rPr lang="nb-NO" sz="1600" dirty="0">
                <a:solidFill>
                  <a:srgbClr val="000000"/>
                </a:solidFill>
              </a:rPr>
              <a:t>: Hawaii-like, pyroxenite in source</a:t>
            </a:r>
            <a:endParaRPr lang="nb-NO" sz="1600" dirty="0">
              <a:solidFill>
                <a:srgbClr val="00B050"/>
              </a:solidFill>
            </a:endParaRPr>
          </a:p>
          <a:p>
            <a:pPr>
              <a:lnSpc>
                <a:spcPts val="2400"/>
              </a:lnSpc>
            </a:pPr>
            <a:r>
              <a:rPr lang="nb-NO" sz="1600" b="1" dirty="0">
                <a:solidFill>
                  <a:srgbClr val="FF0000"/>
                </a:solidFill>
              </a:rPr>
              <a:t>- Jan Mayen</a:t>
            </a:r>
            <a:r>
              <a:rPr lang="nb-NO" sz="1600" dirty="0">
                <a:solidFill>
                  <a:srgbClr val="FF0000"/>
                </a:solidFill>
              </a:rPr>
              <a:t>: peridotite-dominated source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25" y="1027113"/>
            <a:ext cx="3754438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3744912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4625" y="3857625"/>
            <a:ext cx="1668463" cy="2444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nb-NO" sz="1100" b="1" dirty="0" err="1">
                <a:solidFill>
                  <a:srgbClr val="000000"/>
                </a:solidFill>
              </a:rPr>
              <a:t>Sobolev</a:t>
            </a:r>
            <a:r>
              <a:rPr lang="nb-NO" sz="1100" b="1" dirty="0">
                <a:solidFill>
                  <a:srgbClr val="000000"/>
                </a:solidFill>
              </a:rPr>
              <a:t> et al. </a:t>
            </a:r>
            <a:r>
              <a:rPr lang="nb-NO" sz="1100" dirty="0">
                <a:solidFill>
                  <a:srgbClr val="000000"/>
                </a:solidFill>
              </a:rPr>
              <a:t>(2007)-data</a:t>
            </a:r>
          </a:p>
        </p:txBody>
      </p:sp>
      <p:sp>
        <p:nvSpPr>
          <p:cNvPr id="3" name="Arc 2"/>
          <p:cNvSpPr/>
          <p:nvPr/>
        </p:nvSpPr>
        <p:spPr>
          <a:xfrm>
            <a:off x="5822425" y="4823441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17" y="947275"/>
            <a:ext cx="9108504" cy="5123557"/>
            <a:chOff x="30235" y="476672"/>
            <a:chExt cx="9072746" cy="5582276"/>
          </a:xfrm>
        </p:grpSpPr>
        <p:pic>
          <p:nvPicPr>
            <p:cNvPr id="5" name="Picture 4" descr="M:\pc\Dokumenter\Pictures\Geodyn-PlateTect\GeoMapApp-World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5" y="476672"/>
              <a:ext cx="9072746" cy="558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892818" y="4213480"/>
              <a:ext cx="579925" cy="192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nb-NO" sz="900" b="1" dirty="0" smtClean="0">
                  <a:solidFill>
                    <a:srgbClr val="FFFF00"/>
                  </a:solidFill>
                </a:rPr>
                <a:t>Pitcairn</a:t>
              </a:r>
              <a:endParaRPr lang="en-GB" sz="9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5338" y="3771906"/>
              <a:ext cx="516057" cy="192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nb-NO" sz="900" b="1" dirty="0" smtClean="0">
                  <a:solidFill>
                    <a:srgbClr val="FFFF00"/>
                  </a:solidFill>
                </a:rPr>
                <a:t>Samoa</a:t>
              </a:r>
              <a:endParaRPr lang="en-GB" sz="9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374197">
              <a:off x="4694149" y="4271208"/>
              <a:ext cx="753100" cy="22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900" b="1" dirty="0" err="1" smtClean="0">
                  <a:solidFill>
                    <a:srgbClr val="FFFF00"/>
                  </a:solidFill>
                </a:rPr>
                <a:t>Walwis</a:t>
              </a:r>
              <a:r>
                <a:rPr lang="nb-NO" sz="900" b="1" dirty="0" smtClean="0">
                  <a:solidFill>
                    <a:srgbClr val="FFFF00"/>
                  </a:solidFill>
                </a:rPr>
                <a:t> R.</a:t>
              </a:r>
              <a:endParaRPr lang="en-GB" sz="900" b="1" dirty="0">
                <a:solidFill>
                  <a:srgbClr val="FFFF00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2118966" y="4161994"/>
              <a:ext cx="45719" cy="53355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71228" y="3919107"/>
              <a:ext cx="45719" cy="53355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34791" y="3272716"/>
            <a:ext cx="444352" cy="11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Canary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30921" y="3224224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47330" y="3540807"/>
            <a:ext cx="609736" cy="11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Cape Verde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9591" y="3577516"/>
            <a:ext cx="444352" cy="11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Canary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6368" y="3885810"/>
            <a:ext cx="559769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Ascension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6355" y="4198282"/>
            <a:ext cx="537327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St Helena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007" y="4607774"/>
            <a:ext cx="44114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Tristan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56296" y="3468699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88148" y="4128211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603998" y="3969461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651623" y="4623511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1238" y="4721185"/>
            <a:ext cx="45899" cy="48971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910420" y="5124735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537323" y="2112086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358347" y="4709165"/>
            <a:ext cx="428322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chemeClr val="bg1">
                    <a:lumMod val="50000"/>
                  </a:schemeClr>
                </a:solidFill>
              </a:rPr>
              <a:t>Gough</a:t>
            </a:r>
            <a:endParaRPr lang="en-GB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2181" y="4246130"/>
            <a:ext cx="566181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Tahiti-</a:t>
            </a:r>
            <a:r>
              <a:rPr lang="en-GB" sz="700" dirty="0" err="1" smtClean="0">
                <a:solidFill>
                  <a:srgbClr val="FF0000"/>
                </a:solidFill>
              </a:rPr>
              <a:t>Soc</a:t>
            </a:r>
            <a:endParaRPr lang="nb-NO" sz="7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9181" y="5173652"/>
            <a:ext cx="444352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Bouvet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3239" y="4053628"/>
            <a:ext cx="575799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Marquesas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1503" y="4454512"/>
            <a:ext cx="590226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Macdonald</a:t>
            </a:r>
            <a:endParaRPr lang="nb-NO" sz="700" dirty="0">
              <a:solidFill>
                <a:srgbClr val="FF0000"/>
              </a:solidFill>
            </a:endParaRPr>
          </a:p>
          <a:p>
            <a:pPr>
              <a:lnSpc>
                <a:spcPts val="7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 </a:t>
            </a:r>
            <a:r>
              <a:rPr lang="nb-NO" sz="700" dirty="0" err="1" smtClean="0">
                <a:solidFill>
                  <a:srgbClr val="FF0000"/>
                </a:solidFill>
              </a:rPr>
              <a:t>Seamount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497295" y="3416585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966386" y="4847791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744181" y="4982416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454675" y="4961725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622323" y="4182032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887250" y="4042010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861416" y="4459371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342620" y="4436694"/>
            <a:ext cx="410690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Easter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21018" y="3465556"/>
            <a:ext cx="444352" cy="158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Hawaii</a:t>
            </a:r>
          </a:p>
          <a:p>
            <a:pPr>
              <a:lnSpc>
                <a:spcPts val="200"/>
              </a:lnSpc>
            </a:pP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46369" y="5030023"/>
            <a:ext cx="506870" cy="143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Loisville</a:t>
            </a:r>
            <a:endParaRPr lang="nb-NO" sz="700" dirty="0" smtClean="0">
              <a:solidFill>
                <a:srgbClr val="FF0000"/>
              </a:solidFill>
            </a:endParaRPr>
          </a:p>
          <a:p>
            <a:pPr>
              <a:lnSpc>
                <a:spcPts val="200"/>
              </a:lnSpc>
            </a:pP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5204" y="3880295"/>
            <a:ext cx="564578" cy="143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Galapagos</a:t>
            </a:r>
          </a:p>
          <a:p>
            <a:pPr>
              <a:lnSpc>
                <a:spcPts val="200"/>
              </a:lnSpc>
            </a:pP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502066" y="4387723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2906787" y="3837524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156607" y="4370924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231259" y="4527697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776804" y="4420487"/>
            <a:ext cx="527709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San Felix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38451" y="4581696"/>
            <a:ext cx="747320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Juan Fernandez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263057" y="2951443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3969048" y="3002805"/>
            <a:ext cx="46198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Azores</a:t>
            </a:r>
            <a:r>
              <a:rPr lang="nb-NO" sz="700" dirty="0" smtClean="0">
                <a:solidFill>
                  <a:srgbClr val="FF0000"/>
                </a:solidFill>
              </a:rPr>
              <a:t> 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79245" y="2184194"/>
            <a:ext cx="450764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Iceland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46520" y="4756489"/>
            <a:ext cx="42511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Crozet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87139" y="4884851"/>
            <a:ext cx="559769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Kerguelen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87481" y="4293097"/>
            <a:ext cx="48923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Reunion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62588" y="3960796"/>
            <a:ext cx="51007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Comoros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80083" y="5031353"/>
            <a:ext cx="364202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chemeClr val="bg1">
                    <a:lumMod val="50000"/>
                  </a:schemeClr>
                </a:solidFill>
              </a:rPr>
              <a:t>Herd</a:t>
            </a:r>
            <a:endParaRPr lang="en-GB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520393" y="5093504"/>
            <a:ext cx="45899" cy="48971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882110" y="4052224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811092" y="3621840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5085857" y="3788553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6144829" y="4250730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333636" y="3381664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5761075" y="3652991"/>
            <a:ext cx="34977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Afar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46864" y="3429326"/>
            <a:ext cx="453970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Hoggar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60783" y="3766228"/>
            <a:ext cx="559769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Cameroon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87402" y="3658595"/>
            <a:ext cx="724878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nb-NO" sz="600" smtClean="0">
                <a:solidFill>
                  <a:srgbClr val="FF0000"/>
                </a:solidFill>
              </a:rPr>
              <a:t>Caroline</a:t>
            </a:r>
          </a:p>
          <a:p>
            <a:pPr>
              <a:lnSpc>
                <a:spcPts val="500"/>
              </a:lnSpc>
            </a:pPr>
            <a:r>
              <a:rPr lang="nb-NO" sz="500" smtClean="0">
                <a:solidFill>
                  <a:srgbClr val="FF0000"/>
                </a:solidFill>
              </a:rPr>
              <a:t>Marshall-Micronesia</a:t>
            </a:r>
            <a:endParaRPr lang="nb-NO" sz="500" dirty="0" smtClean="0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518829" y="3621819"/>
            <a:ext cx="45719" cy="4571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165893" y="230909"/>
            <a:ext cx="593133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nb-NO" sz="2200" b="1" dirty="0" smtClean="0">
                <a:solidFill>
                  <a:srgbClr val="3333FF"/>
                </a:solidFill>
              </a:rPr>
              <a:t>27 </a:t>
            </a:r>
            <a:r>
              <a:rPr lang="nb-NO" sz="2200" b="1" dirty="0" err="1" smtClean="0">
                <a:solidFill>
                  <a:srgbClr val="3333FF"/>
                </a:solidFill>
              </a:rPr>
              <a:t>deep-rooted</a:t>
            </a:r>
            <a:r>
              <a:rPr lang="nb-NO" sz="2200" b="1" dirty="0" smtClean="0">
                <a:solidFill>
                  <a:srgbClr val="3333FF"/>
                </a:solidFill>
              </a:rPr>
              <a:t> </a:t>
            </a:r>
            <a:r>
              <a:rPr lang="nb-NO" sz="2200" b="1" dirty="0" err="1" smtClean="0">
                <a:solidFill>
                  <a:srgbClr val="3333FF"/>
                </a:solidFill>
              </a:rPr>
              <a:t>plumes</a:t>
            </a:r>
            <a:r>
              <a:rPr lang="nb-NO" sz="2200" b="1" dirty="0" smtClean="0">
                <a:solidFill>
                  <a:srgbClr val="3333FF"/>
                </a:solidFill>
              </a:rPr>
              <a:t>  </a:t>
            </a:r>
            <a:r>
              <a:rPr lang="nb-NO" sz="1400" dirty="0" smtClean="0"/>
              <a:t>(French &amp; </a:t>
            </a:r>
            <a:r>
              <a:rPr lang="nb-NO" sz="1400" dirty="0" err="1" smtClean="0"/>
              <a:t>Romanowicz</a:t>
            </a:r>
            <a:r>
              <a:rPr lang="nb-NO" sz="1400" dirty="0" smtClean="0"/>
              <a:t>, 2015, Nature)</a:t>
            </a:r>
            <a:endParaRPr lang="en-GB" sz="1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905" y="3848281"/>
            <a:ext cx="9114094" cy="3005"/>
          </a:xfrm>
          <a:prstGeom prst="line">
            <a:avLst/>
          </a:prstGeom>
          <a:ln w="63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704" y="78112"/>
            <a:ext cx="458202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200" b="1" dirty="0" smtClean="0">
                <a:solidFill>
                  <a:srgbClr val="3333FF"/>
                </a:solidFill>
              </a:rPr>
              <a:t>OIBs</a:t>
            </a:r>
            <a:r>
              <a:rPr lang="nb-NO" sz="2200" dirty="0" smtClean="0">
                <a:solidFill>
                  <a:srgbClr val="3333FF"/>
                </a:solidFill>
              </a:rPr>
              <a:t>: </a:t>
            </a:r>
            <a:r>
              <a:rPr lang="nb-NO" sz="1800" dirty="0" smtClean="0">
                <a:solidFill>
                  <a:srgbClr val="3333FF"/>
                </a:solidFill>
              </a:rPr>
              <a:t>Correlated </a:t>
            </a:r>
            <a:r>
              <a:rPr lang="nb-NO" sz="1800" dirty="0" err="1" smtClean="0">
                <a:solidFill>
                  <a:srgbClr val="3333FF"/>
                </a:solidFill>
              </a:rPr>
              <a:t>model</a:t>
            </a:r>
            <a:r>
              <a:rPr lang="nb-NO" sz="1800" dirty="0" smtClean="0">
                <a:solidFill>
                  <a:srgbClr val="3333FF"/>
                </a:solidFill>
              </a:rPr>
              <a:t> ages and Th/U ratios</a:t>
            </a:r>
            <a:endParaRPr lang="en-GB" sz="1800" dirty="0">
              <a:solidFill>
                <a:srgbClr val="3333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528" y="5013176"/>
            <a:ext cx="3917354" cy="1174681"/>
            <a:chOff x="5050229" y="868243"/>
            <a:chExt cx="3917354" cy="1174681"/>
          </a:xfrm>
        </p:grpSpPr>
        <p:sp>
          <p:nvSpPr>
            <p:cNvPr id="5" name="TextBox 4"/>
            <p:cNvSpPr txBox="1"/>
            <p:nvPr/>
          </p:nvSpPr>
          <p:spPr>
            <a:xfrm>
              <a:off x="5050229" y="868243"/>
              <a:ext cx="3917354" cy="1174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700" b="1" dirty="0" smtClean="0">
                  <a:solidFill>
                    <a:srgbClr val="0066FF"/>
                  </a:solidFill>
                </a:rPr>
                <a:t>Oxidation of the atmosphere and oceans</a:t>
              </a:r>
            </a:p>
            <a:p>
              <a:pPr>
                <a:lnSpc>
                  <a:spcPts val="2400"/>
                </a:lnSpc>
              </a:pPr>
              <a:r>
                <a:rPr lang="nb-NO" dirty="0" smtClean="0">
                  <a:solidFill>
                    <a:srgbClr val="CC00CC"/>
                  </a:solidFill>
                </a:rPr>
                <a:t>               </a:t>
              </a:r>
              <a:r>
                <a:rPr lang="nb-NO" b="1" dirty="0" err="1" smtClean="0">
                  <a:solidFill>
                    <a:srgbClr val="CC00CC"/>
                  </a:solidFill>
                </a:rPr>
                <a:t>recycling</a:t>
              </a:r>
              <a:r>
                <a:rPr lang="nb-NO" b="1" dirty="0" smtClean="0">
                  <a:solidFill>
                    <a:srgbClr val="CC00CC"/>
                  </a:solidFill>
                </a:rPr>
                <a:t> of U</a:t>
              </a:r>
              <a:r>
                <a:rPr lang="nb-NO" dirty="0" smtClean="0">
                  <a:solidFill>
                    <a:srgbClr val="CC00CC"/>
                  </a:solidFill>
                </a:rPr>
                <a:t> into the deep mantle</a:t>
              </a:r>
            </a:p>
            <a:p>
              <a:pPr>
                <a:lnSpc>
                  <a:spcPts val="2400"/>
                </a:lnSpc>
              </a:pPr>
              <a:r>
                <a:rPr lang="nb-NO" dirty="0">
                  <a:solidFill>
                    <a:srgbClr val="CC00CC"/>
                  </a:solidFill>
                </a:rPr>
                <a:t> </a:t>
              </a:r>
              <a:r>
                <a:rPr lang="nb-NO" dirty="0" smtClean="0">
                  <a:solidFill>
                    <a:srgbClr val="CC00CC"/>
                  </a:solidFill>
                </a:rPr>
                <a:t>             </a:t>
              </a:r>
              <a:r>
                <a:rPr lang="nb-NO" b="1" dirty="0" err="1" smtClean="0">
                  <a:solidFill>
                    <a:srgbClr val="CC00CC"/>
                  </a:solidFill>
                </a:rPr>
                <a:t>decreasing</a:t>
              </a:r>
              <a:r>
                <a:rPr lang="nb-NO" b="1" dirty="0" smtClean="0">
                  <a:solidFill>
                    <a:srgbClr val="CC00CC"/>
                  </a:solidFill>
                </a:rPr>
                <a:t> Th/U</a:t>
              </a:r>
              <a:r>
                <a:rPr lang="nb-NO" dirty="0" smtClean="0">
                  <a:solidFill>
                    <a:srgbClr val="CC00CC"/>
                  </a:solidFill>
                </a:rPr>
                <a:t> ratio of plume</a:t>
              </a:r>
            </a:p>
            <a:p>
              <a:pPr>
                <a:lnSpc>
                  <a:spcPts val="1400"/>
                </a:lnSpc>
              </a:pPr>
              <a:r>
                <a:rPr lang="nb-NO" dirty="0">
                  <a:solidFill>
                    <a:srgbClr val="CC00CC"/>
                  </a:solidFill>
                </a:rPr>
                <a:t> </a:t>
              </a:r>
              <a:r>
                <a:rPr lang="nb-NO" dirty="0" smtClean="0">
                  <a:solidFill>
                    <a:srgbClr val="CC00CC"/>
                  </a:solidFill>
                </a:rPr>
                <a:t>                </a:t>
              </a:r>
              <a:r>
                <a:rPr lang="nb-NO" dirty="0" err="1" smtClean="0">
                  <a:solidFill>
                    <a:srgbClr val="CC00CC"/>
                  </a:solidFill>
                </a:rPr>
                <a:t>sources</a:t>
              </a:r>
              <a:r>
                <a:rPr lang="nb-NO" dirty="0" smtClean="0">
                  <a:solidFill>
                    <a:srgbClr val="CC00CC"/>
                  </a:solidFill>
                </a:rPr>
                <a:t> with time</a:t>
              </a:r>
              <a:endParaRPr lang="en-GB" dirty="0">
                <a:solidFill>
                  <a:srgbClr val="CC00CC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338261" y="1317843"/>
              <a:ext cx="443543" cy="325330"/>
            </a:xfrm>
            <a:prstGeom prst="rightArrow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0" y="1268760"/>
            <a:ext cx="3156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500" dirty="0" smtClean="0">
                <a:solidFill>
                  <a:srgbClr val="CC00CC"/>
                </a:solidFill>
              </a:rPr>
              <a:t>Plume source model ages: </a:t>
            </a:r>
            <a:r>
              <a:rPr lang="nb-NO" sz="1500" b="1" dirty="0" smtClean="0">
                <a:solidFill>
                  <a:srgbClr val="CC00CC"/>
                </a:solidFill>
              </a:rPr>
              <a:t>1.7 - 2.5 Ga</a:t>
            </a:r>
          </a:p>
          <a:p>
            <a:pPr>
              <a:lnSpc>
                <a:spcPts val="1800"/>
              </a:lnSpc>
            </a:pPr>
            <a:r>
              <a:rPr lang="nb-NO" sz="1500" dirty="0" smtClean="0">
                <a:solidFill>
                  <a:srgbClr val="CC00CC"/>
                </a:solidFill>
              </a:rPr>
              <a:t>Great oxidation event: </a:t>
            </a:r>
            <a:r>
              <a:rPr lang="nb-NO" sz="1500" b="1" dirty="0" smtClean="0">
                <a:solidFill>
                  <a:srgbClr val="CC00CC"/>
                </a:solidFill>
              </a:rPr>
              <a:t>2.4 Ga</a:t>
            </a:r>
            <a:endParaRPr lang="en-GB" sz="1500" b="1" dirty="0">
              <a:solidFill>
                <a:srgbClr val="CC00CC"/>
              </a:solidFill>
            </a:endParaRPr>
          </a:p>
        </p:txBody>
      </p:sp>
      <p:pic>
        <p:nvPicPr>
          <p:cNvPr id="9" name="Picture 7" descr="M:\pc\Dokumenter\Adobe-Illustr-figures\EarlyEarth\GOE Great Oxid Holland-09-G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34" y="1915716"/>
            <a:ext cx="4520700" cy="14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9845" y="817218"/>
            <a:ext cx="3982374" cy="3992142"/>
            <a:chOff x="18052" y="699827"/>
            <a:chExt cx="3982374" cy="3992142"/>
          </a:xfrm>
        </p:grpSpPr>
        <p:pic>
          <p:nvPicPr>
            <p:cNvPr id="1026" name="Picture 2" descr="M:\pc\Dokumenter\Adobe-Illustr-figures\Geochem-Global\Andersen Pb-age Th-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2" y="699827"/>
              <a:ext cx="3982374" cy="399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83539" y="717384"/>
              <a:ext cx="1114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Andersen et al.</a:t>
              </a:r>
            </a:p>
            <a:p>
              <a:r>
                <a:rPr lang="nb-NO" sz="1200" dirty="0" smtClean="0"/>
                <a:t>(2015, Nature)</a:t>
              </a:r>
              <a:endParaRPr lang="nb-NO" sz="12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78" y="4538859"/>
            <a:ext cx="4014556" cy="17825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32040" y="3933056"/>
            <a:ext cx="404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/>
              <a:t>Also</a:t>
            </a:r>
            <a:r>
              <a:rPr lang="nb-NO" sz="1200" dirty="0" smtClean="0"/>
              <a:t>: </a:t>
            </a:r>
            <a:r>
              <a:rPr lang="nb-NO" sz="1200" dirty="0" err="1" smtClean="0"/>
              <a:t>Cabral</a:t>
            </a:r>
            <a:r>
              <a:rPr lang="nb-NO" sz="1200" dirty="0" smtClean="0"/>
              <a:t> et al. (2013, Nature)</a:t>
            </a:r>
          </a:p>
          <a:p>
            <a:r>
              <a:rPr lang="nb-NO" sz="1200" dirty="0" err="1" smtClean="0"/>
              <a:t>Olivine-hosted</a:t>
            </a:r>
            <a:r>
              <a:rPr lang="nb-NO" sz="1200" dirty="0" smtClean="0"/>
              <a:t> </a:t>
            </a:r>
            <a:r>
              <a:rPr lang="nb-NO" sz="1200" dirty="0" err="1" smtClean="0"/>
              <a:t>sulphide</a:t>
            </a:r>
            <a:r>
              <a:rPr lang="nb-NO" sz="1200" dirty="0" smtClean="0"/>
              <a:t> </a:t>
            </a:r>
            <a:r>
              <a:rPr lang="nb-NO" sz="1200" dirty="0" err="1" smtClean="0"/>
              <a:t>inclusions</a:t>
            </a:r>
            <a:r>
              <a:rPr lang="nb-NO" sz="1200" dirty="0" smtClean="0"/>
              <a:t> in lavas from Cook Islands, Polynesia have S-isotopes </a:t>
            </a:r>
            <a:r>
              <a:rPr lang="nb-NO" sz="1200" dirty="0" err="1" smtClean="0"/>
              <a:t>indicating</a:t>
            </a:r>
            <a:r>
              <a:rPr lang="nb-NO" sz="1200" dirty="0"/>
              <a:t> </a:t>
            </a:r>
            <a:r>
              <a:rPr lang="nb-NO" sz="1200" b="1" dirty="0" err="1" smtClean="0"/>
              <a:t>Archean</a:t>
            </a:r>
            <a:r>
              <a:rPr lang="nb-NO" sz="1200" b="1" dirty="0" smtClean="0"/>
              <a:t> ROC  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377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02005" y="103487"/>
            <a:ext cx="280038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>
                <a:solidFill>
                  <a:srgbClr val="3333FF"/>
                </a:solidFill>
              </a:rPr>
              <a:t>Sr-Nd-isotope array, MORB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988600" y="3836542"/>
            <a:ext cx="2289409" cy="2846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nb-NO" sz="1400">
                <a:solidFill>
                  <a:srgbClr val="3333FF"/>
                </a:solidFill>
              </a:rPr>
              <a:t>Extension to the crustal array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5758513" y="75883"/>
            <a:ext cx="248439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>
                <a:solidFill>
                  <a:srgbClr val="3333FF"/>
                </a:solidFill>
              </a:rPr>
              <a:t>Pb-isotope array, MORB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3705743" y="93025"/>
            <a:ext cx="120898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nb-NO" sz="1100" dirty="0"/>
              <a:t>Hofmann (</a:t>
            </a:r>
            <a:r>
              <a:rPr lang="nb-NO" sz="1100" dirty="0" smtClean="0"/>
              <a:t>2003,</a:t>
            </a:r>
          </a:p>
          <a:p>
            <a:pPr>
              <a:lnSpc>
                <a:spcPts val="1200"/>
              </a:lnSpc>
            </a:pPr>
            <a:r>
              <a:rPr lang="nb-NO" sz="1100" dirty="0" err="1" smtClean="0"/>
              <a:t>Treat</a:t>
            </a:r>
            <a:r>
              <a:rPr lang="nb-NO" sz="1100" dirty="0"/>
              <a:t>. Geochem.)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5905" y="493135"/>
            <a:ext cx="247003" cy="127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01340" y="4182906"/>
            <a:ext cx="4015215" cy="2532229"/>
            <a:chOff x="101340" y="4182906"/>
            <a:chExt cx="4015215" cy="25322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69" y="4182906"/>
              <a:ext cx="3973086" cy="253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628237" y="4244109"/>
              <a:ext cx="360363" cy="10477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340" y="6521502"/>
              <a:ext cx="247003" cy="18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23" y="704571"/>
            <a:ext cx="3902329" cy="2715553"/>
            <a:chOff x="93423" y="674883"/>
            <a:chExt cx="3902329" cy="27155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32" y="764703"/>
              <a:ext cx="3858220" cy="262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93423" y="3194431"/>
              <a:ext cx="247003" cy="18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6758" y="674883"/>
              <a:ext cx="247003" cy="18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61048" y="1490672"/>
            <a:ext cx="1759393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>
                <a:solidFill>
                  <a:srgbClr val="D60093"/>
                </a:solidFill>
              </a:rPr>
              <a:t>Pacific MORBs</a:t>
            </a:r>
            <a:r>
              <a:rPr lang="nb-NO" sz="900" dirty="0" smtClean="0">
                <a:solidFill>
                  <a:srgbClr val="D60093"/>
                </a:solidFill>
              </a:rPr>
              <a:t>: restricted range</a:t>
            </a:r>
          </a:p>
          <a:p>
            <a:r>
              <a:rPr lang="nb-NO" sz="900" b="1" dirty="0" smtClean="0"/>
              <a:t>Indian </a:t>
            </a:r>
            <a:r>
              <a:rPr lang="nb-NO" sz="900" b="1" dirty="0" err="1" smtClean="0"/>
              <a:t>MORBs</a:t>
            </a:r>
            <a:r>
              <a:rPr lang="nb-NO" sz="900" dirty="0" smtClean="0"/>
              <a:t>: </a:t>
            </a:r>
            <a:r>
              <a:rPr lang="nb-NO" sz="900" dirty="0" err="1" smtClean="0"/>
              <a:t>extend</a:t>
            </a:r>
            <a:r>
              <a:rPr lang="nb-NO" sz="900" dirty="0" smtClean="0"/>
              <a:t> to </a:t>
            </a:r>
            <a:r>
              <a:rPr lang="nb-NO" sz="900" dirty="0" err="1" smtClean="0"/>
              <a:t>very</a:t>
            </a:r>
            <a:endParaRPr lang="nb-NO" sz="900" dirty="0"/>
          </a:p>
          <a:p>
            <a:r>
              <a:rPr lang="nb-NO" sz="900" dirty="0" smtClean="0"/>
              <a:t>              </a:t>
            </a:r>
            <a:r>
              <a:rPr lang="nb-NO" sz="900" dirty="0" err="1" smtClean="0"/>
              <a:t>enriched</a:t>
            </a:r>
            <a:r>
              <a:rPr lang="nb-NO" sz="900" dirty="0" smtClean="0"/>
              <a:t> </a:t>
            </a:r>
            <a:r>
              <a:rPr lang="nb-NO" sz="900" dirty="0" err="1" smtClean="0"/>
              <a:t>compositions</a:t>
            </a:r>
            <a:r>
              <a:rPr lang="nb-NO" sz="900" dirty="0" smtClean="0"/>
              <a:t> </a:t>
            </a:r>
            <a:endParaRPr lang="en-GB" sz="900" dirty="0"/>
          </a:p>
        </p:txBody>
      </p:sp>
      <p:sp>
        <p:nvSpPr>
          <p:cNvPr id="173073" name="Line 17"/>
          <p:cNvSpPr>
            <a:spLocks noChangeShapeType="1"/>
          </p:cNvSpPr>
          <p:nvPr/>
        </p:nvSpPr>
        <p:spPr bwMode="auto">
          <a:xfrm flipV="1">
            <a:off x="690150" y="2989984"/>
            <a:ext cx="117475" cy="1250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grpSp>
        <p:nvGrpSpPr>
          <p:cNvPr id="3" name="Group 2"/>
          <p:cNvGrpSpPr/>
          <p:nvPr/>
        </p:nvGrpSpPr>
        <p:grpSpPr>
          <a:xfrm>
            <a:off x="5128704" y="554256"/>
            <a:ext cx="3942496" cy="5469817"/>
            <a:chOff x="5128704" y="554256"/>
            <a:chExt cx="3942496" cy="546981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131" y="554256"/>
              <a:ext cx="3852069" cy="546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161313" y="5795913"/>
              <a:ext cx="247003" cy="228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28704" y="3050465"/>
              <a:ext cx="247003" cy="18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951660" y="1324617"/>
              <a:ext cx="2962893" cy="1448788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731967" y="3859997"/>
              <a:ext cx="3188525" cy="1644734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9963151">
              <a:off x="5755844" y="2443087"/>
              <a:ext cx="6383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00" dirty="0" smtClean="0">
                  <a:solidFill>
                    <a:srgbClr val="CC00FF"/>
                  </a:solidFill>
                </a:rPr>
                <a:t>NHRL</a:t>
              </a:r>
              <a:endParaRPr lang="en-GB" sz="1300" dirty="0">
                <a:solidFill>
                  <a:srgbClr val="CC00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9963151">
              <a:off x="5635110" y="5142744"/>
              <a:ext cx="6383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00" dirty="0" smtClean="0">
                  <a:solidFill>
                    <a:srgbClr val="CC00FF"/>
                  </a:solidFill>
                </a:rPr>
                <a:t>NHRL</a:t>
              </a:r>
              <a:endParaRPr lang="en-GB" sz="1300" dirty="0">
                <a:solidFill>
                  <a:srgbClr val="CC00FF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01340" y="6137986"/>
            <a:ext cx="3569860" cy="64376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nb-NO" sz="1200" dirty="0" smtClean="0">
                <a:solidFill>
                  <a:srgbClr val="CC00FF"/>
                </a:solidFill>
              </a:rPr>
              <a:t>Northern </a:t>
            </a:r>
            <a:r>
              <a:rPr lang="nb-NO" sz="1200" dirty="0" err="1" smtClean="0">
                <a:solidFill>
                  <a:srgbClr val="CC00FF"/>
                </a:solidFill>
              </a:rPr>
              <a:t>Hemisphere</a:t>
            </a:r>
            <a:r>
              <a:rPr lang="nb-NO" sz="1200" dirty="0">
                <a:solidFill>
                  <a:srgbClr val="CC00FF"/>
                </a:solidFill>
              </a:rPr>
              <a:t> </a:t>
            </a:r>
            <a:r>
              <a:rPr lang="nb-NO" sz="1200" dirty="0" smtClean="0">
                <a:solidFill>
                  <a:srgbClr val="CC00FF"/>
                </a:solidFill>
              </a:rPr>
              <a:t>Reference Line, </a:t>
            </a:r>
            <a:r>
              <a:rPr lang="nb-NO" sz="1200" dirty="0" err="1" smtClean="0">
                <a:solidFill>
                  <a:srgbClr val="CC00FF"/>
                </a:solidFill>
              </a:rPr>
              <a:t>NHRL</a:t>
            </a:r>
            <a:r>
              <a:rPr lang="nb-NO" sz="1200" dirty="0" smtClean="0">
                <a:solidFill>
                  <a:srgbClr val="CC00FF"/>
                </a:solidFill>
              </a:rPr>
              <a:t>  </a:t>
            </a:r>
          </a:p>
          <a:p>
            <a:pPr>
              <a:lnSpc>
                <a:spcPts val="1800"/>
              </a:lnSpc>
            </a:pPr>
            <a:r>
              <a:rPr lang="nb-NO" sz="1400" b="1" dirty="0" smtClean="0">
                <a:solidFill>
                  <a:srgbClr val="0033CC"/>
                </a:solidFill>
                <a:latin typeface="Symbol" panose="05050102010706020507" pitchFamily="18" charset="2"/>
              </a:rPr>
              <a:t>D</a:t>
            </a:r>
            <a:r>
              <a:rPr lang="nb-NO" sz="1100" b="1" dirty="0" smtClean="0">
                <a:solidFill>
                  <a:srgbClr val="0033CC"/>
                </a:solidFill>
                <a:latin typeface="+mj-lt"/>
              </a:rPr>
              <a:t>-</a:t>
            </a:r>
            <a:r>
              <a:rPr lang="nb-NO" sz="1100" b="1" dirty="0" err="1" smtClean="0">
                <a:solidFill>
                  <a:srgbClr val="0033CC"/>
                </a:solidFill>
                <a:latin typeface="+mj-lt"/>
              </a:rPr>
              <a:t>notation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: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vertical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distance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above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 (positive) and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below</a:t>
            </a:r>
            <a:endParaRPr lang="nb-NO" sz="1100" dirty="0" smtClean="0">
              <a:solidFill>
                <a:srgbClr val="0033CC"/>
              </a:solidFill>
              <a:latin typeface="+mj-lt"/>
            </a:endParaRPr>
          </a:p>
          <a:p>
            <a:pPr>
              <a:lnSpc>
                <a:spcPts val="1300"/>
              </a:lnSpc>
            </a:pP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                     (negative)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the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NHRL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: </a:t>
            </a:r>
            <a:r>
              <a:rPr lang="nb-NO" sz="1000" dirty="0" smtClean="0">
                <a:solidFill>
                  <a:srgbClr val="0033CC"/>
                </a:solidFill>
                <a:latin typeface="+mj-lt"/>
              </a:rPr>
              <a:t>  </a:t>
            </a:r>
            <a:r>
              <a:rPr lang="nb-NO" sz="1200" b="1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D</a:t>
            </a:r>
            <a:r>
              <a:rPr lang="nb-NO" sz="1200" b="1" baseline="30000" dirty="0" err="1" smtClean="0">
                <a:solidFill>
                  <a:srgbClr val="0033CC"/>
                </a:solidFill>
              </a:rPr>
              <a:t>207</a:t>
            </a:r>
            <a:r>
              <a:rPr lang="nb-NO" sz="1200" b="1" dirty="0" err="1" smtClean="0">
                <a:solidFill>
                  <a:srgbClr val="0033CC"/>
                </a:solidFill>
              </a:rPr>
              <a:t>Pb</a:t>
            </a:r>
            <a:r>
              <a:rPr lang="nb-NO" sz="1200" b="1" dirty="0" smtClean="0">
                <a:solidFill>
                  <a:srgbClr val="0033CC"/>
                </a:solidFill>
              </a:rPr>
              <a:t> </a:t>
            </a:r>
            <a:r>
              <a:rPr lang="nb-NO" sz="1200" dirty="0" smtClean="0">
                <a:solidFill>
                  <a:srgbClr val="0033CC"/>
                </a:solidFill>
              </a:rPr>
              <a:t> and  </a:t>
            </a:r>
            <a:r>
              <a:rPr lang="nb-NO" sz="1200" b="1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D</a:t>
            </a:r>
            <a:r>
              <a:rPr lang="nb-NO" sz="1200" b="1" baseline="30000" dirty="0" err="1" smtClean="0">
                <a:solidFill>
                  <a:srgbClr val="0033CC"/>
                </a:solidFill>
              </a:rPr>
              <a:t>208</a:t>
            </a:r>
            <a:r>
              <a:rPr lang="nb-NO" sz="1200" b="1" dirty="0" err="1" smtClean="0">
                <a:solidFill>
                  <a:srgbClr val="0033CC"/>
                </a:solidFill>
              </a:rPr>
              <a:t>Pb</a:t>
            </a:r>
            <a:endParaRPr lang="en-GB" sz="1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9" grpId="0" animBg="1"/>
      <p:bldP spid="173070" grpId="0" animBg="1"/>
      <p:bldP spid="173073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644008" y="73231"/>
            <a:ext cx="2318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 err="1"/>
              <a:t>Hofmann</a:t>
            </a:r>
            <a:r>
              <a:rPr lang="nb-NO" sz="1200" dirty="0"/>
              <a:t> (2003, </a:t>
            </a:r>
            <a:r>
              <a:rPr lang="nb-NO" sz="1200" dirty="0" err="1"/>
              <a:t>Treat</a:t>
            </a:r>
            <a:r>
              <a:rPr lang="nb-NO" sz="1200" dirty="0"/>
              <a:t>. </a:t>
            </a:r>
            <a:r>
              <a:rPr lang="nb-NO" sz="1200" dirty="0" err="1"/>
              <a:t>Geochem</a:t>
            </a:r>
            <a:r>
              <a:rPr lang="nb-NO" sz="1200" dirty="0"/>
              <a:t>.)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0636" y="56511"/>
            <a:ext cx="4464619" cy="36163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nb-NO" sz="1800" dirty="0">
                <a:solidFill>
                  <a:srgbClr val="3333FF"/>
                </a:solidFill>
              </a:rPr>
              <a:t>Sr-Nd-Pb-array, </a:t>
            </a:r>
            <a:r>
              <a:rPr lang="nb-NO" sz="1800" dirty="0" smtClean="0">
                <a:solidFill>
                  <a:srgbClr val="3333FF"/>
                </a:solidFill>
              </a:rPr>
              <a:t>OIB and MORB </a:t>
            </a:r>
            <a:r>
              <a:rPr lang="nb-NO" dirty="0" smtClean="0">
                <a:solidFill>
                  <a:srgbClr val="3333FF"/>
                </a:solidFill>
              </a:rPr>
              <a:t>(mantle </a:t>
            </a:r>
            <a:r>
              <a:rPr lang="nb-NO" dirty="0">
                <a:solidFill>
                  <a:srgbClr val="3333FF"/>
                </a:solidFill>
              </a:rPr>
              <a:t>array)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67944" y="502562"/>
            <a:ext cx="3067360" cy="2042226"/>
            <a:chOff x="3917782" y="905382"/>
            <a:chExt cx="3082342" cy="2140639"/>
          </a:xfrm>
        </p:grpSpPr>
        <p:grpSp>
          <p:nvGrpSpPr>
            <p:cNvPr id="11" name="Group 10"/>
            <p:cNvGrpSpPr/>
            <p:nvPr/>
          </p:nvGrpSpPr>
          <p:grpSpPr>
            <a:xfrm>
              <a:off x="3917782" y="905382"/>
              <a:ext cx="3082342" cy="2140639"/>
              <a:chOff x="93423" y="674883"/>
              <a:chExt cx="3902329" cy="271555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32" y="764703"/>
                <a:ext cx="3858220" cy="2625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93423" y="3194431"/>
                <a:ext cx="247003" cy="180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56758" y="674883"/>
                <a:ext cx="247003" cy="180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4088" name="Oval 8"/>
            <p:cNvSpPr>
              <a:spLocks noChangeArrowheads="1"/>
            </p:cNvSpPr>
            <p:nvPr/>
          </p:nvSpPr>
          <p:spPr bwMode="auto">
            <a:xfrm rot="1754286">
              <a:off x="4136997" y="1219941"/>
              <a:ext cx="1563700" cy="539552"/>
            </a:xfrm>
            <a:prstGeom prst="ellips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4360" y="4693953"/>
            <a:ext cx="3301339" cy="2131077"/>
            <a:chOff x="524360" y="4693953"/>
            <a:chExt cx="3301339" cy="21310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60" y="4693953"/>
              <a:ext cx="3301339" cy="21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26474" y="6613254"/>
              <a:ext cx="267194" cy="21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1788" y="2651578"/>
            <a:ext cx="3233093" cy="2155949"/>
            <a:chOff x="591788" y="2651578"/>
            <a:chExt cx="3233093" cy="215594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57" y="2651578"/>
              <a:ext cx="3174024" cy="2016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591788" y="4449834"/>
              <a:ext cx="267194" cy="357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Oval 10"/>
          <p:cNvSpPr>
            <a:spLocks noChangeArrowheads="1"/>
          </p:cNvSpPr>
          <p:nvPr/>
        </p:nvSpPr>
        <p:spPr bwMode="auto">
          <a:xfrm rot="19839773">
            <a:off x="1146245" y="3476535"/>
            <a:ext cx="1399884" cy="285521"/>
          </a:xfrm>
          <a:prstGeom prst="ellipse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b-NO" dirty="0" smtClean="0">
                <a:solidFill>
                  <a:srgbClr val="3333FF"/>
                </a:solidFill>
              </a:rPr>
              <a:t> </a:t>
            </a:r>
            <a:endParaRPr lang="nb-NO" dirty="0">
              <a:solidFill>
                <a:srgbClr val="3333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6271" y="533646"/>
            <a:ext cx="3199311" cy="2221429"/>
            <a:chOff x="736271" y="533646"/>
            <a:chExt cx="3199311" cy="22214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33646"/>
              <a:ext cx="3180006" cy="1980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36271" y="2397382"/>
              <a:ext cx="267194" cy="357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Oval 8"/>
          <p:cNvSpPr>
            <a:spLocks noChangeArrowheads="1"/>
          </p:cNvSpPr>
          <p:nvPr/>
        </p:nvSpPr>
        <p:spPr bwMode="auto">
          <a:xfrm rot="2444138">
            <a:off x="1141624" y="636777"/>
            <a:ext cx="859837" cy="295952"/>
          </a:xfrm>
          <a:prstGeom prst="ellipse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dirty="0">
              <a:solidFill>
                <a:srgbClr val="3333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95936" y="2673611"/>
            <a:ext cx="2809229" cy="1994190"/>
            <a:chOff x="3995936" y="2673611"/>
            <a:chExt cx="2809229" cy="1994190"/>
          </a:xfrm>
        </p:grpSpPr>
        <p:grpSp>
          <p:nvGrpSpPr>
            <p:cNvPr id="5" name="Group 4"/>
            <p:cNvGrpSpPr/>
            <p:nvPr/>
          </p:nvGrpSpPr>
          <p:grpSpPr>
            <a:xfrm>
              <a:off x="3995936" y="2673611"/>
              <a:ext cx="2809229" cy="1955069"/>
              <a:chOff x="3829077" y="3531330"/>
              <a:chExt cx="2809229" cy="195506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9077" y="3531330"/>
                <a:ext cx="2809229" cy="1955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090" name="Oval 10"/>
              <p:cNvSpPr>
                <a:spLocks noChangeArrowheads="1"/>
              </p:cNvSpPr>
              <p:nvPr/>
            </p:nvSpPr>
            <p:spPr bwMode="auto">
              <a:xfrm rot="20609234">
                <a:off x="4595424" y="4489609"/>
                <a:ext cx="1677461" cy="392358"/>
              </a:xfrm>
              <a:prstGeom prst="ellipse">
                <a:avLst/>
              </a:prstGeom>
              <a:noFill/>
              <a:ln w="1905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b-NO" dirty="0" smtClean="0">
                    <a:solidFill>
                      <a:srgbClr val="3333FF"/>
                    </a:solidFill>
                  </a:rPr>
                  <a:t> </a:t>
                </a:r>
                <a:endParaRPr lang="nb-NO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995936" y="4509120"/>
              <a:ext cx="169084" cy="158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" y="578569"/>
            <a:ext cx="4100481" cy="297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197788">
            <a:off x="3643846" y="2024570"/>
            <a:ext cx="5357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300" b="1" dirty="0" err="1" smtClean="0">
                <a:solidFill>
                  <a:srgbClr val="0099FF"/>
                </a:solidFill>
              </a:rPr>
              <a:t>EM2</a:t>
            </a:r>
            <a:endParaRPr lang="nb-NO" sz="1300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03" y="2806943"/>
            <a:ext cx="5357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300" b="1" dirty="0" err="1" smtClean="0">
                <a:solidFill>
                  <a:srgbClr val="FF6600"/>
                </a:solidFill>
              </a:rPr>
              <a:t>EM1</a:t>
            </a:r>
            <a:endParaRPr lang="nb-NO" sz="1300" b="1" dirty="0">
              <a:solidFill>
                <a:srgbClr val="FF6600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99" y="1217547"/>
            <a:ext cx="4155970" cy="13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25825" y="619153"/>
            <a:ext cx="4619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300" b="1" dirty="0" smtClean="0">
                <a:solidFill>
                  <a:srgbClr val="000099"/>
                </a:solidFill>
              </a:rPr>
              <a:t>DM</a:t>
            </a:r>
            <a:endParaRPr lang="nb-NO" sz="13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853948">
            <a:off x="3034150" y="1858629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rgbClr val="0099FF"/>
                </a:solidFill>
              </a:rPr>
              <a:t>Samoa</a:t>
            </a:r>
            <a:endParaRPr lang="en-GB" sz="1100" dirty="0">
              <a:solidFill>
                <a:srgbClr val="0099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473" y="54591"/>
            <a:ext cx="976549" cy="374461"/>
          </a:xfrm>
          <a:prstGeom prst="rect">
            <a:avLst/>
          </a:prstGeom>
          <a:solidFill>
            <a:srgbClr val="E2E2E2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nb-NO" sz="1000" dirty="0" err="1" smtClean="0"/>
              <a:t>Stracke</a:t>
            </a:r>
            <a:r>
              <a:rPr lang="nb-NO" sz="1000" dirty="0"/>
              <a:t> </a:t>
            </a:r>
            <a:r>
              <a:rPr lang="nb-NO" sz="1000" dirty="0" smtClean="0"/>
              <a:t>(2012,</a:t>
            </a:r>
          </a:p>
          <a:p>
            <a:pPr>
              <a:lnSpc>
                <a:spcPts val="1100"/>
              </a:lnSpc>
            </a:pPr>
            <a:r>
              <a:rPr lang="nb-NO" sz="1000" dirty="0" smtClean="0"/>
              <a:t>  </a:t>
            </a:r>
            <a:r>
              <a:rPr lang="nb-NO" sz="1000" dirty="0" err="1" smtClean="0"/>
              <a:t>Chem</a:t>
            </a:r>
            <a:r>
              <a:rPr lang="nb-NO" sz="1000" dirty="0"/>
              <a:t>.</a:t>
            </a:r>
            <a:r>
              <a:rPr lang="nb-NO" sz="1000" dirty="0" smtClean="0"/>
              <a:t> </a:t>
            </a:r>
            <a:r>
              <a:rPr lang="nb-NO" sz="1000" dirty="0" err="1" smtClean="0"/>
              <a:t>Geol</a:t>
            </a:r>
            <a:r>
              <a:rPr lang="nb-NO" sz="1000" dirty="0" smtClean="0"/>
              <a:t>.)</a:t>
            </a:r>
            <a:endParaRPr lang="en-GB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57586" y="56366"/>
            <a:ext cx="428194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nb-NO" sz="2000" b="1" dirty="0" err="1" smtClean="0">
                <a:solidFill>
                  <a:srgbClr val="3333FF"/>
                </a:solidFill>
              </a:rPr>
              <a:t>Identifying</a:t>
            </a:r>
            <a:r>
              <a:rPr lang="nb-NO" sz="2000" b="1" dirty="0" smtClean="0">
                <a:solidFill>
                  <a:srgbClr val="3333FF"/>
                </a:solidFill>
              </a:rPr>
              <a:t> mantle </a:t>
            </a:r>
            <a:r>
              <a:rPr lang="nb-NO" sz="2000" b="1" dirty="0" err="1" smtClean="0">
                <a:solidFill>
                  <a:srgbClr val="3333FF"/>
                </a:solidFill>
              </a:rPr>
              <a:t>components</a:t>
            </a:r>
            <a:r>
              <a:rPr lang="nb-NO" sz="2000" b="1" dirty="0" smtClean="0">
                <a:solidFill>
                  <a:srgbClr val="3333FF"/>
                </a:solidFill>
              </a:rPr>
              <a:t>, </a:t>
            </a:r>
            <a:r>
              <a:rPr lang="nb-NO" sz="2000" b="1" dirty="0" err="1" smtClean="0">
                <a:solidFill>
                  <a:srgbClr val="3333FF"/>
                </a:solidFill>
              </a:rPr>
              <a:t>OIBs</a:t>
            </a:r>
            <a:endParaRPr lang="nb-NO" sz="1800" dirty="0">
              <a:solidFill>
                <a:srgbClr val="3333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7596" y="1971508"/>
            <a:ext cx="6559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300" b="1" dirty="0" smtClean="0">
                <a:solidFill>
                  <a:srgbClr val="CC0000"/>
                </a:solidFill>
              </a:rPr>
              <a:t>HIMU</a:t>
            </a:r>
            <a:endParaRPr lang="nb-NO" sz="1300" dirty="0">
              <a:solidFill>
                <a:srgbClr val="CC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582548">
            <a:off x="1745290" y="2568006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nb-NO" sz="1100" dirty="0" smtClean="0">
                <a:solidFill>
                  <a:srgbClr val="FF6600"/>
                </a:solidFill>
              </a:rPr>
              <a:t>Pitcairn-</a:t>
            </a:r>
          </a:p>
          <a:p>
            <a:pPr>
              <a:lnSpc>
                <a:spcPts val="900"/>
              </a:lnSpc>
            </a:pPr>
            <a:r>
              <a:rPr lang="nb-NO" sz="1000" dirty="0" smtClean="0">
                <a:solidFill>
                  <a:srgbClr val="FF6600"/>
                </a:solidFill>
              </a:rPr>
              <a:t>Walvis R</a:t>
            </a:r>
            <a:r>
              <a:rPr lang="nb-NO" sz="1100" dirty="0" smtClean="0">
                <a:solidFill>
                  <a:srgbClr val="FF6600"/>
                </a:solidFill>
              </a:rPr>
              <a:t>.</a:t>
            </a:r>
            <a:endParaRPr lang="en-GB" sz="1100" dirty="0">
              <a:solidFill>
                <a:srgbClr val="FF66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55714" y="1531690"/>
            <a:ext cx="1026885" cy="30689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497363" y="2150433"/>
            <a:ext cx="1421084" cy="152400"/>
          </a:xfrm>
          <a:prstGeom prst="rect">
            <a:avLst/>
          </a:prstGeom>
          <a:noFill/>
          <a:ln w="95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885421" y="1212795"/>
            <a:ext cx="1097360" cy="467224"/>
          </a:xfrm>
          <a:prstGeom prst="rect">
            <a:avLst/>
          </a:prstGeom>
          <a:noFill/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869473" y="2161003"/>
            <a:ext cx="653466" cy="137425"/>
          </a:xfrm>
          <a:prstGeom prst="rect">
            <a:avLst/>
          </a:prstGeom>
          <a:noFill/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9196" y="3802686"/>
            <a:ext cx="4110311" cy="2946739"/>
            <a:chOff x="57585" y="3879593"/>
            <a:chExt cx="4110311" cy="294673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5" y="3879593"/>
              <a:ext cx="4110311" cy="294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3254186" y="6088009"/>
              <a:ext cx="65594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smtClean="0">
                  <a:solidFill>
                    <a:srgbClr val="CC0000"/>
                  </a:solidFill>
                </a:rPr>
                <a:t>HIMU</a:t>
              </a:r>
              <a:endParaRPr lang="nb-NO" sz="1300" dirty="0">
                <a:solidFill>
                  <a:srgbClr val="CC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0041" y="3925304"/>
              <a:ext cx="53572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err="1" smtClean="0">
                  <a:solidFill>
                    <a:srgbClr val="0099FF"/>
                  </a:solidFill>
                </a:rPr>
                <a:t>EM2</a:t>
              </a:r>
              <a:endParaRPr lang="nb-NO" sz="1300" dirty="0">
                <a:solidFill>
                  <a:srgbClr val="0099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57361" y="4711657"/>
              <a:ext cx="53572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err="1" smtClean="0">
                  <a:solidFill>
                    <a:srgbClr val="FF6600"/>
                  </a:solidFill>
                </a:rPr>
                <a:t>EM1</a:t>
              </a:r>
              <a:endParaRPr lang="nb-NO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7600" y="6146152"/>
              <a:ext cx="46198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smtClean="0">
                  <a:solidFill>
                    <a:srgbClr val="000099"/>
                  </a:solidFill>
                </a:rPr>
                <a:t>DM</a:t>
              </a:r>
              <a:endParaRPr lang="nb-NO" sz="1300" b="1" dirty="0">
                <a:solidFill>
                  <a:srgbClr val="000099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2158079" y="4381350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100" dirty="0" smtClean="0">
                  <a:solidFill>
                    <a:srgbClr val="0099FF"/>
                  </a:solidFill>
                </a:rPr>
                <a:t>Samoa</a:t>
              </a:r>
              <a:endParaRPr lang="en-GB" sz="1100" dirty="0">
                <a:solidFill>
                  <a:srgbClr val="0099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3802362">
              <a:off x="946147" y="5070028"/>
              <a:ext cx="604653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nb-NO" sz="900" dirty="0" smtClean="0">
                  <a:solidFill>
                    <a:srgbClr val="FF6600"/>
                  </a:solidFill>
                </a:rPr>
                <a:t>Pitcairn-</a:t>
              </a:r>
            </a:p>
            <a:p>
              <a:pPr>
                <a:lnSpc>
                  <a:spcPts val="800"/>
                </a:lnSpc>
              </a:pPr>
              <a:r>
                <a:rPr lang="nb-NO" sz="800" dirty="0" smtClean="0">
                  <a:solidFill>
                    <a:srgbClr val="FF6600"/>
                  </a:solidFill>
                </a:rPr>
                <a:t>Walvis R</a:t>
              </a:r>
              <a:r>
                <a:rPr lang="nb-NO" sz="1100" dirty="0" smtClean="0">
                  <a:solidFill>
                    <a:srgbClr val="FF6600"/>
                  </a:solidFill>
                </a:rPr>
                <a:t>.</a:t>
              </a:r>
              <a:endParaRPr lang="en-GB" sz="11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58880" y="3669957"/>
            <a:ext cx="4316438" cy="3110387"/>
            <a:chOff x="4711090" y="3645023"/>
            <a:chExt cx="4316438" cy="311038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090" y="3645023"/>
              <a:ext cx="4316438" cy="311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 rot="938441">
              <a:off x="8292099" y="4595182"/>
              <a:ext cx="65594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smtClean="0">
                  <a:solidFill>
                    <a:srgbClr val="CC0000"/>
                  </a:solidFill>
                </a:rPr>
                <a:t>HIMU</a:t>
              </a:r>
              <a:endParaRPr lang="nb-NO" sz="1300" dirty="0">
                <a:solidFill>
                  <a:srgbClr val="CC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83029" y="5625741"/>
              <a:ext cx="53572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err="1" smtClean="0">
                  <a:solidFill>
                    <a:srgbClr val="0099FF"/>
                  </a:solidFill>
                </a:rPr>
                <a:t>EM2</a:t>
              </a:r>
              <a:endParaRPr lang="nb-NO" sz="1300" dirty="0">
                <a:solidFill>
                  <a:srgbClr val="0099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27993" y="6007725"/>
              <a:ext cx="53572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err="1" smtClean="0">
                  <a:solidFill>
                    <a:srgbClr val="FF6600"/>
                  </a:solidFill>
                </a:rPr>
                <a:t>EM1</a:t>
              </a:r>
              <a:endParaRPr lang="nb-NO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88787" y="3696400"/>
              <a:ext cx="46198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smtClean="0">
                  <a:solidFill>
                    <a:srgbClr val="000099"/>
                  </a:solidFill>
                </a:rPr>
                <a:t>DM</a:t>
              </a:r>
              <a:endParaRPr lang="nb-NO" sz="1300" b="1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9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3" grpId="0"/>
      <p:bldP spid="10" grpId="0"/>
      <p:bldP spid="31" grpId="0"/>
      <p:bldP spid="34" grpId="0"/>
      <p:bldP spid="13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02" y="1752539"/>
            <a:ext cx="3169909" cy="48794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2" y="784160"/>
            <a:ext cx="3286729" cy="6021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392" y="2060848"/>
            <a:ext cx="3043221" cy="405049"/>
          </a:xfrm>
          <a:prstGeom prst="rect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3158358" y="1974176"/>
            <a:ext cx="116249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nb-NO" sz="1300" dirty="0" err="1" smtClean="0">
                <a:solidFill>
                  <a:srgbClr val="DE0000"/>
                </a:solidFill>
              </a:rPr>
              <a:t>Important</a:t>
            </a:r>
            <a:r>
              <a:rPr lang="nb-NO" sz="1300" dirty="0" smtClean="0">
                <a:solidFill>
                  <a:srgbClr val="DE0000"/>
                </a:solidFill>
              </a:rPr>
              <a:t> heat</a:t>
            </a:r>
          </a:p>
          <a:p>
            <a:pPr>
              <a:lnSpc>
                <a:spcPts val="1400"/>
              </a:lnSpc>
            </a:pPr>
            <a:r>
              <a:rPr lang="nb-NO" sz="1300" dirty="0" err="1" smtClean="0">
                <a:solidFill>
                  <a:srgbClr val="DE0000"/>
                </a:solidFill>
              </a:rPr>
              <a:t>source</a:t>
            </a:r>
            <a:r>
              <a:rPr lang="nb-NO" sz="1300" dirty="0" smtClean="0">
                <a:solidFill>
                  <a:srgbClr val="DE0000"/>
                </a:solidFill>
              </a:rPr>
              <a:t> for </a:t>
            </a:r>
            <a:r>
              <a:rPr lang="nb-NO" sz="1300" dirty="0" err="1" smtClean="0">
                <a:solidFill>
                  <a:srgbClr val="DE0000"/>
                </a:solidFill>
              </a:rPr>
              <a:t>the</a:t>
            </a:r>
            <a:endParaRPr lang="nb-NO" sz="1300" dirty="0">
              <a:solidFill>
                <a:srgbClr val="DE0000"/>
              </a:solidFill>
            </a:endParaRPr>
          </a:p>
          <a:p>
            <a:pPr>
              <a:lnSpc>
                <a:spcPts val="1400"/>
              </a:lnSpc>
            </a:pPr>
            <a:r>
              <a:rPr lang="nb-NO" sz="1300" dirty="0" smtClean="0">
                <a:solidFill>
                  <a:srgbClr val="DE0000"/>
                </a:solidFill>
              </a:rPr>
              <a:t>first 2-3 </a:t>
            </a:r>
            <a:r>
              <a:rPr lang="nb-NO" sz="1300" dirty="0" err="1" smtClean="0">
                <a:solidFill>
                  <a:srgbClr val="DE0000"/>
                </a:solidFill>
              </a:rPr>
              <a:t>Ma</a:t>
            </a:r>
            <a:endParaRPr lang="nb-NO" sz="1300" dirty="0">
              <a:solidFill>
                <a:srgbClr val="DE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66" y="78882"/>
            <a:ext cx="8729506" cy="41293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nb-NO" sz="2400" b="1" dirty="0" err="1" smtClean="0">
                <a:solidFill>
                  <a:srgbClr val="0066FF"/>
                </a:solidFill>
              </a:rPr>
              <a:t>Geochronology</a:t>
            </a:r>
            <a:r>
              <a:rPr lang="nb-NO" sz="2400" dirty="0" smtClean="0">
                <a:solidFill>
                  <a:srgbClr val="0066FF"/>
                </a:solidFill>
              </a:rPr>
              <a:t>:</a:t>
            </a:r>
            <a:r>
              <a:rPr lang="nb-NO" sz="2400" dirty="0" smtClean="0"/>
              <a:t> </a:t>
            </a:r>
            <a:r>
              <a:rPr lang="nb-NO" sz="2200" dirty="0" err="1"/>
              <a:t>R</a:t>
            </a:r>
            <a:r>
              <a:rPr lang="nb-NO" sz="2200" dirty="0" err="1" smtClean="0"/>
              <a:t>adioactive</a:t>
            </a:r>
            <a:r>
              <a:rPr lang="nb-NO" sz="2200" dirty="0" smtClean="0"/>
              <a:t> </a:t>
            </a:r>
            <a:r>
              <a:rPr lang="nb-NO" sz="2200" dirty="0" err="1" smtClean="0"/>
              <a:t>decay</a:t>
            </a:r>
            <a:r>
              <a:rPr lang="nb-NO" sz="2200" dirty="0" smtClean="0"/>
              <a:t> systems </a:t>
            </a:r>
            <a:r>
              <a:rPr lang="nb-NO" sz="2200" dirty="0" err="1" smtClean="0"/>
              <a:t>with</a:t>
            </a:r>
            <a:r>
              <a:rPr lang="nb-NO" sz="2200" dirty="0" smtClean="0"/>
              <a:t> half-lives in </a:t>
            </a:r>
            <a:r>
              <a:rPr lang="nb-NO" sz="2200" b="1" dirty="0" smtClean="0"/>
              <a:t>My</a:t>
            </a:r>
            <a:r>
              <a:rPr lang="nb-NO" sz="2200" dirty="0" smtClean="0"/>
              <a:t> and </a:t>
            </a:r>
            <a:r>
              <a:rPr lang="nb-NO" sz="2200" b="1" dirty="0" smtClean="0"/>
              <a:t>Gy</a:t>
            </a:r>
            <a:endParaRPr lang="en-GB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136950" y="5980386"/>
            <a:ext cx="3152788" cy="33040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5791200" y="5328745"/>
            <a:ext cx="3226614" cy="357352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31696" y="6406055"/>
            <a:ext cx="3131766" cy="346842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5785945" y="3100553"/>
            <a:ext cx="3231869" cy="341586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ight Brace 4"/>
          <p:cNvSpPr/>
          <p:nvPr/>
        </p:nvSpPr>
        <p:spPr>
          <a:xfrm>
            <a:off x="3293064" y="4708286"/>
            <a:ext cx="130191" cy="1660982"/>
          </a:xfrm>
          <a:prstGeom prst="rightBrace">
            <a:avLst/>
          </a:prstGeom>
          <a:ln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43871" y="5130225"/>
            <a:ext cx="1465466" cy="9258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Common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constraints</a:t>
            </a:r>
            <a:endParaRPr lang="nb-NO" sz="1200" dirty="0">
              <a:solidFill>
                <a:srgbClr val="6600CC"/>
              </a:solidFill>
            </a:endParaRPr>
          </a:p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on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early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planetary</a:t>
            </a:r>
            <a:endParaRPr lang="nb-NO" sz="1200" dirty="0" smtClean="0">
              <a:solidFill>
                <a:srgbClr val="6600CC"/>
              </a:solidFill>
            </a:endParaRPr>
          </a:p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differentiation</a:t>
            </a:r>
            <a:r>
              <a:rPr lang="nb-NO" sz="1200" dirty="0" smtClean="0">
                <a:solidFill>
                  <a:srgbClr val="6600CC"/>
                </a:solidFill>
              </a:rPr>
              <a:t> and</a:t>
            </a:r>
          </a:p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core</a:t>
            </a:r>
            <a:r>
              <a:rPr lang="nb-NO" sz="1200" dirty="0" smtClean="0">
                <a:solidFill>
                  <a:srgbClr val="6600CC"/>
                </a:solidFill>
              </a:rPr>
              <a:t>-mantle </a:t>
            </a:r>
            <a:r>
              <a:rPr lang="nb-NO" sz="1200" dirty="0" err="1" smtClean="0">
                <a:solidFill>
                  <a:srgbClr val="6600CC"/>
                </a:solidFill>
              </a:rPr>
              <a:t>geo</a:t>
            </a:r>
            <a:r>
              <a:rPr lang="nb-NO" sz="1200" dirty="0">
                <a:solidFill>
                  <a:srgbClr val="6600CC"/>
                </a:solidFill>
              </a:rPr>
              <a:t>-</a:t>
            </a:r>
            <a:endParaRPr lang="nb-NO" sz="1200" dirty="0" smtClean="0">
              <a:solidFill>
                <a:srgbClr val="6600CC"/>
              </a:solidFill>
            </a:endParaRPr>
          </a:p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chemical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reservoirs</a:t>
            </a:r>
            <a:endParaRPr lang="nb-NO" sz="1200" dirty="0" smtClean="0">
              <a:solidFill>
                <a:srgbClr val="6600CC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10800000">
            <a:off x="5715620" y="5791951"/>
            <a:ext cx="135404" cy="741494"/>
          </a:xfrm>
          <a:prstGeom prst="rightBrace">
            <a:avLst/>
          </a:prstGeom>
          <a:ln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043650" y="5894602"/>
            <a:ext cx="78797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3399FF"/>
                </a:solidFill>
              </a:rPr>
              <a:t>Very</a:t>
            </a:r>
            <a:r>
              <a:rPr lang="nb-NO" sz="1200" dirty="0" smtClean="0">
                <a:solidFill>
                  <a:srgbClr val="3399FF"/>
                </a:solidFill>
              </a:rPr>
              <a:t> </a:t>
            </a:r>
            <a:r>
              <a:rPr lang="nb-NO" sz="1200" dirty="0" err="1" smtClean="0">
                <a:solidFill>
                  <a:srgbClr val="3399FF"/>
                </a:solidFill>
              </a:rPr>
              <a:t>long</a:t>
            </a:r>
            <a:endParaRPr lang="nb-NO" sz="1200" dirty="0">
              <a:solidFill>
                <a:srgbClr val="3399FF"/>
              </a:solidFill>
            </a:endParaRPr>
          </a:p>
          <a:p>
            <a:pPr>
              <a:lnSpc>
                <a:spcPts val="1300"/>
              </a:lnSpc>
            </a:pPr>
            <a:r>
              <a:rPr lang="nb-NO" sz="1200" dirty="0" smtClean="0">
                <a:solidFill>
                  <a:srgbClr val="3399FF"/>
                </a:solidFill>
              </a:rPr>
              <a:t>        </a:t>
            </a:r>
            <a:r>
              <a:rPr lang="nb-NO" sz="1400" b="1" dirty="0" err="1" smtClean="0">
                <a:solidFill>
                  <a:srgbClr val="3399FF"/>
                </a:solidFill>
              </a:rPr>
              <a:t>t</a:t>
            </a:r>
            <a:r>
              <a:rPr lang="nb-NO" sz="1400" b="1" baseline="-25000" dirty="0" err="1" smtClean="0">
                <a:solidFill>
                  <a:srgbClr val="3399FF"/>
                </a:solidFill>
              </a:rPr>
              <a:t>h</a:t>
            </a:r>
            <a:endParaRPr lang="nb-NO" sz="1400" b="1" baseline="-25000" dirty="0" smtClean="0">
              <a:solidFill>
                <a:srgbClr val="3399FF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10800000">
            <a:off x="5678341" y="4005063"/>
            <a:ext cx="135404" cy="1720703"/>
          </a:xfrm>
          <a:prstGeom prst="rightBrac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4820" y="4735667"/>
            <a:ext cx="623889" cy="259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0066FF"/>
                </a:solidFill>
              </a:rPr>
              <a:t>long</a:t>
            </a:r>
            <a:r>
              <a:rPr lang="nb-NO" sz="1200" dirty="0" smtClean="0">
                <a:solidFill>
                  <a:srgbClr val="0066FF"/>
                </a:solidFill>
              </a:rPr>
              <a:t> </a:t>
            </a:r>
            <a:r>
              <a:rPr lang="nb-NO" sz="1400" b="1" dirty="0" err="1" smtClean="0">
                <a:solidFill>
                  <a:srgbClr val="0066FF"/>
                </a:solidFill>
              </a:rPr>
              <a:t>t</a:t>
            </a:r>
            <a:r>
              <a:rPr lang="nb-NO" sz="1400" b="1" baseline="-25000" dirty="0" err="1" smtClean="0">
                <a:solidFill>
                  <a:srgbClr val="0066FF"/>
                </a:solidFill>
              </a:rPr>
              <a:t>h</a:t>
            </a:r>
            <a:endParaRPr lang="nb-NO" sz="1400" b="1" baseline="-25000" dirty="0" smtClean="0">
              <a:solidFill>
                <a:srgbClr val="0066FF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10800000">
            <a:off x="5655796" y="3059133"/>
            <a:ext cx="135404" cy="763255"/>
          </a:xfrm>
          <a:prstGeom prst="rightBrac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6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7349" y="3321522"/>
            <a:ext cx="792205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0066FF"/>
                </a:solidFill>
              </a:rPr>
              <a:t>interm</a:t>
            </a:r>
            <a:r>
              <a:rPr lang="nb-NO" sz="1200" dirty="0" smtClean="0">
                <a:solidFill>
                  <a:srgbClr val="0066FF"/>
                </a:solidFill>
              </a:rPr>
              <a:t>. </a:t>
            </a:r>
            <a:r>
              <a:rPr lang="nb-NO" sz="1400" b="1" dirty="0" err="1" smtClean="0">
                <a:solidFill>
                  <a:srgbClr val="0066FF"/>
                </a:solidFill>
              </a:rPr>
              <a:t>t</a:t>
            </a:r>
            <a:r>
              <a:rPr lang="nb-NO" sz="1400" b="1" baseline="-25000" dirty="0" err="1" smtClean="0">
                <a:solidFill>
                  <a:srgbClr val="0066FF"/>
                </a:solidFill>
              </a:rPr>
              <a:t>h</a:t>
            </a:r>
            <a:endParaRPr lang="nb-NO" sz="1400" b="1" baseline="-25000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 animBg="1"/>
      <p:bldP spid="10" grpId="0" animBg="1"/>
      <p:bldP spid="11" grpId="0" animBg="1"/>
      <p:bldP spid="5" grpId="0" animBg="1"/>
      <p:bldP spid="12" grpId="0"/>
      <p:bldP spid="14" grpId="0" animBg="1"/>
      <p:bldP spid="15" grpId="0"/>
      <p:bldP spid="16" grpId="0" animBg="1"/>
      <p:bldP spid="17" grpId="0"/>
      <p:bldP spid="22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-5817" y="3754903"/>
            <a:ext cx="2892138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>
                <a:solidFill>
                  <a:srgbClr val="3333FF"/>
                </a:solidFill>
              </a:rPr>
              <a:t>Five </a:t>
            </a:r>
            <a:r>
              <a:rPr lang="nb-NO" sz="1400" b="1" dirty="0" err="1" smtClean="0">
                <a:solidFill>
                  <a:srgbClr val="3333FF"/>
                </a:solidFill>
              </a:rPr>
              <a:t>main</a:t>
            </a:r>
            <a:r>
              <a:rPr lang="nb-NO" sz="1400" b="1" dirty="0" smtClean="0">
                <a:solidFill>
                  <a:srgbClr val="3333FF"/>
                </a:solidFill>
              </a:rPr>
              <a:t> </a:t>
            </a:r>
            <a:r>
              <a:rPr lang="nb-NO" sz="1400" b="1" dirty="0" err="1" smtClean="0">
                <a:solidFill>
                  <a:srgbClr val="3333FF"/>
                </a:solidFill>
              </a:rPr>
              <a:t>candidate</a:t>
            </a:r>
            <a:r>
              <a:rPr lang="nb-NO" sz="1400" b="1" dirty="0" smtClean="0">
                <a:solidFill>
                  <a:srgbClr val="3333FF"/>
                </a:solidFill>
              </a:rPr>
              <a:t> materials</a:t>
            </a:r>
          </a:p>
          <a:p>
            <a:pPr>
              <a:lnSpc>
                <a:spcPts val="21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Recycled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oceanic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crust</a:t>
            </a:r>
            <a:r>
              <a:rPr lang="nb-NO" sz="1200" dirty="0" smtClean="0">
                <a:solidFill>
                  <a:srgbClr val="6600CC"/>
                </a:solidFill>
              </a:rPr>
              <a:t>, </a:t>
            </a:r>
            <a:r>
              <a:rPr lang="nb-NO" sz="1200" b="1" dirty="0" smtClean="0">
                <a:solidFill>
                  <a:srgbClr val="6600CC"/>
                </a:solidFill>
              </a:rPr>
              <a:t>ROC</a:t>
            </a:r>
          </a:p>
          <a:p>
            <a:pPr>
              <a:lnSpc>
                <a:spcPts val="21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Upper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continental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crust</a:t>
            </a:r>
            <a:r>
              <a:rPr lang="nb-NO" sz="1200" dirty="0" smtClean="0">
                <a:solidFill>
                  <a:srgbClr val="6600CC"/>
                </a:solidFill>
              </a:rPr>
              <a:t>, </a:t>
            </a:r>
            <a:r>
              <a:rPr lang="nb-NO" sz="1200" b="1" dirty="0" smtClean="0">
                <a:solidFill>
                  <a:srgbClr val="6600CC"/>
                </a:solidFill>
              </a:rPr>
              <a:t>UCC</a:t>
            </a:r>
            <a:endParaRPr lang="nb-NO" sz="1200" dirty="0">
              <a:solidFill>
                <a:srgbClr val="6600CC"/>
              </a:solidFill>
            </a:endParaRPr>
          </a:p>
          <a:p>
            <a:pPr>
              <a:lnSpc>
                <a:spcPts val="1100"/>
              </a:lnSpc>
            </a:pPr>
            <a:r>
              <a:rPr lang="nb-NO" sz="1100" dirty="0"/>
              <a:t> </a:t>
            </a:r>
            <a:r>
              <a:rPr lang="nb-NO" sz="1100" dirty="0" smtClean="0"/>
              <a:t>  = </a:t>
            </a:r>
            <a:r>
              <a:rPr lang="nb-NO" sz="1100" dirty="0" err="1" smtClean="0"/>
              <a:t>terrigenous</a:t>
            </a:r>
            <a:r>
              <a:rPr lang="nb-NO" sz="1100" dirty="0" smtClean="0"/>
              <a:t>, </a:t>
            </a:r>
            <a:r>
              <a:rPr lang="nb-NO" sz="1100" dirty="0" err="1" smtClean="0"/>
              <a:t>clastic</a:t>
            </a:r>
            <a:r>
              <a:rPr lang="nb-NO" sz="1100" dirty="0"/>
              <a:t> </a:t>
            </a:r>
            <a:r>
              <a:rPr lang="nb-NO" sz="1100" dirty="0" smtClean="0"/>
              <a:t>sediments</a:t>
            </a:r>
          </a:p>
          <a:p>
            <a:pPr>
              <a:lnSpc>
                <a:spcPts val="21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Lower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continental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crust</a:t>
            </a:r>
            <a:r>
              <a:rPr lang="nb-NO" sz="1200" dirty="0" smtClean="0">
                <a:solidFill>
                  <a:srgbClr val="6600CC"/>
                </a:solidFill>
              </a:rPr>
              <a:t>, </a:t>
            </a:r>
            <a:r>
              <a:rPr lang="nb-NO" sz="1200" b="1" dirty="0" smtClean="0">
                <a:solidFill>
                  <a:srgbClr val="6600CC"/>
                </a:solidFill>
              </a:rPr>
              <a:t>LCC</a:t>
            </a:r>
          </a:p>
          <a:p>
            <a:pPr>
              <a:lnSpc>
                <a:spcPts val="21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Subcontinental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lithospheric</a:t>
            </a:r>
            <a:r>
              <a:rPr lang="nb-NO" sz="1200" dirty="0" smtClean="0">
                <a:solidFill>
                  <a:srgbClr val="6600CC"/>
                </a:solidFill>
              </a:rPr>
              <a:t> mantle, </a:t>
            </a:r>
            <a:r>
              <a:rPr lang="nb-NO" sz="1200" b="1" dirty="0" smtClean="0">
                <a:solidFill>
                  <a:srgbClr val="6600CC"/>
                </a:solidFill>
              </a:rPr>
              <a:t>SCLM</a:t>
            </a:r>
            <a:endParaRPr lang="nb-NO" sz="1200" b="1" dirty="0">
              <a:solidFill>
                <a:srgbClr val="6600CC"/>
              </a:solidFill>
            </a:endParaRPr>
          </a:p>
          <a:p>
            <a:pPr>
              <a:lnSpc>
                <a:spcPts val="2100"/>
              </a:lnSpc>
            </a:pPr>
            <a:r>
              <a:rPr lang="nb-NO" sz="1200" b="1" dirty="0" smtClean="0">
                <a:solidFill>
                  <a:srgbClr val="6600CC"/>
                </a:solidFill>
              </a:rPr>
              <a:t>Pelagic sediments, </a:t>
            </a:r>
            <a:r>
              <a:rPr lang="nb-NO" sz="1200" dirty="0" smtClean="0">
                <a:solidFill>
                  <a:srgbClr val="6600CC"/>
                </a:solidFill>
              </a:rPr>
              <a:t>contributions from:</a:t>
            </a:r>
          </a:p>
          <a:p>
            <a:pPr>
              <a:lnSpc>
                <a:spcPts val="1100"/>
              </a:lnSpc>
            </a:pPr>
            <a:r>
              <a:rPr lang="nb-NO" sz="1100" dirty="0" smtClean="0"/>
              <a:t> - dissolved UCC from rivers +</a:t>
            </a:r>
          </a:p>
          <a:p>
            <a:pPr>
              <a:lnSpc>
                <a:spcPts val="1100"/>
              </a:lnSpc>
            </a:pPr>
            <a:r>
              <a:rPr lang="nb-NO" sz="1100" dirty="0"/>
              <a:t> </a:t>
            </a:r>
            <a:r>
              <a:rPr lang="nb-NO" sz="1100" dirty="0" smtClean="0"/>
              <a:t>- hydrothermal exhalations at the MORs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689" y="5850062"/>
            <a:ext cx="1885453" cy="961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>
                <a:solidFill>
                  <a:srgbClr val="3333FF"/>
                </a:solidFill>
              </a:rPr>
              <a:t>Consider</a:t>
            </a:r>
            <a:r>
              <a:rPr lang="nb-NO" sz="1400" dirty="0" smtClean="0">
                <a:solidFill>
                  <a:srgbClr val="3333FF"/>
                </a:solidFill>
              </a:rPr>
              <a:t>:</a:t>
            </a:r>
          </a:p>
          <a:p>
            <a:pPr>
              <a:lnSpc>
                <a:spcPts val="1900"/>
              </a:lnSpc>
            </a:pPr>
            <a:r>
              <a:rPr lang="nb-NO" sz="1100" dirty="0" smtClean="0"/>
              <a:t>- </a:t>
            </a:r>
            <a:r>
              <a:rPr lang="nb-NO" sz="1100" dirty="0" err="1" smtClean="0"/>
              <a:t>parent</a:t>
            </a:r>
            <a:r>
              <a:rPr lang="nb-NO" sz="1100" dirty="0" smtClean="0"/>
              <a:t>/</a:t>
            </a:r>
            <a:r>
              <a:rPr lang="nb-NO" sz="1100" dirty="0" err="1" smtClean="0"/>
              <a:t>daughter</a:t>
            </a:r>
            <a:r>
              <a:rPr lang="nb-NO" sz="1100" dirty="0" smtClean="0"/>
              <a:t> ratios:</a:t>
            </a:r>
          </a:p>
          <a:p>
            <a:pPr>
              <a:lnSpc>
                <a:spcPts val="1400"/>
              </a:lnSpc>
            </a:pPr>
            <a:r>
              <a:rPr lang="nb-NO" sz="1100" dirty="0"/>
              <a:t> </a:t>
            </a:r>
            <a:r>
              <a:rPr lang="nb-NO" sz="1100" dirty="0" smtClean="0"/>
              <a:t>  </a:t>
            </a:r>
            <a:r>
              <a:rPr lang="nb-NO" sz="1100" dirty="0" err="1" smtClean="0"/>
              <a:t>Sm</a:t>
            </a:r>
            <a:r>
              <a:rPr lang="nb-NO" sz="1100" dirty="0" smtClean="0"/>
              <a:t>/</a:t>
            </a:r>
            <a:r>
              <a:rPr lang="nb-NO" sz="1100" dirty="0" err="1" smtClean="0"/>
              <a:t>Nd</a:t>
            </a:r>
            <a:r>
              <a:rPr lang="nb-NO" sz="1100" dirty="0" smtClean="0"/>
              <a:t>, </a:t>
            </a:r>
            <a:r>
              <a:rPr lang="nb-NO" sz="1100" dirty="0" err="1" smtClean="0"/>
              <a:t>Rb</a:t>
            </a:r>
            <a:r>
              <a:rPr lang="nb-NO" sz="1100" dirty="0" smtClean="0"/>
              <a:t>/Sr, U/Pb, Th/Pb</a:t>
            </a:r>
            <a:endParaRPr lang="nb-NO" sz="1100" dirty="0"/>
          </a:p>
          <a:p>
            <a:pPr>
              <a:lnSpc>
                <a:spcPts val="1800"/>
              </a:lnSpc>
            </a:pPr>
            <a:r>
              <a:rPr lang="nb-NO" sz="1100" dirty="0" smtClean="0"/>
              <a:t>- time for </a:t>
            </a:r>
            <a:r>
              <a:rPr lang="nb-NO" sz="1100" dirty="0" err="1" smtClean="0"/>
              <a:t>radiogenic</a:t>
            </a:r>
            <a:r>
              <a:rPr lang="nb-NO" sz="1100" dirty="0" smtClean="0"/>
              <a:t> </a:t>
            </a:r>
            <a:r>
              <a:rPr lang="nb-NO" sz="1100" dirty="0" err="1" smtClean="0"/>
              <a:t>ingrowth</a:t>
            </a:r>
            <a:endParaRPr lang="nb-NO" sz="11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077969" y="3478891"/>
            <a:ext cx="2946832" cy="1095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err="1" smtClean="0">
                <a:solidFill>
                  <a:srgbClr val="3333FF"/>
                </a:solidFill>
              </a:rPr>
              <a:t>Compositional</a:t>
            </a:r>
            <a:r>
              <a:rPr lang="nb-NO" sz="1400" b="1" dirty="0" smtClean="0">
                <a:solidFill>
                  <a:srgbClr val="3333FF"/>
                </a:solidFill>
              </a:rPr>
              <a:t> </a:t>
            </a:r>
            <a:r>
              <a:rPr lang="nb-NO" sz="1400" b="1" dirty="0" err="1" smtClean="0">
                <a:solidFill>
                  <a:srgbClr val="3333FF"/>
                </a:solidFill>
              </a:rPr>
              <a:t>characteristics</a:t>
            </a:r>
            <a:endParaRPr lang="nb-NO" sz="1400" b="1" dirty="0" smtClean="0">
              <a:solidFill>
                <a:srgbClr val="3333FF"/>
              </a:solidFill>
            </a:endParaRPr>
          </a:p>
          <a:p>
            <a:r>
              <a:rPr lang="nb-NO" sz="1200" dirty="0" smtClean="0"/>
              <a:t>  </a:t>
            </a:r>
            <a:r>
              <a:rPr lang="nb-NO" sz="1200" dirty="0" err="1" smtClean="0"/>
              <a:t>Spider</a:t>
            </a:r>
            <a:r>
              <a:rPr lang="nb-NO" sz="1200" dirty="0" smtClean="0"/>
              <a:t> diagrams, right side</a:t>
            </a:r>
          </a:p>
          <a:p>
            <a:pPr>
              <a:lnSpc>
                <a:spcPts val="2500"/>
              </a:lnSpc>
            </a:pPr>
            <a:r>
              <a:rPr lang="nb-NO" sz="1300" b="1" dirty="0" smtClean="0">
                <a:solidFill>
                  <a:srgbClr val="FF0000"/>
                </a:solidFill>
              </a:rPr>
              <a:t>ROC</a:t>
            </a:r>
            <a:r>
              <a:rPr lang="nb-NO" sz="1300" dirty="0" smtClean="0"/>
              <a:t> </a:t>
            </a:r>
            <a:r>
              <a:rPr lang="nb-NO" sz="1300" b="1" dirty="0" smtClean="0"/>
              <a:t>=</a:t>
            </a:r>
            <a:r>
              <a:rPr lang="nb-NO" sz="1300" dirty="0" smtClean="0"/>
              <a:t> </a:t>
            </a:r>
            <a:r>
              <a:rPr lang="nb-NO" sz="1300" b="1" dirty="0" smtClean="0">
                <a:solidFill>
                  <a:srgbClr val="0033CC"/>
                </a:solidFill>
              </a:rPr>
              <a:t>MORB</a:t>
            </a:r>
            <a:r>
              <a:rPr lang="nb-NO" sz="1300" dirty="0">
                <a:latin typeface="Symbol" panose="05050102010706020507" pitchFamily="18" charset="2"/>
              </a:rPr>
              <a:t> </a:t>
            </a:r>
            <a:r>
              <a:rPr lang="nb-NO" sz="1300" dirty="0" smtClean="0">
                <a:latin typeface="Symbol" panose="05050102010706020507" pitchFamily="18" charset="2"/>
              </a:rPr>
              <a:t>- </a:t>
            </a:r>
            <a:r>
              <a:rPr lang="nb-NO" sz="1300" b="1" dirty="0" err="1" smtClean="0">
                <a:solidFill>
                  <a:srgbClr val="00B050"/>
                </a:solidFill>
              </a:rPr>
              <a:t>arc</a:t>
            </a:r>
            <a:r>
              <a:rPr lang="nb-NO" sz="1300" dirty="0" err="1" smtClean="0">
                <a:solidFill>
                  <a:srgbClr val="00B050"/>
                </a:solidFill>
              </a:rPr>
              <a:t>-component</a:t>
            </a:r>
            <a:endParaRPr lang="nb-NO" sz="1300" dirty="0" smtClean="0">
              <a:solidFill>
                <a:srgbClr val="00B050"/>
              </a:solidFill>
            </a:endParaRPr>
          </a:p>
          <a:p>
            <a:pPr>
              <a:lnSpc>
                <a:spcPts val="2200"/>
              </a:lnSpc>
            </a:pPr>
            <a:r>
              <a:rPr lang="nb-NO" sz="1300" b="1" dirty="0" smtClean="0"/>
              <a:t>CC</a:t>
            </a:r>
            <a:r>
              <a:rPr lang="nb-NO" sz="1300" dirty="0" smtClean="0"/>
              <a:t>: largely derived from arc magmatism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081215" y="3789040"/>
            <a:ext cx="3017532" cy="2237136"/>
            <a:chOff x="6081215" y="4065853"/>
            <a:chExt cx="3017532" cy="2237136"/>
          </a:xfrm>
        </p:grpSpPr>
        <p:grpSp>
          <p:nvGrpSpPr>
            <p:cNvPr id="27" name="Group 26"/>
            <p:cNvGrpSpPr/>
            <p:nvPr/>
          </p:nvGrpSpPr>
          <p:grpSpPr>
            <a:xfrm>
              <a:off x="6081215" y="4065853"/>
              <a:ext cx="3017532" cy="2237136"/>
              <a:chOff x="5724128" y="4365104"/>
              <a:chExt cx="3017532" cy="223713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724128" y="4365104"/>
                <a:ext cx="3017532" cy="2237136"/>
                <a:chOff x="6148098" y="3501009"/>
                <a:chExt cx="3017532" cy="2237136"/>
              </a:xfrm>
            </p:grpSpPr>
            <p:pic>
              <p:nvPicPr>
                <p:cNvPr id="3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148098" y="3501009"/>
                  <a:ext cx="3017532" cy="2237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584388" y="3573016"/>
                  <a:ext cx="889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900" dirty="0" err="1" smtClean="0"/>
                    <a:t>Tatsumi</a:t>
                  </a:r>
                  <a:r>
                    <a:rPr lang="nb-NO" sz="900" dirty="0" smtClean="0"/>
                    <a:t> (2005,</a:t>
                  </a:r>
                </a:p>
                <a:p>
                  <a:r>
                    <a:rPr lang="nb-NO" sz="900" dirty="0" err="1" smtClean="0"/>
                    <a:t>GSA</a:t>
                  </a:r>
                  <a:r>
                    <a:rPr lang="nb-NO" sz="900" dirty="0" smtClean="0"/>
                    <a:t> </a:t>
                  </a:r>
                  <a:r>
                    <a:rPr lang="nb-NO" sz="900" dirty="0" err="1" smtClean="0"/>
                    <a:t>Today</a:t>
                  </a:r>
                  <a:r>
                    <a:rPr lang="nb-NO" sz="900" dirty="0" smtClean="0"/>
                    <a:t>)</a:t>
                  </a:r>
                  <a:endParaRPr lang="nb-NO" sz="900" dirty="0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 flipH="1">
                <a:off x="7526287" y="4413250"/>
                <a:ext cx="157213" cy="2019300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7038497" y="4116281"/>
              <a:ext cx="164857" cy="201005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52120" y="65535"/>
            <a:ext cx="3398411" cy="3435473"/>
            <a:chOff x="5415256" y="65535"/>
            <a:chExt cx="3635275" cy="3690466"/>
          </a:xfrm>
        </p:grpSpPr>
        <p:grpSp>
          <p:nvGrpSpPr>
            <p:cNvPr id="33" name="Group 32"/>
            <p:cNvGrpSpPr/>
            <p:nvPr/>
          </p:nvGrpSpPr>
          <p:grpSpPr>
            <a:xfrm>
              <a:off x="5415256" y="65535"/>
              <a:ext cx="3635275" cy="3690466"/>
              <a:chOff x="5415256" y="65535"/>
              <a:chExt cx="3635275" cy="369046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415256" y="65535"/>
                <a:ext cx="3635275" cy="3690466"/>
                <a:chOff x="442962" y="3197225"/>
                <a:chExt cx="3635275" cy="3690466"/>
              </a:xfrm>
            </p:grpSpPr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962" y="3197225"/>
                  <a:ext cx="3635275" cy="36904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1816099" y="3879850"/>
                  <a:ext cx="260351" cy="2468390"/>
                </a:xfrm>
                <a:prstGeom prst="rect">
                  <a:avLst/>
                </a:prstGeom>
                <a:noFill/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627784" y="3995772"/>
                  <a:ext cx="132921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900" dirty="0" err="1" smtClean="0"/>
                    <a:t>Hofmann</a:t>
                  </a:r>
                  <a:r>
                    <a:rPr lang="nb-NO" sz="900" dirty="0" smtClean="0"/>
                    <a:t> (1997, Nature)</a:t>
                  </a:r>
                  <a:endParaRPr lang="nb-NO" sz="900" dirty="0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6159500" y="754510"/>
                <a:ext cx="254244" cy="2464940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814473" y="1532636"/>
              <a:ext cx="521713" cy="1681789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29827" y="976109"/>
              <a:ext cx="137211" cy="2243342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>
            <a:off x="3055684" y="4701791"/>
            <a:ext cx="1021449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nb-NO" b="1" dirty="0" smtClean="0">
                <a:solidFill>
                  <a:srgbClr val="FF0000"/>
                </a:solidFill>
              </a:rPr>
              <a:t>HIMU</a:t>
            </a:r>
            <a:endParaRPr lang="nb-NO" b="1" dirty="0" smtClean="0">
              <a:solidFill>
                <a:srgbClr val="6600CC"/>
              </a:solidFill>
            </a:endParaRPr>
          </a:p>
          <a:p>
            <a:pPr>
              <a:lnSpc>
                <a:spcPts val="2100"/>
              </a:lnSpc>
            </a:pPr>
            <a:r>
              <a:rPr lang="nb-NO" b="1" dirty="0" smtClean="0">
                <a:solidFill>
                  <a:srgbClr val="E68900"/>
                </a:solidFill>
              </a:rPr>
              <a:t>EM1</a:t>
            </a:r>
          </a:p>
          <a:p>
            <a:pPr>
              <a:lnSpc>
                <a:spcPts val="2100"/>
              </a:lnSpc>
            </a:pPr>
            <a:endParaRPr lang="nb-NO" dirty="0" smtClean="0">
              <a:solidFill>
                <a:srgbClr val="FF9900"/>
              </a:solidFill>
            </a:endParaRPr>
          </a:p>
          <a:p>
            <a:pPr>
              <a:lnSpc>
                <a:spcPts val="2100"/>
              </a:lnSpc>
            </a:pPr>
            <a:r>
              <a:rPr lang="nb-NO" b="1" dirty="0" smtClean="0">
                <a:solidFill>
                  <a:srgbClr val="00B0F0"/>
                </a:solidFill>
              </a:rPr>
              <a:t>EM2</a:t>
            </a:r>
          </a:p>
          <a:p>
            <a:pPr>
              <a:lnSpc>
                <a:spcPts val="2100"/>
              </a:lnSpc>
            </a:pPr>
            <a:r>
              <a:rPr lang="nb-NO" b="1" dirty="0" smtClean="0">
                <a:solidFill>
                  <a:srgbClr val="0033CC"/>
                </a:solidFill>
              </a:rPr>
              <a:t>DM</a:t>
            </a:r>
          </a:p>
          <a:p>
            <a:pPr>
              <a:lnSpc>
                <a:spcPts val="1000"/>
              </a:lnSpc>
            </a:pPr>
            <a:endParaRPr lang="nb-NO" sz="800" b="1" dirty="0">
              <a:solidFill>
                <a:srgbClr val="0033CC"/>
              </a:solidFill>
            </a:endParaRPr>
          </a:p>
          <a:p>
            <a:pPr>
              <a:lnSpc>
                <a:spcPts val="2100"/>
              </a:lnSpc>
            </a:pPr>
            <a:r>
              <a:rPr lang="nb-NO" b="1" dirty="0" err="1" smtClean="0">
                <a:solidFill>
                  <a:srgbClr val="FF00FF"/>
                </a:solidFill>
              </a:rPr>
              <a:t>PREMA</a:t>
            </a:r>
            <a:endParaRPr lang="nb-NO" b="1" dirty="0" smtClean="0">
              <a:solidFill>
                <a:srgbClr val="FF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27318" y="4690216"/>
            <a:ext cx="2562911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nb-NO" b="1" dirty="0" smtClean="0">
                <a:solidFill>
                  <a:srgbClr val="FF0000"/>
                </a:solidFill>
              </a:rPr>
              <a:t>   -  ROC</a:t>
            </a:r>
            <a:endParaRPr lang="nb-NO" b="1" dirty="0" smtClean="0">
              <a:solidFill>
                <a:srgbClr val="6600CC"/>
              </a:solidFill>
            </a:endParaRPr>
          </a:p>
          <a:p>
            <a:pPr>
              <a:lnSpc>
                <a:spcPts val="2100"/>
              </a:lnSpc>
            </a:pPr>
            <a:r>
              <a:rPr lang="nb-NO" dirty="0" smtClean="0">
                <a:solidFill>
                  <a:srgbClr val="FF9900"/>
                </a:solidFill>
              </a:rPr>
              <a:t> </a:t>
            </a:r>
            <a:r>
              <a:rPr lang="nb-NO" dirty="0" smtClean="0">
                <a:solidFill>
                  <a:srgbClr val="E28700"/>
                </a:solidFill>
              </a:rPr>
              <a:t>-  LCC</a:t>
            </a:r>
            <a:r>
              <a:rPr lang="nb-NO" dirty="0">
                <a:solidFill>
                  <a:srgbClr val="E28700"/>
                </a:solidFill>
              </a:rPr>
              <a:t> </a:t>
            </a:r>
            <a:r>
              <a:rPr lang="nb-NO" sz="1300" dirty="0" smtClean="0">
                <a:solidFill>
                  <a:srgbClr val="E28700"/>
                </a:solidFill>
              </a:rPr>
              <a:t>  or: </a:t>
            </a:r>
            <a:r>
              <a:rPr lang="nb-NO" sz="1300" b="1" dirty="0" err="1" smtClean="0">
                <a:solidFill>
                  <a:srgbClr val="E28700"/>
                </a:solidFill>
              </a:rPr>
              <a:t>pelagic</a:t>
            </a:r>
            <a:r>
              <a:rPr lang="nb-NO" sz="1300" b="1" dirty="0" smtClean="0">
                <a:solidFill>
                  <a:srgbClr val="E28700"/>
                </a:solidFill>
              </a:rPr>
              <a:t> sed</a:t>
            </a:r>
            <a:r>
              <a:rPr lang="nb-NO" sz="1300" dirty="0" smtClean="0">
                <a:solidFill>
                  <a:srgbClr val="E28700"/>
                </a:solidFill>
              </a:rPr>
              <a:t>.??</a:t>
            </a:r>
          </a:p>
          <a:p>
            <a:pPr>
              <a:lnSpc>
                <a:spcPts val="1500"/>
              </a:lnSpc>
            </a:pPr>
            <a:r>
              <a:rPr lang="nb-NO" sz="1400" dirty="0">
                <a:solidFill>
                  <a:srgbClr val="E28700"/>
                </a:solidFill>
              </a:rPr>
              <a:t> </a:t>
            </a:r>
            <a:r>
              <a:rPr lang="nb-NO" sz="1400" dirty="0" smtClean="0">
                <a:solidFill>
                  <a:srgbClr val="E28700"/>
                </a:solidFill>
              </a:rPr>
              <a:t>        </a:t>
            </a:r>
            <a:r>
              <a:rPr lang="nb-NO" sz="1200" dirty="0" smtClean="0">
                <a:solidFill>
                  <a:srgbClr val="E28700"/>
                </a:solidFill>
              </a:rPr>
              <a:t>or: residual arc mantle </a:t>
            </a:r>
            <a:r>
              <a:rPr lang="nb-NO" sz="1200" dirty="0" err="1" smtClean="0">
                <a:solidFill>
                  <a:srgbClr val="E28700"/>
                </a:solidFill>
              </a:rPr>
              <a:t>wedge</a:t>
            </a:r>
            <a:r>
              <a:rPr lang="nb-NO" sz="1200" dirty="0" smtClean="0">
                <a:solidFill>
                  <a:srgbClr val="E28700"/>
                </a:solidFill>
              </a:rPr>
              <a:t>??</a:t>
            </a:r>
          </a:p>
          <a:p>
            <a:pPr>
              <a:lnSpc>
                <a:spcPts val="2900"/>
              </a:lnSpc>
            </a:pPr>
            <a:r>
              <a:rPr lang="nb-NO" b="1" dirty="0" smtClean="0">
                <a:solidFill>
                  <a:srgbClr val="00B0F0"/>
                </a:solidFill>
              </a:rPr>
              <a:t> -  UCC</a:t>
            </a:r>
            <a:r>
              <a:rPr lang="nb-NO" sz="1500" dirty="0" smtClean="0">
                <a:solidFill>
                  <a:srgbClr val="00B0F0"/>
                </a:solidFill>
              </a:rPr>
              <a:t> </a:t>
            </a:r>
            <a:r>
              <a:rPr lang="nb-NO" sz="1300" dirty="0" smtClean="0">
                <a:solidFill>
                  <a:srgbClr val="00B0F0"/>
                </a:solidFill>
              </a:rPr>
              <a:t>(= </a:t>
            </a:r>
            <a:r>
              <a:rPr lang="nb-NO" sz="1300" dirty="0" err="1" smtClean="0">
                <a:solidFill>
                  <a:srgbClr val="00B0F0"/>
                </a:solidFill>
              </a:rPr>
              <a:t>terrigenous</a:t>
            </a:r>
            <a:r>
              <a:rPr lang="nb-NO" sz="1300" dirty="0" smtClean="0">
                <a:solidFill>
                  <a:srgbClr val="00B0F0"/>
                </a:solidFill>
              </a:rPr>
              <a:t> sed. ??)</a:t>
            </a:r>
          </a:p>
          <a:p>
            <a:pPr>
              <a:lnSpc>
                <a:spcPts val="1700"/>
              </a:lnSpc>
            </a:pPr>
            <a:r>
              <a:rPr lang="nb-NO" b="1" dirty="0" smtClean="0">
                <a:solidFill>
                  <a:srgbClr val="0033CC"/>
                </a:solidFill>
              </a:rPr>
              <a:t>-  MORB</a:t>
            </a:r>
            <a:r>
              <a:rPr lang="nb-NO" dirty="0" smtClean="0">
                <a:solidFill>
                  <a:srgbClr val="0033CC"/>
                </a:solidFill>
              </a:rPr>
              <a:t>-asthenosphere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4418" y="6167519"/>
            <a:ext cx="5106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smtClean="0">
                <a:solidFill>
                  <a:srgbClr val="FF00FF"/>
                </a:solidFill>
              </a:rPr>
              <a:t>- </a:t>
            </a:r>
            <a:r>
              <a:rPr lang="nb-NO" sz="1500" dirty="0" err="1" smtClean="0">
                <a:solidFill>
                  <a:srgbClr val="FF00FF"/>
                </a:solidFill>
              </a:rPr>
              <a:t>component</a:t>
            </a:r>
            <a:r>
              <a:rPr lang="nb-NO" sz="1500" dirty="0" smtClean="0">
                <a:solidFill>
                  <a:srgbClr val="FF00FF"/>
                </a:solidFill>
              </a:rPr>
              <a:t> mix, </a:t>
            </a:r>
            <a:r>
              <a:rPr lang="nb-NO" sz="1500" dirty="0" err="1" smtClean="0">
                <a:solidFill>
                  <a:srgbClr val="FF00FF"/>
                </a:solidFill>
              </a:rPr>
              <a:t>the</a:t>
            </a:r>
            <a:r>
              <a:rPr lang="nb-NO" sz="1500" dirty="0" smtClean="0">
                <a:solidFill>
                  <a:srgbClr val="FF00FF"/>
                </a:solidFill>
              </a:rPr>
              <a:t> </a:t>
            </a:r>
            <a:r>
              <a:rPr lang="nb-NO" sz="1500" dirty="0" err="1" smtClean="0">
                <a:solidFill>
                  <a:srgbClr val="FF00FF"/>
                </a:solidFill>
              </a:rPr>
              <a:t>matrix</a:t>
            </a:r>
            <a:r>
              <a:rPr lang="nb-NO" sz="1500" dirty="0" smtClean="0">
                <a:solidFill>
                  <a:srgbClr val="FF00FF"/>
                </a:solidFill>
              </a:rPr>
              <a:t> is </a:t>
            </a:r>
            <a:r>
              <a:rPr lang="nb-NO" sz="1500" dirty="0" err="1" smtClean="0">
                <a:solidFill>
                  <a:srgbClr val="FF00FF"/>
                </a:solidFill>
              </a:rPr>
              <a:t>probably</a:t>
            </a:r>
            <a:r>
              <a:rPr lang="nb-NO" sz="1500" dirty="0" smtClean="0">
                <a:solidFill>
                  <a:srgbClr val="FF00FF"/>
                </a:solidFill>
              </a:rPr>
              <a:t> </a:t>
            </a:r>
            <a:r>
              <a:rPr lang="nb-NO" sz="1500" dirty="0" err="1" smtClean="0">
                <a:solidFill>
                  <a:srgbClr val="FF00FF"/>
                </a:solidFill>
              </a:rPr>
              <a:t>refractory</a:t>
            </a:r>
            <a:r>
              <a:rPr lang="nb-NO" sz="1500" dirty="0" smtClean="0">
                <a:solidFill>
                  <a:srgbClr val="FF00FF"/>
                </a:solidFill>
              </a:rPr>
              <a:t> </a:t>
            </a:r>
            <a:r>
              <a:rPr lang="nb-NO" sz="1500" dirty="0" err="1" smtClean="0">
                <a:solidFill>
                  <a:srgbClr val="FF00FF"/>
                </a:solidFill>
              </a:rPr>
              <a:t>lower</a:t>
            </a:r>
            <a:r>
              <a:rPr lang="nb-NO" sz="1500" dirty="0" smtClean="0">
                <a:solidFill>
                  <a:srgbClr val="FF00FF"/>
                </a:solidFill>
              </a:rPr>
              <a:t> mantle </a:t>
            </a:r>
          </a:p>
          <a:p>
            <a:r>
              <a:rPr lang="nb-NO" sz="1500" dirty="0">
                <a:solidFill>
                  <a:srgbClr val="FF00FF"/>
                </a:solidFill>
              </a:rPr>
              <a:t> </a:t>
            </a:r>
            <a:r>
              <a:rPr lang="nb-NO" sz="1500" dirty="0" smtClean="0">
                <a:solidFill>
                  <a:srgbClr val="FF00FF"/>
                </a:solidFill>
              </a:rPr>
              <a:t>   </a:t>
            </a:r>
            <a:r>
              <a:rPr lang="nb-NO" sz="1500" dirty="0" err="1" smtClean="0">
                <a:solidFill>
                  <a:srgbClr val="FF00FF"/>
                </a:solidFill>
              </a:rPr>
              <a:t>with</a:t>
            </a:r>
            <a:r>
              <a:rPr lang="nb-NO" sz="1500" dirty="0" smtClean="0">
                <a:solidFill>
                  <a:srgbClr val="FF00FF"/>
                </a:solidFill>
              </a:rPr>
              <a:t> </a:t>
            </a:r>
            <a:r>
              <a:rPr lang="nb-NO" sz="1500" dirty="0" err="1" smtClean="0">
                <a:solidFill>
                  <a:srgbClr val="FF00FF"/>
                </a:solidFill>
              </a:rPr>
              <a:t>primordial</a:t>
            </a:r>
            <a:r>
              <a:rPr lang="nb-NO" sz="1500" dirty="0" smtClean="0">
                <a:solidFill>
                  <a:srgbClr val="FF00FF"/>
                </a:solidFill>
              </a:rPr>
              <a:t>-like He and Ne  - BEAMS?</a:t>
            </a:r>
            <a:endParaRPr lang="nb-NO" sz="1500" dirty="0">
              <a:solidFill>
                <a:srgbClr val="FF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2345" y="527773"/>
            <a:ext cx="4411111" cy="2859178"/>
            <a:chOff x="51969" y="353798"/>
            <a:chExt cx="4411111" cy="285917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9" y="353798"/>
              <a:ext cx="4411111" cy="285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ounded Rectangle 37"/>
            <p:cNvSpPr/>
            <p:nvPr/>
          </p:nvSpPr>
          <p:spPr>
            <a:xfrm rot="20513573">
              <a:off x="3086237" y="2167732"/>
              <a:ext cx="175744" cy="98857"/>
            </a:xfrm>
            <a:prstGeom prst="roundRect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943722" y="928767"/>
              <a:ext cx="296338" cy="1106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845658" y="2889807"/>
              <a:ext cx="236729" cy="110281"/>
            </a:xfrm>
            <a:prstGeom prst="roundRect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77750" y="2843811"/>
              <a:ext cx="374944" cy="194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</a:pPr>
              <a:r>
                <a:rPr lang="nb-NO" sz="1100" b="1" dirty="0" smtClean="0">
                  <a:solidFill>
                    <a:srgbClr val="000099"/>
                  </a:solidFill>
                </a:rPr>
                <a:t>DM</a:t>
              </a:r>
              <a:endParaRPr lang="nb-NO" sz="1100" b="1" dirty="0">
                <a:solidFill>
                  <a:srgbClr val="000099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20535736">
              <a:off x="2894171" y="2131476"/>
              <a:ext cx="520803" cy="194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</a:pPr>
              <a:r>
                <a:rPr lang="nb-NO" sz="1100" b="1" dirty="0" smtClean="0">
                  <a:solidFill>
                    <a:srgbClr val="CC0000"/>
                  </a:solidFill>
                </a:rPr>
                <a:t>HIMU</a:t>
              </a:r>
              <a:endParaRPr lang="nb-NO" sz="1100" dirty="0">
                <a:solidFill>
                  <a:srgbClr val="CC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54945" y="911118"/>
              <a:ext cx="482824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</a:pPr>
              <a:r>
                <a:rPr lang="nb-NO" sz="1100" b="1" dirty="0" smtClean="0">
                  <a:solidFill>
                    <a:srgbClr val="0099FF"/>
                  </a:solidFill>
                </a:rPr>
                <a:t>EM2</a:t>
              </a:r>
              <a:endParaRPr lang="nb-NO" sz="1100" dirty="0">
                <a:solidFill>
                  <a:srgbClr val="0099FF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 rot="21234630">
              <a:off x="1115823" y="1438099"/>
              <a:ext cx="154731" cy="1106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33654" y="1403518"/>
              <a:ext cx="430713" cy="194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</a:pPr>
              <a:r>
                <a:rPr lang="nb-NO" sz="1100" b="1" dirty="0" err="1" smtClean="0">
                  <a:solidFill>
                    <a:srgbClr val="FF6600"/>
                  </a:solidFill>
                </a:rPr>
                <a:t>EM1</a:t>
              </a:r>
              <a:endParaRPr lang="nb-NO" sz="1100" b="1" dirty="0">
                <a:solidFill>
                  <a:srgbClr val="FF6600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 rot="2018390">
              <a:off x="2337823" y="2170121"/>
              <a:ext cx="233238" cy="538430"/>
            </a:xfrm>
            <a:prstGeom prst="roundRect">
              <a:avLst/>
            </a:prstGeom>
            <a:noFill/>
            <a:ln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8134213">
              <a:off x="2360674" y="2481441"/>
              <a:ext cx="565424" cy="177944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0" name="TextBox 49"/>
            <p:cNvSpPr txBox="1"/>
            <p:nvPr/>
          </p:nvSpPr>
          <p:spPr>
            <a:xfrm rot="18217854">
              <a:off x="2283251" y="2461177"/>
              <a:ext cx="748923" cy="233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  <a:spcBef>
                  <a:spcPts val="0"/>
                </a:spcBef>
              </a:pPr>
              <a:r>
                <a:rPr lang="nb-NO" sz="1200" b="1" dirty="0" err="1" smtClean="0">
                  <a:solidFill>
                    <a:srgbClr val="FF00FF"/>
                  </a:solidFill>
                </a:rPr>
                <a:t>PREMA</a:t>
              </a:r>
              <a:endParaRPr lang="nb-NO" sz="1200" b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1196752"/>
              <a:ext cx="611160" cy="120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601" y="63952"/>
            <a:ext cx="5120986" cy="60529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nb-NO" b="1" dirty="0" err="1" smtClean="0">
                <a:solidFill>
                  <a:srgbClr val="3333FF"/>
                </a:solidFill>
              </a:rPr>
              <a:t>Conclusions</a:t>
            </a:r>
            <a:r>
              <a:rPr lang="nb-NO" b="1" dirty="0" smtClean="0">
                <a:solidFill>
                  <a:srgbClr val="3333FF"/>
                </a:solidFill>
              </a:rPr>
              <a:t>, inferences-1</a:t>
            </a:r>
          </a:p>
          <a:p>
            <a:pPr>
              <a:lnSpc>
                <a:spcPts val="2000"/>
              </a:lnSpc>
            </a:pPr>
            <a:r>
              <a:rPr lang="nb-NO" dirty="0" err="1" smtClean="0">
                <a:solidFill>
                  <a:srgbClr val="3333FF"/>
                </a:solidFill>
              </a:rPr>
              <a:t>Origin</a:t>
            </a:r>
            <a:r>
              <a:rPr lang="nb-NO" dirty="0" smtClean="0">
                <a:solidFill>
                  <a:srgbClr val="3333FF"/>
                </a:solidFill>
              </a:rPr>
              <a:t> of </a:t>
            </a:r>
            <a:r>
              <a:rPr lang="nb-NO" dirty="0" err="1" smtClean="0">
                <a:solidFill>
                  <a:srgbClr val="3333FF"/>
                </a:solidFill>
              </a:rPr>
              <a:t>the</a:t>
            </a:r>
            <a:r>
              <a:rPr lang="nb-NO" dirty="0" smtClean="0">
                <a:solidFill>
                  <a:srgbClr val="3333FF"/>
                </a:solidFill>
              </a:rPr>
              <a:t> EM1, EM2, HIMU and PREMA </a:t>
            </a:r>
            <a:r>
              <a:rPr lang="nb-NO" dirty="0" err="1" smtClean="0">
                <a:solidFill>
                  <a:srgbClr val="3333FF"/>
                </a:solidFill>
              </a:rPr>
              <a:t>components</a:t>
            </a:r>
            <a:endParaRPr lang="en-GB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  <p:bldP spid="4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46" y="177556"/>
            <a:ext cx="5590948" cy="15183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dirty="0" smtClean="0">
                <a:solidFill>
                  <a:srgbClr val="0066FF"/>
                </a:solidFill>
              </a:rPr>
              <a:t>Jackson &amp; </a:t>
            </a:r>
            <a:r>
              <a:rPr lang="nb-NO" sz="1800" dirty="0" err="1" smtClean="0">
                <a:solidFill>
                  <a:srgbClr val="0066FF"/>
                </a:solidFill>
              </a:rPr>
              <a:t>Macdonald</a:t>
            </a:r>
            <a:r>
              <a:rPr lang="nb-NO" sz="1800" dirty="0" smtClean="0">
                <a:solidFill>
                  <a:srgbClr val="0066FF"/>
                </a:solidFill>
              </a:rPr>
              <a:t> (2022, AGU Adv.):</a:t>
            </a:r>
          </a:p>
          <a:p>
            <a:r>
              <a:rPr lang="en-GB" sz="1400" dirty="0"/>
              <a:t>Hemispheric </a:t>
            </a:r>
            <a:r>
              <a:rPr lang="en-GB" sz="1400" dirty="0" smtClean="0"/>
              <a:t>geochemical dichotomy </a:t>
            </a:r>
            <a:r>
              <a:rPr lang="en-GB" sz="1400" dirty="0"/>
              <a:t>of the </a:t>
            </a:r>
            <a:r>
              <a:rPr lang="en-GB" sz="1400" dirty="0" smtClean="0"/>
              <a:t>mantle is a legacy </a:t>
            </a:r>
            <a:r>
              <a:rPr lang="en-GB" sz="1400" dirty="0"/>
              <a:t>of </a:t>
            </a:r>
            <a:r>
              <a:rPr lang="en-GB" sz="1400" dirty="0" smtClean="0"/>
              <a:t>austral supercontinent assembly </a:t>
            </a:r>
            <a:r>
              <a:rPr lang="en-GB" sz="1400" dirty="0"/>
              <a:t>and </a:t>
            </a:r>
            <a:r>
              <a:rPr lang="en-GB" sz="1400" dirty="0" smtClean="0"/>
              <a:t>onset </a:t>
            </a:r>
            <a:r>
              <a:rPr lang="en-GB" sz="1400" dirty="0"/>
              <a:t>of </a:t>
            </a:r>
            <a:r>
              <a:rPr lang="en-GB" sz="1400" dirty="0" smtClean="0"/>
              <a:t>deep continental crust subduction</a:t>
            </a:r>
            <a:endParaRPr lang="nb-NO" sz="1400" dirty="0" smtClean="0"/>
          </a:p>
          <a:p>
            <a:pPr>
              <a:lnSpc>
                <a:spcPts val="800"/>
              </a:lnSpc>
            </a:pPr>
            <a:r>
              <a:rPr lang="nb-NO" sz="800" dirty="0" smtClean="0"/>
              <a:t> </a:t>
            </a:r>
          </a:p>
          <a:p>
            <a:pPr>
              <a:lnSpc>
                <a:spcPts val="2000"/>
              </a:lnSpc>
            </a:pPr>
            <a:r>
              <a:rPr lang="nb-NO" b="1" dirty="0" smtClean="0">
                <a:solidFill>
                  <a:srgbClr val="0066FF"/>
                </a:solidFill>
              </a:rPr>
              <a:t>EM1</a:t>
            </a:r>
            <a:r>
              <a:rPr lang="nb-NO" dirty="0" smtClean="0">
                <a:solidFill>
                  <a:srgbClr val="0066FF"/>
                </a:solidFill>
              </a:rPr>
              <a:t>:</a:t>
            </a:r>
            <a:r>
              <a:rPr lang="nb-NO" dirty="0" smtClean="0">
                <a:solidFill>
                  <a:srgbClr val="FF0000"/>
                </a:solidFill>
              </a:rPr>
              <a:t>  </a:t>
            </a:r>
            <a:r>
              <a:rPr lang="nb-NO" b="1" dirty="0" smtClean="0">
                <a:solidFill>
                  <a:srgbClr val="FF0000"/>
                </a:solidFill>
              </a:rPr>
              <a:t>LCC</a:t>
            </a:r>
            <a:r>
              <a:rPr lang="nb-NO" dirty="0" smtClean="0">
                <a:solidFill>
                  <a:srgbClr val="FF0000"/>
                </a:solidFill>
              </a:rPr>
              <a:t>,  </a:t>
            </a:r>
            <a:r>
              <a:rPr lang="nb-NO" dirty="0" err="1" smtClean="0">
                <a:solidFill>
                  <a:srgbClr val="FF0000"/>
                </a:solidFill>
              </a:rPr>
              <a:t>pelagic</a:t>
            </a:r>
            <a:r>
              <a:rPr lang="nb-NO" dirty="0" smtClean="0">
                <a:solidFill>
                  <a:srgbClr val="FF0000"/>
                </a:solidFill>
              </a:rPr>
              <a:t> sediment, or residual base of mantle </a:t>
            </a:r>
            <a:r>
              <a:rPr lang="nb-NO" dirty="0" err="1" smtClean="0">
                <a:solidFill>
                  <a:srgbClr val="FF0000"/>
                </a:solidFill>
              </a:rPr>
              <a:t>wedge</a:t>
            </a:r>
            <a:endParaRPr lang="nb-NO" dirty="0" smtClean="0">
              <a:solidFill>
                <a:srgbClr val="FF0000"/>
              </a:solidFill>
            </a:endParaRPr>
          </a:p>
          <a:p>
            <a:pPr>
              <a:lnSpc>
                <a:spcPts val="800"/>
              </a:lnSpc>
            </a:pPr>
            <a:r>
              <a:rPr lang="nb-NO" dirty="0"/>
              <a:t> </a:t>
            </a:r>
          </a:p>
          <a:p>
            <a:pPr>
              <a:lnSpc>
                <a:spcPts val="2000"/>
              </a:lnSpc>
            </a:pPr>
            <a:r>
              <a:rPr lang="nb-NO" b="1" dirty="0" smtClean="0">
                <a:solidFill>
                  <a:srgbClr val="0066FF"/>
                </a:solidFill>
              </a:rPr>
              <a:t>EM2</a:t>
            </a:r>
            <a:r>
              <a:rPr lang="nb-NO" dirty="0">
                <a:solidFill>
                  <a:srgbClr val="0066FF"/>
                </a:solidFill>
              </a:rPr>
              <a:t>:</a:t>
            </a:r>
            <a:r>
              <a:rPr lang="nb-NO" dirty="0" smtClean="0">
                <a:solidFill>
                  <a:srgbClr val="FF0000"/>
                </a:solidFill>
              </a:rPr>
              <a:t>  </a:t>
            </a:r>
            <a:r>
              <a:rPr lang="nb-NO" b="1" dirty="0" smtClean="0">
                <a:solidFill>
                  <a:srgbClr val="FF0000"/>
                </a:solidFill>
              </a:rPr>
              <a:t>UCC</a:t>
            </a:r>
            <a:r>
              <a:rPr lang="nb-NO" dirty="0" smtClean="0">
                <a:solidFill>
                  <a:srgbClr val="FF0000"/>
                </a:solidFill>
              </a:rPr>
              <a:t>,  </a:t>
            </a:r>
            <a:r>
              <a:rPr lang="nb-NO" dirty="0" err="1" smtClean="0">
                <a:solidFill>
                  <a:srgbClr val="FF0000"/>
                </a:solidFill>
              </a:rPr>
              <a:t>terrigenous</a:t>
            </a:r>
            <a:r>
              <a:rPr lang="nb-NO" dirty="0" smtClean="0">
                <a:solidFill>
                  <a:srgbClr val="FF0000"/>
                </a:solidFill>
              </a:rPr>
              <a:t> sediment, i.e. UCC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019" y="5329150"/>
            <a:ext cx="3630667" cy="1412218"/>
            <a:chOff x="4881460" y="117789"/>
            <a:chExt cx="4172496" cy="139041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986" y="122541"/>
              <a:ext cx="4155970" cy="1385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167701" y="436684"/>
              <a:ext cx="1026885" cy="306896"/>
            </a:xfrm>
            <a:prstGeom prst="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509350" y="1055427"/>
              <a:ext cx="1421084" cy="152400"/>
            </a:xfrm>
            <a:prstGeom prst="rect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7408" y="117789"/>
              <a:ext cx="1097360" cy="467224"/>
            </a:xfrm>
            <a:prstGeom prst="rect">
              <a:avLst/>
            </a:prstGeom>
            <a:noFill/>
            <a:ln w="190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81460" y="1050967"/>
              <a:ext cx="653466" cy="152455"/>
            </a:xfrm>
            <a:prstGeom prst="rect">
              <a:avLst/>
            </a:prstGeom>
            <a:noFill/>
            <a:ln w="1905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59578" y="2216714"/>
            <a:ext cx="5409834" cy="3835299"/>
            <a:chOff x="2652290" y="2029369"/>
            <a:chExt cx="5308050" cy="4518263"/>
          </a:xfrm>
        </p:grpSpPr>
        <p:grpSp>
          <p:nvGrpSpPr>
            <p:cNvPr id="10" name="Group 9"/>
            <p:cNvGrpSpPr/>
            <p:nvPr/>
          </p:nvGrpSpPr>
          <p:grpSpPr>
            <a:xfrm>
              <a:off x="2652290" y="2029369"/>
              <a:ext cx="5308050" cy="4518263"/>
              <a:chOff x="4388555" y="1436569"/>
              <a:chExt cx="4706250" cy="367312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446332" y="1460703"/>
                <a:ext cx="4648473" cy="3648986"/>
                <a:chOff x="269475" y="1352489"/>
                <a:chExt cx="6725564" cy="4989238"/>
              </a:xfrm>
            </p:grpSpPr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475" y="1352489"/>
                  <a:ext cx="6725564" cy="498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Rounded Rectangle 18"/>
                <p:cNvSpPr/>
                <p:nvPr/>
              </p:nvSpPr>
              <p:spPr>
                <a:xfrm rot="20513573">
                  <a:off x="4877829" y="4506065"/>
                  <a:ext cx="267955" cy="172504"/>
                </a:xfrm>
                <a:prstGeom prst="roundRect">
                  <a:avLst/>
                </a:prstGeom>
                <a:solidFill>
                  <a:srgbClr val="C7C7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3135851" y="2344084"/>
                  <a:ext cx="451823" cy="19308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2986335" y="5766080"/>
                  <a:ext cx="360937" cy="192439"/>
                </a:xfrm>
                <a:prstGeom prst="roundRect">
                  <a:avLst/>
                </a:prstGeom>
                <a:solidFill>
                  <a:srgbClr val="C7C7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876215" y="5715088"/>
                  <a:ext cx="634342" cy="3136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200" b="1" dirty="0" smtClean="0">
                      <a:solidFill>
                        <a:srgbClr val="000099"/>
                      </a:solidFill>
                    </a:rPr>
                    <a:t>DM</a:t>
                  </a:r>
                  <a:endParaRPr lang="nb-NO" sz="12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20410469">
                  <a:off x="4468162" y="4444284"/>
                  <a:ext cx="892506" cy="404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500"/>
                    </a:lnSpc>
                    <a:spcBef>
                      <a:spcPts val="0"/>
                    </a:spcBef>
                  </a:pPr>
                  <a:r>
                    <a:rPr lang="nb-NO" sz="1200" b="1" dirty="0" err="1" smtClean="0">
                      <a:solidFill>
                        <a:srgbClr val="CC0000"/>
                      </a:solidFill>
                    </a:rPr>
                    <a:t>HIMU</a:t>
                  </a:r>
                  <a:endParaRPr lang="nb-NO" sz="1200" b="1" dirty="0" smtClean="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015249" y="2313721"/>
                  <a:ext cx="733459" cy="3136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200" b="1" dirty="0" err="1" smtClean="0">
                      <a:solidFill>
                        <a:srgbClr val="0099FF"/>
                      </a:solidFill>
                    </a:rPr>
                    <a:t>EM2</a:t>
                  </a:r>
                  <a:endParaRPr lang="nb-NO" sz="1200" dirty="0">
                    <a:solidFill>
                      <a:srgbClr val="0099FF"/>
                    </a:solidFill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 rot="21234630">
                  <a:off x="1873565" y="3232863"/>
                  <a:ext cx="235917" cy="19308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731389" y="3214851"/>
                  <a:ext cx="733459" cy="3136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200" b="1" dirty="0" err="1" smtClean="0">
                      <a:solidFill>
                        <a:srgbClr val="FF6600"/>
                      </a:solidFill>
                    </a:rPr>
                    <a:t>EM1</a:t>
                  </a:r>
                  <a:endParaRPr lang="nb-NO" sz="1200" b="1" dirty="0">
                    <a:solidFill>
                      <a:srgbClr val="FF6600"/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388555" y="1436569"/>
                <a:ext cx="2078682" cy="56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nb-NO" sz="1500" b="1" dirty="0" smtClean="0">
                    <a:solidFill>
                      <a:srgbClr val="0066FF"/>
                    </a:solidFill>
                  </a:rPr>
                  <a:t>Sr-Nd-Pb isotope space</a:t>
                </a:r>
              </a:p>
              <a:p>
                <a:pPr>
                  <a:lnSpc>
                    <a:spcPts val="1600"/>
                  </a:lnSpc>
                </a:pPr>
                <a:r>
                  <a:rPr lang="nb-NO" sz="1500" b="1" dirty="0" smtClean="0">
                    <a:solidFill>
                      <a:srgbClr val="0066FF"/>
                    </a:solidFill>
                  </a:rPr>
                  <a:t>  </a:t>
                </a:r>
                <a:r>
                  <a:rPr lang="nb-NO" sz="1500" dirty="0" smtClean="0">
                    <a:solidFill>
                      <a:srgbClr val="0066FF"/>
                    </a:solidFill>
                  </a:rPr>
                  <a:t>3D-visualization</a:t>
                </a:r>
                <a:endParaRPr lang="en-GB" sz="1500" dirty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 rot="2018390">
              <a:off x="5370091" y="4998789"/>
              <a:ext cx="309177" cy="563472"/>
            </a:xfrm>
            <a:prstGeom prst="roundRect">
              <a:avLst/>
            </a:prstGeom>
            <a:noFill/>
            <a:ln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45096" y="4949018"/>
              <a:ext cx="261625" cy="958225"/>
              <a:chOff x="5645096" y="4949018"/>
              <a:chExt cx="261625" cy="958225"/>
            </a:xfrm>
          </p:grpSpPr>
          <p:sp>
            <p:nvSpPr>
              <p:cNvPr id="14" name="Rectangle 13"/>
              <p:cNvSpPr/>
              <p:nvPr/>
            </p:nvSpPr>
            <p:spPr>
              <a:xfrm rot="18134213">
                <a:off x="5454675" y="5342629"/>
                <a:ext cx="609189" cy="173466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8217854">
                <a:off x="5296796" y="5297318"/>
                <a:ext cx="958225" cy="261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100"/>
                  </a:lnSpc>
                  <a:spcBef>
                    <a:spcPts val="0"/>
                  </a:spcBef>
                </a:pPr>
                <a:r>
                  <a:rPr lang="nb-NO" sz="1200" b="1" dirty="0" err="1" smtClean="0">
                    <a:solidFill>
                      <a:srgbClr val="FF00FF"/>
                    </a:solidFill>
                  </a:rPr>
                  <a:t>PREMA</a:t>
                </a:r>
                <a:endParaRPr lang="nb-NO" sz="1200" b="1" dirty="0" smtClean="0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236296" y="3379076"/>
              <a:ext cx="724044" cy="1850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1449150" y="1505356"/>
            <a:ext cx="2597215" cy="14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430350" y="1166594"/>
            <a:ext cx="4168942" cy="6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" y="64490"/>
            <a:ext cx="5205571" cy="1160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441" y="1364528"/>
            <a:ext cx="4498026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GB" sz="2000" b="1" dirty="0" err="1">
                <a:solidFill>
                  <a:srgbClr val="CC00FF"/>
                </a:solidFill>
              </a:rPr>
              <a:t>Dupal</a:t>
            </a:r>
            <a:r>
              <a:rPr lang="en-GB" sz="2000" dirty="0">
                <a:solidFill>
                  <a:srgbClr val="CC00FF"/>
                </a:solidFill>
              </a:rPr>
              <a:t> </a:t>
            </a:r>
            <a:r>
              <a:rPr lang="en-GB" sz="2000" dirty="0" smtClean="0">
                <a:solidFill>
                  <a:srgbClr val="CC00FF"/>
                </a:solidFill>
              </a:rPr>
              <a:t>anomaly </a:t>
            </a:r>
            <a:r>
              <a:rPr lang="en-GB" dirty="0" smtClean="0">
                <a:solidFill>
                  <a:srgbClr val="CC00FF"/>
                </a:solidFill>
              </a:rPr>
              <a:t>(Hart, 1984, Nature)</a:t>
            </a:r>
            <a:r>
              <a:rPr lang="en-GB" sz="2000" dirty="0" smtClean="0">
                <a:solidFill>
                  <a:srgbClr val="CC00FF"/>
                </a:solidFill>
              </a:rPr>
              <a:t>: </a:t>
            </a:r>
            <a:endParaRPr lang="en-GB" sz="2000" dirty="0">
              <a:solidFill>
                <a:srgbClr val="CC00FF"/>
              </a:solidFill>
            </a:endParaRPr>
          </a:p>
          <a:p>
            <a:pPr>
              <a:lnSpc>
                <a:spcPts val="2700"/>
              </a:lnSpc>
            </a:pPr>
            <a:r>
              <a:rPr lang="en-GB" sz="2000" dirty="0" smtClean="0">
                <a:solidFill>
                  <a:srgbClr val="0066FF"/>
                </a:solidFill>
              </a:rPr>
              <a:t>  </a:t>
            </a:r>
            <a:r>
              <a:rPr lang="en-GB" sz="2000" dirty="0" smtClean="0">
                <a:solidFill>
                  <a:srgbClr val="777777"/>
                </a:solidFill>
              </a:rPr>
              <a:t>low </a:t>
            </a:r>
            <a:r>
              <a:rPr lang="en-GB" sz="2000" dirty="0" err="1" smtClean="0">
                <a:solidFill>
                  <a:srgbClr val="777777"/>
                </a:solidFill>
              </a:rPr>
              <a:t>Nd</a:t>
            </a:r>
            <a:r>
              <a:rPr lang="en-GB" sz="2000" dirty="0" smtClean="0">
                <a:solidFill>
                  <a:srgbClr val="777777"/>
                </a:solidFill>
              </a:rPr>
              <a:t>-,  </a:t>
            </a:r>
            <a:r>
              <a:rPr lang="en-GB" sz="2000" dirty="0" smtClean="0">
                <a:solidFill>
                  <a:srgbClr val="FF0000"/>
                </a:solidFill>
              </a:rPr>
              <a:t>high </a:t>
            </a:r>
            <a:r>
              <a:rPr lang="en-GB" sz="2000" dirty="0" err="1" smtClean="0">
                <a:solidFill>
                  <a:srgbClr val="FF0000"/>
                </a:solidFill>
              </a:rPr>
              <a:t>Sr</a:t>
            </a:r>
            <a:r>
              <a:rPr lang="en-GB" sz="2000" dirty="0" smtClean="0">
                <a:solidFill>
                  <a:srgbClr val="FF0000"/>
                </a:solidFill>
              </a:rPr>
              <a:t>- and </a:t>
            </a:r>
            <a:r>
              <a:rPr lang="en-GB" sz="2000" dirty="0" err="1" smtClean="0">
                <a:solidFill>
                  <a:srgbClr val="FF0000"/>
                </a:solidFill>
              </a:rPr>
              <a:t>Pb</a:t>
            </a:r>
            <a:r>
              <a:rPr lang="en-GB" sz="2000" dirty="0" smtClean="0">
                <a:solidFill>
                  <a:srgbClr val="FF0000"/>
                </a:solidFill>
              </a:rPr>
              <a:t>-isotope ratios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467" y="3284983"/>
            <a:ext cx="4707557" cy="3500827"/>
            <a:chOff x="123929" y="3221665"/>
            <a:chExt cx="4824536" cy="35417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929" y="3265494"/>
              <a:ext cx="4824536" cy="343657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2136" y="6513578"/>
              <a:ext cx="4416687" cy="249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66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750" y="3498112"/>
              <a:ext cx="3259794" cy="228600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38294" y="3788734"/>
              <a:ext cx="3160557" cy="248035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12042" y="3221665"/>
              <a:ext cx="611371" cy="217968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7065" y="4778780"/>
              <a:ext cx="426441" cy="207890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8838" y="5055781"/>
              <a:ext cx="418213" cy="214423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35395" y="5813682"/>
              <a:ext cx="344925" cy="207890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76056" y="60158"/>
            <a:ext cx="3885083" cy="6725653"/>
            <a:chOff x="5330247" y="93535"/>
            <a:chExt cx="3776541" cy="66223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247" y="93535"/>
              <a:ext cx="3776541" cy="662238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51957" y="4548023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66FF"/>
                  </a:solidFill>
                  <a:latin typeface="Symbol" panose="05050102010706020507" pitchFamily="18" charset="2"/>
                </a:rPr>
                <a:t>D</a:t>
              </a:r>
              <a:r>
                <a:rPr lang="en-GB" b="1" dirty="0" smtClean="0">
                  <a:solidFill>
                    <a:srgbClr val="0066FF"/>
                  </a:solidFill>
                </a:rPr>
                <a:t>7/4</a:t>
              </a:r>
              <a:endParaRPr lang="en-GB" b="1" dirty="0">
                <a:solidFill>
                  <a:srgbClr val="0066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2032" y="236393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66FF"/>
                  </a:solidFill>
                  <a:latin typeface="Symbol" panose="05050102010706020507" pitchFamily="18" charset="2"/>
                </a:rPr>
                <a:t>D</a:t>
              </a:r>
              <a:r>
                <a:rPr lang="en-GB" b="1" dirty="0" smtClean="0">
                  <a:solidFill>
                    <a:srgbClr val="0066FF"/>
                  </a:solidFill>
                </a:rPr>
                <a:t>8/4</a:t>
              </a:r>
              <a:endParaRPr lang="en-GB" b="1" dirty="0">
                <a:solidFill>
                  <a:srgbClr val="0066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001" y="28654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solidFill>
                    <a:srgbClr val="0066FF"/>
                  </a:solidFill>
                  <a:latin typeface="Symbol" panose="05050102010706020507" pitchFamily="18" charset="2"/>
                </a:rPr>
                <a:t>D</a:t>
              </a:r>
              <a:r>
                <a:rPr lang="en-GB" b="1" smtClean="0">
                  <a:solidFill>
                    <a:srgbClr val="0066FF"/>
                  </a:solidFill>
                </a:rPr>
                <a:t>Sr</a:t>
              </a:r>
              <a:endParaRPr lang="en-GB" b="1">
                <a:solidFill>
                  <a:srgbClr val="0066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17495" y="1089254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rgbClr val="CC00CC"/>
                  </a:solidFill>
                </a:rPr>
                <a:t>Dupal</a:t>
              </a:r>
              <a:endParaRPr lang="en-GB" sz="1400" b="1">
                <a:solidFill>
                  <a:srgbClr val="CC00C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85844" y="552125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rgbClr val="CC00CC"/>
                  </a:solidFill>
                </a:rPr>
                <a:t>Dupal</a:t>
              </a:r>
              <a:endParaRPr lang="en-GB" sz="1400" b="1">
                <a:solidFill>
                  <a:srgbClr val="CC00C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15970" y="3361079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 smtClean="0">
                  <a:solidFill>
                    <a:srgbClr val="CC00CC"/>
                  </a:solidFill>
                </a:rPr>
                <a:t>Dupal</a:t>
              </a:r>
              <a:endParaRPr lang="en-GB" sz="1400" b="1" dirty="0">
                <a:solidFill>
                  <a:srgbClr val="CC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2610790"/>
            <a:ext cx="49183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66FF"/>
                </a:solidFill>
              </a:rPr>
              <a:t>Hart</a:t>
            </a:r>
            <a:r>
              <a:rPr lang="nb-NO" sz="1800" dirty="0" smtClean="0">
                <a:solidFill>
                  <a:srgbClr val="0066FF"/>
                </a:solidFill>
              </a:rPr>
              <a:t> </a:t>
            </a:r>
            <a:r>
              <a:rPr lang="nb-NO" sz="1500" dirty="0" smtClean="0">
                <a:solidFill>
                  <a:srgbClr val="0066FF"/>
                </a:solidFill>
              </a:rPr>
              <a:t>(1984, Nature) </a:t>
            </a:r>
            <a:r>
              <a:rPr lang="nb-NO" sz="1500" dirty="0" err="1" smtClean="0">
                <a:solidFill>
                  <a:srgbClr val="0066FF"/>
                </a:solidFill>
              </a:rPr>
              <a:t>also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defined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the</a:t>
            </a:r>
            <a:r>
              <a:rPr lang="nb-NO" sz="1500" dirty="0" smtClean="0">
                <a:solidFill>
                  <a:srgbClr val="0066FF"/>
                </a:solidFill>
              </a:rPr>
              <a:t> Northern </a:t>
            </a:r>
            <a:r>
              <a:rPr lang="nb-NO" sz="1500" dirty="0" err="1" smtClean="0">
                <a:solidFill>
                  <a:srgbClr val="0066FF"/>
                </a:solidFill>
              </a:rPr>
              <a:t>Hemisphere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</a:p>
          <a:p>
            <a:r>
              <a:rPr lang="nb-NO" sz="1500" dirty="0">
                <a:solidFill>
                  <a:srgbClr val="0066FF"/>
                </a:solidFill>
              </a:rPr>
              <a:t> </a:t>
            </a:r>
            <a:r>
              <a:rPr lang="nb-NO" sz="1500" dirty="0" smtClean="0">
                <a:solidFill>
                  <a:srgbClr val="0066FF"/>
                </a:solidFill>
              </a:rPr>
              <a:t>          Reference Line, NHRL, for Pb-isotope </a:t>
            </a:r>
            <a:r>
              <a:rPr lang="nb-NO" sz="1500" dirty="0" err="1" smtClean="0">
                <a:solidFill>
                  <a:srgbClr val="0066FF"/>
                </a:solidFill>
              </a:rPr>
              <a:t>compositions</a:t>
            </a:r>
            <a:r>
              <a:rPr lang="nb-NO" sz="1500" dirty="0" smtClean="0">
                <a:solidFill>
                  <a:srgbClr val="0066FF"/>
                </a:solidFill>
              </a:rPr>
              <a:t>  </a:t>
            </a:r>
            <a:endParaRPr lang="en-GB" sz="15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79" y="847315"/>
            <a:ext cx="4513232" cy="42235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33310" y="4632164"/>
            <a:ext cx="360040" cy="18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966" y="5197525"/>
            <a:ext cx="3848851" cy="5853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777326" y="896729"/>
            <a:ext cx="3781357" cy="4193037"/>
            <a:chOff x="4951876" y="1368193"/>
            <a:chExt cx="3781357" cy="41930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1876" y="1368193"/>
              <a:ext cx="3781357" cy="4193037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6816310" y="1479945"/>
              <a:ext cx="0" cy="3528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17004" y="4794732"/>
              <a:ext cx="1604622" cy="3545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25196" y="4748867"/>
              <a:ext cx="1491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</a:rPr>
                <a:t>Southern hemisphere</a:t>
              </a:r>
              <a:endParaRPr lang="en-GB" sz="120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6815971" y="4800048"/>
              <a:ext cx="1583749" cy="552"/>
            </a:xfrm>
            <a:prstGeom prst="line">
              <a:avLst/>
            </a:prstGeom>
            <a:ln>
              <a:solidFill>
                <a:srgbClr val="0066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825024" y="4748867"/>
              <a:ext cx="1491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>
                  <a:solidFill>
                    <a:srgbClr val="0066FF"/>
                  </a:solidFill>
                </a:rPr>
                <a:t>Northern hemisphere</a:t>
              </a:r>
              <a:endParaRPr lang="en-GB" sz="1200">
                <a:solidFill>
                  <a:srgbClr val="0066F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24328" y="95186"/>
            <a:ext cx="147829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Jackson &amp; Macdonald,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(2022, AGU Adv.)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378610" y="4013992"/>
            <a:ext cx="52931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100" b="1" dirty="0" smtClean="0">
                <a:solidFill>
                  <a:srgbClr val="33CCFF"/>
                </a:solidFill>
              </a:rPr>
              <a:t>EM2-</a:t>
            </a:r>
          </a:p>
          <a:p>
            <a:pPr>
              <a:lnSpc>
                <a:spcPts val="1000"/>
              </a:lnSpc>
            </a:pPr>
            <a:r>
              <a:rPr lang="en-GB" sz="1100" b="1" dirty="0" smtClean="0">
                <a:solidFill>
                  <a:srgbClr val="33CCFF"/>
                </a:solidFill>
              </a:rPr>
              <a:t>UCC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11903" y="4241477"/>
            <a:ext cx="52931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100" b="1" dirty="0" smtClean="0">
                <a:solidFill>
                  <a:srgbClr val="FF9900"/>
                </a:solidFill>
              </a:rPr>
              <a:t>EM1-</a:t>
            </a:r>
          </a:p>
          <a:p>
            <a:pPr>
              <a:lnSpc>
                <a:spcPts val="1000"/>
              </a:lnSpc>
            </a:pPr>
            <a:r>
              <a:rPr lang="en-GB" sz="1100" b="1" dirty="0" smtClean="0">
                <a:solidFill>
                  <a:srgbClr val="FF9900"/>
                </a:solidFill>
              </a:rPr>
              <a:t>UCC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0083" y="6093296"/>
            <a:ext cx="7123873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/>
              <a:t>Tristan/Gough </a:t>
            </a:r>
            <a:r>
              <a:rPr lang="en-GB" sz="1400" b="1" dirty="0" smtClean="0"/>
              <a:t>TR</a:t>
            </a:r>
            <a:r>
              <a:rPr lang="en-GB" sz="1400" dirty="0" smtClean="0"/>
              <a:t>,  Discovery </a:t>
            </a:r>
            <a:r>
              <a:rPr lang="en-GB" sz="1400" b="1" dirty="0" smtClean="0"/>
              <a:t>DI</a:t>
            </a:r>
            <a:r>
              <a:rPr lang="en-GB" sz="1400" dirty="0" smtClean="0"/>
              <a:t>,  Samoa </a:t>
            </a:r>
            <a:r>
              <a:rPr lang="en-GB" sz="1400" b="1" dirty="0" smtClean="0"/>
              <a:t>SA</a:t>
            </a:r>
            <a:r>
              <a:rPr lang="en-GB" sz="1400" dirty="0" smtClean="0"/>
              <a:t>,  </a:t>
            </a:r>
            <a:r>
              <a:rPr lang="en-GB" sz="1400" dirty="0"/>
              <a:t>Pitcairn </a:t>
            </a:r>
            <a:r>
              <a:rPr lang="en-GB" sz="1400" b="1" dirty="0" smtClean="0"/>
              <a:t>PI</a:t>
            </a:r>
            <a:r>
              <a:rPr lang="en-GB" sz="1400" dirty="0" smtClean="0"/>
              <a:t>,  Meteor/Shona </a:t>
            </a:r>
            <a:r>
              <a:rPr lang="en-GB" sz="1400" b="1" dirty="0" smtClean="0"/>
              <a:t>MS</a:t>
            </a:r>
            <a:r>
              <a:rPr lang="en-GB" sz="1400" dirty="0" smtClean="0"/>
              <a:t>,</a:t>
            </a:r>
            <a:r>
              <a:rPr lang="en-GB" sz="1400" dirty="0"/>
              <a:t> </a:t>
            </a:r>
            <a:r>
              <a:rPr lang="en-GB" sz="1400" dirty="0" smtClean="0"/>
              <a:t> </a:t>
            </a:r>
            <a:r>
              <a:rPr lang="en-GB" sz="1400" dirty="0" err="1" smtClean="0"/>
              <a:t>Tasmantid</a:t>
            </a:r>
            <a:r>
              <a:rPr lang="en-GB" sz="1400" dirty="0" smtClean="0"/>
              <a:t> </a:t>
            </a:r>
            <a:r>
              <a:rPr lang="en-GB" sz="1400" b="1" dirty="0" smtClean="0"/>
              <a:t>TA</a:t>
            </a:r>
            <a:r>
              <a:rPr lang="en-GB" sz="1400" dirty="0" smtClean="0"/>
              <a:t>,</a:t>
            </a:r>
          </a:p>
          <a:p>
            <a:pPr>
              <a:lnSpc>
                <a:spcPts val="1800"/>
              </a:lnSpc>
            </a:pPr>
            <a:r>
              <a:rPr lang="en-GB" sz="1400" dirty="0" smtClean="0"/>
              <a:t>Heard/Kerguelen </a:t>
            </a:r>
            <a:r>
              <a:rPr lang="en-GB" sz="1400" b="1" dirty="0" smtClean="0"/>
              <a:t>HK</a:t>
            </a:r>
            <a:r>
              <a:rPr lang="en-GB" sz="1400" dirty="0" smtClean="0"/>
              <a:t>,  Hawaii </a:t>
            </a:r>
            <a:r>
              <a:rPr lang="en-GB" sz="1400" b="1" dirty="0" smtClean="0"/>
              <a:t>HW</a:t>
            </a:r>
            <a:r>
              <a:rPr lang="en-GB" sz="1400" dirty="0" smtClean="0"/>
              <a:t>,  San </a:t>
            </a:r>
            <a:r>
              <a:rPr lang="en-GB" sz="1400" dirty="0"/>
              <a:t>Felix </a:t>
            </a:r>
            <a:r>
              <a:rPr lang="en-GB" sz="1400" b="1" dirty="0" smtClean="0"/>
              <a:t>SF</a:t>
            </a:r>
            <a:r>
              <a:rPr lang="en-GB" sz="1400" dirty="0" smtClean="0"/>
              <a:t>,  Societies </a:t>
            </a:r>
            <a:r>
              <a:rPr lang="en-GB" sz="1400" b="1" dirty="0" smtClean="0"/>
              <a:t>SO</a:t>
            </a:r>
            <a:r>
              <a:rPr lang="en-GB" sz="1400" dirty="0" smtClean="0"/>
              <a:t>,   Amsterdam/</a:t>
            </a:r>
            <a:r>
              <a:rPr lang="en-GB" sz="1400" dirty="0" err="1" smtClean="0"/>
              <a:t>St.Paul</a:t>
            </a:r>
            <a:r>
              <a:rPr lang="en-GB" sz="1400" dirty="0" smtClean="0"/>
              <a:t> </a:t>
            </a:r>
            <a:r>
              <a:rPr lang="en-GB" sz="1400" b="1" dirty="0" smtClean="0"/>
              <a:t>AM</a:t>
            </a:r>
            <a:endParaRPr lang="en-GB" sz="1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237" y="98146"/>
            <a:ext cx="5985926" cy="642676"/>
            <a:chOff x="66174" y="50020"/>
            <a:chExt cx="5985926" cy="642676"/>
          </a:xfrm>
        </p:grpSpPr>
        <p:sp>
          <p:nvSpPr>
            <p:cNvPr id="8" name="Rectangle 7"/>
            <p:cNvSpPr/>
            <p:nvPr/>
          </p:nvSpPr>
          <p:spPr>
            <a:xfrm>
              <a:off x="66174" y="50020"/>
              <a:ext cx="5873978" cy="6426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206" y="116194"/>
              <a:ext cx="27462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err="1" smtClean="0"/>
                <a:t>Dupal</a:t>
              </a:r>
              <a:r>
                <a:rPr lang="en-GB" sz="2200" b="1" dirty="0" smtClean="0"/>
                <a:t> characteristics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60558" y="87611"/>
              <a:ext cx="32915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3CCFF"/>
                  </a:solidFill>
                </a:rPr>
                <a:t>EM2-UCC (e.g. Samoa)</a:t>
              </a:r>
              <a:r>
                <a:rPr lang="en-GB" dirty="0" smtClean="0"/>
                <a:t> and</a:t>
              </a:r>
            </a:p>
            <a:p>
              <a:r>
                <a:rPr lang="en-GB" dirty="0" smtClean="0">
                  <a:solidFill>
                    <a:srgbClr val="FF9900"/>
                  </a:solidFill>
                </a:rPr>
                <a:t>EM1-LCC (esp. Pitcairn and Tristan)</a:t>
              </a:r>
              <a:r>
                <a:rPr lang="en-GB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3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77758"/>
            <a:ext cx="8075315" cy="66994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680484" y="5050465"/>
            <a:ext cx="6321056" cy="69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46816" y="1752602"/>
            <a:ext cx="6365356" cy="65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537583" y="1818167"/>
            <a:ext cx="113623" cy="111642"/>
          </a:xfrm>
          <a:prstGeom prst="ellipse">
            <a:avLst/>
          </a:prstGeom>
          <a:solidFill>
            <a:srgbClr val="FF9999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651206" y="1895253"/>
            <a:ext cx="143538" cy="5050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164" y="1818167"/>
            <a:ext cx="631904" cy="273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GB" sz="800" smtClean="0">
                <a:solidFill>
                  <a:srgbClr val="FF0000"/>
                </a:solidFill>
              </a:rPr>
              <a:t>Hawaii</a:t>
            </a:r>
          </a:p>
          <a:p>
            <a:pPr>
              <a:lnSpc>
                <a:spcPts val="700"/>
              </a:lnSpc>
            </a:pPr>
            <a:r>
              <a:rPr lang="en-GB" sz="800" smtClean="0">
                <a:solidFill>
                  <a:srgbClr val="FF0000"/>
                </a:solidFill>
              </a:rPr>
              <a:t>plume root</a:t>
            </a:r>
            <a:endParaRPr lang="en-GB" sz="80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1560" y="151902"/>
            <a:ext cx="3099546" cy="5221314"/>
            <a:chOff x="611560" y="151902"/>
            <a:chExt cx="3099546" cy="5221314"/>
          </a:xfrm>
        </p:grpSpPr>
        <p:sp>
          <p:nvSpPr>
            <p:cNvPr id="17" name="TextBox 16"/>
            <p:cNvSpPr txBox="1"/>
            <p:nvPr/>
          </p:nvSpPr>
          <p:spPr>
            <a:xfrm>
              <a:off x="870264" y="3853062"/>
              <a:ext cx="2840842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GB" sz="1600" smtClean="0">
                  <a:solidFill>
                    <a:srgbClr val="FF0000"/>
                  </a:solidFill>
                </a:rPr>
                <a:t>Southern hemisphere:</a:t>
              </a:r>
            </a:p>
            <a:p>
              <a:pPr>
                <a:lnSpc>
                  <a:spcPts val="1700"/>
                </a:lnSpc>
              </a:pPr>
              <a:r>
                <a:rPr lang="en-GB" sz="1600" b="1" smtClean="0">
                  <a:solidFill>
                    <a:srgbClr val="FF0000"/>
                  </a:solidFill>
                </a:rPr>
                <a:t>Gondwana assembly</a:t>
              </a:r>
              <a:r>
                <a:rPr lang="en-GB" sz="1600" smtClean="0">
                  <a:solidFill>
                    <a:srgbClr val="FF0000"/>
                  </a:solidFill>
                </a:rPr>
                <a:t> with deep</a:t>
              </a:r>
            </a:p>
            <a:p>
              <a:pPr>
                <a:lnSpc>
                  <a:spcPts val="1700"/>
                </a:lnSpc>
              </a:pPr>
              <a:r>
                <a:rPr lang="en-GB" sz="1600" smtClean="0">
                  <a:solidFill>
                    <a:srgbClr val="FF0000"/>
                  </a:solidFill>
                </a:rPr>
                <a:t>continental subduction and</a:t>
              </a:r>
            </a:p>
            <a:p>
              <a:pPr>
                <a:lnSpc>
                  <a:spcPts val="1700"/>
                </a:lnSpc>
              </a:pPr>
              <a:r>
                <a:rPr lang="en-GB" sz="1600" smtClean="0">
                  <a:solidFill>
                    <a:srgbClr val="FF0000"/>
                  </a:solidFill>
                </a:rPr>
                <a:t>ultra-high-p metamorphism</a:t>
              </a:r>
              <a:endParaRPr lang="en-GB" sz="160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907704" y="4788357"/>
              <a:ext cx="72008" cy="584859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79242" y="15190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1560" y="351117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51520" y="3476989"/>
            <a:ext cx="8496944" cy="332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814452" y="3349398"/>
            <a:ext cx="14782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100" dirty="0" smtClean="0"/>
              <a:t>Jackson &amp; Macdonald,</a:t>
            </a:r>
          </a:p>
          <a:p>
            <a:pPr>
              <a:lnSpc>
                <a:spcPts val="1200"/>
              </a:lnSpc>
            </a:pPr>
            <a:r>
              <a:rPr lang="en-GB" sz="1100" dirty="0"/>
              <a:t> </a:t>
            </a:r>
            <a:r>
              <a:rPr lang="en-GB" sz="1100" dirty="0" smtClean="0"/>
              <a:t> (2022, AGU Adv.)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650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76796" y="75796"/>
            <a:ext cx="5160202" cy="6751799"/>
            <a:chOff x="1356014" y="44623"/>
            <a:chExt cx="5160202" cy="67517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3648" y="44623"/>
              <a:ext cx="5112568" cy="67517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56014" y="275360"/>
              <a:ext cx="197427" cy="254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2085" y="1834433"/>
              <a:ext cx="197427" cy="254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56014" y="3293234"/>
              <a:ext cx="197427" cy="254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6793" y="4801122"/>
              <a:ext cx="176647" cy="24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24328" y="95186"/>
            <a:ext cx="147829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Jackson &amp; Macdonald,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(2022, AGU Adv.)</a:t>
            </a:r>
            <a:endParaRPr lang="en-GB" sz="1100" dirty="0"/>
          </a:p>
        </p:txBody>
      </p:sp>
      <p:sp>
        <p:nvSpPr>
          <p:cNvPr id="2" name="Rectangle 1"/>
          <p:cNvSpPr/>
          <p:nvPr/>
        </p:nvSpPr>
        <p:spPr>
          <a:xfrm>
            <a:off x="3244467" y="4814371"/>
            <a:ext cx="892367" cy="1718631"/>
          </a:xfrm>
          <a:prstGeom prst="rect">
            <a:avLst/>
          </a:prstGeom>
          <a:solidFill>
            <a:srgbClr val="FF00FF">
              <a:alpha val="7059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24745"/>
            <a:ext cx="7848872" cy="2734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76578" y="1887279"/>
            <a:ext cx="1376916" cy="172247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43661" y="4164667"/>
            <a:ext cx="4303422" cy="1490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Main "window of opportunity": 650-450 Ma</a:t>
            </a:r>
          </a:p>
          <a:p>
            <a:pPr>
              <a:lnSpc>
                <a:spcPts val="1200"/>
              </a:lnSpc>
            </a:pPr>
            <a:endParaRPr lang="en-GB" sz="800" dirty="0">
              <a:solidFill>
                <a:srgbClr val="FF0000"/>
              </a:solidFill>
            </a:endParaRPr>
          </a:p>
          <a:p>
            <a:pPr>
              <a:lnSpc>
                <a:spcPts val="1700"/>
              </a:lnSpc>
            </a:pPr>
            <a:r>
              <a:rPr lang="en-GB" sz="1600" dirty="0" smtClean="0">
                <a:solidFill>
                  <a:srgbClr val="0066FF"/>
                </a:solidFill>
              </a:rPr>
              <a:t>- ultra-high-p metamorphism of cont. </a:t>
            </a:r>
            <a:r>
              <a:rPr lang="en-GB" sz="1600" dirty="0" err="1" smtClean="0">
                <a:solidFill>
                  <a:srgbClr val="0066FF"/>
                </a:solidFill>
              </a:rPr>
              <a:t>protoliths</a:t>
            </a:r>
            <a:r>
              <a:rPr lang="en-GB" sz="1600" dirty="0" smtClean="0">
                <a:solidFill>
                  <a:srgbClr val="0066FF"/>
                </a:solidFill>
              </a:rPr>
              <a:t> </a:t>
            </a:r>
          </a:p>
          <a:p>
            <a:pPr>
              <a:lnSpc>
                <a:spcPts val="1700"/>
              </a:lnSpc>
            </a:pPr>
            <a:r>
              <a:rPr lang="en-GB" sz="1600" dirty="0">
                <a:solidFill>
                  <a:srgbClr val="0066FF"/>
                </a:solidFill>
              </a:rPr>
              <a:t> </a:t>
            </a:r>
            <a:r>
              <a:rPr lang="en-GB" sz="1600" dirty="0" smtClean="0">
                <a:solidFill>
                  <a:srgbClr val="0066FF"/>
                </a:solidFill>
              </a:rPr>
              <a:t>   confined to the southern hemisphere, only</a:t>
            </a:r>
          </a:p>
          <a:p>
            <a:pPr>
              <a:lnSpc>
                <a:spcPts val="1200"/>
              </a:lnSpc>
            </a:pPr>
            <a:endParaRPr lang="en-GB" sz="800" dirty="0" smtClean="0">
              <a:solidFill>
                <a:srgbClr val="0066FF"/>
              </a:solidFill>
            </a:endParaRPr>
          </a:p>
          <a:p>
            <a:pPr>
              <a:lnSpc>
                <a:spcPts val="1700"/>
              </a:lnSpc>
            </a:pPr>
            <a:r>
              <a:rPr lang="en-GB" sz="1600" dirty="0" smtClean="0">
                <a:solidFill>
                  <a:srgbClr val="0066FF"/>
                </a:solidFill>
              </a:rPr>
              <a:t>- likely period of deep continental subduction</a:t>
            </a:r>
          </a:p>
          <a:p>
            <a:pPr>
              <a:lnSpc>
                <a:spcPts val="1700"/>
              </a:lnSpc>
            </a:pPr>
            <a:r>
              <a:rPr lang="en-GB" sz="1600" dirty="0">
                <a:solidFill>
                  <a:srgbClr val="0066FF"/>
                </a:solidFill>
              </a:rPr>
              <a:t> </a:t>
            </a:r>
            <a:r>
              <a:rPr lang="en-GB" sz="1600" dirty="0" smtClean="0">
                <a:solidFill>
                  <a:srgbClr val="0066FF"/>
                </a:solidFill>
              </a:rPr>
              <a:t>   giving rise to the </a:t>
            </a:r>
            <a:r>
              <a:rPr lang="en-GB" sz="1600" dirty="0" err="1" smtClean="0">
                <a:solidFill>
                  <a:srgbClr val="0066FF"/>
                </a:solidFill>
              </a:rPr>
              <a:t>Dupal</a:t>
            </a:r>
            <a:r>
              <a:rPr lang="en-GB" sz="1600" dirty="0" smtClean="0">
                <a:solidFill>
                  <a:srgbClr val="0066FF"/>
                </a:solidFill>
              </a:rPr>
              <a:t> anomaly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43618" y="3614948"/>
            <a:ext cx="196666" cy="53932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24328" y="95186"/>
            <a:ext cx="147829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Jackson &amp; Macdonald,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(2022, AGU Adv.)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041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536" y="116632"/>
            <a:ext cx="7128792" cy="6635505"/>
            <a:chOff x="1259633" y="44624"/>
            <a:chExt cx="7128792" cy="66355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633" y="44624"/>
              <a:ext cx="7128792" cy="663550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310858" y="28143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10858" y="3336763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40854" y="89678"/>
            <a:ext cx="147829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Jackson &amp; Macdonald,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(2022, AGU Adv.)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9334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19" y="57463"/>
            <a:ext cx="532068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nb-NO" sz="1800" dirty="0" smtClean="0">
                <a:solidFill>
                  <a:srgbClr val="0066FF"/>
                </a:solidFill>
              </a:rPr>
              <a:t>Deep-mantle CC </a:t>
            </a:r>
            <a:r>
              <a:rPr lang="nb-NO" sz="1800" dirty="0" err="1" smtClean="0">
                <a:solidFill>
                  <a:srgbClr val="0066FF"/>
                </a:solidFill>
              </a:rPr>
              <a:t>mineralogy</a:t>
            </a:r>
            <a:r>
              <a:rPr lang="nb-NO" sz="1800" dirty="0" smtClean="0">
                <a:solidFill>
                  <a:srgbClr val="0066FF"/>
                </a:solidFill>
              </a:rPr>
              <a:t> and </a:t>
            </a:r>
            <a:r>
              <a:rPr lang="nb-NO" sz="1800" dirty="0" err="1" smtClean="0">
                <a:solidFill>
                  <a:srgbClr val="0066FF"/>
                </a:solidFill>
              </a:rPr>
              <a:t>density-depth</a:t>
            </a:r>
            <a:r>
              <a:rPr lang="nb-NO" sz="1800" dirty="0" smtClean="0">
                <a:solidFill>
                  <a:srgbClr val="0066FF"/>
                </a:solidFill>
              </a:rPr>
              <a:t> </a:t>
            </a:r>
            <a:r>
              <a:rPr lang="nb-NO" sz="1800" dirty="0" err="1" smtClean="0">
                <a:solidFill>
                  <a:srgbClr val="0066FF"/>
                </a:solidFill>
              </a:rPr>
              <a:t>relation</a:t>
            </a:r>
            <a:endParaRPr lang="nb-NO" sz="1800" b="1" dirty="0" smtClean="0">
              <a:solidFill>
                <a:srgbClr val="00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" y="631906"/>
            <a:ext cx="4431096" cy="3577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8599" y="687086"/>
            <a:ext cx="102534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Ishii et al.</a:t>
            </a:r>
            <a:endParaRPr lang="en-GB" sz="1200" dirty="0"/>
          </a:p>
          <a:p>
            <a:r>
              <a:rPr lang="en-GB" sz="1200" dirty="0" smtClean="0"/>
              <a:t>(2012, EPSL)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13065"/>
            <a:ext cx="3044632" cy="3107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66" y="3356992"/>
            <a:ext cx="128432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Liu (2006, EPSL)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93755" y="4509120"/>
            <a:ext cx="4344844" cy="215424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400" b="1" dirty="0" smtClean="0"/>
              <a:t>Mineral </a:t>
            </a:r>
            <a:r>
              <a:rPr lang="nb-NO" sz="1400" b="1" dirty="0" err="1" smtClean="0"/>
              <a:t>abbreviations</a:t>
            </a:r>
            <a:r>
              <a:rPr lang="nb-NO" sz="1400" dirty="0" smtClean="0"/>
              <a:t>                             </a:t>
            </a:r>
            <a:r>
              <a:rPr lang="nb-NO" sz="1400" b="1" dirty="0" smtClean="0">
                <a:solidFill>
                  <a:srgbClr val="0066FF"/>
                </a:solidFill>
              </a:rPr>
              <a:t>New </a:t>
            </a:r>
            <a:r>
              <a:rPr lang="nb-NO" sz="1400" b="1" dirty="0" err="1" smtClean="0">
                <a:solidFill>
                  <a:srgbClr val="0066FF"/>
                </a:solidFill>
              </a:rPr>
              <a:t>name</a:t>
            </a:r>
            <a:endParaRPr lang="nb-NO" sz="1400" b="1" dirty="0" smtClean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400" dirty="0" smtClean="0"/>
              <a:t>Cf: </a:t>
            </a:r>
            <a:r>
              <a:rPr lang="nb-NO" sz="1400" dirty="0" err="1" smtClean="0"/>
              <a:t>Ca-ferrite-structured</a:t>
            </a:r>
            <a:r>
              <a:rPr lang="nb-NO" sz="1400" dirty="0" smtClean="0"/>
              <a:t> Al-</a:t>
            </a:r>
            <a:r>
              <a:rPr lang="nb-NO" sz="1400" dirty="0" err="1" smtClean="0"/>
              <a:t>rich</a:t>
            </a:r>
            <a:r>
              <a:rPr lang="nb-NO" sz="1400" dirty="0" smtClean="0"/>
              <a:t> </a:t>
            </a:r>
            <a:r>
              <a:rPr lang="nb-NO" sz="1400" dirty="0" err="1" smtClean="0"/>
              <a:t>phase</a:t>
            </a:r>
            <a:r>
              <a:rPr lang="nb-NO" sz="1400" dirty="0" smtClean="0"/>
              <a:t> </a:t>
            </a:r>
          </a:p>
          <a:p>
            <a:pPr>
              <a:lnSpc>
                <a:spcPts val="1500"/>
              </a:lnSpc>
            </a:pPr>
            <a:r>
              <a:rPr lang="nb-NO" sz="1400" dirty="0"/>
              <a:t> </a:t>
            </a:r>
            <a:r>
              <a:rPr lang="nb-NO" sz="1400" dirty="0" smtClean="0"/>
              <a:t>        NaAlSiO</a:t>
            </a:r>
            <a:r>
              <a:rPr lang="nb-NO" sz="1400" baseline="-25000" dirty="0" smtClean="0"/>
              <a:t>4</a:t>
            </a:r>
            <a:r>
              <a:rPr lang="nb-NO" sz="1400" dirty="0" smtClean="0">
                <a:solidFill>
                  <a:schemeClr val="bg1">
                    <a:lumMod val="65000"/>
                  </a:schemeClr>
                </a:solidFill>
              </a:rPr>
              <a:t>-MgAl</a:t>
            </a:r>
            <a:r>
              <a:rPr lang="nb-NO" sz="1400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nb-NO" sz="1400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nb-NO" sz="1400" baseline="-25000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nb-NO" sz="1400" dirty="0" smtClean="0"/>
              <a:t>   </a:t>
            </a:r>
          </a:p>
          <a:p>
            <a:pPr>
              <a:lnSpc>
                <a:spcPts val="1800"/>
              </a:lnSpc>
            </a:pPr>
            <a:r>
              <a:rPr lang="nb-NO" sz="1400" dirty="0" err="1" smtClean="0"/>
              <a:t>Cpv</a:t>
            </a:r>
            <a:r>
              <a:rPr lang="nb-NO" sz="1400" dirty="0" smtClean="0"/>
              <a:t>: </a:t>
            </a:r>
            <a:r>
              <a:rPr lang="nb-NO" sz="1400" dirty="0" err="1" smtClean="0"/>
              <a:t>Ca-perovskite</a:t>
            </a:r>
            <a:r>
              <a:rPr lang="nb-NO" sz="1400" dirty="0" smtClean="0"/>
              <a:t>, CaSiO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                     </a:t>
            </a:r>
            <a:r>
              <a:rPr lang="nb-NO" sz="1400" dirty="0" err="1" smtClean="0">
                <a:solidFill>
                  <a:srgbClr val="0066FF"/>
                </a:solidFill>
              </a:rPr>
              <a:t>davemaoite</a:t>
            </a:r>
            <a:endParaRPr lang="nb-NO" sz="1400" dirty="0" smtClean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400" dirty="0" smtClean="0"/>
              <a:t>Hol: </a:t>
            </a:r>
            <a:r>
              <a:rPr lang="nb-NO" sz="1400" dirty="0" err="1" smtClean="0"/>
              <a:t>Hollandite</a:t>
            </a:r>
            <a:r>
              <a:rPr lang="nb-NO" sz="1400" dirty="0" smtClean="0"/>
              <a:t>, (</a:t>
            </a:r>
            <a:r>
              <a:rPr lang="nb-NO" sz="1400" dirty="0" err="1" smtClean="0"/>
              <a:t>K,Na</a:t>
            </a:r>
            <a:r>
              <a:rPr lang="nb-NO" sz="1400" dirty="0" smtClean="0"/>
              <a:t>)AlSi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8</a:t>
            </a:r>
            <a:r>
              <a:rPr lang="nb-NO" sz="1400" dirty="0" smtClean="0"/>
              <a:t>                </a:t>
            </a:r>
            <a:r>
              <a:rPr lang="nb-NO" sz="1400" dirty="0" err="1" smtClean="0">
                <a:solidFill>
                  <a:srgbClr val="0066FF"/>
                </a:solidFill>
              </a:rPr>
              <a:t>liebermannite</a:t>
            </a:r>
            <a:endParaRPr lang="nb-NO" sz="1400" dirty="0" smtClean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400" dirty="0" smtClean="0"/>
              <a:t>St:  </a:t>
            </a:r>
            <a:r>
              <a:rPr lang="nb-NO" sz="1400" dirty="0" err="1" smtClean="0"/>
              <a:t>Stishovite</a:t>
            </a:r>
            <a:endParaRPr lang="nb-NO" sz="1400" dirty="0" smtClean="0"/>
          </a:p>
          <a:p>
            <a:pPr>
              <a:lnSpc>
                <a:spcPts val="1800"/>
              </a:lnSpc>
            </a:pPr>
            <a:r>
              <a:rPr lang="nb-NO" sz="1400" dirty="0" err="1" smtClean="0"/>
              <a:t>Gt</a:t>
            </a:r>
            <a:r>
              <a:rPr lang="nb-NO" sz="1400" dirty="0" smtClean="0"/>
              <a:t>:  Garnet</a:t>
            </a:r>
          </a:p>
          <a:p>
            <a:pPr>
              <a:lnSpc>
                <a:spcPts val="1800"/>
              </a:lnSpc>
            </a:pPr>
            <a:r>
              <a:rPr lang="nb-NO" sz="1400" dirty="0" smtClean="0"/>
              <a:t>CAS: </a:t>
            </a:r>
            <a:r>
              <a:rPr lang="nb-NO" sz="1400" dirty="0" err="1" smtClean="0"/>
              <a:t>Ca-silicate</a:t>
            </a:r>
            <a:r>
              <a:rPr lang="nb-NO" sz="1400" dirty="0" smtClean="0"/>
              <a:t>: CaAl</a:t>
            </a:r>
            <a:r>
              <a:rPr lang="nb-NO" sz="1400" baseline="-25000" dirty="0" smtClean="0"/>
              <a:t>4</a:t>
            </a:r>
            <a:r>
              <a:rPr lang="nb-NO" sz="1400" dirty="0" smtClean="0"/>
              <a:t>Si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11</a:t>
            </a:r>
            <a:r>
              <a:rPr lang="nb-NO" sz="1400" dirty="0" smtClean="0"/>
              <a:t>                   </a:t>
            </a:r>
            <a:r>
              <a:rPr lang="nb-NO" sz="1400" dirty="0" err="1" smtClean="0">
                <a:solidFill>
                  <a:srgbClr val="0066FF"/>
                </a:solidFill>
              </a:rPr>
              <a:t>donwilhelmsite</a:t>
            </a:r>
            <a:endParaRPr lang="nb-NO" sz="1400" dirty="0" smtClean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400" dirty="0" err="1" smtClean="0"/>
              <a:t>Cpx</a:t>
            </a:r>
            <a:r>
              <a:rPr lang="nb-NO" sz="1400" dirty="0" smtClean="0"/>
              <a:t>:  </a:t>
            </a:r>
            <a:r>
              <a:rPr lang="nb-NO" sz="1400" dirty="0" err="1" smtClean="0"/>
              <a:t>Clinopyroxene</a:t>
            </a:r>
            <a:endParaRPr lang="nb-NO" sz="1400" dirty="0" smtClean="0"/>
          </a:p>
        </p:txBody>
      </p:sp>
    </p:spTree>
    <p:extLst>
      <p:ext uri="{BB962C8B-B14F-4D97-AF65-F5344CB8AC3E}">
        <p14:creationId xmlns:p14="http://schemas.microsoft.com/office/powerpoint/2010/main" val="33939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24" y="451594"/>
            <a:ext cx="2971990" cy="2140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24" y="477419"/>
            <a:ext cx="2643715" cy="2161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522" y="482613"/>
            <a:ext cx="2643716" cy="21295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7914" y="2488455"/>
            <a:ext cx="147608" cy="21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74713" y="716410"/>
            <a:ext cx="7891895" cy="1880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81074" y="254584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20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47823" y="254237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22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898988" y="253371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24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60542" y="25406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26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883650" y="253371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22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24424" y="253025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24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185978" y="253718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26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498696" y="253545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22</a:t>
            </a:r>
            <a:endParaRPr lang="en-GB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139470" y="253198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24</a:t>
            </a:r>
            <a:endParaRPr lang="en-GB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811414" y="253891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26</a:t>
            </a:r>
            <a:endParaRPr lang="en-GB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1673504" y="272355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p</a:t>
            </a:r>
            <a:r>
              <a:rPr lang="nb-NO" sz="1600" dirty="0" smtClean="0"/>
              <a:t> (</a:t>
            </a:r>
            <a:r>
              <a:rPr lang="nb-NO" sz="1600" dirty="0" err="1" smtClean="0"/>
              <a:t>GPa</a:t>
            </a:r>
            <a:r>
              <a:rPr lang="nb-NO" sz="1600" dirty="0"/>
              <a:t>)</a:t>
            </a:r>
            <a:endParaRPr lang="en-GB" sz="16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-897974" y="1487510"/>
            <a:ext cx="22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Mineral </a:t>
            </a:r>
            <a:r>
              <a:rPr lang="nb-NO" sz="1600" b="1" dirty="0" err="1" smtClean="0"/>
              <a:t>proportions</a:t>
            </a:r>
            <a:r>
              <a:rPr lang="nb-NO" sz="1600" b="1" dirty="0" smtClean="0"/>
              <a:t> </a:t>
            </a:r>
            <a:r>
              <a:rPr lang="nb-NO" sz="1600" dirty="0" smtClean="0"/>
              <a:t>%</a:t>
            </a:r>
            <a:endParaRPr lang="en-GB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964182" y="2705911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p</a:t>
            </a:r>
            <a:r>
              <a:rPr lang="nb-NO" sz="1600" dirty="0" smtClean="0"/>
              <a:t> (</a:t>
            </a:r>
            <a:r>
              <a:rPr lang="nb-NO" sz="1600" dirty="0" err="1" smtClean="0"/>
              <a:t>GPa</a:t>
            </a:r>
            <a:r>
              <a:rPr lang="nb-NO" sz="1600" dirty="0"/>
              <a:t>)</a:t>
            </a:r>
            <a:endParaRPr lang="en-GB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335002" y="2744552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p</a:t>
            </a:r>
            <a:r>
              <a:rPr lang="nb-NO" sz="1600" dirty="0" smtClean="0"/>
              <a:t> (</a:t>
            </a:r>
            <a:r>
              <a:rPr lang="nb-NO" sz="1600" dirty="0" err="1" smtClean="0"/>
              <a:t>GPa</a:t>
            </a:r>
            <a:r>
              <a:rPr lang="nb-NO" sz="1600" dirty="0"/>
              <a:t>)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0" y="3637318"/>
            <a:ext cx="4402692" cy="3140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2180" y="3658988"/>
            <a:ext cx="4264004" cy="31414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54495" y="81680"/>
            <a:ext cx="889987" cy="34881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dirty="0" smtClean="0"/>
              <a:t>Ishii et al.</a:t>
            </a:r>
            <a:endParaRPr lang="en-GB" sz="1000" dirty="0"/>
          </a:p>
          <a:p>
            <a:pPr>
              <a:lnSpc>
                <a:spcPts val="1000"/>
              </a:lnSpc>
            </a:pPr>
            <a:r>
              <a:rPr lang="en-GB" sz="1000" dirty="0" smtClean="0"/>
              <a:t>(2012, EPSL)</a:t>
            </a:r>
            <a:endParaRPr lang="en-GB" sz="1000" dirty="0"/>
          </a:p>
        </p:txBody>
      </p:sp>
      <p:sp>
        <p:nvSpPr>
          <p:cNvPr id="4" name="TextBox 3"/>
          <p:cNvSpPr txBox="1"/>
          <p:nvPr/>
        </p:nvSpPr>
        <p:spPr>
          <a:xfrm rot="20515256">
            <a:off x="5919494" y="4190995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err="1" smtClean="0">
                <a:solidFill>
                  <a:srgbClr val="6600FF"/>
                </a:solidFill>
              </a:rPr>
              <a:t>Realistic</a:t>
            </a:r>
            <a:r>
              <a:rPr lang="nb-NO" sz="1400" b="1" dirty="0" smtClean="0"/>
              <a:t> </a:t>
            </a:r>
            <a:r>
              <a:rPr lang="nb-NO" sz="1400" dirty="0" err="1" smtClean="0">
                <a:solidFill>
                  <a:srgbClr val="FF00FF"/>
                </a:solidFill>
              </a:rPr>
              <a:t>subduction</a:t>
            </a:r>
            <a:endParaRPr lang="en-GB" sz="1400" dirty="0">
              <a:solidFill>
                <a:srgbClr val="FF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1132609">
            <a:off x="7408837" y="3859142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>
                <a:solidFill>
                  <a:srgbClr val="6600FF"/>
                </a:solidFill>
              </a:rPr>
              <a:t>zone</a:t>
            </a:r>
            <a:r>
              <a:rPr lang="nb-NO" sz="1400" dirty="0" smtClean="0"/>
              <a:t> </a:t>
            </a:r>
            <a:r>
              <a:rPr lang="nb-NO" sz="1400" dirty="0" err="1" smtClean="0">
                <a:solidFill>
                  <a:srgbClr val="FF00FF"/>
                </a:solidFill>
              </a:rPr>
              <a:t>temperatures</a:t>
            </a:r>
            <a:endParaRPr lang="en-GB" sz="1400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59" y="85401"/>
            <a:ext cx="4187041" cy="31034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nb-NO" b="1" dirty="0" smtClean="0">
                <a:solidFill>
                  <a:srgbClr val="0066FF"/>
                </a:solidFill>
              </a:rPr>
              <a:t>Mineral </a:t>
            </a:r>
            <a:r>
              <a:rPr lang="nb-NO" b="1" dirty="0" err="1" smtClean="0">
                <a:solidFill>
                  <a:srgbClr val="0066FF"/>
                </a:solidFill>
              </a:rPr>
              <a:t>proportions</a:t>
            </a:r>
            <a:r>
              <a:rPr lang="nb-NO" dirty="0" smtClean="0">
                <a:solidFill>
                  <a:srgbClr val="0066FF"/>
                </a:solidFill>
              </a:rPr>
              <a:t>,  20-28 </a:t>
            </a:r>
            <a:r>
              <a:rPr lang="nb-NO" dirty="0" err="1" smtClean="0">
                <a:solidFill>
                  <a:srgbClr val="0066FF"/>
                </a:solidFill>
              </a:rPr>
              <a:t>GPa</a:t>
            </a:r>
            <a:r>
              <a:rPr lang="nb-NO" dirty="0" smtClean="0">
                <a:solidFill>
                  <a:srgbClr val="0066FF"/>
                </a:solidFill>
              </a:rPr>
              <a:t>, 1400-1800 C</a:t>
            </a:r>
            <a:endParaRPr lang="en-GB" dirty="0">
              <a:solidFill>
                <a:srgbClr val="00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3284372"/>
            <a:ext cx="2574744" cy="31034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nb-NO" b="1" dirty="0" err="1" smtClean="0">
                <a:solidFill>
                  <a:srgbClr val="0066FF"/>
                </a:solidFill>
              </a:rPr>
              <a:t>Density</a:t>
            </a:r>
            <a:r>
              <a:rPr lang="nb-NO" b="1" dirty="0" smtClean="0">
                <a:solidFill>
                  <a:srgbClr val="0066FF"/>
                </a:solidFill>
              </a:rPr>
              <a:t> contrasts to PREM</a:t>
            </a:r>
            <a:endParaRPr lang="en-GB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" y="2645560"/>
            <a:ext cx="4428928" cy="3376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48" y="2652412"/>
            <a:ext cx="4451924" cy="3376061"/>
          </a:xfrm>
          <a:prstGeom prst="rect">
            <a:avLst/>
          </a:prstGeom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45790" y="2146673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aseline="30000" dirty="0"/>
              <a:t>87</a:t>
            </a:r>
            <a:r>
              <a:rPr lang="nb-NO" sz="2400" dirty="0"/>
              <a:t>Rb </a:t>
            </a:r>
            <a:r>
              <a:rPr lang="nb-NO" sz="2400" dirty="0">
                <a:cs typeface="Times New Roman" pitchFamily="18" charset="0"/>
              </a:rPr>
              <a:t>→ </a:t>
            </a:r>
            <a:r>
              <a:rPr lang="nb-NO" sz="2400" baseline="30000" dirty="0">
                <a:cs typeface="Times New Roman" pitchFamily="18" charset="0"/>
              </a:rPr>
              <a:t>87</a:t>
            </a:r>
            <a:r>
              <a:rPr lang="nb-NO" sz="2400" dirty="0">
                <a:cs typeface="Times New Roman" pitchFamily="18" charset="0"/>
              </a:rPr>
              <a:t>Sr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214665" y="2146673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aseline="30000" dirty="0"/>
              <a:t>147</a:t>
            </a:r>
            <a:r>
              <a:rPr lang="nb-NO" sz="2400" dirty="0"/>
              <a:t>Sm </a:t>
            </a:r>
            <a:r>
              <a:rPr lang="nb-NO" sz="2400" dirty="0">
                <a:cs typeface="Times New Roman" pitchFamily="18" charset="0"/>
              </a:rPr>
              <a:t>→ </a:t>
            </a:r>
            <a:r>
              <a:rPr lang="nb-NO" sz="2400" baseline="30000" dirty="0">
                <a:cs typeface="Times New Roman" pitchFamily="18" charset="0"/>
              </a:rPr>
              <a:t>143</a:t>
            </a:r>
            <a:r>
              <a:rPr lang="nb-NO" sz="2400" dirty="0">
                <a:cs typeface="Times New Roman" pitchFamily="18" charset="0"/>
              </a:rPr>
              <a:t>Nd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871" y="2852936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013176"/>
            <a:ext cx="714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45790" y="1641947"/>
            <a:ext cx="440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dirty="0" err="1">
                <a:solidFill>
                  <a:srgbClr val="3333FF"/>
                </a:solidFill>
              </a:rPr>
              <a:t>Time-integrated</a:t>
            </a:r>
            <a:r>
              <a:rPr lang="nb-NO" sz="2400" dirty="0">
                <a:solidFill>
                  <a:srgbClr val="3333FF"/>
                </a:solidFill>
              </a:rPr>
              <a:t> </a:t>
            </a:r>
            <a:r>
              <a:rPr lang="nb-NO" sz="2400" dirty="0" err="1">
                <a:solidFill>
                  <a:srgbClr val="3333FF"/>
                </a:solidFill>
              </a:rPr>
              <a:t>isotopic</a:t>
            </a:r>
            <a:r>
              <a:rPr lang="nb-NO" sz="2400" dirty="0">
                <a:solidFill>
                  <a:srgbClr val="3333FF"/>
                </a:solidFill>
              </a:rPr>
              <a:t> </a:t>
            </a:r>
            <a:r>
              <a:rPr lang="nb-NO" sz="2400" dirty="0" err="1">
                <a:solidFill>
                  <a:srgbClr val="3333FF"/>
                </a:solidFill>
              </a:rPr>
              <a:t>evolution</a:t>
            </a:r>
            <a:endParaRPr lang="en-GB" sz="2400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31" y="143122"/>
            <a:ext cx="686591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66FF"/>
                </a:solidFill>
              </a:rPr>
              <a:t>The </a:t>
            </a:r>
            <a:r>
              <a:rPr lang="en-GB" sz="2400" dirty="0" err="1" smtClean="0">
                <a:solidFill>
                  <a:srgbClr val="FF0000"/>
                </a:solidFill>
              </a:rPr>
              <a:t>longlived</a:t>
            </a:r>
            <a:r>
              <a:rPr lang="en-GB" sz="2800" b="1" dirty="0" smtClean="0">
                <a:solidFill>
                  <a:srgbClr val="0066FF"/>
                </a:solidFill>
              </a:rPr>
              <a:t> Sr-</a:t>
            </a:r>
            <a:r>
              <a:rPr lang="en-GB" sz="2800" baseline="30000" dirty="0" smtClean="0">
                <a:solidFill>
                  <a:srgbClr val="FF0000"/>
                </a:solidFill>
              </a:rPr>
              <a:t>143</a:t>
            </a:r>
            <a:r>
              <a:rPr lang="en-GB" sz="2800" b="1" dirty="0" smtClean="0">
                <a:solidFill>
                  <a:srgbClr val="0066FF"/>
                </a:solidFill>
              </a:rPr>
              <a:t>Nd isotopic mantle array</a:t>
            </a:r>
            <a:endParaRPr lang="nb-NO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1052736"/>
            <a:ext cx="2560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Inspired by evolutionary sections through the </a:t>
            </a:r>
            <a:r>
              <a:rPr lang="en-GB" sz="1050" dirty="0"/>
              <a:t>Norwegian </a:t>
            </a:r>
            <a:r>
              <a:rPr lang="en-GB" sz="1050" dirty="0" err="1" smtClean="0"/>
              <a:t>Caledonides</a:t>
            </a:r>
            <a:r>
              <a:rPr lang="en-GB" sz="1050" dirty="0" smtClean="0"/>
              <a:t> in </a:t>
            </a:r>
            <a:r>
              <a:rPr lang="en-GB" sz="1050" dirty="0" err="1" smtClean="0"/>
              <a:t>Fossen</a:t>
            </a:r>
            <a:r>
              <a:rPr lang="en-GB" sz="1050" dirty="0" smtClean="0"/>
              <a:t> </a:t>
            </a:r>
            <a:r>
              <a:rPr lang="en-GB" sz="1050" dirty="0"/>
              <a:t>et al</a:t>
            </a:r>
            <a:r>
              <a:rPr lang="en-GB" sz="1050" dirty="0" smtClean="0"/>
              <a:t>. (2009, Making </a:t>
            </a:r>
            <a:r>
              <a:rPr lang="en-GB" sz="1050" dirty="0"/>
              <a:t>of a </a:t>
            </a:r>
            <a:r>
              <a:rPr lang="en-GB" sz="1050" dirty="0" smtClean="0"/>
              <a:t>Land </a:t>
            </a:r>
            <a:r>
              <a:rPr lang="en-GB" sz="1050" dirty="0"/>
              <a:t>- </a:t>
            </a:r>
            <a:r>
              <a:rPr lang="en-GB" sz="1050" dirty="0" smtClean="0"/>
              <a:t>Geology </a:t>
            </a:r>
            <a:r>
              <a:rPr lang="en-GB" sz="1050" dirty="0"/>
              <a:t>of </a:t>
            </a:r>
            <a:r>
              <a:rPr lang="en-GB" sz="1050" dirty="0" smtClean="0"/>
              <a:t>Norway.  </a:t>
            </a:r>
            <a:r>
              <a:rPr lang="en-GB" sz="1050" dirty="0"/>
              <a:t>Geol. Soc. </a:t>
            </a:r>
            <a:r>
              <a:rPr lang="en-GB" sz="1050" dirty="0" smtClean="0"/>
              <a:t>Norway) </a:t>
            </a:r>
            <a:endParaRPr lang="en-GB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54429"/>
            <a:ext cx="6336840" cy="1220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1" y="1746703"/>
            <a:ext cx="6055919" cy="1649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873" y="154429"/>
            <a:ext cx="2088232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mtClean="0">
                <a:solidFill>
                  <a:srgbClr val="3333FF"/>
                </a:solidFill>
              </a:rPr>
              <a:t>Schematic model for deep subduction of continental crust</a:t>
            </a:r>
            <a:endParaRPr lang="en-US" dirty="0" smtClean="0">
              <a:solidFill>
                <a:srgbClr val="3333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39422"/>
            <a:ext cx="3546911" cy="30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937" y="182033"/>
            <a:ext cx="41392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66FF"/>
                </a:solidFill>
              </a:rPr>
              <a:t>The </a:t>
            </a:r>
            <a:r>
              <a:rPr lang="en-GB" sz="2400" dirty="0" err="1" smtClean="0">
                <a:solidFill>
                  <a:srgbClr val="FF0000"/>
                </a:solidFill>
              </a:rPr>
              <a:t>shortlived</a:t>
            </a:r>
            <a:r>
              <a:rPr lang="en-GB" sz="2800" b="1" dirty="0" smtClean="0">
                <a:solidFill>
                  <a:srgbClr val="0066FF"/>
                </a:solidFill>
              </a:rPr>
              <a:t> </a:t>
            </a:r>
            <a:r>
              <a:rPr lang="en-GB" sz="2800" baseline="30000" dirty="0" smtClean="0">
                <a:solidFill>
                  <a:srgbClr val="FF0000"/>
                </a:solidFill>
              </a:rPr>
              <a:t>142</a:t>
            </a:r>
            <a:r>
              <a:rPr lang="en-GB" sz="2800" b="1" dirty="0" smtClean="0">
                <a:solidFill>
                  <a:srgbClr val="0066FF"/>
                </a:solidFill>
              </a:rPr>
              <a:t>Nd system</a:t>
            </a:r>
            <a:endParaRPr lang="nb-NO" sz="2800" b="1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" y="1472485"/>
            <a:ext cx="8967264" cy="43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109" descr="Fig 10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63" y="1593954"/>
            <a:ext cx="4661075" cy="342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6438" y="188640"/>
            <a:ext cx="41462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3333FF"/>
                </a:solidFill>
              </a:rPr>
              <a:t>Nd</a:t>
            </a:r>
            <a:r>
              <a:rPr lang="en-US" sz="2600" dirty="0" smtClean="0">
                <a:solidFill>
                  <a:srgbClr val="3333FF"/>
                </a:solidFill>
              </a:rPr>
              <a:t> and </a:t>
            </a:r>
            <a:r>
              <a:rPr lang="en-US" sz="2600" dirty="0" err="1" smtClean="0">
                <a:solidFill>
                  <a:srgbClr val="3333FF"/>
                </a:solidFill>
              </a:rPr>
              <a:t>Sr</a:t>
            </a:r>
            <a:r>
              <a:rPr lang="en-US" sz="2600" dirty="0" smtClean="0">
                <a:solidFill>
                  <a:srgbClr val="3333FF"/>
                </a:solidFill>
              </a:rPr>
              <a:t> isotopes of oceanic basalts: </a:t>
            </a:r>
            <a:r>
              <a:rPr lang="en-US" sz="2600" dirty="0" smtClean="0"/>
              <a:t>the "mantle array"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26798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798834" y="156054"/>
            <a:ext cx="3877622" cy="523365"/>
          </a:xfrm>
          <a:prstGeom prst="rect">
            <a:avLst/>
          </a:prstGeom>
          <a:solidFill>
            <a:srgbClr val="E2E2E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507" y="442280"/>
            <a:ext cx="370486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3333FF"/>
                </a:solidFill>
              </a:rPr>
              <a:t>Hf-Nd </a:t>
            </a:r>
            <a:r>
              <a:rPr lang="nb-NO" sz="2800" dirty="0" smtClean="0">
                <a:solidFill>
                  <a:srgbClr val="3333FF"/>
                </a:solidFill>
              </a:rPr>
              <a:t>isotopic</a:t>
            </a:r>
            <a:r>
              <a:rPr lang="nb-NO" sz="3600" dirty="0" smtClean="0">
                <a:solidFill>
                  <a:srgbClr val="3333FF"/>
                </a:solidFill>
              </a:rPr>
              <a:t> array</a:t>
            </a:r>
            <a:endParaRPr lang="en-GB" sz="3600" dirty="0"/>
          </a:p>
        </p:txBody>
      </p:sp>
      <p:sp>
        <p:nvSpPr>
          <p:cNvPr id="6" name="TextBox 3"/>
          <p:cNvSpPr txBox="1"/>
          <p:nvPr/>
        </p:nvSpPr>
        <p:spPr>
          <a:xfrm>
            <a:off x="4455314" y="1230402"/>
            <a:ext cx="3772048" cy="810478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nb-NO" sz="2000" b="1" baseline="30000" dirty="0" err="1">
                <a:solidFill>
                  <a:srgbClr val="3333FF"/>
                </a:solidFill>
              </a:rPr>
              <a:t>176</a:t>
            </a:r>
            <a:r>
              <a:rPr lang="nb-NO" sz="2000" b="1" dirty="0" err="1">
                <a:solidFill>
                  <a:srgbClr val="3333FF"/>
                </a:solidFill>
              </a:rPr>
              <a:t>Lu</a:t>
            </a:r>
            <a:r>
              <a:rPr lang="nb-NO" sz="2000" b="1" dirty="0">
                <a:solidFill>
                  <a:srgbClr val="3333FF"/>
                </a:solidFill>
              </a:rPr>
              <a:t> → </a:t>
            </a:r>
            <a:r>
              <a:rPr lang="nb-NO" sz="2000" b="1" baseline="30000" dirty="0" err="1">
                <a:solidFill>
                  <a:srgbClr val="3333FF"/>
                </a:solidFill>
              </a:rPr>
              <a:t>176</a:t>
            </a:r>
            <a:r>
              <a:rPr lang="nb-NO" sz="2000" b="1" dirty="0" err="1">
                <a:solidFill>
                  <a:srgbClr val="3333FF"/>
                </a:solidFill>
              </a:rPr>
              <a:t>Hf</a:t>
            </a:r>
            <a:r>
              <a:rPr lang="nb-NO" sz="2000" dirty="0">
                <a:solidFill>
                  <a:srgbClr val="3333FF"/>
                </a:solidFill>
              </a:rPr>
              <a:t>,  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baseline="30000" dirty="0" err="1" smtClean="0">
                <a:solidFill>
                  <a:srgbClr val="3333FF"/>
                </a:solidFill>
              </a:rPr>
              <a:t>176</a:t>
            </a:r>
            <a:r>
              <a:rPr lang="nb-NO" dirty="0" err="1" smtClean="0">
                <a:solidFill>
                  <a:srgbClr val="3333FF"/>
                </a:solidFill>
              </a:rPr>
              <a:t>Hf</a:t>
            </a:r>
            <a:r>
              <a:rPr lang="nb-NO" dirty="0" smtClean="0">
                <a:solidFill>
                  <a:srgbClr val="3333FF"/>
                </a:solidFill>
              </a:rPr>
              <a:t>/</a:t>
            </a:r>
            <a:r>
              <a:rPr lang="nb-NO" baseline="30000" dirty="0" err="1" smtClean="0">
                <a:solidFill>
                  <a:srgbClr val="3333FF"/>
                </a:solidFill>
              </a:rPr>
              <a:t>177</a:t>
            </a:r>
            <a:r>
              <a:rPr lang="nb-NO" dirty="0" err="1" smtClean="0">
                <a:solidFill>
                  <a:srgbClr val="3333FF"/>
                </a:solidFill>
              </a:rPr>
              <a:t>Hf</a:t>
            </a:r>
            <a:endParaRPr lang="en-US" dirty="0" smtClean="0">
              <a:solidFill>
                <a:srgbClr val="3333FF"/>
              </a:solidFill>
              <a:latin typeface="Symbol" pitchFamily="18" charset="2"/>
            </a:endParaRPr>
          </a:p>
          <a:p>
            <a:pPr>
              <a:lnSpc>
                <a:spcPts val="2800"/>
              </a:lnSpc>
            </a:pP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Hf</a:t>
            </a:r>
            <a:r>
              <a:rPr lang="en-US" dirty="0" smtClean="0"/>
              <a:t> = [(</a:t>
            </a:r>
            <a:r>
              <a:rPr lang="en-US" baseline="30000" dirty="0" smtClean="0"/>
              <a:t>176/</a:t>
            </a:r>
            <a:r>
              <a:rPr lang="en-US" baseline="30000" dirty="0" err="1" smtClean="0"/>
              <a:t>177</a:t>
            </a:r>
            <a:r>
              <a:rPr lang="en-US" dirty="0" err="1" smtClean="0"/>
              <a:t>Hf</a:t>
            </a:r>
            <a:r>
              <a:rPr lang="en-US" baseline="-25000" dirty="0" err="1" smtClean="0"/>
              <a:t>sample</a:t>
            </a:r>
            <a:r>
              <a:rPr lang="en-US" b="1" dirty="0" smtClean="0"/>
              <a:t>/</a:t>
            </a:r>
            <a:r>
              <a:rPr lang="en-US" baseline="30000" dirty="0" smtClean="0"/>
              <a:t>176/</a:t>
            </a:r>
            <a:r>
              <a:rPr lang="en-US" baseline="30000" dirty="0" err="1" smtClean="0"/>
              <a:t>177</a:t>
            </a:r>
            <a:r>
              <a:rPr lang="en-US" dirty="0" err="1" smtClean="0"/>
              <a:t>Hf</a:t>
            </a:r>
            <a:r>
              <a:rPr lang="en-US" baseline="-25000" dirty="0" err="1" smtClean="0"/>
              <a:t>stand</a:t>
            </a:r>
            <a:r>
              <a:rPr lang="en-US" dirty="0" smtClean="0"/>
              <a:t>)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/>
              <a:t>1]</a:t>
            </a:r>
            <a:r>
              <a:rPr lang="en-US" b="1" dirty="0" smtClean="0"/>
              <a:t> </a:t>
            </a:r>
            <a:r>
              <a:rPr lang="en-US" baseline="-8000" dirty="0" smtClean="0"/>
              <a:t>* </a:t>
            </a:r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endParaRPr lang="nb-NO" dirty="0"/>
          </a:p>
        </p:txBody>
      </p:sp>
      <p:sp>
        <p:nvSpPr>
          <p:cNvPr id="11" name="TextBox 3"/>
          <p:cNvSpPr txBox="1"/>
          <p:nvPr/>
        </p:nvSpPr>
        <p:spPr>
          <a:xfrm>
            <a:off x="192668" y="1227815"/>
            <a:ext cx="3925490" cy="810478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nb-NO" sz="2000" b="1" baseline="30000" dirty="0" err="1" smtClean="0">
                <a:solidFill>
                  <a:srgbClr val="3333FF"/>
                </a:solidFill>
              </a:rPr>
              <a:t>147</a:t>
            </a:r>
            <a:r>
              <a:rPr lang="nb-NO" sz="2000" b="1" dirty="0" err="1" smtClean="0">
                <a:solidFill>
                  <a:srgbClr val="3333FF"/>
                </a:solidFill>
              </a:rPr>
              <a:t>Sm</a:t>
            </a:r>
            <a:r>
              <a:rPr lang="nb-NO" sz="2000" b="1" dirty="0" smtClean="0">
                <a:solidFill>
                  <a:srgbClr val="3333FF"/>
                </a:solidFill>
              </a:rPr>
              <a:t>→ </a:t>
            </a:r>
            <a:r>
              <a:rPr lang="nb-NO" sz="2000" b="1" baseline="30000" dirty="0" err="1" smtClean="0">
                <a:solidFill>
                  <a:srgbClr val="3333FF"/>
                </a:solidFill>
              </a:rPr>
              <a:t>143</a:t>
            </a:r>
            <a:r>
              <a:rPr lang="nb-NO" sz="2000" b="1" dirty="0" err="1" smtClean="0">
                <a:solidFill>
                  <a:srgbClr val="3333FF"/>
                </a:solidFill>
              </a:rPr>
              <a:t>Nd</a:t>
            </a:r>
            <a:r>
              <a:rPr lang="nb-NO" sz="2000" dirty="0" smtClean="0">
                <a:solidFill>
                  <a:srgbClr val="3333FF"/>
                </a:solidFill>
              </a:rPr>
              <a:t>,   </a:t>
            </a:r>
            <a:r>
              <a:rPr lang="nb-NO" baseline="30000" dirty="0" err="1" smtClean="0">
                <a:solidFill>
                  <a:srgbClr val="3333FF"/>
                </a:solidFill>
              </a:rPr>
              <a:t>143</a:t>
            </a:r>
            <a:r>
              <a:rPr lang="nb-NO" dirty="0" err="1" smtClean="0">
                <a:solidFill>
                  <a:srgbClr val="3333FF"/>
                </a:solidFill>
              </a:rPr>
              <a:t>Nd</a:t>
            </a:r>
            <a:r>
              <a:rPr lang="nb-NO" dirty="0" smtClean="0">
                <a:solidFill>
                  <a:srgbClr val="3333FF"/>
                </a:solidFill>
              </a:rPr>
              <a:t>/</a:t>
            </a:r>
            <a:r>
              <a:rPr lang="nb-NO" baseline="30000" dirty="0" err="1" smtClean="0">
                <a:solidFill>
                  <a:srgbClr val="3333FF"/>
                </a:solidFill>
              </a:rPr>
              <a:t>144</a:t>
            </a:r>
            <a:r>
              <a:rPr lang="nb-NO" dirty="0" err="1" smtClean="0">
                <a:solidFill>
                  <a:srgbClr val="3333FF"/>
                </a:solidFill>
              </a:rPr>
              <a:t>Nd</a:t>
            </a:r>
            <a:endParaRPr lang="en-US" dirty="0" smtClean="0">
              <a:solidFill>
                <a:srgbClr val="3333FF"/>
              </a:solidFill>
              <a:latin typeface="Symbol" pitchFamily="18" charset="2"/>
            </a:endParaRPr>
          </a:p>
          <a:p>
            <a:pPr>
              <a:lnSpc>
                <a:spcPts val="2800"/>
              </a:lnSpc>
            </a:pPr>
            <a:r>
              <a:rPr lang="en-US" sz="2000" dirty="0" smtClean="0">
                <a:latin typeface="Symbol" pitchFamily="18" charset="2"/>
              </a:rPr>
              <a:t> 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Nd</a:t>
            </a:r>
            <a:r>
              <a:rPr lang="en-US" dirty="0" smtClean="0"/>
              <a:t> = [(</a:t>
            </a:r>
            <a:r>
              <a:rPr lang="en-US" baseline="30000" dirty="0" smtClean="0"/>
              <a:t>143/</a:t>
            </a:r>
            <a:r>
              <a:rPr lang="en-US" baseline="30000" dirty="0" err="1" smtClean="0"/>
              <a:t>144</a:t>
            </a:r>
            <a:r>
              <a:rPr lang="en-US" dirty="0" err="1" smtClean="0"/>
              <a:t>Nd</a:t>
            </a:r>
            <a:r>
              <a:rPr lang="en-US" baseline="-25000" dirty="0" err="1" smtClean="0"/>
              <a:t>sample</a:t>
            </a:r>
            <a:r>
              <a:rPr lang="en-US" b="1" dirty="0" smtClean="0"/>
              <a:t>/</a:t>
            </a:r>
            <a:r>
              <a:rPr lang="en-US" baseline="30000" dirty="0" smtClean="0"/>
              <a:t>143/</a:t>
            </a:r>
            <a:r>
              <a:rPr lang="en-US" baseline="30000" dirty="0" err="1" smtClean="0"/>
              <a:t>144</a:t>
            </a:r>
            <a:r>
              <a:rPr lang="en-US" dirty="0" err="1" smtClean="0"/>
              <a:t>Nd</a:t>
            </a:r>
            <a:r>
              <a:rPr lang="en-US" baseline="-25000" dirty="0" err="1" smtClean="0"/>
              <a:t>stand</a:t>
            </a:r>
            <a:r>
              <a:rPr lang="en-US" dirty="0" smtClean="0"/>
              <a:t>)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/>
              <a:t>1]</a:t>
            </a:r>
            <a:r>
              <a:rPr lang="en-US" b="1" dirty="0" smtClean="0"/>
              <a:t> </a:t>
            </a:r>
            <a:r>
              <a:rPr lang="en-US" baseline="-8000" dirty="0" smtClean="0"/>
              <a:t>* </a:t>
            </a:r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endParaRPr lang="nb-NO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281" y="2272593"/>
            <a:ext cx="6626398" cy="503607"/>
            <a:chOff x="1783234" y="2531006"/>
            <a:chExt cx="6626398" cy="503607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234" y="2531006"/>
              <a:ext cx="6626398" cy="50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3150890" y="2647327"/>
              <a:ext cx="384398" cy="209821"/>
            </a:xfrm>
            <a:prstGeom prst="ellips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4034160" y="2647598"/>
              <a:ext cx="388357" cy="203200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8021275" y="2647327"/>
              <a:ext cx="388357" cy="203200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52573" y="2212666"/>
            <a:ext cx="458780" cy="451406"/>
            <a:chOff x="1193322" y="2186793"/>
            <a:chExt cx="458780" cy="451406"/>
          </a:xfrm>
        </p:grpSpPr>
        <p:sp>
          <p:nvSpPr>
            <p:cNvPr id="7" name="TextBox 6"/>
            <p:cNvSpPr txBox="1"/>
            <p:nvPr/>
          </p:nvSpPr>
          <p:spPr>
            <a:xfrm>
              <a:off x="1193322" y="2186793"/>
              <a:ext cx="458780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nb-NO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  <a:p>
              <a:pPr>
                <a:lnSpc>
                  <a:spcPts val="1400"/>
                </a:lnSpc>
              </a:pPr>
              <a:r>
                <a:rPr lang="nb-NO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Hf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1252240" y="2361577"/>
              <a:ext cx="384398" cy="209821"/>
            </a:xfrm>
            <a:prstGeom prst="ellips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 rot="271346">
            <a:off x="2164080" y="2586034"/>
            <a:ext cx="800100" cy="251409"/>
          </a:xfrm>
          <a:custGeom>
            <a:avLst/>
            <a:gdLst>
              <a:gd name="connsiteX0" fmla="*/ 800100 w 800100"/>
              <a:gd name="connsiteY0" fmla="*/ 0 h 251409"/>
              <a:gd name="connsiteX1" fmla="*/ 565150 w 800100"/>
              <a:gd name="connsiteY1" fmla="*/ 215900 h 251409"/>
              <a:gd name="connsiteX2" fmla="*/ 292100 w 800100"/>
              <a:gd name="connsiteY2" fmla="*/ 234950 h 251409"/>
              <a:gd name="connsiteX3" fmla="*/ 0 w 800100"/>
              <a:gd name="connsiteY3" fmla="*/ 50800 h 25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251409">
                <a:moveTo>
                  <a:pt x="800100" y="0"/>
                </a:moveTo>
                <a:cubicBezTo>
                  <a:pt x="724958" y="88371"/>
                  <a:pt x="649817" y="176742"/>
                  <a:pt x="565150" y="215900"/>
                </a:cubicBezTo>
                <a:cubicBezTo>
                  <a:pt x="480483" y="255058"/>
                  <a:pt x="386292" y="262467"/>
                  <a:pt x="292100" y="234950"/>
                </a:cubicBezTo>
                <a:cubicBezTo>
                  <a:pt x="197908" y="207433"/>
                  <a:pt x="98954" y="129116"/>
                  <a:pt x="0" y="5080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6988350" y="2598735"/>
            <a:ext cx="711200" cy="145858"/>
          </a:xfrm>
          <a:custGeom>
            <a:avLst/>
            <a:gdLst>
              <a:gd name="connsiteX0" fmla="*/ 0 w 711200"/>
              <a:gd name="connsiteY0" fmla="*/ 0 h 145858"/>
              <a:gd name="connsiteX1" fmla="*/ 209550 w 711200"/>
              <a:gd name="connsiteY1" fmla="*/ 127000 h 145858"/>
              <a:gd name="connsiteX2" fmla="*/ 495300 w 711200"/>
              <a:gd name="connsiteY2" fmla="*/ 133350 h 145858"/>
              <a:gd name="connsiteX3" fmla="*/ 711200 w 711200"/>
              <a:gd name="connsiteY3" fmla="*/ 12700 h 14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45858">
                <a:moveTo>
                  <a:pt x="0" y="0"/>
                </a:moveTo>
                <a:cubicBezTo>
                  <a:pt x="63500" y="52387"/>
                  <a:pt x="127000" y="104775"/>
                  <a:pt x="209550" y="127000"/>
                </a:cubicBezTo>
                <a:cubicBezTo>
                  <a:pt x="292100" y="149225"/>
                  <a:pt x="411692" y="152400"/>
                  <a:pt x="495300" y="133350"/>
                </a:cubicBezTo>
                <a:cubicBezTo>
                  <a:pt x="578908" y="114300"/>
                  <a:pt x="645054" y="63500"/>
                  <a:pt x="711200" y="1270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922914" y="2815031"/>
            <a:ext cx="5177478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The </a:t>
            </a:r>
            <a:r>
              <a:rPr lang="nb-NO" b="1" dirty="0" err="1" smtClean="0">
                <a:solidFill>
                  <a:srgbClr val="FF0000"/>
                </a:solidFill>
              </a:rPr>
              <a:t>parents</a:t>
            </a:r>
            <a:r>
              <a:rPr lang="nb-NO" dirty="0" smtClean="0">
                <a:solidFill>
                  <a:srgbClr val="FF0000"/>
                </a:solidFill>
              </a:rPr>
              <a:t> (</a:t>
            </a:r>
            <a:r>
              <a:rPr lang="nb-NO" dirty="0" err="1" smtClean="0">
                <a:solidFill>
                  <a:srgbClr val="FF0000"/>
                </a:solidFill>
              </a:rPr>
              <a:t>Sm</a:t>
            </a:r>
            <a:r>
              <a:rPr lang="nb-NO" dirty="0" smtClean="0">
                <a:solidFill>
                  <a:srgbClr val="FF0000"/>
                </a:solidFill>
              </a:rPr>
              <a:t>, Lu) </a:t>
            </a:r>
            <a:r>
              <a:rPr lang="nb-NO" dirty="0" err="1" smtClean="0"/>
              <a:t>are</a:t>
            </a:r>
            <a:r>
              <a:rPr lang="nb-NO" dirty="0" smtClean="0"/>
              <a:t> less </a:t>
            </a:r>
            <a:r>
              <a:rPr lang="nb-NO" dirty="0" err="1" smtClean="0"/>
              <a:t>incompatible</a:t>
            </a:r>
            <a:r>
              <a:rPr lang="nb-NO" dirty="0" smtClean="0"/>
              <a:t> (or more </a:t>
            </a:r>
            <a:r>
              <a:rPr lang="nb-NO" dirty="0" err="1" smtClean="0"/>
              <a:t>compatible</a:t>
            </a:r>
            <a:r>
              <a:rPr lang="nb-NO" dirty="0" smtClean="0"/>
              <a:t>) in </a:t>
            </a:r>
            <a:r>
              <a:rPr lang="nb-NO" dirty="0" err="1" smtClean="0"/>
              <a:t>residue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3333FF"/>
                </a:solidFill>
              </a:rPr>
              <a:t>the</a:t>
            </a:r>
            <a:r>
              <a:rPr lang="nb-NO" dirty="0" smtClean="0"/>
              <a:t> </a:t>
            </a:r>
            <a:r>
              <a:rPr lang="nb-NO" b="1" dirty="0" err="1" smtClean="0">
                <a:solidFill>
                  <a:srgbClr val="3333FF"/>
                </a:solidFill>
              </a:rPr>
              <a:t>daughters</a:t>
            </a:r>
            <a:r>
              <a:rPr lang="nb-NO" dirty="0" smtClean="0">
                <a:solidFill>
                  <a:srgbClr val="3333FF"/>
                </a:solidFill>
              </a:rPr>
              <a:t> (</a:t>
            </a:r>
            <a:r>
              <a:rPr lang="nb-NO" dirty="0" err="1" smtClean="0">
                <a:solidFill>
                  <a:srgbClr val="3333FF"/>
                </a:solidFill>
              </a:rPr>
              <a:t>Nd</a:t>
            </a:r>
            <a:r>
              <a:rPr lang="nb-NO" dirty="0" smtClean="0">
                <a:solidFill>
                  <a:srgbClr val="3333FF"/>
                </a:solidFill>
              </a:rPr>
              <a:t>, </a:t>
            </a:r>
            <a:r>
              <a:rPr lang="nb-NO" dirty="0" err="1" smtClean="0">
                <a:solidFill>
                  <a:srgbClr val="3333FF"/>
                </a:solidFill>
              </a:rPr>
              <a:t>Hf</a:t>
            </a:r>
            <a:r>
              <a:rPr lang="nb-NO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ts val="2800"/>
              </a:lnSpc>
            </a:pPr>
            <a:r>
              <a:rPr lang="nb-NO" b="1" dirty="0" smtClean="0">
                <a:solidFill>
                  <a:srgbClr val="3333FF"/>
                </a:solidFill>
              </a:rPr>
              <a:t>  </a:t>
            </a:r>
            <a:r>
              <a:rPr lang="nb-NO" b="1" dirty="0" smtClean="0">
                <a:solidFill>
                  <a:srgbClr val="008000"/>
                </a:solidFill>
              </a:rPr>
              <a:t>→</a:t>
            </a:r>
            <a:r>
              <a:rPr lang="nb-NO" dirty="0" smtClean="0">
                <a:solidFill>
                  <a:srgbClr val="008000"/>
                </a:solidFill>
              </a:rPr>
              <a:t> </a:t>
            </a:r>
            <a:r>
              <a:rPr lang="nb-NO" smtClean="0">
                <a:solidFill>
                  <a:srgbClr val="008000"/>
                </a:solidFill>
              </a:rPr>
              <a:t>positive ~correlation </a:t>
            </a:r>
            <a:r>
              <a:rPr lang="nb-NO" dirty="0" err="1" smtClean="0">
                <a:solidFill>
                  <a:srgbClr val="008000"/>
                </a:solidFill>
              </a:rPr>
              <a:t>between</a:t>
            </a:r>
            <a:r>
              <a:rPr lang="nb-NO" dirty="0" smtClean="0">
                <a:solidFill>
                  <a:srgbClr val="008000"/>
                </a:solidFill>
              </a:rPr>
              <a:t> </a:t>
            </a:r>
            <a:r>
              <a:rPr lang="nb-NO" dirty="0" err="1" smtClean="0">
                <a:solidFill>
                  <a:srgbClr val="008000"/>
                </a:solidFill>
                <a:latin typeface="Symbol" panose="05050102010706020507" pitchFamily="18" charset="2"/>
              </a:rPr>
              <a:t>e</a:t>
            </a:r>
            <a:r>
              <a:rPr lang="nb-NO" baseline="-25000" dirty="0" err="1" smtClean="0">
                <a:solidFill>
                  <a:srgbClr val="008000"/>
                </a:solidFill>
              </a:rPr>
              <a:t>Nd</a:t>
            </a:r>
            <a:r>
              <a:rPr lang="nb-NO" dirty="0" smtClean="0">
                <a:solidFill>
                  <a:srgbClr val="008000"/>
                </a:solidFill>
              </a:rPr>
              <a:t> and </a:t>
            </a:r>
            <a:r>
              <a:rPr lang="nb-NO" b="1" dirty="0" err="1" smtClean="0">
                <a:solidFill>
                  <a:srgbClr val="008000"/>
                </a:solidFill>
                <a:latin typeface="Symbol" panose="05050102010706020507" pitchFamily="18" charset="2"/>
              </a:rPr>
              <a:t>e</a:t>
            </a:r>
            <a:r>
              <a:rPr lang="nb-NO" baseline="-25000" dirty="0" err="1" smtClean="0">
                <a:solidFill>
                  <a:srgbClr val="008000"/>
                </a:solidFill>
              </a:rPr>
              <a:t>Hf</a:t>
            </a:r>
            <a:endParaRPr lang="en-GB" baseline="-25000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22914" y="4241636"/>
            <a:ext cx="6084168" cy="2547369"/>
            <a:chOff x="2200242" y="4084538"/>
            <a:chExt cx="6292744" cy="2689820"/>
          </a:xfrm>
        </p:grpSpPr>
        <p:sp>
          <p:nvSpPr>
            <p:cNvPr id="44" name="TextBox 43"/>
            <p:cNvSpPr txBox="1"/>
            <p:nvPr/>
          </p:nvSpPr>
          <p:spPr>
            <a:xfrm>
              <a:off x="6370289" y="4226629"/>
              <a:ext cx="21226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DM: </a:t>
              </a:r>
              <a:r>
                <a:rPr lang="nb-NO" dirty="0" err="1" smtClean="0"/>
                <a:t>Depleted</a:t>
              </a:r>
              <a:r>
                <a:rPr lang="nb-NO" dirty="0" smtClean="0"/>
                <a:t> mantle</a:t>
              </a:r>
            </a:p>
            <a:p>
              <a:r>
                <a:rPr lang="nb-NO" dirty="0" smtClean="0"/>
                <a:t>PM: Primitive mantle</a:t>
              </a:r>
            </a:p>
            <a:p>
              <a:r>
                <a:rPr lang="nb-NO" dirty="0" smtClean="0"/>
                <a:t>EM: "</a:t>
              </a:r>
              <a:r>
                <a:rPr lang="nb-NO" dirty="0" err="1" smtClean="0"/>
                <a:t>Enriched</a:t>
              </a:r>
              <a:r>
                <a:rPr lang="nb-NO" dirty="0" smtClean="0"/>
                <a:t>" mantle</a:t>
              </a:r>
              <a:endParaRPr lang="en-GB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200242" y="4084538"/>
              <a:ext cx="4149758" cy="2689820"/>
              <a:chOff x="2200242" y="4152899"/>
              <a:chExt cx="4149758" cy="268982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635250" y="4152899"/>
                <a:ext cx="3714750" cy="23469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87039" y="6381054"/>
                <a:ext cx="487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latin typeface="Symbol" pitchFamily="18" charset="2"/>
                  </a:rPr>
                  <a:t>e</a:t>
                </a:r>
                <a:r>
                  <a:rPr lang="en-US" baseline="-25000" dirty="0" err="1"/>
                  <a:t>Nd</a:t>
                </a:r>
                <a:endParaRPr lang="en-GB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00242" y="5089574"/>
                <a:ext cx="463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latin typeface="Symbol" pitchFamily="18" charset="2"/>
                  </a:rPr>
                  <a:t>e</a:t>
                </a:r>
                <a:r>
                  <a:rPr lang="en-US" baseline="-25000" dirty="0" err="1" smtClean="0"/>
                  <a:t>Hf</a:t>
                </a:r>
                <a:endParaRPr lang="en-GB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2425700" y="4845049"/>
                <a:ext cx="2255" cy="358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4532479" y="6626248"/>
                <a:ext cx="312571" cy="3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unded Rectangle 38"/>
              <p:cNvSpPr/>
              <p:nvPr/>
            </p:nvSpPr>
            <p:spPr>
              <a:xfrm rot="19881518">
                <a:off x="2567814" y="5066235"/>
                <a:ext cx="3776008" cy="530211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60846" y="5491900"/>
                <a:ext cx="785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800" b="1" dirty="0" smtClean="0"/>
                  <a:t>PM</a:t>
                </a:r>
                <a:endParaRPr lang="en-GB" sz="18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9862041">
                <a:off x="5594978" y="4354542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800" b="1" dirty="0" smtClean="0"/>
                  <a:t>DM</a:t>
                </a:r>
                <a:endParaRPr lang="en-GB" sz="1800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9862041">
                <a:off x="2727483" y="5921413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800" b="1" dirty="0" smtClean="0"/>
                  <a:t>EM</a:t>
                </a:r>
                <a:endParaRPr lang="en-GB" sz="18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9857829">
                <a:off x="4221714" y="4877135"/>
                <a:ext cx="13708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800" dirty="0" smtClean="0">
                    <a:solidFill>
                      <a:srgbClr val="FF0000"/>
                    </a:solidFill>
                  </a:rPr>
                  <a:t>Mantle </a:t>
                </a:r>
                <a:r>
                  <a:rPr lang="nb-NO" sz="1800" dirty="0" err="1" smtClean="0">
                    <a:solidFill>
                      <a:srgbClr val="FF0000"/>
                    </a:solidFill>
                  </a:rPr>
                  <a:t>array</a:t>
                </a:r>
                <a:endParaRPr lang="en-GB" sz="1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Plus 4"/>
            <p:cNvSpPr/>
            <p:nvPr/>
          </p:nvSpPr>
          <p:spPr>
            <a:xfrm>
              <a:off x="3960310" y="5355402"/>
              <a:ext cx="216122" cy="216025"/>
            </a:xfrm>
            <a:prstGeom prst="mathPlus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98834" y="133949"/>
            <a:ext cx="3924472" cy="519532"/>
            <a:chOff x="4795763" y="88854"/>
            <a:chExt cx="3924472" cy="519532"/>
          </a:xfrm>
        </p:grpSpPr>
        <p:sp>
          <p:nvSpPr>
            <p:cNvPr id="3" name="TextBox 2"/>
            <p:cNvSpPr txBox="1"/>
            <p:nvPr/>
          </p:nvSpPr>
          <p:spPr>
            <a:xfrm>
              <a:off x="4795763" y="88854"/>
              <a:ext cx="3924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err="1" smtClean="0">
                  <a:latin typeface="Symbol" panose="05050102010706020507" pitchFamily="18" charset="2"/>
                </a:rPr>
                <a:t>e</a:t>
              </a:r>
              <a:r>
                <a:rPr lang="nb-NO" baseline="-25000" dirty="0" err="1" smtClean="0"/>
                <a:t>Nd</a:t>
              </a:r>
              <a:r>
                <a:rPr lang="nb-NO" sz="2000" dirty="0" smtClean="0"/>
                <a:t> = </a:t>
              </a:r>
              <a:r>
                <a:rPr lang="nb-NO" sz="2400" dirty="0" smtClean="0"/>
                <a:t>[</a:t>
              </a:r>
              <a:r>
                <a:rPr lang="nb-NO" dirty="0" smtClean="0"/>
                <a:t>                                                 </a:t>
              </a:r>
              <a:r>
                <a:rPr lang="nb-NO" sz="2400" dirty="0" smtClean="0"/>
                <a:t>]</a:t>
              </a:r>
              <a:r>
                <a:rPr lang="nb-NO" sz="800" dirty="0" smtClean="0"/>
                <a:t> </a:t>
              </a:r>
              <a:r>
                <a:rPr lang="nb-NO" baseline="-2000" dirty="0" smtClean="0"/>
                <a:t>*</a:t>
              </a:r>
              <a:r>
                <a:rPr lang="nb-NO" sz="800" dirty="0" smtClean="0"/>
                <a:t> </a:t>
              </a:r>
              <a:r>
                <a:rPr lang="nb-NO" dirty="0" smtClean="0"/>
                <a:t>10</a:t>
              </a:r>
              <a:r>
                <a:rPr lang="nb-NO" baseline="30000" dirty="0" smtClean="0"/>
                <a:t>4</a:t>
              </a:r>
              <a:r>
                <a:rPr lang="nb-NO" dirty="0" smtClean="0"/>
                <a:t>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5471" y="112424"/>
              <a:ext cx="2755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(</a:t>
              </a:r>
              <a:r>
                <a:rPr lang="nb-NO" sz="1200" baseline="30000" dirty="0" err="1" smtClean="0"/>
                <a:t>143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/</a:t>
              </a:r>
              <a:r>
                <a:rPr lang="nb-NO" sz="1200" baseline="30000" dirty="0" err="1" smtClean="0"/>
                <a:t>144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)</a:t>
              </a:r>
              <a:r>
                <a:rPr lang="nb-NO" sz="1200" baseline="-25000" dirty="0" smtClean="0"/>
                <a:t>sample</a:t>
              </a:r>
              <a:r>
                <a:rPr lang="nb-NO" sz="1200" dirty="0" smtClean="0"/>
                <a:t> </a:t>
              </a:r>
              <a:r>
                <a:rPr lang="nb-NO" sz="1200" dirty="0" smtClean="0">
                  <a:latin typeface="Symbol" panose="05050102010706020507" pitchFamily="18" charset="2"/>
                </a:rPr>
                <a:t>- </a:t>
              </a:r>
              <a:r>
                <a:rPr lang="nb-NO" sz="1200" dirty="0"/>
                <a:t>(</a:t>
              </a:r>
              <a:r>
                <a:rPr lang="nb-NO" sz="1200" baseline="30000" dirty="0" err="1" smtClean="0"/>
                <a:t>143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/</a:t>
              </a:r>
              <a:r>
                <a:rPr lang="nb-NO" sz="1200" baseline="30000" dirty="0" err="1" smtClean="0"/>
                <a:t>144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)</a:t>
              </a:r>
              <a:r>
                <a:rPr lang="nb-NO" sz="1200" baseline="-25000" dirty="0" smtClean="0"/>
                <a:t>standard</a:t>
              </a:r>
              <a:r>
                <a:rPr lang="nb-NO" sz="1200" dirty="0" smtClean="0">
                  <a:latin typeface="Symbol" panose="05050102010706020507" pitchFamily="18" charset="2"/>
                </a:rPr>
                <a:t>  </a:t>
              </a:r>
              <a:r>
                <a:rPr lang="nb-NO" sz="1200" dirty="0" smtClean="0"/>
                <a:t> </a:t>
              </a:r>
              <a:endParaRPr lang="en-US" sz="12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5587495" y="368496"/>
              <a:ext cx="2450387" cy="513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184121" y="331387"/>
              <a:ext cx="1475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(</a:t>
              </a:r>
              <a:r>
                <a:rPr lang="nb-NO" sz="1200" baseline="30000" dirty="0" err="1" smtClean="0"/>
                <a:t>143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/</a:t>
              </a:r>
              <a:r>
                <a:rPr lang="nb-NO" sz="1200" baseline="30000" dirty="0" err="1" smtClean="0"/>
                <a:t>144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)</a:t>
              </a:r>
              <a:r>
                <a:rPr lang="nb-NO" sz="1200" baseline="-25000" dirty="0" smtClean="0"/>
                <a:t>standard</a:t>
              </a:r>
              <a:r>
                <a:rPr lang="nb-NO" sz="1200" dirty="0" smtClean="0">
                  <a:latin typeface="Symbol" panose="05050102010706020507" pitchFamily="18" charset="2"/>
                </a:rPr>
                <a:t>  </a:t>
              </a:r>
              <a:r>
                <a:rPr lang="nb-NO" sz="1200" dirty="0" smtClean="0"/>
                <a:t>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74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24796"/>
            <a:ext cx="4556408" cy="320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8" y="1916832"/>
            <a:ext cx="4193612" cy="29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07504" y="114729"/>
            <a:ext cx="525658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</a:rPr>
              <a:t>U-</a:t>
            </a:r>
            <a:r>
              <a:rPr lang="en-US" sz="2800" dirty="0" err="1">
                <a:solidFill>
                  <a:srgbClr val="3333FF"/>
                </a:solidFill>
              </a:rPr>
              <a:t>Th</a:t>
            </a:r>
            <a:r>
              <a:rPr lang="en-US" sz="2800" dirty="0">
                <a:solidFill>
                  <a:srgbClr val="3333FF"/>
                </a:solidFill>
              </a:rPr>
              <a:t>-</a:t>
            </a:r>
            <a:r>
              <a:rPr lang="en-US" sz="2800" dirty="0" err="1">
                <a:solidFill>
                  <a:srgbClr val="3333FF"/>
                </a:solidFill>
              </a:rPr>
              <a:t>Pb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systematics </a:t>
            </a:r>
            <a:r>
              <a:rPr lang="nb-NO" sz="2800" dirty="0" err="1" smtClean="0">
                <a:solidFill>
                  <a:srgbClr val="3333FF"/>
                </a:solidFill>
              </a:rPr>
              <a:t>the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>
                <a:solidFill>
                  <a:srgbClr val="3333FF"/>
                </a:solidFill>
              </a:rPr>
              <a:t>Geochron</a:t>
            </a:r>
            <a:endParaRPr lang="nb-NO" sz="2800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2852936"/>
            <a:ext cx="3288080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rgbClr val="3333FF"/>
                </a:solidFill>
                <a:latin typeface="+mj-lt"/>
              </a:rPr>
              <a:t>Two-stage Pb-evolution</a:t>
            </a:r>
          </a:p>
          <a:p>
            <a:r>
              <a:rPr lang="nb-NO" sz="1800" b="1" dirty="0" smtClean="0">
                <a:solidFill>
                  <a:srgbClr val="3333FF"/>
                </a:solidFill>
                <a:latin typeface="+mj-lt"/>
              </a:rPr>
              <a:t> →</a:t>
            </a:r>
            <a:r>
              <a:rPr lang="nb-NO" sz="1800" dirty="0" smtClean="0">
                <a:solidFill>
                  <a:srgbClr val="3333FF"/>
                </a:solidFill>
                <a:latin typeface="+mj-lt"/>
              </a:rPr>
              <a:t> moving beyond the geochron </a:t>
            </a:r>
            <a:endParaRPr lang="en-GB" sz="18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0" y="1124744"/>
            <a:ext cx="3015569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rgbClr val="3333FF"/>
                </a:solidFill>
                <a:latin typeface="+mj-lt"/>
              </a:rPr>
              <a:t>Single-stage Pb-evolution</a:t>
            </a:r>
          </a:p>
          <a:p>
            <a:r>
              <a:rPr lang="nb-NO" sz="1800" b="1" dirty="0" smtClean="0">
                <a:solidFill>
                  <a:srgbClr val="3333FF"/>
                </a:solidFill>
                <a:latin typeface="+mj-lt"/>
              </a:rPr>
              <a:t> →</a:t>
            </a:r>
            <a:r>
              <a:rPr lang="nb-NO" sz="1800" dirty="0" smtClean="0">
                <a:solidFill>
                  <a:srgbClr val="3333FF"/>
                </a:solidFill>
                <a:latin typeface="+mj-lt"/>
              </a:rPr>
              <a:t> moving to the geochron </a:t>
            </a:r>
            <a:endParaRPr lang="en-GB" sz="18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97" y="4077072"/>
            <a:ext cx="503664" cy="273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nb-NO" sz="800" dirty="0" smtClean="0"/>
              <a:t>Canyon</a:t>
            </a:r>
          </a:p>
          <a:p>
            <a:pPr>
              <a:lnSpc>
                <a:spcPts val="700"/>
              </a:lnSpc>
            </a:pPr>
            <a:r>
              <a:rPr lang="nb-NO" sz="800" dirty="0" err="1" smtClean="0"/>
              <a:t>Diablo</a:t>
            </a:r>
            <a:endParaRPr lang="en-US" sz="800" dirty="0"/>
          </a:p>
        </p:txBody>
      </p:sp>
      <p:sp>
        <p:nvSpPr>
          <p:cNvPr id="2" name="Oval 1"/>
          <p:cNvSpPr/>
          <p:nvPr/>
        </p:nvSpPr>
        <p:spPr>
          <a:xfrm>
            <a:off x="616697" y="4077072"/>
            <a:ext cx="72008" cy="7200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20203" y="5986352"/>
            <a:ext cx="503664" cy="273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nb-NO" sz="800" dirty="0" smtClean="0"/>
              <a:t>Canyon</a:t>
            </a:r>
          </a:p>
          <a:p>
            <a:pPr>
              <a:lnSpc>
                <a:spcPts val="700"/>
              </a:lnSpc>
            </a:pPr>
            <a:r>
              <a:rPr lang="nb-NO" sz="800" dirty="0" err="1" smtClean="0"/>
              <a:t>Diablo</a:t>
            </a:r>
            <a:endParaRPr lang="en-US" sz="800" dirty="0"/>
          </a:p>
        </p:txBody>
      </p:sp>
      <p:sp>
        <p:nvSpPr>
          <p:cNvPr id="10" name="Oval 9"/>
          <p:cNvSpPr/>
          <p:nvPr/>
        </p:nvSpPr>
        <p:spPr>
          <a:xfrm>
            <a:off x="5120203" y="5986352"/>
            <a:ext cx="72008" cy="7200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12160" y="107539"/>
            <a:ext cx="3024336" cy="99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1800"/>
              </a:lnSpc>
              <a:spcBef>
                <a:spcPts val="600"/>
              </a:spcBef>
              <a:buClr>
                <a:srgbClr val="00CC00"/>
              </a:buClr>
              <a:buSzPct val="50000"/>
              <a:buFont typeface="Monotype Sorts"/>
              <a:buNone/>
            </a:pPr>
            <a:r>
              <a:rPr lang="en-US" sz="1800" baseline="30000" dirty="0" smtClean="0">
                <a:solidFill>
                  <a:srgbClr val="FF0000"/>
                </a:solidFill>
              </a:rPr>
              <a:t>235</a:t>
            </a:r>
            <a:r>
              <a:rPr lang="en-US" sz="1800" dirty="0" smtClean="0">
                <a:solidFill>
                  <a:srgbClr val="FF0000"/>
                </a:solidFill>
              </a:rPr>
              <a:t>U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 pitchFamily="18" charset="2"/>
              </a:rPr>
              <a:t></a:t>
            </a:r>
            <a:r>
              <a:rPr lang="en-US" sz="1800" dirty="0" smtClean="0"/>
              <a:t> </a:t>
            </a:r>
            <a:r>
              <a:rPr lang="en-US" sz="1800" baseline="30000" dirty="0" smtClean="0">
                <a:solidFill>
                  <a:srgbClr val="3333FF"/>
                </a:solidFill>
              </a:rPr>
              <a:t>207</a:t>
            </a:r>
            <a:r>
              <a:rPr lang="en-US" sz="1800" dirty="0" smtClean="0">
                <a:solidFill>
                  <a:srgbClr val="3333FF"/>
                </a:solidFill>
              </a:rPr>
              <a:t>Pb</a:t>
            </a: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h</a:t>
            </a:r>
            <a:r>
              <a:rPr lang="en-US" sz="1800" dirty="0" smtClean="0"/>
              <a:t>: 0.7 Ga</a:t>
            </a:r>
          </a:p>
          <a:p>
            <a:pPr marL="342900" indent="-342900">
              <a:lnSpc>
                <a:spcPts val="1800"/>
              </a:lnSpc>
              <a:spcBef>
                <a:spcPts val="600"/>
              </a:spcBef>
              <a:buClr>
                <a:srgbClr val="00CC00"/>
              </a:buClr>
              <a:buSzPct val="50000"/>
              <a:buFont typeface="Monotype Sorts"/>
              <a:buNone/>
            </a:pPr>
            <a:r>
              <a:rPr lang="en-US" sz="1800" baseline="30000" dirty="0" smtClean="0">
                <a:solidFill>
                  <a:srgbClr val="FF0000"/>
                </a:solidFill>
              </a:rPr>
              <a:t>238</a:t>
            </a:r>
            <a:r>
              <a:rPr lang="en-US" sz="1800" dirty="0" smtClean="0">
                <a:solidFill>
                  <a:srgbClr val="FF0000"/>
                </a:solidFill>
              </a:rPr>
              <a:t>U</a:t>
            </a:r>
            <a:r>
              <a:rPr lang="en-US" sz="1800" dirty="0" smtClean="0"/>
              <a:t> </a:t>
            </a:r>
            <a:r>
              <a:rPr lang="en-US" sz="1800" dirty="0">
                <a:sym typeface="Symbol" pitchFamily="18" charset="2"/>
              </a:rPr>
              <a:t></a:t>
            </a:r>
            <a:r>
              <a:rPr lang="en-US" sz="1800" dirty="0"/>
              <a:t> </a:t>
            </a:r>
            <a:r>
              <a:rPr lang="en-US" sz="1800" baseline="30000" dirty="0" smtClean="0">
                <a:solidFill>
                  <a:srgbClr val="3333FF"/>
                </a:solidFill>
              </a:rPr>
              <a:t>206</a:t>
            </a:r>
            <a:r>
              <a:rPr lang="en-US" sz="1800" dirty="0" smtClean="0">
                <a:solidFill>
                  <a:srgbClr val="3333FF"/>
                </a:solidFill>
              </a:rPr>
              <a:t>Pb</a:t>
            </a:r>
            <a:r>
              <a:rPr lang="en-US" sz="1800" dirty="0" smtClean="0"/>
              <a:t>    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h</a:t>
            </a:r>
            <a:r>
              <a:rPr lang="en-US" sz="1800" dirty="0" smtClean="0"/>
              <a:t>: 4.5 Ga</a:t>
            </a:r>
            <a:r>
              <a:rPr lang="en-US" sz="1800" dirty="0"/>
              <a:t>	</a:t>
            </a:r>
          </a:p>
          <a:p>
            <a:pPr marL="342900" indent="-342900">
              <a:lnSpc>
                <a:spcPts val="1800"/>
              </a:lnSpc>
              <a:spcBef>
                <a:spcPts val="600"/>
              </a:spcBef>
              <a:buClr>
                <a:srgbClr val="00CC00"/>
              </a:buClr>
              <a:buSzPct val="50000"/>
              <a:buFont typeface="Monotype Sorts"/>
              <a:buNone/>
            </a:pPr>
            <a:r>
              <a:rPr lang="en-US" sz="1800" baseline="30000" dirty="0" smtClean="0">
                <a:solidFill>
                  <a:srgbClr val="D07C00"/>
                </a:solidFill>
              </a:rPr>
              <a:t>232</a:t>
            </a:r>
            <a:r>
              <a:rPr lang="en-US" sz="1800" dirty="0" smtClean="0">
                <a:solidFill>
                  <a:srgbClr val="D07C00"/>
                </a:solidFill>
              </a:rPr>
              <a:t>Th</a:t>
            </a:r>
            <a:r>
              <a:rPr lang="en-US" sz="1800" dirty="0" smtClean="0"/>
              <a:t> </a:t>
            </a:r>
            <a:r>
              <a:rPr lang="en-US" sz="1800" dirty="0">
                <a:sym typeface="Symbol" pitchFamily="18" charset="2"/>
              </a:rPr>
              <a:t></a:t>
            </a:r>
            <a:r>
              <a:rPr lang="en-US" sz="1800" dirty="0"/>
              <a:t> </a:t>
            </a:r>
            <a:r>
              <a:rPr lang="en-US" sz="1800" baseline="30000" dirty="0" smtClean="0">
                <a:solidFill>
                  <a:srgbClr val="0070C0"/>
                </a:solidFill>
              </a:rPr>
              <a:t>208</a:t>
            </a:r>
            <a:r>
              <a:rPr lang="en-US" sz="1800" dirty="0" smtClean="0">
                <a:solidFill>
                  <a:srgbClr val="0070C0"/>
                </a:solidFill>
              </a:rPr>
              <a:t>Pb</a:t>
            </a:r>
            <a:r>
              <a:rPr lang="en-US" sz="1800" dirty="0" smtClean="0"/>
              <a:t>  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h</a:t>
            </a:r>
            <a:r>
              <a:rPr lang="en-US" sz="1800" dirty="0" smtClean="0"/>
              <a:t>: 14.0 Ga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201413" y="2348880"/>
            <a:ext cx="2816797" cy="579646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nb-NO" sz="3200" dirty="0">
                <a:solidFill>
                  <a:srgbClr val="3333FF"/>
                </a:solidFill>
              </a:rPr>
              <a:t>The </a:t>
            </a:r>
            <a:r>
              <a:rPr lang="nb-NO" sz="3200" dirty="0" smtClean="0">
                <a:solidFill>
                  <a:srgbClr val="3333FF"/>
                </a:solidFill>
              </a:rPr>
              <a:t>Pb-paradox</a:t>
            </a:r>
            <a:endParaRPr lang="nb-NO" sz="2400" dirty="0">
              <a:solidFill>
                <a:srgbClr val="3333FF"/>
              </a:solidFill>
              <a:cs typeface="Times New Roman" pitchFamily="18" charset="0"/>
            </a:endParaRPr>
          </a:p>
        </p:txBody>
      </p:sp>
      <p:pic>
        <p:nvPicPr>
          <p:cNvPr id="17511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4038"/>
            <a:ext cx="3704351" cy="261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5616494" y="6016668"/>
            <a:ext cx="1433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dirty="0"/>
              <a:t>Hofmann (2003,</a:t>
            </a:r>
          </a:p>
          <a:p>
            <a:r>
              <a:rPr lang="nb-NO" sz="1400" dirty="0"/>
              <a:t>Treat. Geochem.)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961" y="3121024"/>
            <a:ext cx="5364088" cy="3673234"/>
            <a:chOff x="51961" y="3121024"/>
            <a:chExt cx="5364088" cy="36732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1" y="3121024"/>
              <a:ext cx="5364088" cy="367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17" name="Text Box 13"/>
            <p:cNvSpPr txBox="1">
              <a:spLocks noChangeArrowheads="1"/>
            </p:cNvSpPr>
            <p:nvPr/>
          </p:nvSpPr>
          <p:spPr bwMode="auto">
            <a:xfrm rot="17158965">
              <a:off x="2019966" y="3611381"/>
              <a:ext cx="1200150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nb-NO" sz="1800" dirty="0">
                  <a:solidFill>
                    <a:srgbClr val="3333FF"/>
                  </a:solidFill>
                </a:rPr>
                <a:t>  Geochron</a:t>
              </a:r>
            </a:p>
          </p:txBody>
        </p:sp>
        <p:sp>
          <p:nvSpPr>
            <p:cNvPr id="175120" name="Oval 16"/>
            <p:cNvSpPr>
              <a:spLocks noChangeArrowheads="1"/>
            </p:cNvSpPr>
            <p:nvPr/>
          </p:nvSpPr>
          <p:spPr bwMode="auto">
            <a:xfrm>
              <a:off x="2512792" y="4275803"/>
              <a:ext cx="320675" cy="2873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0000"/>
                </a:solidFill>
              </a:endParaRPr>
            </a:p>
          </p:txBody>
        </p:sp>
        <p:sp>
          <p:nvSpPr>
            <p:cNvPr id="175121" name="Oval 17"/>
            <p:cNvSpPr>
              <a:spLocks noChangeArrowheads="1"/>
            </p:cNvSpPr>
            <p:nvPr/>
          </p:nvSpPr>
          <p:spPr bwMode="auto">
            <a:xfrm>
              <a:off x="2976280" y="3923914"/>
              <a:ext cx="274637" cy="280987"/>
            </a:xfrm>
            <a:prstGeom prst="ellipse">
              <a:avLst/>
            </a:prstGeom>
            <a:noFill/>
            <a:ln w="28575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0000"/>
                </a:solidFill>
              </a:endParaRPr>
            </a:p>
          </p:txBody>
        </p:sp>
        <p:sp>
          <p:nvSpPr>
            <p:cNvPr id="175123" name="Oval 19"/>
            <p:cNvSpPr>
              <a:spLocks noChangeArrowheads="1"/>
            </p:cNvSpPr>
            <p:nvPr/>
          </p:nvSpPr>
          <p:spPr bwMode="auto">
            <a:xfrm>
              <a:off x="4373547" y="5808482"/>
              <a:ext cx="1042501" cy="1539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0000"/>
                </a:solidFill>
              </a:endParaRPr>
            </a:p>
          </p:txBody>
        </p:sp>
        <p:sp>
          <p:nvSpPr>
            <p:cNvPr id="175124" name="Oval 20"/>
            <p:cNvSpPr>
              <a:spLocks noChangeArrowheads="1"/>
            </p:cNvSpPr>
            <p:nvPr/>
          </p:nvSpPr>
          <p:spPr bwMode="auto">
            <a:xfrm>
              <a:off x="4412060" y="5962470"/>
              <a:ext cx="663996" cy="184913"/>
            </a:xfrm>
            <a:prstGeom prst="ellips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023561" y="5069699"/>
              <a:ext cx="687059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0828" y="4981062"/>
            <a:ext cx="1168400" cy="647700"/>
            <a:chOff x="790828" y="4981062"/>
            <a:chExt cx="1168400" cy="647700"/>
          </a:xfrm>
        </p:grpSpPr>
        <p:sp>
          <p:nvSpPr>
            <p:cNvPr id="175110" name="Text Box 6"/>
            <p:cNvSpPr txBox="1">
              <a:spLocks noChangeArrowheads="1"/>
            </p:cNvSpPr>
            <p:nvPr/>
          </p:nvSpPr>
          <p:spPr bwMode="auto">
            <a:xfrm rot="20302771">
              <a:off x="803528" y="5023925"/>
              <a:ext cx="11557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nb-NO" sz="1800" dirty="0">
                  <a:solidFill>
                    <a:srgbClr val="CC6600"/>
                  </a:solidFill>
                </a:rPr>
                <a:t>  Hidden</a:t>
              </a:r>
            </a:p>
            <a:p>
              <a:pPr>
                <a:lnSpc>
                  <a:spcPct val="75000"/>
                </a:lnSpc>
              </a:pPr>
              <a:r>
                <a:rPr lang="nb-NO" sz="1800" dirty="0">
                  <a:solidFill>
                    <a:srgbClr val="CC6600"/>
                  </a:solidFill>
                </a:rPr>
                <a:t>reservoir ?</a:t>
              </a:r>
            </a:p>
          </p:txBody>
        </p:sp>
        <p:sp>
          <p:nvSpPr>
            <p:cNvPr id="175111" name="Oval 7"/>
            <p:cNvSpPr>
              <a:spLocks noChangeArrowheads="1"/>
            </p:cNvSpPr>
            <p:nvPr/>
          </p:nvSpPr>
          <p:spPr bwMode="auto">
            <a:xfrm rot="20382733">
              <a:off x="790828" y="4981062"/>
              <a:ext cx="1152525" cy="647700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99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 rot="2367629">
            <a:off x="3088883" y="3448378"/>
            <a:ext cx="406133" cy="827406"/>
          </a:xfrm>
          <a:prstGeom prst="ellipse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18788316">
            <a:off x="3038151" y="3574818"/>
            <a:ext cx="65594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b="1" dirty="0" smtClean="0">
                <a:solidFill>
                  <a:srgbClr val="66CCFF"/>
                </a:solidFill>
              </a:rPr>
              <a:t>UCC</a:t>
            </a:r>
            <a:endParaRPr lang="en-GB" sz="1700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40" y="2758627"/>
            <a:ext cx="8928992" cy="33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5484" y="86943"/>
            <a:ext cx="8600311" cy="18107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nb-NO" sz="2000" b="1" dirty="0" smtClean="0">
                <a:solidFill>
                  <a:srgbClr val="3333FF"/>
                </a:solidFill>
              </a:rPr>
              <a:t>Explanations</a:t>
            </a:r>
            <a:r>
              <a:rPr lang="nb-NO" sz="2000" b="1" dirty="0">
                <a:solidFill>
                  <a:srgbClr val="3333FF"/>
                </a:solidFill>
              </a:rPr>
              <a:t>: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 Late (1-3 Ga) loss of Pb to the core (”geochemical core pumping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”) - </a:t>
            </a:r>
            <a:r>
              <a:rPr lang="nb-NO" b="1" dirty="0" smtClean="0">
                <a:solidFill>
                  <a:schemeClr val="bg1">
                    <a:lumMod val="50000"/>
                  </a:schemeClr>
                </a:solidFill>
              </a:rPr>
              <a:t>unimportant</a:t>
            </a:r>
          </a:p>
          <a:p>
            <a:pPr>
              <a:lnSpc>
                <a:spcPts val="1200"/>
              </a:lnSpc>
            </a:pPr>
            <a:endParaRPr lang="nb-NO" sz="1000" b="1" dirty="0">
              <a:solidFill>
                <a:srgbClr val="3333FF"/>
              </a:solidFill>
            </a:endParaRPr>
          </a:p>
          <a:p>
            <a:pPr>
              <a:lnSpc>
                <a:spcPts val="2200"/>
              </a:lnSpc>
              <a:buFontTx/>
              <a:buChar char="-"/>
            </a:pPr>
            <a:r>
              <a:rPr lang="nb-NO" sz="1800" dirty="0"/>
              <a:t> </a:t>
            </a:r>
            <a:r>
              <a:rPr lang="nb-NO" sz="1800" b="1" dirty="0" smtClean="0"/>
              <a:t>Most important</a:t>
            </a:r>
            <a:r>
              <a:rPr lang="nb-NO" sz="1800" dirty="0" smtClean="0"/>
              <a:t>:  U-recycling under </a:t>
            </a:r>
            <a:r>
              <a:rPr lang="nb-NO" sz="1800" b="1" dirty="0" smtClean="0">
                <a:solidFill>
                  <a:srgbClr val="CC00FF"/>
                </a:solidFill>
              </a:rPr>
              <a:t>oxidising surface conditions</a:t>
            </a:r>
          </a:p>
          <a:p>
            <a:pPr>
              <a:lnSpc>
                <a:spcPts val="2200"/>
              </a:lnSpc>
            </a:pPr>
            <a:r>
              <a:rPr lang="nb-NO" sz="1800" dirty="0" smtClean="0"/>
              <a:t>   Riverine transport from </a:t>
            </a:r>
            <a:r>
              <a:rPr lang="nb-NO" sz="1800" b="1" dirty="0" smtClean="0"/>
              <a:t>UCC</a:t>
            </a:r>
            <a:r>
              <a:rPr lang="nb-NO" sz="1800" dirty="0" smtClean="0"/>
              <a:t> to ocean   </a:t>
            </a:r>
            <a:r>
              <a:rPr lang="nb-NO" sz="1800" dirty="0" smtClean="0">
                <a:latin typeface="+mj-lt"/>
              </a:rPr>
              <a:t>→ </a:t>
            </a:r>
            <a:r>
              <a:rPr lang="nb-NO" sz="1800" dirty="0" smtClean="0"/>
              <a:t>lithosphere    → </a:t>
            </a:r>
            <a:r>
              <a:rPr lang="nb-NO" sz="1800" dirty="0"/>
              <a:t>deep mantle </a:t>
            </a:r>
            <a:r>
              <a:rPr lang="nb-NO" sz="1800" dirty="0" smtClean="0"/>
              <a:t>by </a:t>
            </a:r>
            <a:r>
              <a:rPr lang="nb-NO" sz="1800" dirty="0"/>
              <a:t>sinking </a:t>
            </a:r>
            <a:r>
              <a:rPr lang="nb-NO" sz="1800" dirty="0" smtClean="0"/>
              <a:t>slab</a:t>
            </a:r>
          </a:p>
          <a:p>
            <a:pPr>
              <a:lnSpc>
                <a:spcPts val="2200"/>
              </a:lnSpc>
            </a:pPr>
            <a:r>
              <a:rPr lang="nb-NO" sz="1800" dirty="0" smtClean="0"/>
              <a:t>   </a:t>
            </a:r>
            <a:r>
              <a:rPr lang="nb-NO" sz="1800" b="1" dirty="0" smtClean="0"/>
              <a:t>LCC</a:t>
            </a:r>
            <a:r>
              <a:rPr lang="nb-NO" sz="1800" dirty="0" smtClean="0"/>
              <a:t> </a:t>
            </a:r>
            <a:r>
              <a:rPr lang="nb-NO" sz="1400" dirty="0" smtClean="0"/>
              <a:t>(and possibly melt depleted mantle)</a:t>
            </a:r>
            <a:r>
              <a:rPr lang="nb-NO" sz="1800" dirty="0" smtClean="0"/>
              <a:t> </a:t>
            </a:r>
            <a:r>
              <a:rPr lang="nb-NO" sz="1800" dirty="0"/>
              <a:t>holds </a:t>
            </a:r>
            <a:r>
              <a:rPr lang="nb-NO" sz="1800" dirty="0" smtClean="0"/>
              <a:t>complementary</a:t>
            </a:r>
            <a:r>
              <a:rPr lang="nb-NO" sz="1800" dirty="0"/>
              <a:t> </a:t>
            </a:r>
            <a:r>
              <a:rPr lang="nb-NO" sz="1800" dirty="0" smtClean="0"/>
              <a:t>unradiogenic </a:t>
            </a:r>
            <a:r>
              <a:rPr lang="nb-NO" sz="1800" dirty="0"/>
              <a:t>Pb and low U/Pb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1146586" y="5863880"/>
            <a:ext cx="444500" cy="9556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34779" y="6227838"/>
            <a:ext cx="2909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600" dirty="0" err="1">
                <a:solidFill>
                  <a:srgbClr val="3333FF"/>
                </a:solidFill>
              </a:rPr>
              <a:t>Subduction</a:t>
            </a:r>
            <a:r>
              <a:rPr lang="nb-NO" sz="1600" dirty="0">
                <a:solidFill>
                  <a:srgbClr val="3333FF"/>
                </a:solidFill>
              </a:rPr>
              <a:t> </a:t>
            </a:r>
            <a:r>
              <a:rPr lang="nb-NO" sz="1600" dirty="0" err="1">
                <a:solidFill>
                  <a:srgbClr val="3333FF"/>
                </a:solidFill>
              </a:rPr>
              <a:t>of</a:t>
            </a:r>
            <a:r>
              <a:rPr lang="nb-NO" sz="1600" dirty="0">
                <a:solidFill>
                  <a:srgbClr val="3333FF"/>
                </a:solidFill>
              </a:rPr>
              <a:t> </a:t>
            </a:r>
            <a:r>
              <a:rPr lang="nb-NO" sz="1600" b="1" dirty="0" err="1">
                <a:solidFill>
                  <a:srgbClr val="3333FF"/>
                </a:solidFill>
              </a:rPr>
              <a:t>high-</a:t>
            </a:r>
            <a:r>
              <a:rPr lang="nb-NO" sz="1600" b="1" dirty="0" err="1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nb-NO" sz="1600" dirty="0">
                <a:solidFill>
                  <a:srgbClr val="3333FF"/>
                </a:solidFill>
              </a:rPr>
              <a:t> </a:t>
            </a:r>
            <a:r>
              <a:rPr lang="nb-NO" sz="1600" dirty="0" err="1">
                <a:solidFill>
                  <a:srgbClr val="3333FF"/>
                </a:solidFill>
              </a:rPr>
              <a:t>lithosphere</a:t>
            </a:r>
            <a:endParaRPr lang="en-GB" sz="1600" dirty="0">
              <a:solidFill>
                <a:srgbClr val="3333FF"/>
              </a:solidFill>
            </a:endParaRPr>
          </a:p>
          <a:p>
            <a:r>
              <a:rPr lang="nb-NO" sz="1600" dirty="0">
                <a:solidFill>
                  <a:srgbClr val="3333FF"/>
                </a:solidFill>
              </a:rPr>
              <a:t>  </a:t>
            </a:r>
            <a:r>
              <a:rPr lang="nb-NO" sz="1600" dirty="0">
                <a:solidFill>
                  <a:srgbClr val="3333FF"/>
                </a:solidFill>
                <a:cs typeface="Times New Roman" pitchFamily="18" charset="0"/>
              </a:rPr>
              <a:t>– </a:t>
            </a:r>
            <a:r>
              <a:rPr lang="nb-NO" sz="1600" dirty="0">
                <a:solidFill>
                  <a:srgbClr val="3333FF"/>
                </a:solidFill>
              </a:rPr>
              <a:t>mantle </a:t>
            </a:r>
            <a:r>
              <a:rPr lang="nb-NO" sz="1600" dirty="0" err="1" smtClean="0">
                <a:solidFill>
                  <a:srgbClr val="3333FF"/>
                </a:solidFill>
              </a:rPr>
              <a:t>re-fertilization</a:t>
            </a:r>
            <a:endParaRPr lang="nb-NO" sz="1600" dirty="0">
              <a:solidFill>
                <a:srgbClr val="3333FF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03425" y="3226090"/>
            <a:ext cx="103105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nb-NO" sz="1200" b="1" dirty="0" err="1">
                <a:solidFill>
                  <a:srgbClr val="FFCC00"/>
                </a:solidFill>
              </a:rPr>
              <a:t>Intra-crustal</a:t>
            </a:r>
            <a:endParaRPr lang="nb-NO" sz="1200" b="1" dirty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</a:pPr>
            <a:r>
              <a:rPr lang="nb-NO" sz="1200" b="1" dirty="0" err="1">
                <a:solidFill>
                  <a:srgbClr val="FFCC00"/>
                </a:solidFill>
              </a:rPr>
              <a:t>melting</a:t>
            </a:r>
            <a:endParaRPr lang="en-GB" sz="1200" b="1" dirty="0">
              <a:solidFill>
                <a:srgbClr val="FFCC00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1531917" y="2984137"/>
            <a:ext cx="7390" cy="20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1561119" y="3633849"/>
            <a:ext cx="485" cy="1744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500011" y="3006506"/>
            <a:ext cx="525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000" dirty="0"/>
              <a:t>high-</a:t>
            </a:r>
            <a:r>
              <a:rPr lang="nb-NO" sz="1000" dirty="0">
                <a:latin typeface="Symbol" pitchFamily="18" charset="2"/>
              </a:rPr>
              <a:t>m</a:t>
            </a:r>
            <a:endParaRPr lang="en-GB" sz="1000" dirty="0">
              <a:latin typeface="Symbol" pitchFamily="18" charset="2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546203" y="3623978"/>
            <a:ext cx="490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000" dirty="0"/>
              <a:t>low-</a:t>
            </a:r>
            <a:r>
              <a:rPr lang="nb-NO" sz="1000" dirty="0">
                <a:latin typeface="Symbol" pitchFamily="18" charset="2"/>
              </a:rPr>
              <a:t>m</a:t>
            </a:r>
            <a:endParaRPr lang="en-GB" sz="1000" dirty="0">
              <a:latin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3846" y="2060848"/>
            <a:ext cx="5118132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nb-NO" sz="1800" b="1" dirty="0" smtClean="0">
                <a:solidFill>
                  <a:srgbClr val="CC00FF"/>
                </a:solidFill>
              </a:rPr>
              <a:t>Uranyl, U</a:t>
            </a:r>
            <a:r>
              <a:rPr lang="nb-NO" sz="1800" b="1" baseline="30000" dirty="0" smtClean="0">
                <a:solidFill>
                  <a:srgbClr val="CC00FF"/>
                </a:solidFill>
              </a:rPr>
              <a:t>6+</a:t>
            </a:r>
            <a:r>
              <a:rPr lang="nb-NO" sz="1800" b="1" dirty="0" smtClean="0">
                <a:solidFill>
                  <a:srgbClr val="CC00FF"/>
                </a:solidFill>
              </a:rPr>
              <a:t>, is water-soluble (lakes, rivers, ocean) </a:t>
            </a:r>
            <a:endParaRPr lang="en-GB" sz="18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/>
      <p:bldP spid="14344" grpId="0"/>
      <p:bldP spid="14345" grpId="0" animBg="1"/>
      <p:bldP spid="14346" grpId="0" animBg="1"/>
      <p:bldP spid="14347" grpId="0"/>
      <p:bldP spid="143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56258</TotalTime>
  <Words>1623</Words>
  <Application>Microsoft Office PowerPoint</Application>
  <PresentationFormat>On-screen Show (4:3)</PresentationFormat>
  <Paragraphs>382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Monotype Sorts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NORVOL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Reidar Tronnes</dc:creator>
  <cp:lastModifiedBy>Reidar G Trønnes</cp:lastModifiedBy>
  <cp:revision>1178</cp:revision>
  <dcterms:created xsi:type="dcterms:W3CDTF">2004-05-12T10:19:50Z</dcterms:created>
  <dcterms:modified xsi:type="dcterms:W3CDTF">2024-04-21T21:20:30Z</dcterms:modified>
</cp:coreProperties>
</file>