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3" r:id="rId3"/>
    <p:sldId id="273" r:id="rId4"/>
    <p:sldId id="295" r:id="rId5"/>
    <p:sldId id="315" r:id="rId6"/>
    <p:sldId id="301" r:id="rId7"/>
    <p:sldId id="317" r:id="rId8"/>
    <p:sldId id="304" r:id="rId9"/>
    <p:sldId id="302" r:id="rId10"/>
    <p:sldId id="264" r:id="rId11"/>
    <p:sldId id="265" r:id="rId12"/>
    <p:sldId id="256" r:id="rId13"/>
    <p:sldId id="258" r:id="rId14"/>
    <p:sldId id="259" r:id="rId15"/>
    <p:sldId id="260" r:id="rId16"/>
    <p:sldId id="279" r:id="rId17"/>
    <p:sldId id="266" r:id="rId18"/>
    <p:sldId id="298" r:id="rId19"/>
    <p:sldId id="281" r:id="rId20"/>
    <p:sldId id="300" r:id="rId21"/>
    <p:sldId id="282" r:id="rId22"/>
    <p:sldId id="270" r:id="rId23"/>
    <p:sldId id="278" r:id="rId24"/>
    <p:sldId id="299" r:id="rId25"/>
    <p:sldId id="319" r:id="rId26"/>
    <p:sldId id="275" r:id="rId27"/>
    <p:sldId id="267" r:id="rId28"/>
    <p:sldId id="321" r:id="rId29"/>
    <p:sldId id="314" r:id="rId30"/>
    <p:sldId id="283" r:id="rId31"/>
  </p:sldIdLst>
  <p:sldSz cx="9144000" cy="6858000" type="screen4x3"/>
  <p:notesSz cx="6423025" cy="9358313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FF0000"/>
    <a:srgbClr val="FFFFCC"/>
    <a:srgbClr val="FFFF99"/>
    <a:srgbClr val="FFFF00"/>
    <a:srgbClr val="FF9900"/>
    <a:srgbClr val="80008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083" autoAdjust="0"/>
  </p:normalViewPr>
  <p:slideViewPr>
    <p:cSldViewPr>
      <p:cViewPr varScale="1">
        <p:scale>
          <a:sx n="179" d="100"/>
          <a:sy n="179" d="100"/>
        </p:scale>
        <p:origin x="3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BE730-4DCA-4DCA-B2F9-90C5E0547B53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83156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38E86-F030-48CC-B9F0-EC149F39FE60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1472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BE432-3826-49CA-8A24-7AB4CA72118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7227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F1E61-3EF3-4F6F-B24F-A8A97F7EA95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43778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96735-71E9-4A0C-A782-D4EFFBE5D6AD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29012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E77B5-1D9A-4C70-9BC2-A3DBE3F7D8A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14213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D411E-5354-460C-B3BE-17E96D41DAFA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04084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89200-5AE3-4E4D-A059-989AE00C83DC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02497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CD594-97DA-4499-A864-2697BC27966C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23711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253A0-6F5A-4FAF-833F-937C1D397A3C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83980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6632B-8FBF-4419-9656-D845FA6BBBC1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47704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Click to edit Master text styles</a:t>
            </a:r>
          </a:p>
          <a:p>
            <a:pPr lvl="1"/>
            <a:r>
              <a:rPr lang="nb-NO" altLang="en-US" smtClean="0"/>
              <a:t>Second level</a:t>
            </a:r>
          </a:p>
          <a:p>
            <a:pPr lvl="2"/>
            <a:r>
              <a:rPr lang="nb-NO" altLang="en-US" smtClean="0"/>
              <a:t>Third level</a:t>
            </a:r>
          </a:p>
          <a:p>
            <a:pPr lvl="3"/>
            <a:r>
              <a:rPr lang="nb-NO" altLang="en-US" smtClean="0"/>
              <a:t>Fourth level</a:t>
            </a:r>
          </a:p>
          <a:p>
            <a:pPr lvl="4"/>
            <a:r>
              <a:rPr lang="nb-NO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A78D954-6C82-4E38-B9F4-A9668C27406E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103688"/>
            <a:ext cx="75596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07950" y="119687"/>
            <a:ext cx="4179349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nb-NO" altLang="en-US" sz="2400" dirty="0" err="1">
                <a:latin typeface="Times New Roman" pitchFamily="18" charset="0"/>
              </a:rPr>
              <a:t>Outline</a:t>
            </a:r>
            <a:endParaRPr lang="nb-NO" altLang="en-US" sz="2400" dirty="0">
              <a:latin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nb-NO" altLang="en-US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nb-NO" altLang="en-US" dirty="0" err="1">
                <a:solidFill>
                  <a:srgbClr val="0000FF"/>
                </a:solidFill>
                <a:latin typeface="Times New Roman" pitchFamily="18" charset="0"/>
              </a:rPr>
              <a:t>Characteristics</a:t>
            </a:r>
            <a:r>
              <a:rPr lang="nb-NO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nb-NO" altLang="en-US" dirty="0" err="1">
                <a:solidFill>
                  <a:srgbClr val="0000FF"/>
                </a:solidFill>
                <a:latin typeface="Times New Roman" pitchFamily="18" charset="0"/>
              </a:rPr>
              <a:t>of</a:t>
            </a:r>
            <a:r>
              <a:rPr lang="nb-NO" alt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nb-NO" altLang="en-US" dirty="0" err="1">
                <a:solidFill>
                  <a:srgbClr val="0000FF"/>
                </a:solidFill>
                <a:latin typeface="Times New Roman" pitchFamily="18" charset="0"/>
              </a:rPr>
              <a:t>continental</a:t>
            </a:r>
            <a:r>
              <a:rPr lang="nb-NO" altLang="en-US" dirty="0">
                <a:solidFill>
                  <a:srgbClr val="0000FF"/>
                </a:solidFill>
                <a:latin typeface="Times New Roman" pitchFamily="18" charset="0"/>
              </a:rPr>
              <a:t> rifts</a:t>
            </a:r>
            <a:endParaRPr lang="nb-NO" altLang="en-US" dirty="0">
              <a:solidFill>
                <a:srgbClr val="0099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15000"/>
              </a:lnSpc>
            </a:pPr>
            <a:r>
              <a:rPr lang="nb-NO" altLang="en-US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nb-NO" altLang="en-US" dirty="0" smtClean="0">
                <a:solidFill>
                  <a:srgbClr val="FF0000"/>
                </a:solidFill>
                <a:latin typeface="Times New Roman" pitchFamily="18" charset="0"/>
              </a:rPr>
              <a:t>Initiation and structure of </a:t>
            </a:r>
            <a:r>
              <a:rPr lang="nb-NO" altLang="en-US" dirty="0">
                <a:solidFill>
                  <a:srgbClr val="FF0000"/>
                </a:solidFill>
                <a:latin typeface="Times New Roman" pitchFamily="18" charset="0"/>
              </a:rPr>
              <a:t>the Oslo Rift</a:t>
            </a:r>
          </a:p>
          <a:p>
            <a:pPr eaLnBrk="1" hangingPunct="1">
              <a:lnSpc>
                <a:spcPct val="115000"/>
              </a:lnSpc>
            </a:pPr>
            <a:r>
              <a:rPr lang="nb-NO" altLang="en-US" dirty="0" smtClean="0">
                <a:solidFill>
                  <a:srgbClr val="009900"/>
                </a:solidFill>
                <a:latin typeface="Times New Roman" pitchFamily="18" charset="0"/>
              </a:rPr>
              <a:t>- </a:t>
            </a:r>
            <a:r>
              <a:rPr lang="nb-NO" altLang="en-US" dirty="0">
                <a:solidFill>
                  <a:srgbClr val="009900"/>
                </a:solidFill>
                <a:latin typeface="Times New Roman" pitchFamily="18" charset="0"/>
              </a:rPr>
              <a:t>Early </a:t>
            </a:r>
            <a:r>
              <a:rPr lang="nb-NO" altLang="en-US" dirty="0" smtClean="0">
                <a:solidFill>
                  <a:srgbClr val="009900"/>
                </a:solidFill>
                <a:latin typeface="Times New Roman" pitchFamily="18" charset="0"/>
              </a:rPr>
              <a:t>Paleozoic </a:t>
            </a:r>
            <a:r>
              <a:rPr lang="nb-NO" altLang="en-US" dirty="0">
                <a:solidFill>
                  <a:srgbClr val="009900"/>
                </a:solidFill>
                <a:latin typeface="Times New Roman" pitchFamily="18" charset="0"/>
              </a:rPr>
              <a:t>evolution of S. </a:t>
            </a:r>
            <a:r>
              <a:rPr lang="nb-NO" altLang="en-US" dirty="0" smtClean="0">
                <a:solidFill>
                  <a:srgbClr val="009900"/>
                </a:solidFill>
                <a:latin typeface="Times New Roman" pitchFamily="18" charset="0"/>
              </a:rPr>
              <a:t>Norway</a:t>
            </a:r>
          </a:p>
          <a:p>
            <a:pPr eaLnBrk="1" hangingPunct="1">
              <a:lnSpc>
                <a:spcPct val="115000"/>
              </a:lnSpc>
            </a:pPr>
            <a:r>
              <a:rPr lang="nb-NO" altLang="en-US" dirty="0" smtClean="0">
                <a:solidFill>
                  <a:srgbClr val="009900"/>
                </a:solidFill>
                <a:latin typeface="Times New Roman" pitchFamily="18" charset="0"/>
              </a:rPr>
              <a:t>- Rift evolution: magmatism - sedimetation</a:t>
            </a:r>
            <a:endParaRPr lang="nb-NO" altLang="en-US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4292600"/>
            <a:ext cx="1447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0000FF"/>
                </a:solidFill>
                <a:latin typeface="Times New Roman" pitchFamily="18" charset="0"/>
              </a:rPr>
              <a:t> Brittle layer</a:t>
            </a:r>
          </a:p>
          <a:p>
            <a:pPr eaLnBrk="1" hangingPunct="1"/>
            <a:r>
              <a:rPr lang="nb-NO" altLang="en-US" sz="1400">
                <a:solidFill>
                  <a:srgbClr val="009900"/>
                </a:solidFill>
                <a:latin typeface="Times" pitchFamily="18" charset="0"/>
              </a:rPr>
              <a:t>breaking, faulting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5411788"/>
            <a:ext cx="1517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0000FF"/>
                </a:solidFill>
                <a:latin typeface="Times New Roman" pitchFamily="18" charset="0"/>
              </a:rPr>
              <a:t> Ductile layer</a:t>
            </a:r>
          </a:p>
          <a:p>
            <a:pPr eaLnBrk="1" hangingPunct="1"/>
            <a:r>
              <a:rPr lang="nb-NO" altLang="en-US" sz="1400">
                <a:solidFill>
                  <a:srgbClr val="009900"/>
                </a:solidFill>
                <a:latin typeface="Times New Roman" pitchFamily="18" charset="0"/>
              </a:rPr>
              <a:t>streching, thinning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07950" y="3284538"/>
            <a:ext cx="3092450" cy="4667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400">
                <a:solidFill>
                  <a:srgbClr val="0000FF"/>
                </a:solidFill>
                <a:latin typeface="Times New Roman" pitchFamily="18" charset="0"/>
              </a:rPr>
              <a:t>Lithospheric stretching:</a:t>
            </a:r>
            <a:endParaRPr lang="nb-NO" altLang="en-US" sz="2400" b="1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9" grpId="0"/>
      <p:bldP spid="184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96975"/>
            <a:ext cx="4706938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3900487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2"/>
          <p:cNvSpPr>
            <a:spLocks/>
          </p:cNvSpPr>
          <p:nvPr/>
        </p:nvSpPr>
        <p:spPr bwMode="auto">
          <a:xfrm>
            <a:off x="180975" y="3571875"/>
            <a:ext cx="4535488" cy="2017713"/>
          </a:xfrm>
          <a:custGeom>
            <a:avLst/>
            <a:gdLst>
              <a:gd name="T0" fmla="*/ 0 w 2903"/>
              <a:gd name="T1" fmla="*/ 0 h 1316"/>
              <a:gd name="T2" fmla="*/ 1699832 w 2903"/>
              <a:gd name="T3" fmla="*/ 487563 h 1316"/>
              <a:gd name="T4" fmla="*/ 3188746 w 2903"/>
              <a:gd name="T5" fmla="*/ 1182110 h 1316"/>
              <a:gd name="T6" fmla="*/ 4535488 w 2903"/>
              <a:gd name="T7" fmla="*/ 2017713 h 13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03" h="1316">
                <a:moveTo>
                  <a:pt x="0" y="0"/>
                </a:moveTo>
                <a:cubicBezTo>
                  <a:pt x="374" y="95"/>
                  <a:pt x="748" y="190"/>
                  <a:pt x="1088" y="318"/>
                </a:cubicBezTo>
                <a:cubicBezTo>
                  <a:pt x="1428" y="446"/>
                  <a:pt x="1738" y="605"/>
                  <a:pt x="2041" y="771"/>
                </a:cubicBezTo>
                <a:cubicBezTo>
                  <a:pt x="2344" y="937"/>
                  <a:pt x="2623" y="1126"/>
                  <a:pt x="2903" y="1316"/>
                </a:cubicBezTo>
              </a:path>
            </a:pathLst>
          </a:custGeom>
          <a:noFill/>
          <a:ln w="38100" cmpd="sng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45" name="Line 13"/>
          <p:cNvSpPr>
            <a:spLocks noChangeShapeType="1"/>
          </p:cNvSpPr>
          <p:nvPr/>
        </p:nvSpPr>
        <p:spPr bwMode="auto">
          <a:xfrm>
            <a:off x="2771775" y="4292600"/>
            <a:ext cx="574675" cy="287338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46" name="Line 14"/>
          <p:cNvSpPr>
            <a:spLocks noChangeShapeType="1"/>
          </p:cNvSpPr>
          <p:nvPr/>
        </p:nvSpPr>
        <p:spPr bwMode="auto">
          <a:xfrm flipH="1" flipV="1">
            <a:off x="1836738" y="4221163"/>
            <a:ext cx="647700" cy="215900"/>
          </a:xfrm>
          <a:prstGeom prst="line">
            <a:avLst/>
          </a:prstGeom>
          <a:noFill/>
          <a:ln w="5715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47" name="Line 15"/>
          <p:cNvSpPr>
            <a:spLocks noChangeShapeType="1"/>
          </p:cNvSpPr>
          <p:nvPr/>
        </p:nvSpPr>
        <p:spPr bwMode="auto">
          <a:xfrm flipH="1" flipV="1">
            <a:off x="2195513" y="4652963"/>
            <a:ext cx="215900" cy="1296987"/>
          </a:xfrm>
          <a:prstGeom prst="line">
            <a:avLst/>
          </a:prstGeom>
          <a:noFill/>
          <a:ln w="1270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48" name="Line 16"/>
          <p:cNvSpPr>
            <a:spLocks noChangeShapeType="1"/>
          </p:cNvSpPr>
          <p:nvPr/>
        </p:nvSpPr>
        <p:spPr bwMode="auto">
          <a:xfrm flipH="1" flipV="1">
            <a:off x="3563938" y="4940300"/>
            <a:ext cx="287337" cy="1296988"/>
          </a:xfrm>
          <a:prstGeom prst="line">
            <a:avLst/>
          </a:prstGeom>
          <a:noFill/>
          <a:ln w="1270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49" name="Text Box 18"/>
          <p:cNvSpPr txBox="1">
            <a:spLocks noChangeArrowheads="1"/>
          </p:cNvSpPr>
          <p:nvPr/>
        </p:nvSpPr>
        <p:spPr bwMode="auto">
          <a:xfrm rot="440499">
            <a:off x="1041400" y="6034088"/>
            <a:ext cx="37671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800" b="1">
                <a:solidFill>
                  <a:srgbClr val="FF9900"/>
                </a:solidFill>
                <a:latin typeface="Times New Roman" pitchFamily="18" charset="0"/>
              </a:rPr>
              <a:t>Hercynian compression</a:t>
            </a:r>
          </a:p>
        </p:txBody>
      </p:sp>
      <p:sp>
        <p:nvSpPr>
          <p:cNvPr id="10250" name="Line 19"/>
          <p:cNvSpPr>
            <a:spLocks noChangeShapeType="1"/>
          </p:cNvSpPr>
          <p:nvPr/>
        </p:nvSpPr>
        <p:spPr bwMode="auto">
          <a:xfrm>
            <a:off x="3419475" y="2493963"/>
            <a:ext cx="360363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51" name="Line 20"/>
          <p:cNvSpPr>
            <a:spLocks noChangeShapeType="1"/>
          </p:cNvSpPr>
          <p:nvPr/>
        </p:nvSpPr>
        <p:spPr bwMode="auto">
          <a:xfrm>
            <a:off x="2987675" y="3644900"/>
            <a:ext cx="360363" cy="142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52" name="Line 21"/>
          <p:cNvSpPr>
            <a:spLocks noChangeShapeType="1"/>
          </p:cNvSpPr>
          <p:nvPr/>
        </p:nvSpPr>
        <p:spPr bwMode="auto">
          <a:xfrm flipH="1" flipV="1">
            <a:off x="2555875" y="2205038"/>
            <a:ext cx="360363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53" name="Line 22"/>
          <p:cNvSpPr>
            <a:spLocks noChangeShapeType="1"/>
          </p:cNvSpPr>
          <p:nvPr/>
        </p:nvSpPr>
        <p:spPr bwMode="auto">
          <a:xfrm flipH="1" flipV="1">
            <a:off x="2195513" y="3357563"/>
            <a:ext cx="360362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54" name="Text Box 23"/>
          <p:cNvSpPr txBox="1">
            <a:spLocks noChangeArrowheads="1"/>
          </p:cNvSpPr>
          <p:nvPr/>
        </p:nvSpPr>
        <p:spPr bwMode="auto">
          <a:xfrm rot="894712">
            <a:off x="258763" y="3500438"/>
            <a:ext cx="16954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1600" b="1">
                <a:solidFill>
                  <a:srgbClr val="800080"/>
                </a:solidFill>
                <a:latin typeface="Times New Roman" pitchFamily="18" charset="0"/>
              </a:rPr>
              <a:t>Shear movement</a:t>
            </a:r>
          </a:p>
          <a:p>
            <a:pPr eaLnBrk="1" hangingPunct="1"/>
            <a:r>
              <a:rPr lang="nb-NO" altLang="en-US" sz="1600" b="1">
                <a:solidFill>
                  <a:srgbClr val="800080"/>
                </a:solidFill>
                <a:latin typeface="Times New Roman" pitchFamily="18" charset="0"/>
              </a:rPr>
              <a:t>along Tornquist</a:t>
            </a:r>
          </a:p>
        </p:txBody>
      </p:sp>
      <p:sp>
        <p:nvSpPr>
          <p:cNvPr id="10255" name="Line 25"/>
          <p:cNvSpPr>
            <a:spLocks noChangeShapeType="1"/>
          </p:cNvSpPr>
          <p:nvPr/>
        </p:nvSpPr>
        <p:spPr bwMode="auto">
          <a:xfrm>
            <a:off x="3059113" y="2565400"/>
            <a:ext cx="7143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256" name="Line 26"/>
          <p:cNvSpPr>
            <a:spLocks noChangeShapeType="1"/>
          </p:cNvSpPr>
          <p:nvPr/>
        </p:nvSpPr>
        <p:spPr bwMode="auto">
          <a:xfrm flipH="1" flipV="1">
            <a:off x="2843213" y="2565400"/>
            <a:ext cx="7143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pic>
        <p:nvPicPr>
          <p:cNvPr id="10267" name="Picture 27" descr="India-Himalay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84313"/>
            <a:ext cx="395763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ext Box 33"/>
          <p:cNvSpPr txBox="1">
            <a:spLocks noChangeArrowheads="1"/>
          </p:cNvSpPr>
          <p:nvPr/>
        </p:nvSpPr>
        <p:spPr bwMode="auto">
          <a:xfrm>
            <a:off x="250825" y="188913"/>
            <a:ext cx="3851275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400">
                <a:solidFill>
                  <a:srgbClr val="0000FF"/>
                </a:solidFill>
                <a:latin typeface="Times New Roman" pitchFamily="18" charset="0"/>
              </a:rPr>
              <a:t>Tectonic (orogenic) initiation </a:t>
            </a:r>
            <a:endParaRPr lang="en-GB" altLang="en-US" sz="240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211932"/>
            <a:ext cx="2303463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4" y="500857"/>
            <a:ext cx="2160588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716757"/>
            <a:ext cx="2160588" cy="21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4" y="1004094"/>
            <a:ext cx="2232025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4" y="3644950"/>
            <a:ext cx="2376487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4" y="4437112"/>
            <a:ext cx="2447925" cy="235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1" y="4005312"/>
            <a:ext cx="23971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3" name="Text Box 20"/>
          <p:cNvSpPr txBox="1">
            <a:spLocks noChangeArrowheads="1"/>
          </p:cNvSpPr>
          <p:nvPr/>
        </p:nvSpPr>
        <p:spPr bwMode="auto">
          <a:xfrm rot="444395">
            <a:off x="126565" y="2716212"/>
            <a:ext cx="406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400" dirty="0">
                <a:solidFill>
                  <a:srgbClr val="0000FF"/>
                </a:solidFill>
                <a:latin typeface="Times New Roman" pitchFamily="18" charset="0"/>
              </a:rPr>
              <a:t>Continental drift: 750 – 300 Ma</a:t>
            </a:r>
          </a:p>
        </p:txBody>
      </p:sp>
      <p:sp>
        <p:nvSpPr>
          <p:cNvPr id="11274" name="Line 21"/>
          <p:cNvSpPr>
            <a:spLocks noChangeShapeType="1"/>
          </p:cNvSpPr>
          <p:nvPr/>
        </p:nvSpPr>
        <p:spPr bwMode="auto">
          <a:xfrm>
            <a:off x="4230253" y="3213100"/>
            <a:ext cx="936625" cy="1444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1" name="TextBox 10"/>
          <p:cNvSpPr txBox="1"/>
          <p:nvPr/>
        </p:nvSpPr>
        <p:spPr>
          <a:xfrm>
            <a:off x="6115607" y="3841"/>
            <a:ext cx="302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Now: Back in time</a:t>
            </a:r>
            <a:endParaRPr lang="en-GB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3868738" cy="506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981075"/>
            <a:ext cx="3910012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5040312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2987675"/>
            <a:ext cx="2979737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5040313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65625"/>
            <a:ext cx="50403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3975"/>
            <a:ext cx="6408737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OR-folding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27324">
            <a:off x="2700338" y="2781300"/>
            <a:ext cx="66802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"/>
          <p:cNvSpPr txBox="1">
            <a:spLocks noChangeArrowheads="1"/>
          </p:cNvSpPr>
          <p:nvPr/>
        </p:nvSpPr>
        <p:spPr bwMode="auto">
          <a:xfrm rot="-2760466">
            <a:off x="5628482" y="4675981"/>
            <a:ext cx="231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000"/>
              <a:t>Folding i Oslo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OR-Ziegler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7851775" y="281454"/>
            <a:ext cx="1231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1600" dirty="0">
                <a:latin typeface="Times New Roman" pitchFamily="18" charset="0"/>
                <a:cs typeface="Times New Roman" pitchFamily="18" charset="0"/>
              </a:rPr>
              <a:t>Ziegler et al.</a:t>
            </a:r>
            <a:endParaRPr lang="en-GB" altLang="nb-N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19844"/>
            <a:ext cx="3385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 Ma, Caledonides</a:t>
            </a:r>
            <a:endParaRPr lang="en-GB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372427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6" descr="OR-Ziegler3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71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OR-Tanum-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0"/>
            <a:ext cx="4567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3203848" y="4509119"/>
            <a:ext cx="1512168" cy="43117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6" name="TextBox 5"/>
          <p:cNvSpPr txBox="1"/>
          <p:nvPr/>
        </p:nvSpPr>
        <p:spPr>
          <a:xfrm>
            <a:off x="3286602" y="1882545"/>
            <a:ext cx="1330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Ma</a:t>
            </a:r>
            <a:endParaRPr lang="en-GB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OR-Ziegler2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179388" y="18460"/>
            <a:ext cx="41424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800" b="1" dirty="0">
                <a:solidFill>
                  <a:srgbClr val="0000FF"/>
                </a:solidFill>
                <a:latin typeface="Times New Roman" pitchFamily="18" charset="0"/>
              </a:rPr>
              <a:t>Early volcanism </a:t>
            </a:r>
            <a:r>
              <a:rPr lang="nb-NO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(297 </a:t>
            </a:r>
            <a:r>
              <a:rPr lang="nb-NO" altLang="en-US" sz="2800" b="1" dirty="0">
                <a:solidFill>
                  <a:srgbClr val="0000FF"/>
                </a:solidFill>
                <a:latin typeface="Times New Roman" pitchFamily="18" charset="0"/>
              </a:rPr>
              <a:t>Ma)</a:t>
            </a: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7851775" y="188913"/>
            <a:ext cx="1231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1600">
                <a:latin typeface="Times New Roman" pitchFamily="18" charset="0"/>
                <a:cs typeface="Times New Roman" pitchFamily="18" charset="0"/>
              </a:rPr>
              <a:t>Ziegler et al.</a:t>
            </a:r>
            <a:endParaRPr lang="en-GB" altLang="nb-NO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5760640" cy="678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9388" y="116632"/>
            <a:ext cx="275588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800" b="1" dirty="0">
                <a:solidFill>
                  <a:srgbClr val="0000FF"/>
                </a:solidFill>
                <a:latin typeface="Times New Roman" pitchFamily="18" charset="0"/>
              </a:rPr>
              <a:t>Early </a:t>
            </a:r>
            <a:r>
              <a:rPr lang="nb-NO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volcanism,</a:t>
            </a:r>
          </a:p>
          <a:p>
            <a:pPr eaLnBrk="1" hangingPunct="1"/>
            <a:r>
              <a:rPr lang="nb-NO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297 Ma</a:t>
            </a:r>
          </a:p>
          <a:p>
            <a:pPr eaLnBrk="1" hangingPunct="1"/>
            <a:r>
              <a:rPr lang="nb-NO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B1-basalts</a:t>
            </a:r>
          </a:p>
          <a:p>
            <a:pPr eaLnBrk="1" hangingPunct="1"/>
            <a:r>
              <a:rPr lang="nb-NO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SCLIP</a:t>
            </a:r>
            <a:endParaRPr lang="nb-NO" alt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7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OR-Kols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OR-Gullholme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449638"/>
            <a:ext cx="4859337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6804025" y="836613"/>
            <a:ext cx="714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6804025" y="1052513"/>
            <a:ext cx="714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 rot="-194382">
            <a:off x="7019925" y="188913"/>
            <a:ext cx="49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1400" dirty="0">
                <a:solidFill>
                  <a:srgbClr val="FF0000"/>
                </a:solidFill>
              </a:rPr>
              <a:t>RP</a:t>
            </a:r>
            <a:r>
              <a:rPr lang="nb-NO" altLang="en-US" sz="1400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691" name="Text Box 19"/>
          <p:cNvSpPr txBox="1">
            <a:spLocks noChangeArrowheads="1"/>
          </p:cNvSpPr>
          <p:nvPr/>
        </p:nvSpPr>
        <p:spPr bwMode="auto">
          <a:xfrm rot="-291186">
            <a:off x="7019925" y="765175"/>
            <a:ext cx="366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1400">
                <a:solidFill>
                  <a:srgbClr val="FF0000"/>
                </a:solidFill>
              </a:rPr>
              <a:t>B</a:t>
            </a:r>
            <a:r>
              <a:rPr lang="nb-NO" altLang="en-US" sz="1400" baseline="-2500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1512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1679"/>
            <a:ext cx="401002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3" name="TextBox 10"/>
          <p:cNvSpPr txBox="1">
            <a:spLocks noChangeArrowheads="1"/>
          </p:cNvSpPr>
          <p:nvPr/>
        </p:nvSpPr>
        <p:spPr bwMode="auto">
          <a:xfrm>
            <a:off x="84138" y="6477398"/>
            <a:ext cx="165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1600" dirty="0">
                <a:latin typeface="Times New Roman" pitchFamily="18" charset="0"/>
                <a:cs typeface="Times New Roman" pitchFamily="18" charset="0"/>
              </a:rPr>
              <a:t>Larsen et al. 2008</a:t>
            </a:r>
            <a:endParaRPr lang="en-GB" altLang="nb-N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6855" y="2716"/>
            <a:ext cx="23198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RP-volcanism</a:t>
            </a:r>
            <a:endParaRPr lang="nb-NO" alt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262470" y="27738"/>
            <a:ext cx="8819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000" dirty="0" smtClean="0">
                <a:solidFill>
                  <a:srgbClr val="0000FF"/>
                </a:solidFill>
                <a:latin typeface="Times New Roman" pitchFamily="18" charset="0"/>
              </a:rPr>
              <a:t>Kolsås</a:t>
            </a:r>
            <a:endParaRPr lang="nb-NO" altLang="en-US" sz="2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872750" y="3459222"/>
            <a:ext cx="22563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1600" dirty="0" smtClean="0">
                <a:solidFill>
                  <a:srgbClr val="0000FF"/>
                </a:solidFill>
                <a:latin typeface="Times New Roman" pitchFamily="18" charset="0"/>
              </a:rPr>
              <a:t>Gullholmen, W of Jeløya</a:t>
            </a:r>
          </a:p>
          <a:p>
            <a:pPr eaLnBrk="1" hangingPunct="1"/>
            <a:r>
              <a:rPr lang="nb-NO" altLang="en-US" sz="1200" dirty="0" smtClean="0">
                <a:solidFill>
                  <a:srgbClr val="0000FF"/>
                </a:solidFill>
                <a:latin typeface="Times New Roman" pitchFamily="18" charset="0"/>
              </a:rPr>
              <a:t>   B1-basalts with aeolian sand</a:t>
            </a:r>
            <a:endParaRPr lang="nb-NO" altLang="en-US" sz="12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 animBg="1"/>
      <p:bldP spid="28689" grpId="0" animBg="1"/>
      <p:bldP spid="28690" grpId="0"/>
      <p:bldP spid="286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3059113" y="588963"/>
            <a:ext cx="2238375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en-US" sz="3200">
                <a:solidFill>
                  <a:srgbClr val="FF0000"/>
                </a:solidFill>
                <a:latin typeface="Times New Roman" pitchFamily="18" charset="0"/>
              </a:rPr>
              <a:t>Lithospheric</a:t>
            </a:r>
          </a:p>
          <a:p>
            <a:pPr eaLnBrk="1" hangingPunct="1">
              <a:lnSpc>
                <a:spcPct val="90000"/>
              </a:lnSpc>
            </a:pPr>
            <a:r>
              <a:rPr lang="nb-NO" altLang="en-US" sz="3200">
                <a:solidFill>
                  <a:srgbClr val="FF0000"/>
                </a:solidFill>
                <a:latin typeface="Times New Roman" pitchFamily="18" charset="0"/>
              </a:rPr>
              <a:t>stretching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5076825" y="1700213"/>
            <a:ext cx="790575" cy="12239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219700" y="3181350"/>
            <a:ext cx="16732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en-US" sz="3200">
                <a:solidFill>
                  <a:srgbClr val="0000FF"/>
                </a:solidFill>
                <a:latin typeface="Times New Roman" pitchFamily="18" charset="0"/>
              </a:rPr>
              <a:t>Thinning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916238" y="5340350"/>
            <a:ext cx="2714625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en-US" sz="3200">
                <a:solidFill>
                  <a:srgbClr val="0000FF"/>
                </a:solidFill>
                <a:latin typeface="Times New Roman" pitchFamily="18" charset="0"/>
              </a:rPr>
              <a:t>Asthenospheric</a:t>
            </a:r>
          </a:p>
          <a:p>
            <a:pPr eaLnBrk="1" hangingPunct="1">
              <a:lnSpc>
                <a:spcPct val="90000"/>
              </a:lnSpc>
            </a:pPr>
            <a:r>
              <a:rPr lang="nb-NO" altLang="en-US" sz="3200">
                <a:solidFill>
                  <a:srgbClr val="0000FF"/>
                </a:solidFill>
                <a:latin typeface="Times New Roman" pitchFamily="18" charset="0"/>
              </a:rPr>
              <a:t>upwelling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971550" y="2852738"/>
            <a:ext cx="2238375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b-NO" altLang="en-US" sz="3200">
                <a:solidFill>
                  <a:srgbClr val="0000FF"/>
                </a:solidFill>
                <a:latin typeface="Times New Roman" pitchFamily="18" charset="0"/>
              </a:rPr>
              <a:t>Lithospheric</a:t>
            </a:r>
          </a:p>
          <a:p>
            <a:pPr eaLnBrk="1" hangingPunct="1">
              <a:lnSpc>
                <a:spcPct val="90000"/>
              </a:lnSpc>
            </a:pPr>
            <a:r>
              <a:rPr lang="nb-NO" altLang="en-US" sz="3200">
                <a:solidFill>
                  <a:srgbClr val="0000FF"/>
                </a:solidFill>
                <a:latin typeface="Times New Roman" pitchFamily="18" charset="0"/>
              </a:rPr>
              <a:t>doming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 flipV="1">
            <a:off x="2411413" y="4005263"/>
            <a:ext cx="719137" cy="12969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V="1">
            <a:off x="2195513" y="1557338"/>
            <a:ext cx="792162" cy="10795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5076825" y="4076700"/>
            <a:ext cx="790575" cy="12239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/>
      <p:bldP spid="9224" grpId="0"/>
      <p:bldP spid="9225" grpId="0"/>
      <p:bldP spid="9226" grpId="0" animBg="1"/>
      <p:bldP spid="9227" grpId="0" animBg="1"/>
      <p:bldP spid="92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4" y="1249102"/>
            <a:ext cx="382838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575" y="695104"/>
            <a:ext cx="21657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 smtClean="0"/>
              <a:t>Rhomb</a:t>
            </a:r>
            <a:r>
              <a:rPr lang="nb-NO" sz="1600" dirty="0" smtClean="0"/>
              <a:t> </a:t>
            </a:r>
            <a:r>
              <a:rPr lang="nb-NO" sz="1600" dirty="0" err="1" smtClean="0"/>
              <a:t>porphyies</a:t>
            </a:r>
            <a:r>
              <a:rPr lang="nb-NO" sz="1600" dirty="0" smtClean="0"/>
              <a:t>:</a:t>
            </a:r>
          </a:p>
          <a:p>
            <a:r>
              <a:rPr lang="nb-NO" sz="1400" dirty="0" smtClean="0"/>
              <a:t>Krokskogen and Vestfold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6578" y="14290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Rift </a:t>
            </a:r>
            <a:r>
              <a:rPr lang="nb-NO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</a:t>
            </a:r>
            <a:endParaRPr lang="nb-NO" sz="32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M:\pc\Dokumenter\Adobe-Illustr-figures\CEED-NHM\OsloRift\Rift-fill-volc-s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845344" cy="63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4838" y="645269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Age, Ma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12290" y="326532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thickness, 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89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RP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97425"/>
            <a:ext cx="2663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R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76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R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0"/>
            <a:ext cx="3024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RP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9876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RP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27003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RP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49500"/>
            <a:ext cx="26654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RP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27003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7" descr="RP-felt-guide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2276475"/>
            <a:ext cx="3579812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281488" cy="64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OR-deser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41663"/>
            <a:ext cx="4262438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Or-deser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0"/>
            <a:ext cx="438467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4067175" y="1268413"/>
            <a:ext cx="576263" cy="7191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107950" y="1773238"/>
            <a:ext cx="1195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1600">
                <a:latin typeface="Times New Roman" pitchFamily="18" charset="0"/>
                <a:cs typeface="Times New Roman" pitchFamily="18" charset="0"/>
              </a:rPr>
              <a:t>Larsen et al.</a:t>
            </a:r>
          </a:p>
          <a:p>
            <a:pPr eaLnBrk="1" hangingPunct="1"/>
            <a:r>
              <a:rPr lang="nb-NO" altLang="nb-NO" sz="1600">
                <a:latin typeface="Times New Roman" pitchFamily="18" charset="0"/>
                <a:cs typeface="Times New Roman" pitchFamily="18" charset="0"/>
              </a:rPr>
              <a:t>2008</a:t>
            </a:r>
            <a:endParaRPr lang="en-GB" altLang="nb-NO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OR-RPkg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25538"/>
            <a:ext cx="35639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OR-DeathVall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44640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OR-RPkgl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933825"/>
            <a:ext cx="3563937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84138"/>
            <a:ext cx="5003800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435600" y="84138"/>
            <a:ext cx="16589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nb-NO" sz="1600">
                <a:latin typeface="Times New Roman" pitchFamily="18" charset="0"/>
                <a:cs typeface="Times New Roman" pitchFamily="18" charset="0"/>
              </a:rPr>
              <a:t>Larsen et al. 2008</a:t>
            </a:r>
            <a:endParaRPr lang="en-GB" altLang="nb-NO" sz="1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792410"/>
            <a:ext cx="296227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01" y="1494581"/>
            <a:ext cx="584617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39" y="50866"/>
            <a:ext cx="4859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volcanos, calderas </a:t>
            </a:r>
          </a:p>
        </p:txBody>
      </p:sp>
    </p:spTree>
    <p:extLst>
      <p:ext uri="{BB962C8B-B14F-4D97-AF65-F5344CB8AC3E}">
        <p14:creationId xmlns:p14="http://schemas.microsoft.com/office/powerpoint/2010/main" val="32222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17" y="6671"/>
            <a:ext cx="4073291" cy="684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717" y="99270"/>
            <a:ext cx="3371436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  <a:latin typeface="Times" pitchFamily="18" charset="0"/>
              </a:rPr>
              <a:t>Oslo Rift</a:t>
            </a:r>
          </a:p>
          <a:p>
            <a:r>
              <a:rPr lang="nb-NO" sz="2200" dirty="0" smtClean="0">
                <a:solidFill>
                  <a:srgbClr val="3333FF"/>
                </a:solidFill>
                <a:latin typeface="Times" pitchFamily="18" charset="0"/>
              </a:rPr>
              <a:t>Central volcanoes - calderas</a:t>
            </a:r>
          </a:p>
          <a:p>
            <a:r>
              <a:rPr lang="nb-NO" sz="2000" dirty="0" smtClean="0">
                <a:latin typeface="Times" pitchFamily="18" charset="0"/>
              </a:rPr>
              <a:t>on average 10 km in diameter</a:t>
            </a:r>
            <a:endParaRPr lang="en-GB" sz="2000" dirty="0">
              <a:latin typeface="Times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3695" y="3216204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Nittedal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8224" y="3401598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Bærum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637" y="3936730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Drammen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9977" y="5305003"/>
            <a:ext cx="5421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Vealøs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6260" y="4992671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Ramnes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714" y="4328340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Sande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5705" y="4723808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Hillestad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6814" y="3660867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Glitrevann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9438" y="2542198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Øyangen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7165" y="2624796"/>
            <a:ext cx="720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Svarten</a:t>
            </a:r>
            <a:endParaRPr lang="nb-NO" sz="10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Heggelia</a:t>
            </a:r>
            <a:endParaRPr lang="nb-NO" sz="10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Oppkuven</a:t>
            </a:r>
          </a:p>
          <a:p>
            <a:r>
              <a:rPr lang="nb-NO" sz="1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Kampen</a:t>
            </a:r>
            <a:endParaRPr lang="en-GB" sz="1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753768" y="2780632"/>
            <a:ext cx="690440" cy="198107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48421" y="2914316"/>
            <a:ext cx="606080" cy="124038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85853" y="3069389"/>
            <a:ext cx="649671" cy="44201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89600" y="3219116"/>
            <a:ext cx="632107" cy="35299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523789" y="3443705"/>
            <a:ext cx="144379" cy="69516"/>
          </a:xfrm>
          <a:prstGeom prst="line">
            <a:avLst/>
          </a:prstGeom>
          <a:ln w="63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7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 descr="Cr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416300"/>
            <a:ext cx="52927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ascades-s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536416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7235825" y="1125538"/>
            <a:ext cx="863600" cy="2159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b-NO"/>
          </a:p>
        </p:txBody>
      </p:sp>
      <p:pic>
        <p:nvPicPr>
          <p:cNvPr id="2560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779838" cy="57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42862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60800"/>
            <a:ext cx="39338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9275"/>
            <a:ext cx="36004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36838"/>
            <a:ext cx="36004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107950" y="0"/>
            <a:ext cx="4595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400">
                <a:solidFill>
                  <a:srgbClr val="0000FF"/>
                </a:solidFill>
                <a:latin typeface="Times New Roman" pitchFamily="18" charset="0"/>
              </a:rPr>
              <a:t>Caldera evolution (e.g. Crater Lake)</a:t>
            </a:r>
          </a:p>
        </p:txBody>
      </p:sp>
      <p:pic>
        <p:nvPicPr>
          <p:cNvPr id="13321" name="Picture 9" descr="CrLak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838575"/>
            <a:ext cx="46434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546862" y="166967"/>
            <a:ext cx="3609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800" dirty="0">
                <a:solidFill>
                  <a:srgbClr val="0000FF"/>
                </a:solidFill>
                <a:latin typeface="Times New Roman" pitchFamily="18" charset="0"/>
              </a:rPr>
              <a:t>Distribution (</a:t>
            </a:r>
            <a:r>
              <a:rPr lang="nb-NO" altLang="en-US" sz="2800" dirty="0" err="1">
                <a:solidFill>
                  <a:srgbClr val="0000FF"/>
                </a:solidFill>
                <a:latin typeface="Times New Roman" pitchFamily="18" charset="0"/>
              </a:rPr>
              <a:t>preserved</a:t>
            </a:r>
            <a:r>
              <a:rPr lang="nb-NO" altLang="en-US" sz="28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  <a:p>
            <a:pPr eaLnBrk="1" hangingPunct="1"/>
            <a:r>
              <a:rPr lang="nb-NO" altLang="en-US" sz="2800" dirty="0" err="1">
                <a:solidFill>
                  <a:srgbClr val="0000FF"/>
                </a:solidFill>
                <a:latin typeface="Times New Roman" pitchFamily="18" charset="0"/>
              </a:rPr>
              <a:t>of</a:t>
            </a:r>
            <a:r>
              <a:rPr lang="nb-NO" altLang="en-US" sz="2800" dirty="0">
                <a:solidFill>
                  <a:srgbClr val="0000FF"/>
                </a:solidFill>
                <a:latin typeface="Times New Roman" pitchFamily="18" charset="0"/>
              </a:rPr>
              <a:t> lavas and sediments </a:t>
            </a:r>
          </a:p>
        </p:txBody>
      </p:sp>
      <p:pic>
        <p:nvPicPr>
          <p:cNvPr id="6146" name="Picture 2" descr="M:\pc\Dokumenter\Adobe-Illustr-figures\CEED-NHM\OsloRift\Rift-fill-volc-se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85" y="80293"/>
            <a:ext cx="4036340" cy="666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3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74" y="56120"/>
            <a:ext cx="4021137" cy="675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343" y="136331"/>
            <a:ext cx="3033203" cy="46166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Latest </a:t>
            </a:r>
            <a:r>
              <a:rPr lang="nb-NO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b-NO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atholithic</a:t>
            </a:r>
            <a:r>
              <a:rPr lang="nb-NO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</a:t>
            </a:r>
            <a:endParaRPr lang="en-GB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OR-EAfr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37013"/>
            <a:ext cx="439261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OR-EastAf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549275"/>
            <a:ext cx="4318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410368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1800225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16113"/>
            <a:ext cx="1728787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250825" y="0"/>
            <a:ext cx="2728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400">
                <a:solidFill>
                  <a:srgbClr val="0000FF"/>
                </a:solidFill>
                <a:latin typeface="Times New Roman" pitchFamily="18" charset="0"/>
              </a:rPr>
              <a:t>Lithospheric doming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323850" y="1484313"/>
            <a:ext cx="173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0000FF"/>
                </a:solidFill>
                <a:latin typeface="Times New Roman" pitchFamily="18" charset="0"/>
              </a:rPr>
              <a:t>Radial stretching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2700338" y="1341438"/>
            <a:ext cx="2103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>
                <a:solidFill>
                  <a:srgbClr val="0000FF"/>
                </a:solidFill>
                <a:latin typeface="Times New Roman" pitchFamily="18" charset="0"/>
              </a:rPr>
              <a:t>Rifting</a:t>
            </a:r>
          </a:p>
          <a:p>
            <a:pPr eaLnBrk="1" hangingPunct="1"/>
            <a:r>
              <a:rPr lang="nb-NO" altLang="en-US" sz="1400">
                <a:solidFill>
                  <a:srgbClr val="0000FF"/>
                </a:solidFill>
                <a:latin typeface="Times New Roman" pitchFamily="18" charset="0"/>
              </a:rPr>
              <a:t>3 rift arms, trippel junction</a:t>
            </a:r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7451725" y="2565400"/>
            <a:ext cx="576263" cy="576263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b-NO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7092950" y="3284538"/>
            <a:ext cx="576263" cy="576262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b-NO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6659563" y="4581525"/>
            <a:ext cx="504825" cy="5048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b-NO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7019925" y="4076700"/>
            <a:ext cx="503238" cy="5048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b-NO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6804025" y="3068638"/>
            <a:ext cx="504825" cy="5048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b-NO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6588125" y="3644900"/>
            <a:ext cx="504825" cy="5048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b-NO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6948488" y="1341438"/>
            <a:ext cx="504825" cy="50482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" grpId="0"/>
      <p:bldP spid="19471" grpId="1"/>
      <p:bldP spid="19472" grpId="0"/>
      <p:bldP spid="19472" grpId="1"/>
      <p:bldP spid="19473" grpId="0" animBg="1"/>
      <p:bldP spid="19474" grpId="0" animBg="1"/>
      <p:bldP spid="19475" grpId="0" animBg="1"/>
      <p:bldP spid="19476" grpId="0" animBg="1"/>
      <p:bldP spid="19477" grpId="0" animBg="1"/>
      <p:bldP spid="19478" grpId="0" animBg="1"/>
      <p:bldP spid="194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OR-3D-mo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OR-3Dmo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4356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OR-3dmod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00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OR-3Dmo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29000"/>
            <a:ext cx="4356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4063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LIP stage</a:t>
            </a:r>
          </a:p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Asker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sediments and</a:t>
            </a:r>
          </a:p>
          <a:p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alkaline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B1-basalts in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4064" y="24063"/>
            <a:ext cx="24020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LIP </a:t>
            </a:r>
            <a:r>
              <a:rPr lang="nb-NO" sz="13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(B1-basalt)</a:t>
            </a:r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673" y="3400926"/>
            <a:ext cx="30235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rift stage </a:t>
            </a:r>
            <a:r>
              <a:rPr lang="nb-NO" sz="13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RP-</a:t>
            </a:r>
            <a:r>
              <a:rPr lang="nb-NO" sz="13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vocanism</a:t>
            </a:r>
            <a:endParaRPr lang="nb-NO" sz="13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aeolian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sand dunes in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(Brumunddal ss.)</a:t>
            </a:r>
          </a:p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alluvial fans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RP-fanglomerates (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congl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Oslo fjord master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fault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7900" y="3430403"/>
            <a:ext cx="22765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stage: </a:t>
            </a:r>
            <a:r>
              <a:rPr lang="nb-NO" sz="13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3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volcanoes</a:t>
            </a:r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nb-NO" sz="13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calderas</a:t>
            </a:r>
            <a:r>
              <a:rPr lang="nb-NO" sz="1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nb-NO" sz="13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batholiths</a:t>
            </a:r>
            <a:endParaRPr lang="nb-NO" sz="13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83270" y="163083"/>
            <a:ext cx="6048579" cy="46166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altLang="en-US" sz="2400" dirty="0">
                <a:solidFill>
                  <a:srgbClr val="0000FF"/>
                </a:solidFill>
                <a:latin typeface="Times New Roman" pitchFamily="18" charset="0"/>
              </a:rPr>
              <a:t>Oslo </a:t>
            </a:r>
            <a:r>
              <a:rPr lang="nb-NO" altLang="en-US" sz="2400" dirty="0" smtClean="0">
                <a:solidFill>
                  <a:srgbClr val="0000FF"/>
                </a:solidFill>
                <a:latin typeface="Times New Roman" pitchFamily="18" charset="0"/>
              </a:rPr>
              <a:t>Rift - </a:t>
            </a:r>
            <a:r>
              <a:rPr lang="nb-NO" altLang="en-US" sz="2000" dirty="0" err="1">
                <a:solidFill>
                  <a:srgbClr val="0000FF"/>
                </a:solidFill>
                <a:latin typeface="Times New Roman" pitchFamily="18" charset="0"/>
              </a:rPr>
              <a:t>initiation</a:t>
            </a:r>
            <a:r>
              <a:rPr lang="nb-NO" altLang="en-US" sz="2000" dirty="0">
                <a:solidFill>
                  <a:srgbClr val="0000FF"/>
                </a:solidFill>
                <a:latin typeface="Times New Roman" pitchFamily="18" charset="0"/>
              </a:rPr>
              <a:t> by SCLIP (Skagerak-</a:t>
            </a:r>
            <a:r>
              <a:rPr lang="nb-NO" altLang="en-US" sz="2000" dirty="0" err="1">
                <a:solidFill>
                  <a:srgbClr val="0000FF"/>
                </a:solidFill>
                <a:latin typeface="Times New Roman" pitchFamily="18" charset="0"/>
              </a:rPr>
              <a:t>centred</a:t>
            </a:r>
            <a:r>
              <a:rPr lang="nb-NO" altLang="en-US" sz="2000" dirty="0">
                <a:solidFill>
                  <a:srgbClr val="0000FF"/>
                </a:solidFill>
                <a:latin typeface="Times New Roman" pitchFamily="18" charset="0"/>
              </a:rPr>
              <a:t> LIP)</a:t>
            </a:r>
            <a:endParaRPr lang="en-GB" altLang="en-US" sz="2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7676496" y="82799"/>
            <a:ext cx="141737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400"/>
              </a:lnSpc>
            </a:pPr>
            <a:r>
              <a:rPr lang="nb-NO" alt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SCLIP</a:t>
            </a:r>
          </a:p>
          <a:p>
            <a:pPr eaLnBrk="1" hangingPunct="1">
              <a:lnSpc>
                <a:spcPts val="2400"/>
              </a:lnSpc>
            </a:pPr>
            <a:r>
              <a:rPr lang="nb-NO" altLang="en-US" sz="2000" dirty="0" smtClean="0">
                <a:solidFill>
                  <a:srgbClr val="FF0000"/>
                </a:solidFill>
                <a:latin typeface="Times New Roman" pitchFamily="18" charset="0"/>
              </a:rPr>
              <a:t>&gt; 0.1 Mkm</a:t>
            </a:r>
            <a:r>
              <a:rPr lang="nb-NO" altLang="en-US" sz="2000" baseline="30000" dirty="0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endParaRPr lang="nb-NO" altLang="en-US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lnSpc>
                <a:spcPts val="2400"/>
              </a:lnSpc>
            </a:pPr>
            <a:r>
              <a:rPr lang="nb-NO" alt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297 </a:t>
            </a:r>
            <a:r>
              <a:rPr lang="nb-NO" alt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± 4</a:t>
            </a:r>
            <a:r>
              <a:rPr lang="nb-NO" alt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b-NO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endParaRPr lang="nb-NO" alt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M:\pc\Dokumenter\Adobe-Illustr-figures\CEED-NHM\OR-SCLI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4" y="980728"/>
            <a:ext cx="7557921" cy="580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Torsvik-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28" y="4496637"/>
            <a:ext cx="4621704" cy="236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M:\pc\Dokumenter\Adobe-Illustr-figures\CMB-plumes-chem-interact\LLSVP-French-Romanov-plum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" y="4722"/>
            <a:ext cx="9089927" cy="45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pc\Dokumenter\Adobe-Illustr-figures\CMB-plumes-chem-interact\LLSVPs-LIP-overla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60" y="457794"/>
            <a:ext cx="5644172" cy="3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77072"/>
            <a:ext cx="1947906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LIPs: 16-297 Ma</a:t>
            </a:r>
          </a:p>
          <a:p>
            <a:pPr>
              <a:lnSpc>
                <a:spcPts val="1300"/>
              </a:lnSpc>
            </a:pPr>
            <a:r>
              <a:rPr lang="nb-NO" sz="14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igneous provinces</a:t>
            </a:r>
            <a:endParaRPr lang="nb-NO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300"/>
              </a:lnSpc>
            </a:pP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b-NO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nb-NO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31153" y="655683"/>
            <a:ext cx="143872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LIPs (24)</a:t>
            </a:r>
            <a:endParaRPr lang="en-GB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94418" y="1807658"/>
            <a:ext cx="264278" cy="258992"/>
          </a:xfrm>
          <a:prstGeom prst="ellipse">
            <a:avLst/>
          </a:prstGeom>
          <a:solidFill>
            <a:srgbClr val="FF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9605" y="1826857"/>
            <a:ext cx="500458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SCLIP</a:t>
            </a:r>
          </a:p>
          <a:p>
            <a:pPr>
              <a:lnSpc>
                <a:spcPts val="700"/>
              </a:lnSpc>
            </a:pPr>
            <a:r>
              <a:rPr lang="nb-NO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Ma</a:t>
            </a:r>
            <a:endParaRPr lang="en-GB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52319" y="3962557"/>
            <a:ext cx="1607107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SCLIP</a:t>
            </a:r>
            <a:r>
              <a:rPr lang="nb-NO" sz="12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297 Ma: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Skagerrak-centred LIP,</a:t>
            </a: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the Oslo Rift</a:t>
            </a:r>
            <a:endParaRPr lang="en-GB" sz="12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5542" y="4677230"/>
            <a:ext cx="4190134" cy="1718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Clustering of reconstructed LIPs along</a:t>
            </a:r>
          </a:p>
          <a:p>
            <a:r>
              <a:rPr lang="nb-NO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LLSVP-margins  -  implications</a:t>
            </a:r>
          </a:p>
          <a:p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1. The plume generation zones and the LLSVPs have </a:t>
            </a:r>
          </a:p>
          <a:p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long-term stability (&gt; 300 Ma)</a:t>
            </a:r>
          </a:p>
          <a:p>
            <a:pPr>
              <a:lnSpc>
                <a:spcPts val="2600"/>
              </a:lnSpc>
            </a:pPr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2. LLSVPs must consist of dense (and hot) material</a:t>
            </a:r>
          </a:p>
          <a:p>
            <a:pPr>
              <a:lnSpc>
                <a:spcPts val="1100"/>
              </a:lnSpc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(2-5% density excess to counteract destruction by</a:t>
            </a:r>
          </a:p>
          <a:p>
            <a:pPr>
              <a:lnSpc>
                <a:spcPts val="1300"/>
              </a:lnSpc>
            </a:pPr>
            <a:r>
              <a:rPr lang="nb-N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thermal buoyancy)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0514" y="6395649"/>
            <a:ext cx="374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LLSVPs: Thermochemical piles</a:t>
            </a:r>
          </a:p>
        </p:txBody>
      </p:sp>
    </p:spTree>
    <p:extLst>
      <p:ext uri="{BB962C8B-B14F-4D97-AF65-F5344CB8AC3E}">
        <p14:creationId xmlns:p14="http://schemas.microsoft.com/office/powerpoint/2010/main" val="1392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  <p:bldP spid="23" grpId="0"/>
      <p:bldP spid="24" grpId="0"/>
      <p:bldP spid="2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pc\Dokumenter\Adobe-Illustr-figures\CEED-NHM\OsloRift\OR-graben-segmen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00154"/>
            <a:ext cx="4350204" cy="514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8858" y="110910"/>
            <a:ext cx="5663730" cy="83099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dirty="0" smtClean="0">
                <a:solidFill>
                  <a:srgbClr val="0000FF"/>
                </a:solidFill>
                <a:latin typeface="Times New Roman" pitchFamily="18" charset="0"/>
              </a:rPr>
              <a:t>Rift architecture</a:t>
            </a:r>
          </a:p>
          <a:p>
            <a:pPr eaLnBrk="1" hangingPunct="1"/>
            <a:r>
              <a:rPr lang="en-GB" altLang="en-US" sz="2000" dirty="0" smtClean="0">
                <a:latin typeface="Times New Roman" pitchFamily="18" charset="0"/>
              </a:rPr>
              <a:t>segmentation into half-</a:t>
            </a:r>
            <a:r>
              <a:rPr lang="en-GB" altLang="en-US" sz="2000" dirty="0" err="1" smtClean="0">
                <a:latin typeface="Times New Roman" pitchFamily="18" charset="0"/>
              </a:rPr>
              <a:t>grabens</a:t>
            </a:r>
            <a:r>
              <a:rPr lang="en-GB" altLang="en-US" sz="2000" dirty="0" smtClean="0">
                <a:latin typeface="Times New Roman" pitchFamily="18" charset="0"/>
              </a:rPr>
              <a:t> with opposite polarity</a:t>
            </a:r>
            <a:endParaRPr lang="nb-NO" altLang="en-US" sz="2000" dirty="0">
              <a:latin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05637" y="75141"/>
            <a:ext cx="2810296" cy="6698803"/>
            <a:chOff x="6305637" y="75141"/>
            <a:chExt cx="2810296" cy="6698803"/>
          </a:xfrm>
        </p:grpSpPr>
        <p:sp>
          <p:nvSpPr>
            <p:cNvPr id="3" name="Freeform 2"/>
            <p:cNvSpPr/>
            <p:nvPr/>
          </p:nvSpPr>
          <p:spPr>
            <a:xfrm>
              <a:off x="7465873" y="671123"/>
              <a:ext cx="1118319" cy="617325"/>
            </a:xfrm>
            <a:custGeom>
              <a:avLst/>
              <a:gdLst>
                <a:gd name="connsiteX0" fmla="*/ 1116050 w 1118319"/>
                <a:gd name="connsiteY0" fmla="*/ 6446 h 617325"/>
                <a:gd name="connsiteX1" fmla="*/ 918539 w 1118319"/>
                <a:gd name="connsiteY1" fmla="*/ 35707 h 617325"/>
                <a:gd name="connsiteX2" fmla="*/ 574725 w 1118319"/>
                <a:gd name="connsiteY2" fmla="*/ 72283 h 617325"/>
                <a:gd name="connsiteX3" fmla="*/ 157758 w 1118319"/>
                <a:gd name="connsiteY3" fmla="*/ 79598 h 617325"/>
                <a:gd name="connsiteX4" fmla="*/ 18770 w 1118319"/>
                <a:gd name="connsiteY4" fmla="*/ 79598 h 617325"/>
                <a:gd name="connsiteX5" fmla="*/ 18770 w 1118319"/>
                <a:gd name="connsiteY5" fmla="*/ 94228 h 617325"/>
                <a:gd name="connsiteX6" fmla="*/ 179704 w 1118319"/>
                <a:gd name="connsiteY6" fmla="*/ 445358 h 617325"/>
                <a:gd name="connsiteX7" fmla="*/ 245541 w 1118319"/>
                <a:gd name="connsiteY7" fmla="*/ 613607 h 617325"/>
                <a:gd name="connsiteX8" fmla="*/ 523518 w 1118319"/>
                <a:gd name="connsiteY8" fmla="*/ 547771 h 617325"/>
                <a:gd name="connsiteX9" fmla="*/ 838072 w 1118319"/>
                <a:gd name="connsiteY9" fmla="*/ 386836 h 617325"/>
                <a:gd name="connsiteX10" fmla="*/ 1013637 w 1118319"/>
                <a:gd name="connsiteY10" fmla="*/ 167380 h 617325"/>
                <a:gd name="connsiteX11" fmla="*/ 1116050 w 1118319"/>
                <a:gd name="connsiteY11" fmla="*/ 6446 h 61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8319" h="617325">
                  <a:moveTo>
                    <a:pt x="1116050" y="6446"/>
                  </a:moveTo>
                  <a:cubicBezTo>
                    <a:pt x="1100200" y="-15499"/>
                    <a:pt x="1008760" y="24734"/>
                    <a:pt x="918539" y="35707"/>
                  </a:cubicBezTo>
                  <a:cubicBezTo>
                    <a:pt x="828318" y="46680"/>
                    <a:pt x="701522" y="64968"/>
                    <a:pt x="574725" y="72283"/>
                  </a:cubicBezTo>
                  <a:cubicBezTo>
                    <a:pt x="447928" y="79598"/>
                    <a:pt x="250417" y="78379"/>
                    <a:pt x="157758" y="79598"/>
                  </a:cubicBezTo>
                  <a:cubicBezTo>
                    <a:pt x="65099" y="80817"/>
                    <a:pt x="41935" y="77160"/>
                    <a:pt x="18770" y="79598"/>
                  </a:cubicBezTo>
                  <a:cubicBezTo>
                    <a:pt x="-4395" y="82036"/>
                    <a:pt x="-8052" y="33268"/>
                    <a:pt x="18770" y="94228"/>
                  </a:cubicBezTo>
                  <a:cubicBezTo>
                    <a:pt x="45592" y="155188"/>
                    <a:pt x="141909" y="358795"/>
                    <a:pt x="179704" y="445358"/>
                  </a:cubicBezTo>
                  <a:cubicBezTo>
                    <a:pt x="217499" y="531921"/>
                    <a:pt x="188239" y="596538"/>
                    <a:pt x="245541" y="613607"/>
                  </a:cubicBezTo>
                  <a:cubicBezTo>
                    <a:pt x="302843" y="630676"/>
                    <a:pt x="424763" y="585566"/>
                    <a:pt x="523518" y="547771"/>
                  </a:cubicBezTo>
                  <a:cubicBezTo>
                    <a:pt x="622273" y="509976"/>
                    <a:pt x="756385" y="450235"/>
                    <a:pt x="838072" y="386836"/>
                  </a:cubicBezTo>
                  <a:cubicBezTo>
                    <a:pt x="919758" y="323438"/>
                    <a:pt x="966088" y="230778"/>
                    <a:pt x="1013637" y="167380"/>
                  </a:cubicBezTo>
                  <a:cubicBezTo>
                    <a:pt x="1061186" y="103982"/>
                    <a:pt x="1131900" y="28391"/>
                    <a:pt x="1116050" y="6446"/>
                  </a:cubicBezTo>
                  <a:close/>
                </a:path>
              </a:pathLst>
            </a:cu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reeform 3"/>
            <p:cNvSpPr/>
            <p:nvPr/>
          </p:nvSpPr>
          <p:spPr>
            <a:xfrm>
              <a:off x="6680796" y="4520530"/>
              <a:ext cx="797729" cy="2253414"/>
            </a:xfrm>
            <a:custGeom>
              <a:avLst/>
              <a:gdLst>
                <a:gd name="connsiteX0" fmla="*/ 218276 w 797729"/>
                <a:gd name="connsiteY0" fmla="*/ 2359742 h 2359742"/>
                <a:gd name="connsiteX1" fmla="*/ 637130 w 797729"/>
                <a:gd name="connsiteY1" fmla="*/ 2188661 h 2359742"/>
                <a:gd name="connsiteX2" fmla="*/ 796413 w 797729"/>
                <a:gd name="connsiteY2" fmla="*/ 1917290 h 2359742"/>
                <a:gd name="connsiteX3" fmla="*/ 702023 w 797729"/>
                <a:gd name="connsiteY3" fmla="*/ 1309657 h 2359742"/>
                <a:gd name="connsiteX4" fmla="*/ 513243 w 797729"/>
                <a:gd name="connsiteY4" fmla="*/ 648929 h 2359742"/>
                <a:gd name="connsiteX5" fmla="*/ 0 w 797729"/>
                <a:gd name="connsiteY5" fmla="*/ 0 h 235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7729" h="2359742">
                  <a:moveTo>
                    <a:pt x="218276" y="2359742"/>
                  </a:moveTo>
                  <a:cubicBezTo>
                    <a:pt x="379525" y="2311072"/>
                    <a:pt x="540774" y="2262403"/>
                    <a:pt x="637130" y="2188661"/>
                  </a:cubicBezTo>
                  <a:cubicBezTo>
                    <a:pt x="733486" y="2114919"/>
                    <a:pt x="785597" y="2063791"/>
                    <a:pt x="796413" y="1917290"/>
                  </a:cubicBezTo>
                  <a:cubicBezTo>
                    <a:pt x="807229" y="1770789"/>
                    <a:pt x="749218" y="1521050"/>
                    <a:pt x="702023" y="1309657"/>
                  </a:cubicBezTo>
                  <a:cubicBezTo>
                    <a:pt x="654828" y="1098263"/>
                    <a:pt x="630247" y="867205"/>
                    <a:pt x="513243" y="648929"/>
                  </a:cubicBezTo>
                  <a:cubicBezTo>
                    <a:pt x="396239" y="430653"/>
                    <a:pt x="198119" y="215326"/>
                    <a:pt x="0" y="0"/>
                  </a:cubicBezTo>
                </a:path>
              </a:pathLst>
            </a:custGeom>
            <a:solidFill>
              <a:srgbClr val="CC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/>
            <p:cNvSpPr/>
            <p:nvPr/>
          </p:nvSpPr>
          <p:spPr>
            <a:xfrm>
              <a:off x="6475177" y="2324187"/>
              <a:ext cx="698753" cy="2016224"/>
            </a:xfrm>
            <a:custGeom>
              <a:avLst/>
              <a:gdLst>
                <a:gd name="connsiteX0" fmla="*/ 545369 w 698753"/>
                <a:gd name="connsiteY0" fmla="*/ 2194560 h 2194560"/>
                <a:gd name="connsiteX1" fmla="*/ 338892 w 698753"/>
                <a:gd name="connsiteY1" fmla="*/ 1970384 h 2194560"/>
                <a:gd name="connsiteX2" fmla="*/ 108817 w 698753"/>
                <a:gd name="connsiteY2" fmla="*/ 1628222 h 2194560"/>
                <a:gd name="connsiteX3" fmla="*/ 14427 w 698753"/>
                <a:gd name="connsiteY3" fmla="*/ 1244764 h 2194560"/>
                <a:gd name="connsiteX4" fmla="*/ 20327 w 698753"/>
                <a:gd name="connsiteY4" fmla="*/ 477848 h 2194560"/>
                <a:gd name="connsiteX5" fmla="*/ 203207 w 698753"/>
                <a:gd name="connsiteY5" fmla="*/ 224175 h 2194560"/>
                <a:gd name="connsiteX6" fmla="*/ 698753 w 698753"/>
                <a:gd name="connsiteY6" fmla="*/ 0 h 219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8753" h="2194560">
                  <a:moveTo>
                    <a:pt x="545369" y="2194560"/>
                  </a:moveTo>
                  <a:cubicBezTo>
                    <a:pt x="478510" y="2129667"/>
                    <a:pt x="411651" y="2064774"/>
                    <a:pt x="338892" y="1970384"/>
                  </a:cubicBezTo>
                  <a:cubicBezTo>
                    <a:pt x="266133" y="1875994"/>
                    <a:pt x="162894" y="1749159"/>
                    <a:pt x="108817" y="1628222"/>
                  </a:cubicBezTo>
                  <a:cubicBezTo>
                    <a:pt x="54740" y="1507285"/>
                    <a:pt x="29175" y="1436493"/>
                    <a:pt x="14427" y="1244764"/>
                  </a:cubicBezTo>
                  <a:cubicBezTo>
                    <a:pt x="-321" y="1053035"/>
                    <a:pt x="-11136" y="647946"/>
                    <a:pt x="20327" y="477848"/>
                  </a:cubicBezTo>
                  <a:cubicBezTo>
                    <a:pt x="51790" y="307750"/>
                    <a:pt x="90136" y="303816"/>
                    <a:pt x="203207" y="224175"/>
                  </a:cubicBezTo>
                  <a:cubicBezTo>
                    <a:pt x="316278" y="144534"/>
                    <a:pt x="507515" y="72267"/>
                    <a:pt x="698753" y="0"/>
                  </a:cubicBezTo>
                </a:path>
              </a:pathLst>
            </a:custGeom>
            <a:solidFill>
              <a:srgbClr val="CC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 rot="420908">
              <a:off x="6305637" y="75141"/>
              <a:ext cx="1140160" cy="1964485"/>
            </a:xfrm>
            <a:custGeom>
              <a:avLst/>
              <a:gdLst>
                <a:gd name="connsiteX0" fmla="*/ 625331 w 1017067"/>
                <a:gd name="connsiteY0" fmla="*/ 1964485 h 1964485"/>
                <a:gd name="connsiteX1" fmla="*/ 884903 w 1017067"/>
                <a:gd name="connsiteY1" fmla="*/ 1852397 h 1964485"/>
                <a:gd name="connsiteX2" fmla="*/ 1014689 w 1017067"/>
                <a:gd name="connsiteY2" fmla="*/ 1728511 h 1964485"/>
                <a:gd name="connsiteX3" fmla="*/ 937997 w 1017067"/>
                <a:gd name="connsiteY3" fmla="*/ 1356851 h 1964485"/>
                <a:gd name="connsiteX4" fmla="*/ 584036 w 1017067"/>
                <a:gd name="connsiteY4" fmla="*/ 719721 h 1964485"/>
                <a:gd name="connsiteX5" fmla="*/ 265471 w 1017067"/>
                <a:gd name="connsiteY5" fmla="*/ 176980 h 1964485"/>
                <a:gd name="connsiteX6" fmla="*/ 0 w 1017067"/>
                <a:gd name="connsiteY6" fmla="*/ 0 h 196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067" h="1964485">
                  <a:moveTo>
                    <a:pt x="625331" y="1964485"/>
                  </a:moveTo>
                  <a:cubicBezTo>
                    <a:pt x="722670" y="1928105"/>
                    <a:pt x="820010" y="1891726"/>
                    <a:pt x="884903" y="1852397"/>
                  </a:cubicBezTo>
                  <a:cubicBezTo>
                    <a:pt x="949796" y="1813068"/>
                    <a:pt x="1005840" y="1811102"/>
                    <a:pt x="1014689" y="1728511"/>
                  </a:cubicBezTo>
                  <a:cubicBezTo>
                    <a:pt x="1023538" y="1645920"/>
                    <a:pt x="1009773" y="1524983"/>
                    <a:pt x="937997" y="1356851"/>
                  </a:cubicBezTo>
                  <a:cubicBezTo>
                    <a:pt x="866222" y="1188719"/>
                    <a:pt x="696124" y="916366"/>
                    <a:pt x="584036" y="719721"/>
                  </a:cubicBezTo>
                  <a:cubicBezTo>
                    <a:pt x="471948" y="523076"/>
                    <a:pt x="362810" y="296933"/>
                    <a:pt x="265471" y="176980"/>
                  </a:cubicBezTo>
                  <a:cubicBezTo>
                    <a:pt x="168132" y="57027"/>
                    <a:pt x="84066" y="28513"/>
                    <a:pt x="0" y="0"/>
                  </a:cubicBezTo>
                </a:path>
              </a:pathLst>
            </a:custGeom>
            <a:solidFill>
              <a:srgbClr val="CC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7159640" y="5278298"/>
              <a:ext cx="105383" cy="330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200937" y="5491079"/>
              <a:ext cx="127013" cy="208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248131" y="5718783"/>
              <a:ext cx="127014" cy="172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301225" y="5918378"/>
              <a:ext cx="120132" cy="123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336621" y="6141570"/>
              <a:ext cx="125049" cy="74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7336621" y="6331911"/>
              <a:ext cx="141763" cy="33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082949" y="5092986"/>
              <a:ext cx="88280" cy="472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6480086" y="2873067"/>
              <a:ext cx="133213" cy="10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473205" y="3267147"/>
              <a:ext cx="128296" cy="60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6478122" y="3467724"/>
              <a:ext cx="141077" cy="169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 flipV="1">
              <a:off x="6477137" y="3070695"/>
              <a:ext cx="133213" cy="106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529248" y="3668303"/>
              <a:ext cx="125347" cy="326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ight Arrow 38"/>
            <p:cNvSpPr/>
            <p:nvPr/>
          </p:nvSpPr>
          <p:spPr>
            <a:xfrm>
              <a:off x="6680537" y="3081318"/>
              <a:ext cx="288032" cy="250981"/>
            </a:xfrm>
            <a:prstGeom prst="rightArrow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 flipV="1">
              <a:off x="6508600" y="2665607"/>
              <a:ext cx="145995" cy="352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628553" y="3833485"/>
              <a:ext cx="120432" cy="552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ight Arrow 48"/>
            <p:cNvSpPr/>
            <p:nvPr/>
          </p:nvSpPr>
          <p:spPr>
            <a:xfrm rot="10148378">
              <a:off x="6871608" y="5673585"/>
              <a:ext cx="288032" cy="250981"/>
            </a:xfrm>
            <a:prstGeom prst="rightArrow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6473346" y="4060112"/>
              <a:ext cx="525043" cy="519143"/>
            </a:xfrm>
            <a:custGeom>
              <a:avLst/>
              <a:gdLst>
                <a:gd name="connsiteX0" fmla="*/ 525043 w 525043"/>
                <a:gd name="connsiteY0" fmla="*/ 519143 h 519143"/>
                <a:gd name="connsiteX1" fmla="*/ 253673 w 525043"/>
                <a:gd name="connsiteY1" fmla="*/ 277269 h 519143"/>
                <a:gd name="connsiteX2" fmla="*/ 0 w 525043"/>
                <a:gd name="connsiteY2" fmla="*/ 0 h 51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5043" h="519143">
                  <a:moveTo>
                    <a:pt x="525043" y="519143"/>
                  </a:moveTo>
                  <a:cubicBezTo>
                    <a:pt x="433111" y="441468"/>
                    <a:pt x="341180" y="363793"/>
                    <a:pt x="253673" y="277269"/>
                  </a:cubicBezTo>
                  <a:cubicBezTo>
                    <a:pt x="166166" y="190745"/>
                    <a:pt x="83083" y="95372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 flipV="1">
              <a:off x="6440014" y="4219394"/>
              <a:ext cx="194678" cy="18288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796775" y="4234431"/>
              <a:ext cx="201614" cy="21195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7200935" y="1714286"/>
              <a:ext cx="153155" cy="126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7035753" y="1164663"/>
              <a:ext cx="128577" cy="490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7147841" y="1405553"/>
              <a:ext cx="127593" cy="44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6917766" y="920822"/>
              <a:ext cx="126609" cy="450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6587402" y="223715"/>
              <a:ext cx="113828" cy="63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6715221" y="458705"/>
              <a:ext cx="126609" cy="450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6826326" y="693697"/>
              <a:ext cx="126609" cy="450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8" name="Freeform 3077"/>
            <p:cNvSpPr/>
            <p:nvPr/>
          </p:nvSpPr>
          <p:spPr>
            <a:xfrm>
              <a:off x="6824694" y="2094193"/>
              <a:ext cx="578137" cy="188779"/>
            </a:xfrm>
            <a:custGeom>
              <a:avLst/>
              <a:gdLst>
                <a:gd name="connsiteX0" fmla="*/ 0 w 578137"/>
                <a:gd name="connsiteY0" fmla="*/ 188779 h 188779"/>
                <a:gd name="connsiteX1" fmla="*/ 259572 w 578137"/>
                <a:gd name="connsiteY1" fmla="*/ 100289 h 188779"/>
                <a:gd name="connsiteX2" fmla="*/ 578137 w 578137"/>
                <a:gd name="connsiteY2" fmla="*/ 0 h 18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137" h="188779">
                  <a:moveTo>
                    <a:pt x="0" y="188779"/>
                  </a:moveTo>
                  <a:lnTo>
                    <a:pt x="259572" y="100289"/>
                  </a:lnTo>
                  <a:cubicBezTo>
                    <a:pt x="355928" y="68826"/>
                    <a:pt x="467032" y="34413"/>
                    <a:pt x="578137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6783901" y="2118063"/>
              <a:ext cx="227362" cy="7411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7129786" y="2220984"/>
              <a:ext cx="222023" cy="6198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ight Arrow 79"/>
            <p:cNvSpPr/>
            <p:nvPr/>
          </p:nvSpPr>
          <p:spPr>
            <a:xfrm rot="10090607">
              <a:off x="6677251" y="997317"/>
              <a:ext cx="288032" cy="250981"/>
            </a:xfrm>
            <a:prstGeom prst="rightArrow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Freeform 1"/>
            <p:cNvSpPr/>
            <p:nvPr/>
          </p:nvSpPr>
          <p:spPr>
            <a:xfrm>
              <a:off x="7769936" y="488460"/>
              <a:ext cx="1345997" cy="796271"/>
            </a:xfrm>
            <a:custGeom>
              <a:avLst/>
              <a:gdLst>
                <a:gd name="connsiteX0" fmla="*/ 1345997 w 1345997"/>
                <a:gd name="connsiteY0" fmla="*/ 13545 h 796271"/>
                <a:gd name="connsiteX1" fmla="*/ 950976 w 1345997"/>
                <a:gd name="connsiteY1" fmla="*/ 6229 h 796271"/>
                <a:gd name="connsiteX2" fmla="*/ 870509 w 1345997"/>
                <a:gd name="connsiteY2" fmla="*/ 6229 h 796271"/>
                <a:gd name="connsiteX3" fmla="*/ 870509 w 1345997"/>
                <a:gd name="connsiteY3" fmla="*/ 20860 h 796271"/>
                <a:gd name="connsiteX4" fmla="*/ 790042 w 1345997"/>
                <a:gd name="connsiteY4" fmla="*/ 233001 h 796271"/>
                <a:gd name="connsiteX5" fmla="*/ 585216 w 1345997"/>
                <a:gd name="connsiteY5" fmla="*/ 503663 h 796271"/>
                <a:gd name="connsiteX6" fmla="*/ 314554 w 1345997"/>
                <a:gd name="connsiteY6" fmla="*/ 701173 h 796271"/>
                <a:gd name="connsiteX7" fmla="*/ 0 w 1345997"/>
                <a:gd name="connsiteY7" fmla="*/ 796271 h 79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5997" h="796271">
                  <a:moveTo>
                    <a:pt x="1345997" y="13545"/>
                  </a:moveTo>
                  <a:lnTo>
                    <a:pt x="950976" y="6229"/>
                  </a:lnTo>
                  <a:cubicBezTo>
                    <a:pt x="871728" y="5010"/>
                    <a:pt x="883920" y="3790"/>
                    <a:pt x="870509" y="6229"/>
                  </a:cubicBezTo>
                  <a:cubicBezTo>
                    <a:pt x="857098" y="8667"/>
                    <a:pt x="883920" y="-16935"/>
                    <a:pt x="870509" y="20860"/>
                  </a:cubicBezTo>
                  <a:cubicBezTo>
                    <a:pt x="857098" y="58655"/>
                    <a:pt x="837591" y="152534"/>
                    <a:pt x="790042" y="233001"/>
                  </a:cubicBezTo>
                  <a:cubicBezTo>
                    <a:pt x="742493" y="313468"/>
                    <a:pt x="664464" y="425634"/>
                    <a:pt x="585216" y="503663"/>
                  </a:cubicBezTo>
                  <a:cubicBezTo>
                    <a:pt x="505968" y="581692"/>
                    <a:pt x="412090" y="652405"/>
                    <a:pt x="314554" y="701173"/>
                  </a:cubicBezTo>
                  <a:cubicBezTo>
                    <a:pt x="217018" y="749941"/>
                    <a:pt x="108509" y="773106"/>
                    <a:pt x="0" y="79627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7462697" y="662938"/>
              <a:ext cx="1126541" cy="83177"/>
            </a:xfrm>
            <a:custGeom>
              <a:avLst/>
              <a:gdLst>
                <a:gd name="connsiteX0" fmla="*/ 1126541 w 1126541"/>
                <a:gd name="connsiteY0" fmla="*/ 0 h 83177"/>
                <a:gd name="connsiteX1" fmla="*/ 899770 w 1126541"/>
                <a:gd name="connsiteY1" fmla="*/ 43892 h 83177"/>
                <a:gd name="connsiteX2" fmla="*/ 599846 w 1126541"/>
                <a:gd name="connsiteY2" fmla="*/ 80468 h 83177"/>
                <a:gd name="connsiteX3" fmla="*/ 256032 w 1126541"/>
                <a:gd name="connsiteY3" fmla="*/ 80468 h 83177"/>
                <a:gd name="connsiteX4" fmla="*/ 0 w 1126541"/>
                <a:gd name="connsiteY4" fmla="*/ 80468 h 83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6541" h="83177">
                  <a:moveTo>
                    <a:pt x="1126541" y="0"/>
                  </a:moveTo>
                  <a:cubicBezTo>
                    <a:pt x="1057046" y="15240"/>
                    <a:pt x="987552" y="30481"/>
                    <a:pt x="899770" y="43892"/>
                  </a:cubicBezTo>
                  <a:cubicBezTo>
                    <a:pt x="811988" y="57303"/>
                    <a:pt x="707136" y="74372"/>
                    <a:pt x="599846" y="80468"/>
                  </a:cubicBezTo>
                  <a:cubicBezTo>
                    <a:pt x="492556" y="86564"/>
                    <a:pt x="256032" y="80468"/>
                    <a:pt x="256032" y="80468"/>
                  </a:cubicBezTo>
                  <a:lnTo>
                    <a:pt x="0" y="80468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ight Arrow 39"/>
            <p:cNvSpPr/>
            <p:nvPr/>
          </p:nvSpPr>
          <p:spPr>
            <a:xfrm rot="9937210">
              <a:off x="7805919" y="854293"/>
              <a:ext cx="288032" cy="250981"/>
            </a:xfrm>
            <a:prstGeom prst="rightArrow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35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c\Dokumenter\Adobe-Illustr-figures\CEED-NHM\OsloRift\Fault-Nesodd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" y="711209"/>
            <a:ext cx="9122055" cy="615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335" y="51939"/>
            <a:ext cx="8911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Oslofjorden</a:t>
            </a:r>
            <a:r>
              <a:rPr lang="en-GB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master </a:t>
            </a:r>
            <a:r>
              <a:rPr lang="en-GB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fault, </a:t>
            </a:r>
            <a:r>
              <a:rPr lang="en-GB" sz="1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Nesodden</a:t>
            </a:r>
            <a:endParaRPr lang="en-GB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throw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varies, mostly 1-3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km.  Here,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western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margin of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Nesodden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peninsula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throw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about 1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9653" y="6093296"/>
            <a:ext cx="4269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seabed and islands are folded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Cambro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Silurian sediments of the </a:t>
            </a:r>
            <a:r>
              <a:rPr lang="en-GB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downfaulted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block</a:t>
            </a:r>
          </a:p>
        </p:txBody>
      </p:sp>
    </p:spTree>
    <p:extLst>
      <p:ext uri="{BB962C8B-B14F-4D97-AF65-F5344CB8AC3E}">
        <p14:creationId xmlns:p14="http://schemas.microsoft.com/office/powerpoint/2010/main" val="33149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pc\Dokumenter\Adobe-Illustr-figures\CEED-NHM\OsloRift\OR-graben-segmen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" y="1346487"/>
            <a:ext cx="4350204" cy="514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M:\pc\Dokumenter\Adobe-Illustr-figures\CEED-NHM\OsloRift\NW-Europe-rift-basin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442" y="1353004"/>
            <a:ext cx="4432327" cy="51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8858" y="110910"/>
            <a:ext cx="4355872" cy="830997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dirty="0" smtClean="0">
                <a:solidFill>
                  <a:srgbClr val="0000FF"/>
                </a:solidFill>
                <a:latin typeface="Times New Roman" pitchFamily="18" charset="0"/>
              </a:rPr>
              <a:t>Rift architecture</a:t>
            </a:r>
          </a:p>
          <a:p>
            <a:pPr eaLnBrk="1" hangingPunct="1"/>
            <a:r>
              <a:rPr lang="en-GB" altLang="en-US" sz="2000" dirty="0" smtClean="0">
                <a:latin typeface="Times New Roman" pitchFamily="18" charset="0"/>
              </a:rPr>
              <a:t>in the NW European tectonic framework</a:t>
            </a:r>
            <a:endParaRPr lang="nb-NO" alt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:\pc\Dokumenter\Adobe-Illustr-figures\CEED-NHM\OsloRift\Hercyn-Compr-Himalay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123807"/>
            <a:ext cx="8912373" cy="777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pc\Dokumenter\Adobe-Illustr-figures\CEED-NHM\OsloRift\Compr-Himalay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86" y="1628800"/>
            <a:ext cx="4080364" cy="444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88640"/>
            <a:ext cx="8121326" cy="769441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400" dirty="0" smtClean="0">
                <a:solidFill>
                  <a:srgbClr val="0000FF"/>
                </a:solidFill>
                <a:latin typeface="Times New Roman" pitchFamily="18" charset="0"/>
              </a:rPr>
              <a:t>Alternative or complementary mechanism of rift initiation</a:t>
            </a:r>
          </a:p>
          <a:p>
            <a:pPr eaLnBrk="1" hangingPunct="1"/>
            <a:r>
              <a:rPr lang="en-GB" altLang="en-US" sz="2000" dirty="0" smtClean="0">
                <a:latin typeface="Times New Roman" pitchFamily="18" charset="0"/>
              </a:rPr>
              <a:t>Hercynian NNW-directed compression  -  dextral shear along </a:t>
            </a:r>
            <a:r>
              <a:rPr lang="en-GB" altLang="en-US" sz="2000" dirty="0" err="1" smtClean="0">
                <a:latin typeface="Times New Roman" pitchFamily="18" charset="0"/>
              </a:rPr>
              <a:t>Tornquist</a:t>
            </a:r>
            <a:r>
              <a:rPr lang="en-GB" altLang="en-US" sz="2000" dirty="0" smtClean="0">
                <a:latin typeface="Times New Roman" pitchFamily="18" charset="0"/>
              </a:rPr>
              <a:t> zone </a:t>
            </a:r>
            <a:endParaRPr lang="nb-NO" alt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5771</TotalTime>
  <Words>451</Words>
  <Application>Microsoft Office PowerPoint</Application>
  <PresentationFormat>On-screen Show (4:3)</PresentationFormat>
  <Paragraphs>114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Times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92</cp:revision>
  <cp:lastPrinted>2015-06-15T19:52:36Z</cp:lastPrinted>
  <dcterms:created xsi:type="dcterms:W3CDTF">2006-08-29T15:25:26Z</dcterms:created>
  <dcterms:modified xsi:type="dcterms:W3CDTF">2022-11-20T22:18:11Z</dcterms:modified>
</cp:coreProperties>
</file>