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503" r:id="rId3"/>
    <p:sldId id="505" r:id="rId4"/>
    <p:sldId id="504" r:id="rId5"/>
    <p:sldId id="517" r:id="rId6"/>
    <p:sldId id="518" r:id="rId7"/>
    <p:sldId id="507" r:id="rId8"/>
    <p:sldId id="544" r:id="rId9"/>
    <p:sldId id="549" r:id="rId10"/>
    <p:sldId id="546" r:id="rId11"/>
    <p:sldId id="547" r:id="rId12"/>
    <p:sldId id="548" r:id="rId13"/>
    <p:sldId id="550" r:id="rId14"/>
    <p:sldId id="545" r:id="rId15"/>
    <p:sldId id="508" r:id="rId16"/>
    <p:sldId id="509" r:id="rId17"/>
    <p:sldId id="512" r:id="rId18"/>
    <p:sldId id="513" r:id="rId19"/>
    <p:sldId id="516" r:id="rId20"/>
    <p:sldId id="519" r:id="rId21"/>
    <p:sldId id="473" r:id="rId2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53" autoAdjust="0"/>
  </p:normalViewPr>
  <p:slideViewPr>
    <p:cSldViewPr>
      <p:cViewPr varScale="1">
        <p:scale>
          <a:sx n="85" d="100"/>
          <a:sy n="85" d="100"/>
        </p:scale>
        <p:origin x="137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920E6-306B-4F89-9B90-388DC4012B24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4B00-3BA5-41C0-8FE4-B0C76DB9DF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0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4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08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673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072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865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200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554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1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15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76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42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C416D-CC4F-441E-B051-F73A624AE3D9}" type="datetimeFigureOut">
              <a:rPr lang="nb-NO" smtClean="0"/>
              <a:t>17.04.2020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31FAA-886C-4D85-834A-75C1B3C1B9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93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2.m4a"/><Relationship Id="rId7" Type="http://schemas.openxmlformats.org/officeDocument/2006/relationships/image" Target="../media/image13.jpe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22.jpe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8.m4a"/><Relationship Id="rId7" Type="http://schemas.openxmlformats.org/officeDocument/2006/relationships/image" Target="../media/image24.jpe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3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27.jpe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8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/>
          <a:stretch/>
        </p:blipFill>
        <p:spPr>
          <a:xfrm>
            <a:off x="1" y="0"/>
            <a:ext cx="9146604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409" y="1196752"/>
            <a:ext cx="8964487" cy="2952327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nb-NO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nb-NO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Hvem trenger hvilke typer NiN-data og hvordan kan disse kartlegges?	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6723816" y="6536377"/>
            <a:ext cx="237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Foto: Anders Bryn, Ringsaker</a:t>
            </a:r>
            <a:endParaRPr lang="nb-NO" sz="12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Undertittel 2"/>
          <p:cNvSpPr txBox="1">
            <a:spLocks/>
          </p:cNvSpPr>
          <p:nvPr/>
        </p:nvSpPr>
        <p:spPr>
          <a:xfrm>
            <a:off x="1372903" y="4365103"/>
            <a:ext cx="6400800" cy="21712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Anders Bryn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BIO4120 – 21. april 2020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10:00-10:45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Naturhistorisk Museum, UiO</a:t>
            </a:r>
            <a:endParaRPr lang="nb-NO" sz="2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23"/>
    </mc:Choice>
    <mc:Fallback>
      <p:transition spd="slow" advTm="44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AAAA0-C743-4F07-85B7-7DF26D5992DF}" type="slidenum">
              <a:rPr lang="nb-NO" altLang="en-US"/>
              <a:pPr/>
              <a:t>10</a:t>
            </a:fld>
            <a:endParaRPr lang="nb-NO" altLang="en-US"/>
          </a:p>
        </p:txBody>
      </p:sp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706438" y="2420938"/>
            <a:ext cx="2603500" cy="2144712"/>
            <a:chOff x="326" y="2506"/>
            <a:chExt cx="1640" cy="1351"/>
          </a:xfrm>
        </p:grpSpPr>
        <p:sp>
          <p:nvSpPr>
            <p:cNvPr id="62467" name="Text Box 3"/>
            <p:cNvSpPr txBox="1">
              <a:spLocks noChangeArrowheads="1"/>
            </p:cNvSpPr>
            <p:nvPr/>
          </p:nvSpPr>
          <p:spPr bwMode="auto">
            <a:xfrm>
              <a:off x="1150" y="2516"/>
              <a:ext cx="816" cy="615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Year n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Vegetation mapping </a:t>
              </a:r>
            </a:p>
          </p:txBody>
        </p:sp>
        <p:sp>
          <p:nvSpPr>
            <p:cNvPr id="62468" name="Text Box 4"/>
            <p:cNvSpPr txBox="1">
              <a:spLocks noChangeArrowheads="1"/>
            </p:cNvSpPr>
            <p:nvPr/>
          </p:nvSpPr>
          <p:spPr bwMode="auto">
            <a:xfrm>
              <a:off x="878" y="2875"/>
              <a:ext cx="816" cy="615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Year 10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Vegetation mapping </a:t>
              </a:r>
            </a:p>
          </p:txBody>
        </p:sp>
        <p:sp>
          <p:nvSpPr>
            <p:cNvPr id="62469" name="Text Box 5"/>
            <p:cNvSpPr txBox="1">
              <a:spLocks noChangeArrowheads="1"/>
            </p:cNvSpPr>
            <p:nvPr/>
          </p:nvSpPr>
          <p:spPr bwMode="auto">
            <a:xfrm>
              <a:off x="599" y="3242"/>
              <a:ext cx="816" cy="615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Year 5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Vegetation mapping </a:t>
              </a:r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326" y="3235"/>
              <a:ext cx="272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 flipV="1">
              <a:off x="598" y="2868"/>
              <a:ext cx="272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 flipV="1">
              <a:off x="870" y="2506"/>
              <a:ext cx="272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2473" name="Rectangle 9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158163" cy="1143000"/>
          </a:xfrm>
        </p:spPr>
        <p:txBody>
          <a:bodyPr>
            <a:normAutofit/>
          </a:bodyPr>
          <a:lstStyle/>
          <a:p>
            <a:r>
              <a:rPr lang="en-GB" altLang="en-US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Overvåking 1</a:t>
            </a:r>
            <a:endParaRPr lang="en-GB" altLang="en-US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247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93503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alt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Kartlegge</a:t>
            </a:r>
            <a:r>
              <a:rPr lang="en-GB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endringer </a:t>
            </a:r>
            <a:r>
              <a:rPr lang="en-GB" altLang="en-US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VS</a:t>
            </a:r>
            <a:r>
              <a:rPr lang="en-GB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GB" alt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ny</a:t>
            </a:r>
            <a:r>
              <a:rPr lang="en-GB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kartlegging</a:t>
            </a:r>
            <a:endParaRPr lang="en-GB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728663" y="4168775"/>
            <a:ext cx="1295400" cy="976313"/>
          </a:xfrm>
          <a:prstGeom prst="rect">
            <a:avLst/>
          </a:prstGeom>
          <a:solidFill>
            <a:srgbClr val="CCFFCC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b="1">
                <a:latin typeface="Garamond" pitchFamily="18" charset="0"/>
              </a:rPr>
              <a:t>Year 0</a:t>
            </a:r>
          </a:p>
          <a:p>
            <a:pPr algn="ctr">
              <a:spcBef>
                <a:spcPct val="50000"/>
              </a:spcBef>
            </a:pPr>
            <a:r>
              <a:rPr lang="en-GB" altLang="en-US" sz="1600" b="1">
                <a:latin typeface="Garamond" pitchFamily="18" charset="0"/>
              </a:rPr>
              <a:t>Vegetation mapping </a:t>
            </a:r>
          </a:p>
        </p:txBody>
      </p:sp>
      <p:grpSp>
        <p:nvGrpSpPr>
          <p:cNvPr id="62476" name="Group 12"/>
          <p:cNvGrpSpPr>
            <a:grpSpLocks/>
          </p:cNvGrpSpPr>
          <p:nvPr/>
        </p:nvGrpSpPr>
        <p:grpSpPr bwMode="auto">
          <a:xfrm>
            <a:off x="2038350" y="2925763"/>
            <a:ext cx="3298825" cy="1731962"/>
            <a:chOff x="1165" y="2824"/>
            <a:chExt cx="2078" cy="1091"/>
          </a:xfrm>
        </p:grpSpPr>
        <p:sp>
          <p:nvSpPr>
            <p:cNvPr id="62477" name="Text Box 13"/>
            <p:cNvSpPr txBox="1">
              <a:spLocks noChangeArrowheads="1"/>
            </p:cNvSpPr>
            <p:nvPr/>
          </p:nvSpPr>
          <p:spPr bwMode="auto">
            <a:xfrm>
              <a:off x="2381" y="3249"/>
              <a:ext cx="862" cy="249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b="1">
                  <a:solidFill>
                    <a:srgbClr val="006600"/>
                  </a:solidFill>
                  <a:latin typeface="Garamond" pitchFamily="18" charset="0"/>
                </a:rPr>
                <a:t>GIS overlay</a:t>
              </a:r>
            </a:p>
          </p:txBody>
        </p:sp>
        <p:cxnSp>
          <p:nvCxnSpPr>
            <p:cNvPr id="62478" name="AutoShape 14"/>
            <p:cNvCxnSpPr>
              <a:cxnSpLocks noChangeShapeType="1"/>
              <a:stCxn id="62467" idx="3"/>
              <a:endCxn id="62477" idx="0"/>
            </p:cNvCxnSpPr>
            <p:nvPr/>
          </p:nvCxnSpPr>
          <p:spPr bwMode="auto">
            <a:xfrm>
              <a:off x="1975" y="2824"/>
              <a:ext cx="837" cy="41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479" name="AutoShape 15"/>
            <p:cNvCxnSpPr>
              <a:cxnSpLocks noChangeShapeType="1"/>
              <a:stCxn id="62475" idx="3"/>
              <a:endCxn id="62477" idx="2"/>
            </p:cNvCxnSpPr>
            <p:nvPr/>
          </p:nvCxnSpPr>
          <p:spPr bwMode="auto">
            <a:xfrm flipV="1">
              <a:off x="1165" y="3507"/>
              <a:ext cx="1647" cy="40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480" name="AutoShape 16"/>
            <p:cNvCxnSpPr>
              <a:cxnSpLocks noChangeShapeType="1"/>
              <a:stCxn id="62469" idx="3"/>
              <a:endCxn id="62477" idx="1"/>
            </p:cNvCxnSpPr>
            <p:nvPr/>
          </p:nvCxnSpPr>
          <p:spPr bwMode="auto">
            <a:xfrm flipV="1">
              <a:off x="1424" y="3374"/>
              <a:ext cx="948" cy="176"/>
            </a:xfrm>
            <a:prstGeom prst="bentConnector3">
              <a:avLst>
                <a:gd name="adj1" fmla="val 64764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481" name="AutoShape 17"/>
            <p:cNvCxnSpPr>
              <a:cxnSpLocks noChangeShapeType="1"/>
              <a:stCxn id="62468" idx="3"/>
              <a:endCxn id="62477" idx="1"/>
            </p:cNvCxnSpPr>
            <p:nvPr/>
          </p:nvCxnSpPr>
          <p:spPr bwMode="auto">
            <a:xfrm>
              <a:off x="1703" y="3183"/>
              <a:ext cx="669" cy="191"/>
            </a:xfrm>
            <a:prstGeom prst="bentConnector3">
              <a:avLst>
                <a:gd name="adj1" fmla="val 49926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82" name="Group 18"/>
          <p:cNvGrpSpPr>
            <a:grpSpLocks/>
          </p:cNvGrpSpPr>
          <p:nvPr/>
        </p:nvGrpSpPr>
        <p:grpSpPr bwMode="auto">
          <a:xfrm>
            <a:off x="5337175" y="3478213"/>
            <a:ext cx="1816100" cy="669925"/>
            <a:chOff x="3243" y="3172"/>
            <a:chExt cx="1144" cy="422"/>
          </a:xfrm>
        </p:grpSpPr>
        <p:sp>
          <p:nvSpPr>
            <p:cNvPr id="62483" name="Text Box 19"/>
            <p:cNvSpPr txBox="1">
              <a:spLocks noChangeArrowheads="1"/>
            </p:cNvSpPr>
            <p:nvPr/>
          </p:nvSpPr>
          <p:spPr bwMode="auto">
            <a:xfrm>
              <a:off x="3525" y="3172"/>
              <a:ext cx="862" cy="422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b="1">
                  <a:solidFill>
                    <a:srgbClr val="006600"/>
                  </a:solidFill>
                  <a:latin typeface="Garamond" pitchFamily="18" charset="0"/>
                </a:rPr>
                <a:t>Change detection</a:t>
              </a:r>
            </a:p>
          </p:txBody>
        </p:sp>
        <p:sp>
          <p:nvSpPr>
            <p:cNvPr id="62484" name="Line 20"/>
            <p:cNvSpPr>
              <a:spLocks noChangeShapeType="1"/>
            </p:cNvSpPr>
            <p:nvPr/>
          </p:nvSpPr>
          <p:spPr bwMode="auto">
            <a:xfrm>
              <a:off x="3243" y="3385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2485" name="Group 21"/>
          <p:cNvGrpSpPr>
            <a:grpSpLocks/>
          </p:cNvGrpSpPr>
          <p:nvPr/>
        </p:nvGrpSpPr>
        <p:grpSpPr bwMode="auto">
          <a:xfrm>
            <a:off x="7137400" y="3619500"/>
            <a:ext cx="1827213" cy="395288"/>
            <a:chOff x="4377" y="3261"/>
            <a:chExt cx="1151" cy="249"/>
          </a:xfrm>
        </p:grpSpPr>
        <p:sp>
          <p:nvSpPr>
            <p:cNvPr id="62486" name="Text Box 22"/>
            <p:cNvSpPr txBox="1">
              <a:spLocks noChangeArrowheads="1"/>
            </p:cNvSpPr>
            <p:nvPr/>
          </p:nvSpPr>
          <p:spPr bwMode="auto">
            <a:xfrm>
              <a:off x="4666" y="3261"/>
              <a:ext cx="862" cy="249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b="1">
                  <a:solidFill>
                    <a:srgbClr val="006600"/>
                  </a:solidFill>
                  <a:latin typeface="Garamond" pitchFamily="18" charset="0"/>
                </a:rPr>
                <a:t>Statistics</a:t>
              </a:r>
            </a:p>
          </p:txBody>
        </p:sp>
        <p:sp>
          <p:nvSpPr>
            <p:cNvPr id="62487" name="Line 23"/>
            <p:cNvSpPr>
              <a:spLocks noChangeShapeType="1"/>
            </p:cNvSpPr>
            <p:nvPr/>
          </p:nvSpPr>
          <p:spPr bwMode="auto">
            <a:xfrm>
              <a:off x="4377" y="3385"/>
              <a:ext cx="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2489" name="Group 25"/>
          <p:cNvGrpSpPr>
            <a:grpSpLocks/>
          </p:cNvGrpSpPr>
          <p:nvPr/>
        </p:nvGrpSpPr>
        <p:grpSpPr bwMode="auto">
          <a:xfrm>
            <a:off x="298450" y="4010025"/>
            <a:ext cx="8316913" cy="2371725"/>
            <a:chOff x="188" y="2526"/>
            <a:chExt cx="5239" cy="1494"/>
          </a:xfrm>
        </p:grpSpPr>
        <p:sp>
          <p:nvSpPr>
            <p:cNvPr id="62490" name="Rectangle 26"/>
            <p:cNvSpPr>
              <a:spLocks noChangeArrowheads="1"/>
            </p:cNvSpPr>
            <p:nvPr/>
          </p:nvSpPr>
          <p:spPr bwMode="auto">
            <a:xfrm>
              <a:off x="1202" y="3476"/>
              <a:ext cx="4225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rgbClr val="003300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00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00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00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00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00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00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00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00"/>
                  </a:solidFill>
                  <a:latin typeface="Garamond" pitchFamily="18" charset="0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en-GB" altLang="en-US" sz="2400" dirty="0" err="1" smtClean="0">
                  <a:latin typeface="Andalus" panose="02020603050405020304" pitchFamily="18" charset="-78"/>
                  <a:cs typeface="Andalus" panose="02020603050405020304" pitchFamily="18" charset="-78"/>
                </a:rPr>
                <a:t>Tolkning</a:t>
              </a:r>
              <a:r>
                <a:rPr lang="en-GB" altLang="en-US" sz="2400" dirty="0" smtClean="0">
                  <a:latin typeface="Andalus" panose="02020603050405020304" pitchFamily="18" charset="-78"/>
                  <a:cs typeface="Andalus" panose="02020603050405020304" pitchFamily="18" charset="-78"/>
                </a:rPr>
                <a:t> av naturtyper </a:t>
              </a:r>
              <a:r>
                <a:rPr lang="en-GB" altLang="en-US" sz="2400" dirty="0" err="1" smtClean="0">
                  <a:latin typeface="Andalus" panose="02020603050405020304" pitchFamily="18" charset="-78"/>
                  <a:cs typeface="Andalus" panose="02020603050405020304" pitchFamily="18" charset="-78"/>
                </a:rPr>
                <a:t>tilbake</a:t>
              </a:r>
              <a:r>
                <a:rPr lang="en-GB" altLang="en-US" sz="2400" dirty="0" smtClean="0">
                  <a:latin typeface="Andalus" panose="02020603050405020304" pitchFamily="18" charset="-78"/>
                  <a:cs typeface="Andalus" panose="02020603050405020304" pitchFamily="18" charset="-78"/>
                </a:rPr>
                <a:t> i </a:t>
              </a:r>
              <a:r>
                <a:rPr lang="en-GB" altLang="en-US" sz="2400" dirty="0" err="1" smtClean="0">
                  <a:latin typeface="Andalus" panose="02020603050405020304" pitchFamily="18" charset="-78"/>
                  <a:cs typeface="Andalus" panose="02020603050405020304" pitchFamily="18" charset="-78"/>
                </a:rPr>
                <a:t>tid</a:t>
              </a:r>
              <a:endParaRPr lang="en-GB" altLang="en-US" sz="2400" dirty="0"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62491" name="Line 27"/>
            <p:cNvSpPr>
              <a:spLocks noChangeShapeType="1"/>
            </p:cNvSpPr>
            <p:nvPr/>
          </p:nvSpPr>
          <p:spPr bwMode="auto">
            <a:xfrm flipH="1">
              <a:off x="1020" y="3249"/>
              <a:ext cx="251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492" name="Text Box 28"/>
            <p:cNvSpPr txBox="1">
              <a:spLocks noChangeArrowheads="1"/>
            </p:cNvSpPr>
            <p:nvPr/>
          </p:nvSpPr>
          <p:spPr bwMode="auto">
            <a:xfrm>
              <a:off x="201" y="2982"/>
              <a:ext cx="816" cy="615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Year 0 - n</a:t>
              </a:r>
            </a:p>
            <a:p>
              <a:pPr algn="ctr">
                <a:spcBef>
                  <a:spcPct val="50000"/>
                </a:spcBef>
              </a:pPr>
              <a:r>
                <a:rPr lang="en-GB" altLang="en-US" sz="1600" b="1">
                  <a:latin typeface="Garamond" pitchFamily="18" charset="0"/>
                </a:rPr>
                <a:t>Vegetation mapping </a:t>
              </a:r>
            </a:p>
          </p:txBody>
        </p:sp>
        <p:sp>
          <p:nvSpPr>
            <p:cNvPr id="62493" name="Line 29"/>
            <p:cNvSpPr>
              <a:spLocks noChangeShapeType="1"/>
            </p:cNvSpPr>
            <p:nvPr/>
          </p:nvSpPr>
          <p:spPr bwMode="auto">
            <a:xfrm flipV="1">
              <a:off x="188" y="2614"/>
              <a:ext cx="272" cy="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  <p:cxnSp>
          <p:nvCxnSpPr>
            <p:cNvPr id="62494" name="AutoShape 30"/>
            <p:cNvCxnSpPr>
              <a:cxnSpLocks noChangeShapeType="1"/>
              <a:stCxn id="62492" idx="3"/>
              <a:endCxn id="62477" idx="2"/>
            </p:cNvCxnSpPr>
            <p:nvPr/>
          </p:nvCxnSpPr>
          <p:spPr bwMode="auto">
            <a:xfrm flipV="1">
              <a:off x="1026" y="2526"/>
              <a:ext cx="1905" cy="76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13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32"/>
    </mc:Choice>
    <mc:Fallback>
      <p:transition spd="slow" advTm="12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74" grpId="0" build="p"/>
      <p:bldP spid="624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Overvåking 2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148064" y="1556792"/>
            <a:ext cx="36724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u="sng" dirty="0">
                <a:latin typeface="Andalus" panose="02020603050405020304" pitchFamily="18" charset="-78"/>
                <a:cs typeface="Andalus" panose="02020603050405020304" pitchFamily="18" charset="-78"/>
              </a:rPr>
              <a:t>Med overvåking menes </a:t>
            </a:r>
            <a:r>
              <a:rPr lang="nb-NO" sz="2000" b="1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 </a:t>
            </a:r>
            <a:r>
              <a:rPr lang="nb-NO" sz="2000" b="1" u="sng" dirty="0">
                <a:latin typeface="Andalus" panose="02020603050405020304" pitchFamily="18" charset="-78"/>
                <a:cs typeface="Andalus" panose="02020603050405020304" pitchFamily="18" charset="-78"/>
              </a:rPr>
              <a:t>ulike ting: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overvåking </a:t>
            </a:r>
            <a:r>
              <a:rPr lang="nb-NO" sz="2000" dirty="0">
                <a:latin typeface="Andalus" panose="02020603050405020304" pitchFamily="18" charset="-78"/>
                <a:cs typeface="Andalus" panose="02020603050405020304" pitchFamily="18" charset="-78"/>
              </a:rPr>
              <a:t>av arealutvikling for enkeltpolygoner, dvs endringer av polygongrenser over tid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overvåking </a:t>
            </a:r>
            <a:r>
              <a:rPr lang="nb-NO" sz="2000" dirty="0">
                <a:latin typeface="Andalus" panose="02020603050405020304" pitchFamily="18" charset="-78"/>
                <a:cs typeface="Andalus" panose="02020603050405020304" pitchFamily="18" charset="-78"/>
              </a:rPr>
              <a:t>av tilstanden innen enkeltpolygoner, dvs endringer av viktige tilstandsparametere over tid </a:t>
            </a:r>
          </a:p>
        </p:txBody>
      </p:sp>
      <p:pic>
        <p:nvPicPr>
          <p:cNvPr id="5124" name="Picture 4" descr="Endringer i VT fra 1959 til 2001 middels oppløsn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"/>
          <a:stretch/>
        </p:blipFill>
        <p:spPr bwMode="auto">
          <a:xfrm>
            <a:off x="467544" y="1676400"/>
            <a:ext cx="4320480" cy="499296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egende endringer i VT fra 1959 til 2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6060"/>
            <a:ext cx="1020763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5652120" y="6464369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Flytdiagram: Bryn 2009</a:t>
            </a:r>
            <a:endParaRPr lang="nb-NO" sz="1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5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34"/>
    </mc:Choice>
    <mc:Fallback>
      <p:transition spd="slow" advTm="181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Figure_6_NGT_revised_Anders_Bryn_2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135438" cy="50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igure_7_NGT_revised_Anders_Bryn_2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546225"/>
            <a:ext cx="4132263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igure_8_NGT_revised_Anders_Bryn_20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46225"/>
            <a:ext cx="4135438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gure_9_NGT_revised_Anders_Bryn_20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546225"/>
            <a:ext cx="4164012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g_map _key_NGT_revised_Anders_Bryn_2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639888"/>
            <a:ext cx="191452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4427538" y="1662113"/>
            <a:ext cx="2160587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427538" y="2736850"/>
            <a:ext cx="2160587" cy="198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4427538" y="4719638"/>
            <a:ext cx="2160587" cy="65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427538" y="5367338"/>
            <a:ext cx="2160587" cy="29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4427538" y="5654675"/>
            <a:ext cx="2160587" cy="65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4427538" y="6303963"/>
            <a:ext cx="2160587" cy="14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6588125" y="22050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6588125" y="3716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6588125" y="501332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6588125" y="55165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6588125" y="59499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6588125" y="63706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7235825" y="2000250"/>
            <a:ext cx="1512888" cy="376238"/>
          </a:xfrm>
          <a:prstGeom prst="rect">
            <a:avLst/>
          </a:prstGeom>
          <a:solidFill>
            <a:srgbClr val="DDB00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latin typeface="Garamond" pitchFamily="18" charset="0"/>
              </a:rPr>
              <a:t>Fjell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7235825" y="3517900"/>
            <a:ext cx="1512888" cy="376238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latin typeface="Garamond" pitchFamily="18" charset="0"/>
              </a:rPr>
              <a:t>Skog</a:t>
            </a:r>
          </a:p>
        </p:txBody>
      </p:sp>
      <p:sp>
        <p:nvSpPr>
          <p:cNvPr id="9241" name="Text Box 25" descr="Smal vannrett"/>
          <p:cNvSpPr txBox="1">
            <a:spLocks noChangeArrowheads="1"/>
          </p:cNvSpPr>
          <p:nvPr/>
        </p:nvSpPr>
        <p:spPr bwMode="auto">
          <a:xfrm>
            <a:off x="7235825" y="4814888"/>
            <a:ext cx="1512888" cy="376237"/>
          </a:xfrm>
          <a:prstGeom prst="rect">
            <a:avLst/>
          </a:prstGeom>
          <a:pattFill prst="narHorz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latin typeface="Garamond" pitchFamily="18" charset="0"/>
              </a:rPr>
              <a:t>Myr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7235825" y="5307013"/>
            <a:ext cx="1512888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latin typeface="Garamond" pitchFamily="18" charset="0"/>
              </a:rPr>
              <a:t>Kultivert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7235825" y="5767388"/>
            <a:ext cx="1512888" cy="3762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latin typeface="Garamond" pitchFamily="18" charset="0"/>
              </a:rPr>
              <a:t>Blokkmark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7235825" y="6181725"/>
            <a:ext cx="1512888" cy="376238"/>
          </a:xfrm>
          <a:prstGeom prst="rect">
            <a:avLst/>
          </a:prstGeom>
          <a:solidFill>
            <a:srgbClr val="04E4F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latin typeface="Garamond" pitchFamily="18" charset="0"/>
              </a:rPr>
              <a:t>Vann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179512" y="182949"/>
            <a:ext cx="1335088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200">
                <a:latin typeface="Andalus" panose="02020603050405020304" pitchFamily="18" charset="-78"/>
                <a:cs typeface="Andalus" panose="02020603050405020304" pitchFamily="18" charset="-78"/>
              </a:rPr>
              <a:t>Kart: Bryn 2008</a:t>
            </a:r>
          </a:p>
        </p:txBody>
      </p:sp>
      <p:sp>
        <p:nvSpPr>
          <p:cNvPr id="29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Et kart gir et øyeblikksbilde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34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94"/>
    </mc:Choice>
    <mc:Fallback>
      <p:transition spd="slow" advTm="18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128712" y="130280"/>
            <a:ext cx="8856984" cy="92333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Stabilt og sammenliknbart typesystem</a:t>
            </a:r>
            <a:endParaRPr lang="nb-NO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9" y="1268760"/>
            <a:ext cx="8557393" cy="43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14" y="5055949"/>
            <a:ext cx="4440826" cy="15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165773"/>
            <a:ext cx="1581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1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41"/>
    </mc:Choice>
    <mc:Fallback>
      <p:transition spd="slow" advTm="11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56784" cy="1224136"/>
          </a:xfrm>
          <a:solidFill>
            <a:schemeClr val="tx1">
              <a:lumMod val="50000"/>
              <a:lumOff val="50000"/>
              <a:alpha val="38000"/>
            </a:schemeClr>
          </a:solidFill>
        </p:spPr>
        <p:txBody>
          <a:bodyPr>
            <a:normAutofit/>
          </a:bodyPr>
          <a:lstStyle/>
          <a:p>
            <a:r>
              <a:rPr lang="nb-NO" sz="6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</a:t>
            </a:r>
            <a:endParaRPr lang="nb-NO" sz="6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Bildeforklaring formet som en sky 3"/>
          <p:cNvSpPr/>
          <p:nvPr/>
        </p:nvSpPr>
        <p:spPr>
          <a:xfrm>
            <a:off x="395536" y="1844824"/>
            <a:ext cx="2664296" cy="1800200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Utvalgs-kartlegging?</a:t>
            </a:r>
            <a:endParaRPr lang="nb-NO" dirty="0"/>
          </a:p>
        </p:txBody>
      </p:sp>
      <p:sp>
        <p:nvSpPr>
          <p:cNvPr id="5" name="Bildeforklaring formet som en sky 4"/>
          <p:cNvSpPr/>
          <p:nvPr/>
        </p:nvSpPr>
        <p:spPr>
          <a:xfrm>
            <a:off x="3182851" y="3284984"/>
            <a:ext cx="2778297" cy="1800200"/>
          </a:xfrm>
          <a:prstGeom prst="cloud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Arealdekkende kartlegging?</a:t>
            </a:r>
            <a:endParaRPr lang="nb-NO" dirty="0"/>
          </a:p>
        </p:txBody>
      </p:sp>
      <p:sp>
        <p:nvSpPr>
          <p:cNvPr id="6" name="Bildeforklaring formet som en sky 5"/>
          <p:cNvSpPr/>
          <p:nvPr/>
        </p:nvSpPr>
        <p:spPr>
          <a:xfrm>
            <a:off x="3707904" y="1484784"/>
            <a:ext cx="3168352" cy="1584176"/>
          </a:xfrm>
          <a:prstGeom prst="cloud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Arealrepresentativ kartlegging?</a:t>
            </a:r>
            <a:endParaRPr lang="nb-NO" dirty="0"/>
          </a:p>
        </p:txBody>
      </p:sp>
      <p:sp>
        <p:nvSpPr>
          <p:cNvPr id="7" name="Bildeforklaring formet som en sky 6"/>
          <p:cNvSpPr/>
          <p:nvPr/>
        </p:nvSpPr>
        <p:spPr>
          <a:xfrm>
            <a:off x="539552" y="4581128"/>
            <a:ext cx="2988332" cy="1872208"/>
          </a:xfrm>
          <a:prstGeom prst="cloudCallo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Punktkartlegging?</a:t>
            </a:r>
            <a:endParaRPr lang="nb-NO" dirty="0"/>
          </a:p>
        </p:txBody>
      </p:sp>
      <p:sp>
        <p:nvSpPr>
          <p:cNvPr id="8" name="Bildeforklaring formet som en sky 7"/>
          <p:cNvSpPr/>
          <p:nvPr/>
        </p:nvSpPr>
        <p:spPr>
          <a:xfrm>
            <a:off x="6464097" y="1988840"/>
            <a:ext cx="2160240" cy="3528392"/>
          </a:xfrm>
          <a:prstGeom prst="cloud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Remote sensing?</a:t>
            </a:r>
            <a:endParaRPr lang="nb-NO" dirty="0"/>
          </a:p>
        </p:txBody>
      </p:sp>
      <p:sp>
        <p:nvSpPr>
          <p:cNvPr id="9" name="Bildeforklaring formet som en sky 8"/>
          <p:cNvSpPr/>
          <p:nvPr/>
        </p:nvSpPr>
        <p:spPr>
          <a:xfrm>
            <a:off x="4355976" y="5085184"/>
            <a:ext cx="2232248" cy="1224136"/>
          </a:xfrm>
          <a:prstGeom prst="cloudCallou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Og så videre…</a:t>
            </a:r>
            <a:endParaRPr lang="nb-NO" dirty="0"/>
          </a:p>
        </p:txBody>
      </p:sp>
      <p:pic>
        <p:nvPicPr>
          <p:cNvPr id="10" name="Ly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26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06"/>
    </mc:Choice>
    <mc:Fallback>
      <p:transition spd="slow" advTm="12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 </a:t>
            </a:r>
            <a:r>
              <a:rPr lang="nb-NO" sz="40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396044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Du får i oppdrag å dokumentere naturtypene etter NiN i alle Norges nasjonalparker – innen 5 år, for omtrent 10 mill. NOK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b-NO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Hva slags kartleggingsdesign vil du bruke?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				</a:t>
            </a:r>
            <a:r>
              <a:rPr lang="nb-NO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eller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Hvordan vil løse oppdraget?</a:t>
            </a:r>
          </a:p>
        </p:txBody>
      </p:sp>
      <p:sp>
        <p:nvSpPr>
          <p:cNvPr id="4" name="Stjerne med 5 tagger 3"/>
          <p:cNvSpPr/>
          <p:nvPr/>
        </p:nvSpPr>
        <p:spPr>
          <a:xfrm>
            <a:off x="395536" y="188640"/>
            <a:ext cx="1152128" cy="1080120"/>
          </a:xfrm>
          <a:prstGeom prst="star5">
            <a:avLst/>
          </a:prstGeom>
          <a:solidFill>
            <a:srgbClr val="FFC000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69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99"/>
    </mc:Choice>
    <mc:Fallback>
      <p:transition spd="slow" advTm="3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 </a:t>
            </a:r>
            <a:r>
              <a:rPr lang="nb-NO" sz="40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9360"/>
            <a:ext cx="2799995" cy="3960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57" y="2709360"/>
            <a:ext cx="2799995" cy="3960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08920"/>
            <a:ext cx="2799995" cy="396000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224024" y="1436583"/>
            <a:ext cx="2664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Arealdekkende kartlegging av små sirkulære flater lagt ut etter et tett </a:t>
            </a: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grid?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140653" y="1575082"/>
            <a:ext cx="2799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Punkt-kartlegging med punkter lagt ut tilfeldig (randomisert utlegging</a:t>
            </a: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)?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186656" y="1713581"/>
            <a:ext cx="2799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Arealdekkende kartlegging av </a:t>
            </a: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naturtyper?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7236296" y="1166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Alle kart: Anders Bryn</a:t>
            </a:r>
            <a:endParaRPr lang="nb-NO" sz="12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01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79"/>
    </mc:Choice>
    <mc:Fallback>
      <p:transition spd="slow" advTm="6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 </a:t>
            </a:r>
            <a:r>
              <a:rPr lang="nb-NO" sz="40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396044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Du får i oppdrag å kartlegge de viktigste pressområdene i Norge, slik at utbyggingsprosesser kan framskyndes – innen 5-10 år, for omtrent 30 </a:t>
            </a:r>
            <a:r>
              <a:rPr lang="nb-NO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mill</a:t>
            </a: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NOK i året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b-NO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Hva slags kartleggingsdesign vil du bruke?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				</a:t>
            </a:r>
            <a:r>
              <a:rPr lang="nb-NO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eller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Hvordan vil løse oppdraget?</a:t>
            </a:r>
          </a:p>
        </p:txBody>
      </p:sp>
      <p:sp>
        <p:nvSpPr>
          <p:cNvPr id="4" name="Stjerne med 5 tagger 3"/>
          <p:cNvSpPr/>
          <p:nvPr/>
        </p:nvSpPr>
        <p:spPr>
          <a:xfrm>
            <a:off x="395536" y="188640"/>
            <a:ext cx="1152128" cy="1080120"/>
          </a:xfrm>
          <a:prstGeom prst="star5">
            <a:avLst/>
          </a:prstGeom>
          <a:solidFill>
            <a:srgbClr val="FFC000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13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39"/>
    </mc:Choice>
    <mc:Fallback>
      <p:transition spd="slow" advTm="3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 </a:t>
            </a:r>
            <a:r>
              <a:rPr lang="nb-NO" sz="40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9360"/>
            <a:ext cx="2799995" cy="396000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156173" y="1613445"/>
            <a:ext cx="26642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Tilstede-fravær-kartlegging av en </a:t>
            </a: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utvalgte naturtyper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140157" y="1436583"/>
            <a:ext cx="2799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Arealdekkende kartlegging av utvalgsflater på 500 x 500 m. </a:t>
            </a: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Utvalg </a:t>
            </a:r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basert på tre spesifikke kriterier 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79512" y="1892731"/>
            <a:ext cx="2799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Andalus" panose="02020603050405020304" pitchFamily="18" charset="-78"/>
                <a:cs typeface="Andalus" panose="02020603050405020304" pitchFamily="18" charset="-78"/>
              </a:rPr>
              <a:t>Arealdekkende kartlegging av </a:t>
            </a: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naturtyper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76" y="2709360"/>
            <a:ext cx="2799976" cy="3960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24" y="2709360"/>
            <a:ext cx="2799997" cy="3960000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7236296" y="1166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Alle kart: Anders Bryn</a:t>
            </a:r>
            <a:endParaRPr lang="nb-NO" sz="12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7" name="Gruppe 6"/>
          <p:cNvGrpSpPr/>
          <p:nvPr/>
        </p:nvGrpSpPr>
        <p:grpSpPr>
          <a:xfrm>
            <a:off x="7092280" y="3140968"/>
            <a:ext cx="1080120" cy="2808312"/>
            <a:chOff x="7092280" y="3140968"/>
            <a:chExt cx="1080120" cy="2808312"/>
          </a:xfrm>
        </p:grpSpPr>
        <p:sp>
          <p:nvSpPr>
            <p:cNvPr id="5" name="Rektangel 4"/>
            <p:cNvSpPr/>
            <p:nvPr/>
          </p:nvSpPr>
          <p:spPr>
            <a:xfrm>
              <a:off x="7198193" y="3140968"/>
              <a:ext cx="504056" cy="36004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>
              <a:off x="7092280" y="4653136"/>
              <a:ext cx="504056" cy="36004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Rektangel 13"/>
            <p:cNvSpPr/>
            <p:nvPr/>
          </p:nvSpPr>
          <p:spPr>
            <a:xfrm>
              <a:off x="7812360" y="5373216"/>
              <a:ext cx="360040" cy="57606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13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21"/>
    </mc:Choice>
    <mc:Fallback>
      <p:transition spd="slow" advTm="6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0" y="3285344"/>
            <a:ext cx="2290900" cy="3240000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24" y="3277456"/>
            <a:ext cx="2290896" cy="32400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77456"/>
            <a:ext cx="2290896" cy="3240000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 </a:t>
            </a:r>
            <a:r>
              <a:rPr lang="nb-NO" sz="40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3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251520" y="1196752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Kombinere kartlegging med modellering / RS?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Hente </a:t>
            </a:r>
            <a:r>
              <a:rPr lang="nb-NO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informasjonslag</a:t>
            </a: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fra andre kartserier?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Mange andre kartleggingsdesign…….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7236296" y="1166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Alle kart: Anders Bryn</a:t>
            </a:r>
            <a:endParaRPr lang="nb-NO" sz="12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05"/>
    </mc:Choice>
    <mc:Fallback>
      <p:transition spd="slow" advTm="4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Stort behov for stedfestet informasjon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552" y="1484784"/>
            <a:ext cx="8208912" cy="51845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Klimaendringer og -konsekvenser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Høyt arealpress / arealbruk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Arealkonflikter / overgang til bioøkonomi (Grønt skifte)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Pågående arealbruksendringer / restaurering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6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nb-NO" sz="2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nb-NO" sz="2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Presise og informative kart over økosystemenes fordeling og tilstand er en forutsetning for kunnskapsbasert forvaltning – som er lovteksten krav</a:t>
            </a:r>
            <a:endParaRPr lang="nb-NO" sz="2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8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89"/>
    </mc:Choice>
    <mc:Fallback>
      <p:transition spd="slow" advTm="31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772816"/>
            <a:ext cx="87185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Kartleggingsdesign </a:t>
            </a:r>
            <a:r>
              <a:rPr lang="nb-NO" sz="40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4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19"/>
    </mc:Choice>
    <mc:Fallback>
      <p:transition spd="slow" advTm="4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812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Takk for </a:t>
            </a:r>
            <a:r>
              <a:rPr lang="en-US" sz="6000" dirty="0" err="1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oppmerksomheten</a:t>
            </a:r>
            <a:endParaRPr lang="en-US" sz="6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6300192" y="638132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Foto: Anders Bryn, Gamvik, Finnmark</a:t>
            </a:r>
            <a:endParaRPr lang="nb-NO" sz="12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9"/>
    </mc:Choice>
    <mc:Fallback>
      <p:transition spd="slow" advTm="1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3831771" y="2282374"/>
            <a:ext cx="1480458" cy="1437136"/>
            <a:chOff x="3628571" y="2365829"/>
            <a:chExt cx="1480458" cy="1378857"/>
          </a:xfrm>
          <a:gradFill flip="none" rotWithShape="1">
            <a:gsLst>
              <a:gs pos="25400">
                <a:srgbClr val="BCD19E"/>
              </a:gs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Ellipse 4"/>
            <p:cNvSpPr/>
            <p:nvPr/>
          </p:nvSpPr>
          <p:spPr>
            <a:xfrm>
              <a:off x="3628571" y="2365829"/>
              <a:ext cx="1480458" cy="1378857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1003">
              <a:schemeClr val="lt2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kstSylinder 5"/>
            <p:cNvSpPr txBox="1"/>
            <p:nvPr/>
          </p:nvSpPr>
          <p:spPr>
            <a:xfrm>
              <a:off x="3914989" y="2814503"/>
              <a:ext cx="934871" cy="6201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/>
            <a:p>
              <a:r>
                <a:rPr lang="nb-NO" sz="3600" b="1" dirty="0" smtClean="0">
                  <a:latin typeface="Andalus" panose="02020603050405020304" pitchFamily="18" charset="-78"/>
                  <a:cs typeface="Andalus" panose="02020603050405020304" pitchFamily="18" charset="-78"/>
                </a:rPr>
                <a:t>NiN</a:t>
              </a:r>
              <a:endParaRPr lang="nb-NO" b="1" dirty="0"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sp>
        <p:nvSpPr>
          <p:cNvPr id="7" name="Pil høyre 6"/>
          <p:cNvSpPr/>
          <p:nvPr/>
        </p:nvSpPr>
        <p:spPr>
          <a:xfrm rot="16733026">
            <a:off x="4244084" y="1376053"/>
            <a:ext cx="1135982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4076811" y="483948"/>
            <a:ext cx="2554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Utvalgskartlegging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6631421" y="2479663"/>
            <a:ext cx="2176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Arealdekkende </a:t>
            </a:r>
          </a:p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kartlegging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918329" y="4592979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Overvåking –</a:t>
            </a:r>
          </a:p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utvikling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5109321" y="5631526"/>
            <a:ext cx="2146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Økosystemer – </a:t>
            </a:r>
          </a:p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definisjoner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242229" y="4641809"/>
            <a:ext cx="247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Fremmede arter – </a:t>
            </a:r>
          </a:p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risiko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271615" y="1707188"/>
            <a:ext cx="226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Habitat for arter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716687" y="651856"/>
            <a:ext cx="309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Rødliste for naturtyper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1161929" y="6002816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Økologiske grunnkart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388667" y="3073178"/>
            <a:ext cx="2032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Modellering – </a:t>
            </a:r>
          </a:p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prediksjoner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7" name="Pil høyre 16"/>
          <p:cNvSpPr/>
          <p:nvPr/>
        </p:nvSpPr>
        <p:spPr>
          <a:xfrm>
            <a:off x="5441395" y="2704860"/>
            <a:ext cx="1190026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il høyre 17"/>
          <p:cNvSpPr/>
          <p:nvPr/>
        </p:nvSpPr>
        <p:spPr>
          <a:xfrm rot="1758953">
            <a:off x="5165833" y="3721961"/>
            <a:ext cx="2033586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il høyre 18"/>
          <p:cNvSpPr/>
          <p:nvPr/>
        </p:nvSpPr>
        <p:spPr>
          <a:xfrm rot="3684323">
            <a:off x="4307201" y="4429554"/>
            <a:ext cx="1992677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il høyre 19"/>
          <p:cNvSpPr/>
          <p:nvPr/>
        </p:nvSpPr>
        <p:spPr>
          <a:xfrm rot="6813779">
            <a:off x="2745785" y="4564701"/>
            <a:ext cx="2229440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Pil høyre 20"/>
          <p:cNvSpPr/>
          <p:nvPr/>
        </p:nvSpPr>
        <p:spPr>
          <a:xfrm rot="8468160">
            <a:off x="2470211" y="3790726"/>
            <a:ext cx="1648419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il høyre 21"/>
          <p:cNvSpPr/>
          <p:nvPr/>
        </p:nvSpPr>
        <p:spPr>
          <a:xfrm rot="13702591">
            <a:off x="2946933" y="1419670"/>
            <a:ext cx="1525614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il høyre 22"/>
          <p:cNvSpPr/>
          <p:nvPr/>
        </p:nvSpPr>
        <p:spPr>
          <a:xfrm rot="12007210">
            <a:off x="2381471" y="2113029"/>
            <a:ext cx="1405929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Pil høyre 23"/>
          <p:cNvSpPr/>
          <p:nvPr/>
        </p:nvSpPr>
        <p:spPr>
          <a:xfrm rot="9801546">
            <a:off x="2389481" y="2989647"/>
            <a:ext cx="1388296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l høyre 24"/>
          <p:cNvSpPr/>
          <p:nvPr/>
        </p:nvSpPr>
        <p:spPr>
          <a:xfrm rot="19162591">
            <a:off x="5085459" y="1771040"/>
            <a:ext cx="1135982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/>
          <p:cNvSpPr txBox="1"/>
          <p:nvPr/>
        </p:nvSpPr>
        <p:spPr>
          <a:xfrm>
            <a:off x="6095408" y="1197737"/>
            <a:ext cx="2428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Beskrive arealer –</a:t>
            </a:r>
          </a:p>
          <a:p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t</a:t>
            </a: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ilstand m.m.</a:t>
            </a:r>
            <a:endParaRPr lang="nb-NO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1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15"/>
    </mc:Choice>
    <mc:Fallback>
      <p:transition spd="slow" advTm="34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850106"/>
          </a:xfrm>
        </p:spPr>
        <p:txBody>
          <a:bodyPr/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Eksempler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10103" r="31692" b="11744"/>
          <a:stretch/>
        </p:blipFill>
        <p:spPr bwMode="auto">
          <a:xfrm>
            <a:off x="251520" y="2278405"/>
            <a:ext cx="4404276" cy="403091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602766" y="1645439"/>
            <a:ext cx="3723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Satsing på bioøkonomi</a:t>
            </a:r>
            <a:endParaRPr lang="nb-NO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t="11743" r="29346" b="11128"/>
          <a:stretch/>
        </p:blipFill>
        <p:spPr bwMode="auto">
          <a:xfrm>
            <a:off x="4824754" y="2278405"/>
            <a:ext cx="3923710" cy="403091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kstSylinder 7"/>
          <p:cNvSpPr txBox="1"/>
          <p:nvPr/>
        </p:nvSpPr>
        <p:spPr>
          <a:xfrm>
            <a:off x="4824754" y="1645439"/>
            <a:ext cx="359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Arealkonflikter</a:t>
            </a:r>
            <a:endParaRPr lang="nb-NO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2223" r="30875" b="5777"/>
          <a:stretch/>
        </p:blipFill>
        <p:spPr bwMode="auto">
          <a:xfrm>
            <a:off x="3042418" y="2278405"/>
            <a:ext cx="3473797" cy="403091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75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29"/>
    </mc:Choice>
    <mc:Fallback>
      <p:transition spd="slow" advTm="15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eforklaring formet som en sky 3"/>
          <p:cNvSpPr/>
          <p:nvPr/>
        </p:nvSpPr>
        <p:spPr>
          <a:xfrm>
            <a:off x="2722966" y="60164"/>
            <a:ext cx="1723020" cy="1244600"/>
          </a:xfrm>
          <a:prstGeom prst="cloudCallout">
            <a:avLst>
              <a:gd name="adj1" fmla="val 30763"/>
              <a:gd name="adj2" fmla="val 124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NVE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Bildeforklaring formet som en sky 4"/>
          <p:cNvSpPr/>
          <p:nvPr/>
        </p:nvSpPr>
        <p:spPr>
          <a:xfrm>
            <a:off x="4779162" y="116632"/>
            <a:ext cx="1881070" cy="1296144"/>
          </a:xfrm>
          <a:prstGeom prst="cloudCallout">
            <a:avLst>
              <a:gd name="adj1" fmla="val -39062"/>
              <a:gd name="adj2" fmla="val 1144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Artsdata-banken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Bildeforklaring formet som en sky 5"/>
          <p:cNvSpPr/>
          <p:nvPr/>
        </p:nvSpPr>
        <p:spPr>
          <a:xfrm>
            <a:off x="7164288" y="5163988"/>
            <a:ext cx="1777380" cy="1444972"/>
          </a:xfrm>
          <a:prstGeom prst="cloudCallout">
            <a:avLst>
              <a:gd name="adj1" fmla="val -123588"/>
              <a:gd name="adj2" fmla="val -71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Forsvars-bygg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Bildeforklaring formet som en sky 6"/>
          <p:cNvSpPr/>
          <p:nvPr/>
        </p:nvSpPr>
        <p:spPr>
          <a:xfrm>
            <a:off x="6444208" y="3629372"/>
            <a:ext cx="2520280" cy="1191716"/>
          </a:xfrm>
          <a:prstGeom prst="cloudCallout">
            <a:avLst>
              <a:gd name="adj1" fmla="val -77775"/>
              <a:gd name="adj2" fmla="val -37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NHO Reiseliv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Bildeforklaring formet som en sky 7"/>
          <p:cNvSpPr/>
          <p:nvPr/>
        </p:nvSpPr>
        <p:spPr>
          <a:xfrm>
            <a:off x="162266" y="5456832"/>
            <a:ext cx="2249494" cy="1152128"/>
          </a:xfrm>
          <a:prstGeom prst="cloudCallout">
            <a:avLst>
              <a:gd name="adj1" fmla="val 95963"/>
              <a:gd name="adj2" fmla="val -100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Universitetet i Oslo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Bildeforklaring formet som en sky 8"/>
          <p:cNvSpPr/>
          <p:nvPr/>
        </p:nvSpPr>
        <p:spPr>
          <a:xfrm>
            <a:off x="107504" y="116632"/>
            <a:ext cx="2394892" cy="1296144"/>
          </a:xfrm>
          <a:prstGeom prst="cloudCallout">
            <a:avLst>
              <a:gd name="adj1" fmla="val 84696"/>
              <a:gd name="adj2" fmla="val 124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Riksrevisjonen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Bildeforklaring formet som en sky 9"/>
          <p:cNvSpPr/>
          <p:nvPr/>
        </p:nvSpPr>
        <p:spPr>
          <a:xfrm>
            <a:off x="6444208" y="2024534"/>
            <a:ext cx="2520280" cy="1322412"/>
          </a:xfrm>
          <a:prstGeom prst="cloudCallout">
            <a:avLst>
              <a:gd name="adj1" fmla="val -77775"/>
              <a:gd name="adj2" fmla="val 31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Jernbaneverket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Bildeforklaring formet som en sky 10"/>
          <p:cNvSpPr/>
          <p:nvPr/>
        </p:nvSpPr>
        <p:spPr>
          <a:xfrm>
            <a:off x="107504" y="3645024"/>
            <a:ext cx="2304256" cy="1584176"/>
          </a:xfrm>
          <a:prstGeom prst="cloudCallout">
            <a:avLst>
              <a:gd name="adj1" fmla="val 91090"/>
              <a:gd name="adj2" fmla="val -21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Statens Vegvesen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Bildeforklaring formet som en sky 11"/>
          <p:cNvSpPr/>
          <p:nvPr/>
        </p:nvSpPr>
        <p:spPr>
          <a:xfrm>
            <a:off x="162266" y="1916832"/>
            <a:ext cx="2434686" cy="1296144"/>
          </a:xfrm>
          <a:prstGeom prst="cloudCallout">
            <a:avLst>
              <a:gd name="adj1" fmla="val 80363"/>
              <a:gd name="adj2" fmla="val 43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Jord- og skogbruk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3" name="Bildeforklaring formet som en sky 12"/>
          <p:cNvSpPr/>
          <p:nvPr/>
        </p:nvSpPr>
        <p:spPr>
          <a:xfrm>
            <a:off x="6948264" y="116632"/>
            <a:ext cx="2016224" cy="1356320"/>
          </a:xfrm>
          <a:prstGeom prst="cloudCallout">
            <a:avLst>
              <a:gd name="adj1" fmla="val -108388"/>
              <a:gd name="adj2" fmla="val 1121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Tolga kommune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4" name="Bildeforklaring formet som en sky 13"/>
          <p:cNvSpPr/>
          <p:nvPr/>
        </p:nvSpPr>
        <p:spPr>
          <a:xfrm>
            <a:off x="2555776" y="5589240"/>
            <a:ext cx="2016224" cy="1019720"/>
          </a:xfrm>
          <a:prstGeom prst="cloudCallout">
            <a:avLst>
              <a:gd name="adj1" fmla="val 21370"/>
              <a:gd name="adj2" fmla="val -1180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Kystverket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5" name="Bilde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3"/>
          <a:stretch/>
        </p:blipFill>
        <p:spPr bwMode="auto">
          <a:xfrm>
            <a:off x="3491880" y="2353344"/>
            <a:ext cx="2160240" cy="2467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Bildeforklaring formet som en sky 15"/>
          <p:cNvSpPr/>
          <p:nvPr/>
        </p:nvSpPr>
        <p:spPr>
          <a:xfrm>
            <a:off x="4707154" y="5523036"/>
            <a:ext cx="2025086" cy="1152128"/>
          </a:xfrm>
          <a:prstGeom prst="cloudCallout">
            <a:avLst>
              <a:gd name="adj1" fmla="val -30240"/>
              <a:gd name="adj2" fmla="val -103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Marin Harvest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2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62"/>
    </mc:Choice>
    <mc:Fallback>
      <p:transition spd="slow" advTm="32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7240" y="1700808"/>
            <a:ext cx="8003232" cy="4752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Det hadde vært lurt om alle sektorene / interessentene kunne samarbeide om kartlegging</a:t>
            </a:r>
            <a:endParaRPr lang="nb-NO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Felles informasjon, felles opplæring, felles systemstruktur, koordinert kartlegging, felles verktøy osv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nb-NO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Hva gjør slikt samarbeid utfordrende?</a:t>
            </a:r>
            <a:endParaRPr lang="nb-NO" sz="2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Brukere av NiN-data</a:t>
            </a:r>
            <a:endParaRPr lang="nb-NO" sz="40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Stjerne med 5 tagger 4"/>
          <p:cNvSpPr/>
          <p:nvPr/>
        </p:nvSpPr>
        <p:spPr>
          <a:xfrm>
            <a:off x="395536" y="188640"/>
            <a:ext cx="1152128" cy="1080120"/>
          </a:xfrm>
          <a:prstGeom prst="star5">
            <a:avLst/>
          </a:prstGeom>
          <a:solidFill>
            <a:srgbClr val="FFC000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49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35"/>
    </mc:Choice>
    <mc:Fallback>
      <p:transition spd="slow" advTm="8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850106"/>
          </a:xfrm>
        </p:spPr>
        <p:txBody>
          <a:bodyPr/>
          <a:lstStyle/>
          <a:p>
            <a:r>
              <a:rPr lang="nb-NO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Sentrale bruksområder for NiN</a:t>
            </a:r>
            <a:endParaRPr lang="nb-NO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95536" y="119675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Beskrive natur – </a:t>
            </a:r>
            <a:r>
              <a:rPr lang="nb-NO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referanseverk for naturbeskrivelser (entydige definisjoner, systematisk og omfattende m.m.)</a:t>
            </a:r>
            <a:endParaRPr lang="nb-NO" sz="24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Dokumentasjon </a:t>
            </a:r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av natur </a:t>
            </a:r>
            <a:r>
              <a:rPr lang="nb-NO" sz="2400" dirty="0">
                <a:latin typeface="Andalus" panose="02020603050405020304" pitchFamily="18" charset="-78"/>
                <a:cs typeface="Andalus" panose="02020603050405020304" pitchFamily="18" charset="-78"/>
              </a:rPr>
              <a:t>- </a:t>
            </a:r>
            <a:r>
              <a:rPr lang="nb-NO" sz="2400" i="1" dirty="0">
                <a:latin typeface="Andalus" panose="02020603050405020304" pitchFamily="18" charset="-78"/>
                <a:cs typeface="Andalus" panose="02020603050405020304" pitchFamily="18" charset="-78"/>
              </a:rPr>
              <a:t>tilstedeværelse, utbredelse og status for </a:t>
            </a:r>
            <a:r>
              <a:rPr lang="nb-NO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naturtyper (og egenskaper, landskap, livsmedier m.m.)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Forvaltning </a:t>
            </a:r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av arealer </a:t>
            </a:r>
            <a:r>
              <a:rPr lang="nb-NO" sz="2400" dirty="0">
                <a:latin typeface="Andalus" panose="02020603050405020304" pitchFamily="18" charset="-78"/>
                <a:cs typeface="Andalus" panose="02020603050405020304" pitchFamily="18" charset="-78"/>
              </a:rPr>
              <a:t>- </a:t>
            </a:r>
            <a:r>
              <a:rPr lang="nb-NO" sz="2400" i="1" dirty="0">
                <a:latin typeface="Andalus" panose="02020603050405020304" pitchFamily="18" charset="-78"/>
                <a:cs typeface="Andalus" panose="02020603050405020304" pitchFamily="18" charset="-78"/>
              </a:rPr>
              <a:t>som grunnlag for avgjørelser om utbygging, bruk, skjøtsel m.m.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Forskning </a:t>
            </a:r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og utredning </a:t>
            </a:r>
            <a:r>
              <a:rPr lang="nb-NO" sz="2400" dirty="0"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nb-NO" sz="2400" i="1" dirty="0">
                <a:latin typeface="Andalus" panose="02020603050405020304" pitchFamily="18" charset="-78"/>
                <a:cs typeface="Andalus" panose="02020603050405020304" pitchFamily="18" charset="-78"/>
              </a:rPr>
              <a:t>bakkesannhet for </a:t>
            </a:r>
            <a:r>
              <a:rPr lang="nb-NO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RS, rødlisteutredninger, klimamodellering  m.m</a:t>
            </a:r>
            <a:r>
              <a:rPr lang="nb-NO" sz="2400" i="1" dirty="0"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Overvåking </a:t>
            </a:r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av endringer i naturen </a:t>
            </a:r>
            <a:r>
              <a:rPr lang="nb-NO" sz="2400" dirty="0">
                <a:latin typeface="Andalus" panose="02020603050405020304" pitchFamily="18" charset="-78"/>
                <a:cs typeface="Andalus" panose="02020603050405020304" pitchFamily="18" charset="-78"/>
              </a:rPr>
              <a:t>- </a:t>
            </a:r>
            <a:r>
              <a:rPr lang="nb-NO" sz="2400" i="1" dirty="0">
                <a:latin typeface="Andalus" panose="02020603050405020304" pitchFamily="18" charset="-78"/>
                <a:cs typeface="Andalus" panose="02020603050405020304" pitchFamily="18" charset="-78"/>
              </a:rPr>
              <a:t>rapporteringer om tilstand og </a:t>
            </a:r>
            <a:r>
              <a:rPr lang="nb-NO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utvikling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25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045"/>
    </mc:Choice>
    <mc:Fallback>
      <p:transition spd="slow" advTm="47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 høyre 3"/>
          <p:cNvSpPr/>
          <p:nvPr/>
        </p:nvSpPr>
        <p:spPr>
          <a:xfrm rot="5897029">
            <a:off x="4403933" y="1560861"/>
            <a:ext cx="762469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il høyre 4"/>
          <p:cNvSpPr/>
          <p:nvPr/>
        </p:nvSpPr>
        <p:spPr>
          <a:xfrm rot="10800000">
            <a:off x="5441395" y="2704860"/>
            <a:ext cx="832018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høyre 5"/>
          <p:cNvSpPr/>
          <p:nvPr/>
        </p:nvSpPr>
        <p:spPr>
          <a:xfrm rot="12561969">
            <a:off x="5241360" y="3433720"/>
            <a:ext cx="858020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 høyre 6"/>
          <p:cNvSpPr/>
          <p:nvPr/>
        </p:nvSpPr>
        <p:spPr>
          <a:xfrm rot="14450627">
            <a:off x="4592590" y="3943546"/>
            <a:ext cx="879631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 høyre 7"/>
          <p:cNvSpPr/>
          <p:nvPr/>
        </p:nvSpPr>
        <p:spPr>
          <a:xfrm rot="17525556">
            <a:off x="3803162" y="3917028"/>
            <a:ext cx="831450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 rot="19260270">
            <a:off x="3193632" y="3534581"/>
            <a:ext cx="834303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 rot="2927405">
            <a:off x="3525539" y="1682077"/>
            <a:ext cx="828002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 rot="1474515">
            <a:off x="3051449" y="2184725"/>
            <a:ext cx="794546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 høyre 11"/>
          <p:cNvSpPr/>
          <p:nvPr/>
        </p:nvSpPr>
        <p:spPr>
          <a:xfrm rot="21048768">
            <a:off x="2940375" y="2901136"/>
            <a:ext cx="823181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 høyre 12"/>
          <p:cNvSpPr/>
          <p:nvPr/>
        </p:nvSpPr>
        <p:spPr>
          <a:xfrm rot="8363672">
            <a:off x="5121708" y="1869019"/>
            <a:ext cx="834901" cy="58012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4" name="Gruppe 23"/>
          <p:cNvGrpSpPr/>
          <p:nvPr/>
        </p:nvGrpSpPr>
        <p:grpSpPr>
          <a:xfrm>
            <a:off x="3831771" y="2282374"/>
            <a:ext cx="1480458" cy="1437136"/>
            <a:chOff x="3628571" y="2365829"/>
            <a:chExt cx="1480458" cy="1378857"/>
          </a:xfrm>
          <a:gradFill flip="none" rotWithShape="1">
            <a:gsLst>
              <a:gs pos="25400">
                <a:srgbClr val="BCD19E"/>
              </a:gs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5" name="Ellipse 24"/>
            <p:cNvSpPr/>
            <p:nvPr/>
          </p:nvSpPr>
          <p:spPr>
            <a:xfrm>
              <a:off x="3628571" y="2365829"/>
              <a:ext cx="1480458" cy="1378857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1003">
              <a:schemeClr val="lt2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TekstSylinder 25"/>
            <p:cNvSpPr txBox="1"/>
            <p:nvPr/>
          </p:nvSpPr>
          <p:spPr>
            <a:xfrm>
              <a:off x="3914989" y="2814503"/>
              <a:ext cx="934871" cy="6201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/>
            <a:p>
              <a:r>
                <a:rPr lang="nb-NO" sz="3600" b="1" dirty="0" smtClean="0">
                  <a:latin typeface="Andalus" panose="02020603050405020304" pitchFamily="18" charset="-78"/>
                  <a:cs typeface="Andalus" panose="02020603050405020304" pitchFamily="18" charset="-78"/>
                </a:rPr>
                <a:t>NiN</a:t>
              </a:r>
              <a:endParaRPr lang="nb-NO" b="1" dirty="0"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sp>
        <p:nvSpPr>
          <p:cNvPr id="2" name="Rektangel 1"/>
          <p:cNvSpPr/>
          <p:nvPr/>
        </p:nvSpPr>
        <p:spPr>
          <a:xfrm>
            <a:off x="476174" y="2065500"/>
            <a:ext cx="2085827" cy="461665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Beskrive natur </a:t>
            </a:r>
            <a:endParaRPr lang="nb-NO" sz="2400" dirty="0"/>
          </a:p>
        </p:txBody>
      </p:sp>
      <p:sp>
        <p:nvSpPr>
          <p:cNvPr id="3" name="Rektangel 2"/>
          <p:cNvSpPr/>
          <p:nvPr/>
        </p:nvSpPr>
        <p:spPr>
          <a:xfrm>
            <a:off x="483070" y="4042606"/>
            <a:ext cx="2159717" cy="851679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Dokumentasjon av natur </a:t>
            </a:r>
            <a:endParaRPr lang="nb-NO" sz="2400" dirty="0"/>
          </a:p>
        </p:txBody>
      </p:sp>
      <p:sp>
        <p:nvSpPr>
          <p:cNvPr id="14" name="Rektangel 13"/>
          <p:cNvSpPr/>
          <p:nvPr/>
        </p:nvSpPr>
        <p:spPr>
          <a:xfrm>
            <a:off x="6706191" y="4207090"/>
            <a:ext cx="2019224" cy="826523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Forvaltning av arealer </a:t>
            </a:r>
            <a:endParaRPr lang="nb-NO" sz="2400" dirty="0"/>
          </a:p>
        </p:txBody>
      </p:sp>
      <p:sp>
        <p:nvSpPr>
          <p:cNvPr id="15" name="Rektangel 14"/>
          <p:cNvSpPr/>
          <p:nvPr/>
        </p:nvSpPr>
        <p:spPr>
          <a:xfrm>
            <a:off x="6503882" y="1556640"/>
            <a:ext cx="2423842" cy="830997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Forskning og utredning </a:t>
            </a:r>
            <a:endParaRPr lang="nb-NO" sz="2400" dirty="0"/>
          </a:p>
        </p:txBody>
      </p:sp>
      <p:sp>
        <p:nvSpPr>
          <p:cNvPr id="16" name="Rektangel 15"/>
          <p:cNvSpPr/>
          <p:nvPr/>
        </p:nvSpPr>
        <p:spPr>
          <a:xfrm>
            <a:off x="2976845" y="5301208"/>
            <a:ext cx="3334325" cy="830997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Overvåking av endringer i naturen </a:t>
            </a:r>
            <a:endParaRPr lang="nb-NO" sz="2400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1132483" y="404664"/>
            <a:ext cx="690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Utgangspunkt og mål varierer</a:t>
            </a:r>
            <a:endParaRPr lang="nb-NO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8" name="Lyd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76"/>
    </mc:Choice>
    <mc:Fallback>
      <p:transition spd="slow" advTm="283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-7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528" r="17500"/>
          <a:stretch/>
        </p:blipFill>
        <p:spPr>
          <a:xfrm>
            <a:off x="395536" y="2594465"/>
            <a:ext cx="4032448" cy="4074895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ekstSylinder 4"/>
          <p:cNvSpPr txBox="1"/>
          <p:nvPr/>
        </p:nvSpPr>
        <p:spPr>
          <a:xfrm>
            <a:off x="395536" y="260648"/>
            <a:ext cx="4032448" cy="2169825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b="1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Punkt-kartlegging: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Rask gjennomføring i felt = billig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Gir statistikk = vareopptelling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Lite etterarbeid, objektiv metode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Begrenset bruksområde - kontroll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11" name="Gruppe 10"/>
          <p:cNvGrpSpPr/>
          <p:nvPr/>
        </p:nvGrpSpPr>
        <p:grpSpPr>
          <a:xfrm>
            <a:off x="4788024" y="260648"/>
            <a:ext cx="4034408" cy="6469687"/>
            <a:chOff x="4788024" y="260648"/>
            <a:chExt cx="4034408" cy="6469687"/>
          </a:xfrm>
        </p:grpSpPr>
        <p:grpSp>
          <p:nvGrpSpPr>
            <p:cNvPr id="8" name="Gruppe 7"/>
            <p:cNvGrpSpPr/>
            <p:nvPr/>
          </p:nvGrpSpPr>
          <p:grpSpPr>
            <a:xfrm>
              <a:off x="4788024" y="260648"/>
              <a:ext cx="4032449" cy="6420833"/>
              <a:chOff x="4788024" y="260648"/>
              <a:chExt cx="4032449" cy="6420833"/>
            </a:xfrm>
          </p:grpSpPr>
          <p:sp>
            <p:nvSpPr>
              <p:cNvPr id="6" name="TekstSylinder 5"/>
              <p:cNvSpPr txBox="1"/>
              <p:nvPr/>
            </p:nvSpPr>
            <p:spPr>
              <a:xfrm>
                <a:off x="4788024" y="260648"/>
                <a:ext cx="4032448" cy="2169825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b="1" u="sng" dirty="0" smtClean="0">
                    <a:latin typeface="Andalus" panose="02020603050405020304" pitchFamily="18" charset="-78"/>
                    <a:cs typeface="Andalus" panose="02020603050405020304" pitchFamily="18" charset="-78"/>
                  </a:rPr>
                  <a:t>Polygon-kartlegging: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latin typeface="Andalus" panose="02020603050405020304" pitchFamily="18" charset="-78"/>
                    <a:cs typeface="Andalus" panose="02020603050405020304" pitchFamily="18" charset="-78"/>
                  </a:rPr>
                  <a:t>Arbeidskrevende i felt = dyrt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latin typeface="Andalus" panose="02020603050405020304" pitchFamily="18" charset="-78"/>
                    <a:cs typeface="Andalus" panose="02020603050405020304" pitchFamily="18" charset="-78"/>
                  </a:rPr>
                  <a:t>Gir full oversikt, eller vareopptelling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latin typeface="Andalus" panose="02020603050405020304" pitchFamily="18" charset="-78"/>
                    <a:cs typeface="Andalus" panose="02020603050405020304" pitchFamily="18" charset="-78"/>
                  </a:rPr>
                  <a:t>Mye etterarbeid, mindre objektiv met.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latin typeface="Andalus" panose="02020603050405020304" pitchFamily="18" charset="-78"/>
                    <a:cs typeface="Andalus" panose="02020603050405020304" pitchFamily="18" charset="-78"/>
                  </a:rPr>
                  <a:t>Langt større bruksområde</a:t>
                </a:r>
                <a:endParaRPr lang="nb-NO" dirty="0">
                  <a:latin typeface="Andalus" panose="02020603050405020304" pitchFamily="18" charset="-78"/>
                  <a:cs typeface="Andalus" panose="02020603050405020304" pitchFamily="18" charset="-78"/>
                </a:endParaRPr>
              </a:p>
            </p:txBody>
          </p:sp>
          <p:pic>
            <p:nvPicPr>
              <p:cNvPr id="7" name="Bild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8025" y="2594465"/>
                <a:ext cx="4032448" cy="4087016"/>
              </a:xfrm>
              <a:prstGeom prst="rect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9" name="TekstSylinder 8"/>
            <p:cNvSpPr txBox="1"/>
            <p:nvPr/>
          </p:nvSpPr>
          <p:spPr>
            <a:xfrm>
              <a:off x="6444208" y="6453336"/>
              <a:ext cx="23782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b="1" dirty="0" smtClean="0">
                  <a:solidFill>
                    <a:schemeClr val="bg1"/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Foto: Lars Ø. Hemsing, Beitostølen</a:t>
              </a:r>
              <a:endParaRPr lang="nb-NO" sz="12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sp>
        <p:nvSpPr>
          <p:cNvPr id="10" name="TekstSylinder 9"/>
          <p:cNvSpPr txBox="1"/>
          <p:nvPr/>
        </p:nvSpPr>
        <p:spPr>
          <a:xfrm>
            <a:off x="2265784" y="6464369"/>
            <a:ext cx="237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Foto: Anders Bryn, Thingvellir</a:t>
            </a:r>
            <a:endParaRPr lang="nb-NO" sz="12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44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699"/>
    </mc:Choice>
    <mc:Fallback>
      <p:transition spd="slow" advTm="26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56.8|3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5.4|20.4|16.9|5.5|1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4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8.5|1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|5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|17.4|10.4|47.8|13.4|5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2.9|46.3|97|6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2|4.2|17.6|6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13730</TotalTime>
  <Words>608</Words>
  <Application>Microsoft Office PowerPoint</Application>
  <PresentationFormat>Skjermfremvisning (4:3)</PresentationFormat>
  <Paragraphs>143</Paragraphs>
  <Slides>21</Slides>
  <Notes>0</Notes>
  <HiddenSlides>0</HiddenSlides>
  <MMClips>21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6" baseType="lpstr">
      <vt:lpstr>Andalus</vt:lpstr>
      <vt:lpstr>Arial</vt:lpstr>
      <vt:lpstr>Calibri</vt:lpstr>
      <vt:lpstr>Garamond</vt:lpstr>
      <vt:lpstr>Office-tema</vt:lpstr>
      <vt:lpstr>  Hvem trenger hvilke typer NiN-data og hvordan kan disse kartlegges? </vt:lpstr>
      <vt:lpstr>Stort behov for stedfestet informasjon</vt:lpstr>
      <vt:lpstr>PowerPoint-presentasjon</vt:lpstr>
      <vt:lpstr>Eksempler</vt:lpstr>
      <vt:lpstr>PowerPoint-presentasjon</vt:lpstr>
      <vt:lpstr>Brukere av NiN-data</vt:lpstr>
      <vt:lpstr>Sentrale bruksområder for NiN</vt:lpstr>
      <vt:lpstr>PowerPoint-presentasjon</vt:lpstr>
      <vt:lpstr>PowerPoint-presentasjon</vt:lpstr>
      <vt:lpstr>Overvåking 1</vt:lpstr>
      <vt:lpstr>Overvåking 2</vt:lpstr>
      <vt:lpstr>Et kart gir et øyeblikksbilde</vt:lpstr>
      <vt:lpstr>PowerPoint-presentasjon</vt:lpstr>
      <vt:lpstr>Kartleggingsdesign</vt:lpstr>
      <vt:lpstr>Kartleggingsdesign 1</vt:lpstr>
      <vt:lpstr>Kartleggingsdesign 1</vt:lpstr>
      <vt:lpstr>Kartleggingsdesign 2</vt:lpstr>
      <vt:lpstr>Kartleggingsdesign 2</vt:lpstr>
      <vt:lpstr>Kartleggingsdesign 3</vt:lpstr>
      <vt:lpstr>Kartleggingsdesign 4</vt:lpstr>
      <vt:lpstr>Takk for oppmerksomheten</vt:lpstr>
    </vt:vector>
  </TitlesOfParts>
  <Company>Norsk Institutt for Skog og Landskap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Arbeidet med kartleggingsinstruks for NiN 2.0</dc:title>
  <dc:creator>Anders Bryn</dc:creator>
  <cp:lastModifiedBy>Anders Bryn</cp:lastModifiedBy>
  <cp:revision>433</cp:revision>
  <dcterms:created xsi:type="dcterms:W3CDTF">2013-04-30T08:48:53Z</dcterms:created>
  <dcterms:modified xsi:type="dcterms:W3CDTF">2020-04-17T15:38:04Z</dcterms:modified>
</cp:coreProperties>
</file>