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2" r:id="rId3"/>
    <p:sldId id="263" r:id="rId4"/>
    <p:sldId id="281" r:id="rId5"/>
    <p:sldId id="261" r:id="rId6"/>
    <p:sldId id="288" r:id="rId7"/>
    <p:sldId id="267" r:id="rId8"/>
    <p:sldId id="260" r:id="rId9"/>
    <p:sldId id="280" r:id="rId10"/>
    <p:sldId id="273" r:id="rId11"/>
    <p:sldId id="284" r:id="rId12"/>
    <p:sldId id="287" r:id="rId13"/>
    <p:sldId id="268" r:id="rId14"/>
    <p:sldId id="259" r:id="rId15"/>
    <p:sldId id="286" r:id="rId16"/>
    <p:sldId id="274" r:id="rId17"/>
    <p:sldId id="282" r:id="rId18"/>
    <p:sldId id="283" r:id="rId19"/>
    <p:sldId id="278" r:id="rId20"/>
    <p:sldId id="285" r:id="rId21"/>
    <p:sldId id="275" r:id="rId22"/>
    <p:sldId id="279" r:id="rId23"/>
    <p:sldId id="258" r:id="rId24"/>
    <p:sldId id="276" r:id="rId25"/>
    <p:sldId id="277" r:id="rId26"/>
    <p:sldId id="265"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2" d="100"/>
          <a:sy n="62" d="100"/>
        </p:scale>
        <p:origin x="1352" y="2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BED6698-15E4-4BCB-92EB-B8A974721315}" type="datetimeFigureOut">
              <a:rPr lang="en-US" smtClean="0"/>
              <a:t>4/27/2020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AD4BC8-FE55-4940-B596-A3C702A1836C}" type="slidenum">
              <a:rPr lang="en-US" smtClean="0"/>
              <a:t>‹#›</a:t>
            </a:fld>
            <a:endParaRPr lang="en-US"/>
          </a:p>
        </p:txBody>
      </p:sp>
    </p:spTree>
    <p:extLst>
      <p:ext uri="{BB962C8B-B14F-4D97-AF65-F5344CB8AC3E}">
        <p14:creationId xmlns:p14="http://schemas.microsoft.com/office/powerpoint/2010/main" val="31731134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BED6698-15E4-4BCB-92EB-B8A974721315}" type="datetimeFigureOut">
              <a:rPr lang="en-US" smtClean="0"/>
              <a:t>4/27/2020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AD4BC8-FE55-4940-B596-A3C702A1836C}" type="slidenum">
              <a:rPr lang="en-US" smtClean="0"/>
              <a:t>‹#›</a:t>
            </a:fld>
            <a:endParaRPr lang="en-US"/>
          </a:p>
        </p:txBody>
      </p:sp>
    </p:spTree>
    <p:extLst>
      <p:ext uri="{BB962C8B-B14F-4D97-AF65-F5344CB8AC3E}">
        <p14:creationId xmlns:p14="http://schemas.microsoft.com/office/powerpoint/2010/main" val="40756928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BED6698-15E4-4BCB-92EB-B8A974721315}" type="datetimeFigureOut">
              <a:rPr lang="en-US" smtClean="0"/>
              <a:t>4/27/2020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AD4BC8-FE55-4940-B596-A3C702A1836C}" type="slidenum">
              <a:rPr lang="en-US" smtClean="0"/>
              <a:t>‹#›</a:t>
            </a:fld>
            <a:endParaRPr lang="en-US"/>
          </a:p>
        </p:txBody>
      </p:sp>
    </p:spTree>
    <p:extLst>
      <p:ext uri="{BB962C8B-B14F-4D97-AF65-F5344CB8AC3E}">
        <p14:creationId xmlns:p14="http://schemas.microsoft.com/office/powerpoint/2010/main" val="18634323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BED6698-15E4-4BCB-92EB-B8A974721315}" type="datetimeFigureOut">
              <a:rPr lang="en-US" smtClean="0"/>
              <a:t>4/27/2020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AD4BC8-FE55-4940-B596-A3C702A1836C}" type="slidenum">
              <a:rPr lang="en-US" smtClean="0"/>
              <a:t>‹#›</a:t>
            </a:fld>
            <a:endParaRPr lang="en-US"/>
          </a:p>
        </p:txBody>
      </p:sp>
    </p:spTree>
    <p:extLst>
      <p:ext uri="{BB962C8B-B14F-4D97-AF65-F5344CB8AC3E}">
        <p14:creationId xmlns:p14="http://schemas.microsoft.com/office/powerpoint/2010/main" val="21323811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BED6698-15E4-4BCB-92EB-B8A974721315}" type="datetimeFigureOut">
              <a:rPr lang="en-US" smtClean="0"/>
              <a:t>4/27/2020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AD4BC8-FE55-4940-B596-A3C702A1836C}" type="slidenum">
              <a:rPr lang="en-US" smtClean="0"/>
              <a:t>‹#›</a:t>
            </a:fld>
            <a:endParaRPr lang="en-US"/>
          </a:p>
        </p:txBody>
      </p:sp>
    </p:spTree>
    <p:extLst>
      <p:ext uri="{BB962C8B-B14F-4D97-AF65-F5344CB8AC3E}">
        <p14:creationId xmlns:p14="http://schemas.microsoft.com/office/powerpoint/2010/main" val="23801222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BED6698-15E4-4BCB-92EB-B8A974721315}" type="datetimeFigureOut">
              <a:rPr lang="en-US" smtClean="0"/>
              <a:t>4/27/2020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AD4BC8-FE55-4940-B596-A3C702A1836C}" type="slidenum">
              <a:rPr lang="en-US" smtClean="0"/>
              <a:t>‹#›</a:t>
            </a:fld>
            <a:endParaRPr lang="en-US"/>
          </a:p>
        </p:txBody>
      </p:sp>
    </p:spTree>
    <p:extLst>
      <p:ext uri="{BB962C8B-B14F-4D97-AF65-F5344CB8AC3E}">
        <p14:creationId xmlns:p14="http://schemas.microsoft.com/office/powerpoint/2010/main" val="41030777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BED6698-15E4-4BCB-92EB-B8A974721315}" type="datetimeFigureOut">
              <a:rPr lang="en-US" smtClean="0"/>
              <a:t>4/27/2020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AD4BC8-FE55-4940-B596-A3C702A1836C}" type="slidenum">
              <a:rPr lang="en-US" smtClean="0"/>
              <a:t>‹#›</a:t>
            </a:fld>
            <a:endParaRPr lang="en-US"/>
          </a:p>
        </p:txBody>
      </p:sp>
    </p:spTree>
    <p:extLst>
      <p:ext uri="{BB962C8B-B14F-4D97-AF65-F5344CB8AC3E}">
        <p14:creationId xmlns:p14="http://schemas.microsoft.com/office/powerpoint/2010/main" val="413159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BED6698-15E4-4BCB-92EB-B8A974721315}" type="datetimeFigureOut">
              <a:rPr lang="en-US" smtClean="0"/>
              <a:t>4/27/2020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AD4BC8-FE55-4940-B596-A3C702A1836C}" type="slidenum">
              <a:rPr lang="en-US" smtClean="0"/>
              <a:t>‹#›</a:t>
            </a:fld>
            <a:endParaRPr lang="en-US"/>
          </a:p>
        </p:txBody>
      </p:sp>
    </p:spTree>
    <p:extLst>
      <p:ext uri="{BB962C8B-B14F-4D97-AF65-F5344CB8AC3E}">
        <p14:creationId xmlns:p14="http://schemas.microsoft.com/office/powerpoint/2010/main" val="17056925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ED6698-15E4-4BCB-92EB-B8A974721315}" type="datetimeFigureOut">
              <a:rPr lang="en-US" smtClean="0"/>
              <a:t>4/27/2020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AD4BC8-FE55-4940-B596-A3C702A1836C}" type="slidenum">
              <a:rPr lang="en-US" smtClean="0"/>
              <a:t>‹#›</a:t>
            </a:fld>
            <a:endParaRPr lang="en-US"/>
          </a:p>
        </p:txBody>
      </p:sp>
    </p:spTree>
    <p:extLst>
      <p:ext uri="{BB962C8B-B14F-4D97-AF65-F5344CB8AC3E}">
        <p14:creationId xmlns:p14="http://schemas.microsoft.com/office/powerpoint/2010/main" val="33693489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BED6698-15E4-4BCB-92EB-B8A974721315}" type="datetimeFigureOut">
              <a:rPr lang="en-US" smtClean="0"/>
              <a:t>4/27/2020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AD4BC8-FE55-4940-B596-A3C702A1836C}" type="slidenum">
              <a:rPr lang="en-US" smtClean="0"/>
              <a:t>‹#›</a:t>
            </a:fld>
            <a:endParaRPr lang="en-US"/>
          </a:p>
        </p:txBody>
      </p:sp>
    </p:spTree>
    <p:extLst>
      <p:ext uri="{BB962C8B-B14F-4D97-AF65-F5344CB8AC3E}">
        <p14:creationId xmlns:p14="http://schemas.microsoft.com/office/powerpoint/2010/main" val="30123552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BED6698-15E4-4BCB-92EB-B8A974721315}" type="datetimeFigureOut">
              <a:rPr lang="en-US" smtClean="0"/>
              <a:t>4/27/2020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AD4BC8-FE55-4940-B596-A3C702A1836C}" type="slidenum">
              <a:rPr lang="en-US" smtClean="0"/>
              <a:t>‹#›</a:t>
            </a:fld>
            <a:endParaRPr lang="en-US"/>
          </a:p>
        </p:txBody>
      </p:sp>
    </p:spTree>
    <p:extLst>
      <p:ext uri="{BB962C8B-B14F-4D97-AF65-F5344CB8AC3E}">
        <p14:creationId xmlns:p14="http://schemas.microsoft.com/office/powerpoint/2010/main" val="28595382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ED6698-15E4-4BCB-92EB-B8A974721315}" type="datetimeFigureOut">
              <a:rPr lang="en-US" smtClean="0"/>
              <a:t>4/27/2020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AD4BC8-FE55-4940-B596-A3C702A1836C}" type="slidenum">
              <a:rPr lang="en-US" smtClean="0"/>
              <a:t>‹#›</a:t>
            </a:fld>
            <a:endParaRPr lang="en-US"/>
          </a:p>
        </p:txBody>
      </p:sp>
    </p:spTree>
    <p:extLst>
      <p:ext uri="{BB962C8B-B14F-4D97-AF65-F5344CB8AC3E}">
        <p14:creationId xmlns:p14="http://schemas.microsoft.com/office/powerpoint/2010/main" val="32830936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image" Target="../media/image26.jpg"/></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G"/><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22.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Layout" Target="../slideLayouts/slideLayout7.xml"/><Relationship Id="rId5" Type="http://schemas.openxmlformats.org/officeDocument/2006/relationships/image" Target="../media/image50.JPG"/><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image" Target="../media/image13.JPG"/><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1470025"/>
          </a:xfrm>
        </p:spPr>
        <p:txBody>
          <a:bodyPr>
            <a:normAutofit/>
          </a:bodyPr>
          <a:lstStyle/>
          <a:p>
            <a:r>
              <a:rPr lang="en-US" sz="3200" dirty="0" smtClean="0"/>
              <a:t>Bio 4120-ekskursjonen 2019</a:t>
            </a:r>
            <a:endParaRPr lang="en-US" sz="3200" dirty="0"/>
          </a:p>
        </p:txBody>
      </p:sp>
      <p:sp>
        <p:nvSpPr>
          <p:cNvPr id="3" name="Subtitle 2"/>
          <p:cNvSpPr>
            <a:spLocks noGrp="1"/>
          </p:cNvSpPr>
          <p:nvPr>
            <p:ph type="subTitle" idx="1"/>
          </p:nvPr>
        </p:nvSpPr>
        <p:spPr>
          <a:xfrm>
            <a:off x="-6506" y="1657350"/>
            <a:ext cx="2915816" cy="5200650"/>
          </a:xfrm>
        </p:spPr>
        <p:txBody>
          <a:bodyPr>
            <a:normAutofit lnSpcReduction="10000"/>
          </a:bodyPr>
          <a:lstStyle/>
          <a:p>
            <a:r>
              <a:rPr lang="en-US" sz="2400" dirty="0" err="1" smtClean="0">
                <a:solidFill>
                  <a:schemeClr val="tx1"/>
                </a:solidFill>
              </a:rPr>
              <a:t>Avreise</a:t>
            </a:r>
            <a:r>
              <a:rPr lang="en-US" sz="2400" dirty="0" smtClean="0">
                <a:solidFill>
                  <a:schemeClr val="tx1"/>
                </a:solidFill>
              </a:rPr>
              <a:t> </a:t>
            </a:r>
            <a:r>
              <a:rPr lang="en-US" sz="2400" dirty="0" err="1" smtClean="0">
                <a:solidFill>
                  <a:schemeClr val="tx1"/>
                </a:solidFill>
              </a:rPr>
              <a:t>fra</a:t>
            </a:r>
            <a:r>
              <a:rPr lang="en-US" sz="2400" dirty="0" smtClean="0">
                <a:solidFill>
                  <a:schemeClr val="tx1"/>
                </a:solidFill>
              </a:rPr>
              <a:t> Oslo:</a:t>
            </a:r>
          </a:p>
          <a:p>
            <a:r>
              <a:rPr lang="en-US" sz="2000" dirty="0" smtClean="0">
                <a:solidFill>
                  <a:schemeClr val="tx1"/>
                </a:solidFill>
              </a:rPr>
              <a:t> </a:t>
            </a:r>
            <a:r>
              <a:rPr lang="en-US" sz="2000" dirty="0" err="1" smtClean="0">
                <a:solidFill>
                  <a:schemeClr val="tx1"/>
                </a:solidFill>
              </a:rPr>
              <a:t>mandag</a:t>
            </a:r>
            <a:r>
              <a:rPr lang="en-US" sz="2000" dirty="0" smtClean="0">
                <a:solidFill>
                  <a:schemeClr val="tx1"/>
                </a:solidFill>
              </a:rPr>
              <a:t> 22. </a:t>
            </a:r>
            <a:r>
              <a:rPr lang="en-US" sz="2000" dirty="0" err="1" smtClean="0">
                <a:solidFill>
                  <a:schemeClr val="tx1"/>
                </a:solidFill>
              </a:rPr>
              <a:t>juni</a:t>
            </a:r>
            <a:endParaRPr lang="en-US" sz="2000" dirty="0" smtClean="0">
              <a:solidFill>
                <a:schemeClr val="tx1"/>
              </a:solidFill>
            </a:endParaRPr>
          </a:p>
          <a:p>
            <a:r>
              <a:rPr lang="en-US" sz="2000" dirty="0" smtClean="0">
                <a:solidFill>
                  <a:schemeClr val="tx1"/>
                </a:solidFill>
              </a:rPr>
              <a:t>08:00 </a:t>
            </a:r>
            <a:r>
              <a:rPr lang="en-US" sz="2000" dirty="0" err="1" smtClean="0">
                <a:solidFill>
                  <a:schemeClr val="tx1"/>
                </a:solidFill>
              </a:rPr>
              <a:t>fra</a:t>
            </a:r>
            <a:r>
              <a:rPr lang="en-US" sz="2000" dirty="0" smtClean="0">
                <a:solidFill>
                  <a:schemeClr val="tx1"/>
                </a:solidFill>
              </a:rPr>
              <a:t> NHM</a:t>
            </a:r>
          </a:p>
          <a:p>
            <a:endParaRPr lang="en-US" sz="2000" dirty="0">
              <a:solidFill>
                <a:srgbClr val="FF0000"/>
              </a:solidFill>
            </a:endParaRPr>
          </a:p>
          <a:p>
            <a:r>
              <a:rPr lang="en-US" sz="2400" dirty="0" err="1" smtClean="0">
                <a:solidFill>
                  <a:schemeClr val="tx1"/>
                </a:solidFill>
              </a:rPr>
              <a:t>Overnattingsstedene</a:t>
            </a:r>
            <a:r>
              <a:rPr lang="en-US" sz="2400" dirty="0" smtClean="0">
                <a:solidFill>
                  <a:schemeClr val="tx1"/>
                </a:solidFill>
              </a:rPr>
              <a:t>:</a:t>
            </a:r>
          </a:p>
          <a:p>
            <a:r>
              <a:rPr lang="en-US" sz="2000" dirty="0" smtClean="0">
                <a:solidFill>
                  <a:schemeClr val="tx1"/>
                </a:solidFill>
              </a:rPr>
              <a:t>Grimsbu </a:t>
            </a:r>
            <a:r>
              <a:rPr lang="en-US" sz="2000" dirty="0" err="1" smtClean="0">
                <a:solidFill>
                  <a:schemeClr val="tx1"/>
                </a:solidFill>
              </a:rPr>
              <a:t>turistsenter</a:t>
            </a:r>
            <a:endParaRPr lang="en-US" sz="2000" dirty="0" smtClean="0">
              <a:solidFill>
                <a:schemeClr val="tx1"/>
              </a:solidFill>
            </a:endParaRPr>
          </a:p>
          <a:p>
            <a:r>
              <a:rPr lang="en-US" sz="2000" dirty="0" smtClean="0">
                <a:solidFill>
                  <a:schemeClr val="tx1"/>
                </a:solidFill>
              </a:rPr>
              <a:t>Juvasshytta</a:t>
            </a:r>
            <a:endParaRPr lang="en-US" sz="2000" dirty="0">
              <a:solidFill>
                <a:schemeClr val="tx1"/>
              </a:solidFill>
            </a:endParaRPr>
          </a:p>
          <a:p>
            <a:r>
              <a:rPr lang="en-US" sz="2000" dirty="0" smtClean="0">
                <a:solidFill>
                  <a:schemeClr val="tx1"/>
                </a:solidFill>
              </a:rPr>
              <a:t> Turtagrø </a:t>
            </a:r>
          </a:p>
          <a:p>
            <a:r>
              <a:rPr lang="en-US" sz="2000" dirty="0" err="1">
                <a:solidFill>
                  <a:schemeClr val="tx1"/>
                </a:solidFill>
              </a:rPr>
              <a:t>Myrkdalen</a:t>
            </a:r>
            <a:r>
              <a:rPr lang="en-US" sz="2000" dirty="0">
                <a:solidFill>
                  <a:schemeClr val="tx1"/>
                </a:solidFill>
              </a:rPr>
              <a:t> </a:t>
            </a:r>
            <a:r>
              <a:rPr lang="en-US" sz="2000" dirty="0" smtClean="0">
                <a:solidFill>
                  <a:schemeClr val="tx1"/>
                </a:solidFill>
              </a:rPr>
              <a:t>Hotel</a:t>
            </a:r>
          </a:p>
          <a:p>
            <a:r>
              <a:rPr lang="en-US" sz="2000" dirty="0" smtClean="0">
                <a:solidFill>
                  <a:schemeClr val="tx1"/>
                </a:solidFill>
              </a:rPr>
              <a:t>Lygra </a:t>
            </a:r>
            <a:r>
              <a:rPr lang="en-US" sz="2000" dirty="0" err="1" smtClean="0">
                <a:solidFill>
                  <a:schemeClr val="tx1"/>
                </a:solidFill>
              </a:rPr>
              <a:t>Gjestegård</a:t>
            </a:r>
            <a:endParaRPr lang="en-US" sz="2000" dirty="0" smtClean="0">
              <a:solidFill>
                <a:schemeClr val="tx1"/>
              </a:solidFill>
            </a:endParaRPr>
          </a:p>
          <a:p>
            <a:endParaRPr lang="en-US" sz="2000" dirty="0">
              <a:solidFill>
                <a:schemeClr val="tx1"/>
              </a:solidFill>
            </a:endParaRPr>
          </a:p>
          <a:p>
            <a:r>
              <a:rPr lang="en-US" sz="2400" dirty="0" err="1" smtClean="0">
                <a:solidFill>
                  <a:schemeClr val="tx1"/>
                </a:solidFill>
              </a:rPr>
              <a:t>Tilbake</a:t>
            </a:r>
            <a:r>
              <a:rPr lang="en-US" sz="2400" dirty="0" smtClean="0">
                <a:solidFill>
                  <a:schemeClr val="tx1"/>
                </a:solidFill>
              </a:rPr>
              <a:t> </a:t>
            </a:r>
            <a:r>
              <a:rPr lang="en-US" sz="2400" dirty="0" err="1">
                <a:solidFill>
                  <a:schemeClr val="tx1"/>
                </a:solidFill>
              </a:rPr>
              <a:t>i</a:t>
            </a:r>
            <a:r>
              <a:rPr lang="en-US" sz="2400" dirty="0" smtClean="0">
                <a:solidFill>
                  <a:schemeClr val="tx1"/>
                </a:solidFill>
              </a:rPr>
              <a:t> Oslo:</a:t>
            </a:r>
          </a:p>
          <a:p>
            <a:r>
              <a:rPr lang="en-US" sz="2000" dirty="0" err="1" smtClean="0">
                <a:solidFill>
                  <a:schemeClr val="tx1"/>
                </a:solidFill>
              </a:rPr>
              <a:t>Lørdag</a:t>
            </a:r>
            <a:r>
              <a:rPr lang="en-US" sz="2000" dirty="0" smtClean="0">
                <a:solidFill>
                  <a:schemeClr val="tx1"/>
                </a:solidFill>
              </a:rPr>
              <a:t> 27. </a:t>
            </a:r>
            <a:r>
              <a:rPr lang="en-US" sz="2000" dirty="0" err="1" smtClean="0">
                <a:solidFill>
                  <a:schemeClr val="tx1"/>
                </a:solidFill>
              </a:rPr>
              <a:t>juni</a:t>
            </a:r>
            <a:r>
              <a:rPr lang="en-US" sz="2000" dirty="0" smtClean="0">
                <a:solidFill>
                  <a:schemeClr val="tx1"/>
                </a:solidFill>
              </a:rPr>
              <a:t>,</a:t>
            </a:r>
          </a:p>
          <a:p>
            <a:r>
              <a:rPr lang="en-US" sz="2000" dirty="0" smtClean="0">
                <a:solidFill>
                  <a:schemeClr val="tx1"/>
                </a:solidFill>
              </a:rPr>
              <a:t>Ca. 21:00 Oslo S</a:t>
            </a:r>
          </a:p>
        </p:txBody>
      </p:sp>
      <p:sp>
        <p:nvSpPr>
          <p:cNvPr id="4" name="TextBox 3"/>
          <p:cNvSpPr txBox="1"/>
          <p:nvPr/>
        </p:nvSpPr>
        <p:spPr>
          <a:xfrm rot="20573469">
            <a:off x="5013082" y="5654281"/>
            <a:ext cx="3888432" cy="646331"/>
          </a:xfrm>
          <a:prstGeom prst="rect">
            <a:avLst/>
          </a:prstGeom>
          <a:noFill/>
        </p:spPr>
        <p:txBody>
          <a:bodyPr wrap="square" rtlCol="0">
            <a:spAutoFit/>
          </a:bodyPr>
          <a:lstStyle/>
          <a:p>
            <a:r>
              <a:rPr lang="nb-NO" i="1" dirty="0" smtClean="0">
                <a:solidFill>
                  <a:srgbClr val="FF0000"/>
                </a:solidFill>
              </a:rPr>
              <a:t>Plan B , tilpasset </a:t>
            </a:r>
            <a:r>
              <a:rPr lang="nb-NO" i="1" dirty="0" err="1" smtClean="0">
                <a:solidFill>
                  <a:srgbClr val="FF0000"/>
                </a:solidFill>
              </a:rPr>
              <a:t>corona</a:t>
            </a:r>
            <a:r>
              <a:rPr lang="nb-NO" i="1" dirty="0" smtClean="0">
                <a:solidFill>
                  <a:srgbClr val="FF0000"/>
                </a:solidFill>
              </a:rPr>
              <a:t>-restriksjoner, er ikke urealistisk (2020)</a:t>
            </a:r>
            <a:endParaRPr lang="nb-NO" i="1" dirty="0">
              <a:solidFill>
                <a:srgbClr val="FF0000"/>
              </a:solidFill>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843808" y="1506545"/>
            <a:ext cx="6169025" cy="3843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3"/>
          <p:cNvSpPr txBox="1"/>
          <p:nvPr/>
        </p:nvSpPr>
        <p:spPr>
          <a:xfrm rot="20573469">
            <a:off x="2627785" y="5654006"/>
            <a:ext cx="3888432" cy="646331"/>
          </a:xfrm>
          <a:prstGeom prst="rect">
            <a:avLst/>
          </a:prstGeom>
          <a:noFill/>
        </p:spPr>
        <p:txBody>
          <a:bodyPr wrap="square" rtlCol="0">
            <a:spAutoFit/>
          </a:bodyPr>
          <a:lstStyle/>
          <a:p>
            <a:r>
              <a:rPr lang="nb-NO" i="1" dirty="0" smtClean="0">
                <a:solidFill>
                  <a:srgbClr val="FF0000"/>
                </a:solidFill>
              </a:rPr>
              <a:t>Små justeringer etter forholdene må påregnes (2019)</a:t>
            </a:r>
            <a:endParaRPr lang="nb-NO" i="1" dirty="0">
              <a:solidFill>
                <a:srgbClr val="FF0000"/>
              </a:solidFill>
            </a:endParaRPr>
          </a:p>
        </p:txBody>
      </p:sp>
    </p:spTree>
    <p:extLst>
      <p:ext uri="{BB962C8B-B14F-4D97-AF65-F5344CB8AC3E}">
        <p14:creationId xmlns:p14="http://schemas.microsoft.com/office/powerpoint/2010/main" val="325124212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Bild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9592" y="499365"/>
            <a:ext cx="4098202" cy="3073651"/>
          </a:xfrm>
          <a:prstGeom prst="rect">
            <a:avLst/>
          </a:prstGeom>
        </p:spPr>
      </p:pic>
      <p:sp>
        <p:nvSpPr>
          <p:cNvPr id="9" name="TekstSylinder 8"/>
          <p:cNvSpPr txBox="1"/>
          <p:nvPr/>
        </p:nvSpPr>
        <p:spPr>
          <a:xfrm>
            <a:off x="6120954" y="-1"/>
            <a:ext cx="1901483" cy="523220"/>
          </a:xfrm>
          <a:prstGeom prst="rect">
            <a:avLst/>
          </a:prstGeom>
          <a:noFill/>
        </p:spPr>
        <p:txBody>
          <a:bodyPr wrap="none" rtlCol="0">
            <a:spAutoFit/>
          </a:bodyPr>
          <a:lstStyle/>
          <a:p>
            <a:r>
              <a:rPr lang="nb-NO" sz="2800" i="1" dirty="0" smtClean="0">
                <a:solidFill>
                  <a:schemeClr val="bg1"/>
                </a:solidFill>
              </a:rPr>
              <a:t>Grimsmoen</a:t>
            </a:r>
            <a:endParaRPr lang="nb-NO" sz="2800" i="1" dirty="0">
              <a:solidFill>
                <a:schemeClr val="bg1"/>
              </a:solidFill>
            </a:endParaRPr>
          </a:p>
        </p:txBody>
      </p:sp>
    </p:spTree>
    <p:extLst>
      <p:ext uri="{BB962C8B-B14F-4D97-AF65-F5344CB8AC3E}">
        <p14:creationId xmlns:p14="http://schemas.microsoft.com/office/powerpoint/2010/main" val="224975308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kstSylinder 2"/>
          <p:cNvSpPr txBox="1"/>
          <p:nvPr/>
        </p:nvSpPr>
        <p:spPr>
          <a:xfrm>
            <a:off x="7005851" y="1223174"/>
            <a:ext cx="2138149" cy="523220"/>
          </a:xfrm>
          <a:prstGeom prst="rect">
            <a:avLst/>
          </a:prstGeom>
          <a:noFill/>
        </p:spPr>
        <p:txBody>
          <a:bodyPr wrap="none" rtlCol="0">
            <a:spAutoFit/>
          </a:bodyPr>
          <a:lstStyle/>
          <a:p>
            <a:r>
              <a:rPr lang="nb-NO" sz="2800" dirty="0" err="1" smtClean="0">
                <a:solidFill>
                  <a:schemeClr val="bg1"/>
                </a:solidFill>
              </a:rPr>
              <a:t>Mesetermyre</a:t>
            </a:r>
            <a:endParaRPr lang="nb-NO" sz="2800" dirty="0">
              <a:solidFill>
                <a:schemeClr val="bg1"/>
              </a:solidFill>
            </a:endParaRPr>
          </a:p>
        </p:txBody>
      </p:sp>
    </p:spTree>
    <p:extLst>
      <p:ext uri="{BB962C8B-B14F-4D97-AF65-F5344CB8AC3E}">
        <p14:creationId xmlns:p14="http://schemas.microsoft.com/office/powerpoint/2010/main" val="12737149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Bild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43600" y="836712"/>
            <a:ext cx="2427734" cy="3236979"/>
          </a:xfrm>
          <a:prstGeom prst="rect">
            <a:avLst/>
          </a:prstGeom>
        </p:spPr>
      </p:pic>
    </p:spTree>
    <p:extLst>
      <p:ext uri="{BB962C8B-B14F-4D97-AF65-F5344CB8AC3E}">
        <p14:creationId xmlns:p14="http://schemas.microsoft.com/office/powerpoint/2010/main" val="417584198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0" y="-794"/>
            <a:ext cx="9141996" cy="6856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Bild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6" y="11493"/>
            <a:ext cx="2331906" cy="1551778"/>
          </a:xfrm>
          <a:prstGeom prst="rect">
            <a:avLst/>
          </a:prstGeom>
        </p:spPr>
      </p:pic>
      <p:pic>
        <p:nvPicPr>
          <p:cNvPr id="4" name="Bild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88225" y="5197655"/>
            <a:ext cx="2555776" cy="1658049"/>
          </a:xfrm>
          <a:prstGeom prst="rect">
            <a:avLst/>
          </a:prstGeom>
        </p:spPr>
      </p:pic>
      <p:sp>
        <p:nvSpPr>
          <p:cNvPr id="2" name="TekstSylinder 1"/>
          <p:cNvSpPr txBox="1"/>
          <p:nvPr/>
        </p:nvSpPr>
        <p:spPr>
          <a:xfrm>
            <a:off x="7234401" y="188640"/>
            <a:ext cx="1863202" cy="523220"/>
          </a:xfrm>
          <a:prstGeom prst="rect">
            <a:avLst/>
          </a:prstGeom>
          <a:noFill/>
        </p:spPr>
        <p:txBody>
          <a:bodyPr wrap="none" rtlCol="0">
            <a:spAutoFit/>
          </a:bodyPr>
          <a:lstStyle/>
          <a:p>
            <a:r>
              <a:rPr lang="nb-NO" sz="2800" i="1" dirty="0" smtClean="0">
                <a:solidFill>
                  <a:schemeClr val="bg1"/>
                </a:solidFill>
              </a:rPr>
              <a:t>Juvasshytta</a:t>
            </a:r>
            <a:endParaRPr lang="nb-NO" sz="2800" i="1" dirty="0">
              <a:solidFill>
                <a:schemeClr val="bg1"/>
              </a:solidFill>
            </a:endParaRPr>
          </a:p>
        </p:txBody>
      </p:sp>
      <p:sp>
        <p:nvSpPr>
          <p:cNvPr id="5" name="TekstSylinder 4"/>
          <p:cNvSpPr txBox="1"/>
          <p:nvPr/>
        </p:nvSpPr>
        <p:spPr>
          <a:xfrm>
            <a:off x="0" y="6488668"/>
            <a:ext cx="1576522" cy="338554"/>
          </a:xfrm>
          <a:prstGeom prst="rect">
            <a:avLst/>
          </a:prstGeom>
          <a:noFill/>
        </p:spPr>
        <p:txBody>
          <a:bodyPr wrap="none" rtlCol="0">
            <a:spAutoFit/>
          </a:bodyPr>
          <a:lstStyle/>
          <a:p>
            <a:r>
              <a:rPr lang="nb-NO" sz="1600" dirty="0" smtClean="0">
                <a:solidFill>
                  <a:schemeClr val="bg1"/>
                </a:solidFill>
              </a:rPr>
              <a:t>Fort: Juvasshytta</a:t>
            </a:r>
            <a:endParaRPr lang="nb-NO" sz="1600" dirty="0">
              <a:solidFill>
                <a:schemeClr val="bg1"/>
              </a:solidFill>
            </a:endParaRPr>
          </a:p>
        </p:txBody>
      </p:sp>
    </p:spTree>
    <p:extLst>
      <p:ext uri="{BB962C8B-B14F-4D97-AF65-F5344CB8AC3E}">
        <p14:creationId xmlns:p14="http://schemas.microsoft.com/office/powerpoint/2010/main" val="322274842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347048" cy="1143000"/>
          </a:xfrm>
        </p:spPr>
        <p:txBody>
          <a:bodyPr>
            <a:normAutofit/>
          </a:bodyPr>
          <a:lstStyle/>
          <a:p>
            <a:pPr algn="l"/>
            <a:r>
              <a:rPr lang="en-US" sz="1800" b="1" dirty="0"/>
              <a:t>DAG </a:t>
            </a:r>
            <a:r>
              <a:rPr lang="en-US" sz="1800" b="1" dirty="0" smtClean="0"/>
              <a:t>3. </a:t>
            </a:r>
            <a:r>
              <a:rPr lang="en-US" sz="1800" b="1" dirty="0" err="1"/>
              <a:t>Onsdag</a:t>
            </a:r>
            <a:r>
              <a:rPr lang="en-US" sz="1800" b="1" dirty="0"/>
              <a:t> </a:t>
            </a:r>
            <a:r>
              <a:rPr lang="en-US" sz="1800" b="1" dirty="0" smtClean="0"/>
              <a:t>24. </a:t>
            </a:r>
            <a:r>
              <a:rPr lang="en-US" sz="1800" b="1" dirty="0" err="1" smtClean="0"/>
              <a:t>juni</a:t>
            </a:r>
            <a:r>
              <a:rPr lang="en-US" sz="1800" dirty="0" smtClean="0"/>
              <a:t>: Juvasshytta – </a:t>
            </a:r>
            <a:r>
              <a:rPr lang="en-US" sz="1800" dirty="0"/>
              <a:t>Turtagrø</a:t>
            </a:r>
            <a:r>
              <a:rPr lang="en-US" sz="1800" dirty="0" smtClean="0"/>
              <a:t/>
            </a:r>
            <a:br>
              <a:rPr lang="en-US" sz="1800" dirty="0" smtClean="0"/>
            </a:br>
            <a:r>
              <a:rPr lang="en-US" sz="1800" dirty="0" smtClean="0"/>
              <a:t/>
            </a:r>
            <a:br>
              <a:rPr lang="en-US" sz="1800" dirty="0" smtClean="0"/>
            </a:br>
            <a:r>
              <a:rPr lang="en-US" sz="1800" dirty="0" smtClean="0"/>
              <a:t>100 km </a:t>
            </a:r>
            <a:r>
              <a:rPr lang="en-US" sz="1800" dirty="0" err="1" smtClean="0"/>
              <a:t>i</a:t>
            </a:r>
            <a:r>
              <a:rPr lang="en-US" sz="1800" dirty="0" smtClean="0"/>
              <a:t> buss; 2t 30 min </a:t>
            </a:r>
            <a:r>
              <a:rPr lang="en-US" sz="1800" dirty="0" err="1" smtClean="0"/>
              <a:t>kjøretid</a:t>
            </a:r>
            <a:r>
              <a:rPr lang="en-US" sz="1800" dirty="0" smtClean="0"/>
              <a:t> (med </a:t>
            </a:r>
            <a:r>
              <a:rPr lang="en-US" sz="1800" dirty="0" err="1" smtClean="0"/>
              <a:t>Leirdalen</a:t>
            </a:r>
            <a:r>
              <a:rPr lang="en-US" sz="1800" dirty="0" smtClean="0"/>
              <a:t> inn </a:t>
            </a:r>
            <a:r>
              <a:rPr lang="en-US" sz="1800" dirty="0" err="1" smtClean="0"/>
              <a:t>til</a:t>
            </a:r>
            <a:r>
              <a:rPr lang="en-US" sz="1800" dirty="0" smtClean="0"/>
              <a:t> </a:t>
            </a:r>
            <a:r>
              <a:rPr lang="en-US" sz="1800" dirty="0" err="1" smtClean="0"/>
              <a:t>Storbreen</a:t>
            </a:r>
            <a:r>
              <a:rPr lang="en-US" sz="1800" dirty="0" smtClean="0"/>
              <a:t>)</a:t>
            </a:r>
            <a:endParaRPr lang="en-US" sz="1800" dirty="0"/>
          </a:p>
        </p:txBody>
      </p:sp>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l="9879" r="2888"/>
          <a:stretch/>
        </p:blipFill>
        <p:spPr>
          <a:xfrm>
            <a:off x="-25132" y="2129187"/>
            <a:ext cx="6757372" cy="4728813"/>
          </a:xfrm>
        </p:spPr>
      </p:pic>
      <p:graphicFrame>
        <p:nvGraphicFramePr>
          <p:cNvPr id="7" name="Table 6"/>
          <p:cNvGraphicFramePr>
            <a:graphicFrameLocks noGrp="1"/>
          </p:cNvGraphicFramePr>
          <p:nvPr>
            <p:extLst>
              <p:ext uri="{D42A27DB-BD31-4B8C-83A1-F6EECF244321}">
                <p14:modId xmlns:p14="http://schemas.microsoft.com/office/powerpoint/2010/main" val="4156346315"/>
              </p:ext>
            </p:extLst>
          </p:nvPr>
        </p:nvGraphicFramePr>
        <p:xfrm>
          <a:off x="6012160" y="4797151"/>
          <a:ext cx="3240360" cy="2060849"/>
        </p:xfrm>
        <a:graphic>
          <a:graphicData uri="http://schemas.openxmlformats.org/drawingml/2006/table">
            <a:tbl>
              <a:tblPr firstRow="1" firstCol="1" bandRow="1"/>
              <a:tblGrid>
                <a:gridCol w="3240360">
                  <a:extLst>
                    <a:ext uri="{9D8B030D-6E8A-4147-A177-3AD203B41FA5}">
                      <a16:colId xmlns:a16="http://schemas.microsoft.com/office/drawing/2014/main" val="20000"/>
                    </a:ext>
                  </a:extLst>
                </a:gridCol>
              </a:tblGrid>
              <a:tr h="234769">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000" dirty="0" err="1" smtClean="0">
                          <a:solidFill>
                            <a:srgbClr val="000000"/>
                          </a:solidFill>
                          <a:effectLst/>
                          <a:latin typeface="Arial Black" panose="020B0A04020102020204" pitchFamily="34" charset="0"/>
                          <a:ea typeface="Times New Roman"/>
                          <a:cs typeface="Times New Roman"/>
                        </a:rPr>
                        <a:t>Natur</a:t>
                      </a:r>
                      <a:r>
                        <a:rPr lang="en-US" sz="1000" dirty="0" smtClean="0">
                          <a:solidFill>
                            <a:srgbClr val="000000"/>
                          </a:solidFill>
                          <a:effectLst/>
                          <a:latin typeface="Arial Black" panose="020B0A04020102020204" pitchFamily="34" charset="0"/>
                          <a:ea typeface="Times New Roman"/>
                          <a:cs typeface="Times New Roman"/>
                        </a:rPr>
                        <a:t> og </a:t>
                      </a:r>
                      <a:r>
                        <a:rPr lang="en-US" sz="1000" dirty="0" err="1" smtClean="0">
                          <a:solidFill>
                            <a:srgbClr val="000000"/>
                          </a:solidFill>
                          <a:effectLst/>
                          <a:latin typeface="Arial Black" panose="020B0A04020102020204" pitchFamily="34" charset="0"/>
                          <a:ea typeface="Times New Roman"/>
                          <a:cs typeface="Times New Roman"/>
                        </a:rPr>
                        <a:t>landskap</a:t>
                      </a:r>
                      <a:endParaRPr lang="en-US" sz="1000" dirty="0" smtClean="0">
                        <a:effectLst/>
                        <a:latin typeface="Arial Black" panose="020B0A04020102020204" pitchFamily="34" charset="0"/>
                        <a:ea typeface="SimSun"/>
                        <a:cs typeface="Times New Roman"/>
                      </a:endParaRPr>
                    </a:p>
                  </a:txBody>
                  <a:tcPr marL="61782" marR="61782" marT="0" marB="0" anchor="b">
                    <a:lnL>
                      <a:noFill/>
                    </a:lnL>
                    <a:lnR w="12700" cap="flat" cmpd="sng" algn="ctr">
                      <a:solidFill>
                        <a:srgbClr val="000000"/>
                      </a:solidFill>
                      <a:prstDash val="solid"/>
                      <a:round/>
                      <a:headEnd type="none" w="med" len="med"/>
                      <a:tailEnd type="none" w="med" len="med"/>
                    </a:lnR>
                    <a:lnT>
                      <a:noFill/>
                    </a:lnT>
                    <a:lnB>
                      <a:noFill/>
                    </a:lnB>
                    <a:solidFill>
                      <a:schemeClr val="bg1">
                        <a:lumMod val="75000"/>
                      </a:schemeClr>
                    </a:solidFill>
                  </a:tcPr>
                </a:tc>
                <a:extLst>
                  <a:ext uri="{0D108BD9-81ED-4DB2-BD59-A6C34878D82A}">
                    <a16:rowId xmlns:a16="http://schemas.microsoft.com/office/drawing/2014/main" val="10000"/>
                  </a:ext>
                </a:extLst>
              </a:tr>
              <a:tr h="228260">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000" kern="1200" dirty="0" err="1" smtClean="0">
                          <a:solidFill>
                            <a:srgbClr val="000000"/>
                          </a:solidFill>
                          <a:effectLst/>
                          <a:latin typeface="Arial" panose="020B0604020202020204" pitchFamily="34" charset="0"/>
                          <a:ea typeface="Times New Roman"/>
                          <a:cs typeface="Arial" panose="020B0604020202020204" pitchFamily="34" charset="0"/>
                        </a:rPr>
                        <a:t>Høyalpint</a:t>
                      </a:r>
                      <a:r>
                        <a:rPr lang="en-US" sz="1000" kern="1200" dirty="0" smtClean="0">
                          <a:solidFill>
                            <a:srgbClr val="000000"/>
                          </a:solidFill>
                          <a:effectLst/>
                          <a:latin typeface="Arial" panose="020B0604020202020204" pitchFamily="34" charset="0"/>
                          <a:ea typeface="Times New Roman"/>
                          <a:cs typeface="Arial" panose="020B0604020202020204" pitchFamily="34" charset="0"/>
                        </a:rPr>
                        <a:t> m </a:t>
                      </a:r>
                      <a:r>
                        <a:rPr lang="en-US" sz="1000" kern="1200" dirty="0" err="1" smtClean="0">
                          <a:solidFill>
                            <a:srgbClr val="000000"/>
                          </a:solidFill>
                          <a:effectLst/>
                          <a:latin typeface="Arial" panose="020B0604020202020204" pitchFamily="34" charset="0"/>
                          <a:ea typeface="Times New Roman"/>
                          <a:cs typeface="Arial" panose="020B0604020202020204" pitchFamily="34" charset="0"/>
                        </a:rPr>
                        <a:t>isoppfrysingsmark</a:t>
                      </a:r>
                      <a:r>
                        <a:rPr lang="en-US" sz="1000" kern="1200" dirty="0" smtClean="0">
                          <a:solidFill>
                            <a:srgbClr val="000000"/>
                          </a:solidFill>
                          <a:effectLst/>
                          <a:latin typeface="Arial" panose="020B0604020202020204" pitchFamily="34" charset="0"/>
                          <a:ea typeface="Times New Roman"/>
                          <a:cs typeface="Arial" panose="020B0604020202020204" pitchFamily="34" charset="0"/>
                        </a:rPr>
                        <a:t> </a:t>
                      </a:r>
                      <a:endParaRPr lang="en-US" sz="1000" dirty="0" smtClean="0">
                        <a:effectLst/>
                        <a:latin typeface="Arial" panose="020B0604020202020204" pitchFamily="34" charset="0"/>
                        <a:ea typeface="SimSun"/>
                        <a:cs typeface="Arial" panose="020B0604020202020204" pitchFamily="34" charset="0"/>
                      </a:endParaRPr>
                    </a:p>
                  </a:txBody>
                  <a:tcPr marL="61782" marR="61782" marT="0" marB="0" anchor="b">
                    <a:lnL>
                      <a:noFill/>
                    </a:lnL>
                    <a:lnR w="12700" cap="flat" cmpd="sng" algn="ctr">
                      <a:solidFill>
                        <a:srgbClr val="000000"/>
                      </a:solidFill>
                      <a:prstDash val="solid"/>
                      <a:round/>
                      <a:headEnd type="none" w="med" len="med"/>
                      <a:tailEnd type="none" w="med" len="med"/>
                    </a:lnR>
                    <a:lnT>
                      <a:noFill/>
                    </a:lnT>
                    <a:lnB>
                      <a:noFill/>
                    </a:lnB>
                    <a:solidFill>
                      <a:schemeClr val="bg1">
                        <a:lumMod val="75000"/>
                      </a:schemeClr>
                    </a:solidFill>
                  </a:tcPr>
                </a:tc>
                <a:extLst>
                  <a:ext uri="{0D108BD9-81ED-4DB2-BD59-A6C34878D82A}">
                    <a16:rowId xmlns:a16="http://schemas.microsoft.com/office/drawing/2014/main" val="10001"/>
                  </a:ext>
                </a:extLst>
              </a:tr>
              <a:tr h="228260">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000" kern="1200" dirty="0" err="1" smtClean="0">
                          <a:solidFill>
                            <a:schemeClr val="tx1"/>
                          </a:solidFill>
                          <a:effectLst/>
                          <a:latin typeface="Arial" panose="020B0604020202020204" pitchFamily="34" charset="0"/>
                          <a:ea typeface="SimSun"/>
                          <a:cs typeface="Arial" panose="020B0604020202020204" pitchFamily="34" charset="0"/>
                        </a:rPr>
                        <a:t>Fjellgrashei</a:t>
                      </a:r>
                      <a:endParaRPr lang="en-US" sz="1000" kern="1200" dirty="0" smtClean="0">
                        <a:solidFill>
                          <a:schemeClr val="tx1"/>
                        </a:solidFill>
                        <a:effectLst/>
                        <a:latin typeface="Arial" panose="020B0604020202020204" pitchFamily="34" charset="0"/>
                        <a:ea typeface="SimSun"/>
                        <a:cs typeface="Arial" panose="020B0604020202020204" pitchFamily="34" charset="0"/>
                      </a:endParaRPr>
                    </a:p>
                  </a:txBody>
                  <a:tcPr marL="61782" marR="61782" marT="0" marB="0" anchor="b">
                    <a:lnL>
                      <a:noFill/>
                    </a:lnL>
                    <a:lnR w="12700" cap="flat" cmpd="sng" algn="ctr">
                      <a:solidFill>
                        <a:srgbClr val="000000"/>
                      </a:solidFill>
                      <a:prstDash val="solid"/>
                      <a:round/>
                      <a:headEnd type="none" w="med" len="med"/>
                      <a:tailEnd type="none" w="med" len="med"/>
                    </a:lnR>
                    <a:lnT>
                      <a:noFill/>
                    </a:lnT>
                    <a:lnB>
                      <a:noFill/>
                    </a:lnB>
                    <a:solidFill>
                      <a:schemeClr val="bg1">
                        <a:lumMod val="75000"/>
                      </a:schemeClr>
                    </a:solidFill>
                  </a:tcPr>
                </a:tc>
                <a:extLst>
                  <a:ext uri="{0D108BD9-81ED-4DB2-BD59-A6C34878D82A}">
                    <a16:rowId xmlns:a16="http://schemas.microsoft.com/office/drawing/2014/main" val="10002"/>
                  </a:ext>
                </a:extLst>
              </a:tr>
              <a:tr h="228260">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000" kern="1200" dirty="0" err="1" smtClean="0">
                          <a:solidFill>
                            <a:srgbClr val="000000"/>
                          </a:solidFill>
                          <a:effectLst/>
                          <a:latin typeface="Arial" panose="020B0604020202020204" pitchFamily="34" charset="0"/>
                          <a:ea typeface="Times New Roman"/>
                          <a:cs typeface="Arial" panose="020B0604020202020204" pitchFamily="34" charset="0"/>
                        </a:rPr>
                        <a:t>Storbreen</a:t>
                      </a:r>
                      <a:r>
                        <a:rPr lang="en-US" sz="1000" kern="1200" dirty="0" smtClean="0">
                          <a:solidFill>
                            <a:srgbClr val="000000"/>
                          </a:solidFill>
                          <a:effectLst/>
                          <a:latin typeface="Arial" panose="020B0604020202020204" pitchFamily="34" charset="0"/>
                          <a:ea typeface="Times New Roman"/>
                          <a:cs typeface="Arial" panose="020B0604020202020204" pitchFamily="34" charset="0"/>
                        </a:rPr>
                        <a:t>, </a:t>
                      </a:r>
                      <a:r>
                        <a:rPr lang="en-US" sz="1000" kern="1200" dirty="0" err="1" smtClean="0">
                          <a:solidFill>
                            <a:srgbClr val="000000"/>
                          </a:solidFill>
                          <a:effectLst/>
                          <a:latin typeface="Arial" panose="020B0604020202020204" pitchFamily="34" charset="0"/>
                          <a:ea typeface="Times New Roman"/>
                          <a:cs typeface="Arial" panose="020B0604020202020204" pitchFamily="34" charset="0"/>
                        </a:rPr>
                        <a:t>morenelandskap</a:t>
                      </a:r>
                      <a:r>
                        <a:rPr lang="en-US" sz="1000" kern="1200" dirty="0" smtClean="0">
                          <a:solidFill>
                            <a:srgbClr val="000000"/>
                          </a:solidFill>
                          <a:effectLst/>
                          <a:latin typeface="Arial" panose="020B0604020202020204" pitchFamily="34" charset="0"/>
                          <a:ea typeface="Times New Roman"/>
                          <a:cs typeface="Arial" panose="020B0604020202020204" pitchFamily="34" charset="0"/>
                        </a:rPr>
                        <a:t>, alder og </a:t>
                      </a:r>
                      <a:r>
                        <a:rPr lang="en-US" sz="1000" kern="1200" dirty="0" err="1" smtClean="0">
                          <a:solidFill>
                            <a:srgbClr val="000000"/>
                          </a:solidFill>
                          <a:effectLst/>
                          <a:latin typeface="Arial" panose="020B0604020202020204" pitchFamily="34" charset="0"/>
                          <a:ea typeface="Times New Roman"/>
                          <a:cs typeface="Arial" panose="020B0604020202020204" pitchFamily="34" charset="0"/>
                        </a:rPr>
                        <a:t>suksesjon</a:t>
                      </a:r>
                      <a:endParaRPr lang="en-US" sz="1000" kern="1200" dirty="0" smtClean="0">
                        <a:solidFill>
                          <a:schemeClr val="tx1"/>
                        </a:solidFill>
                        <a:effectLst/>
                        <a:latin typeface="Arial" panose="020B0604020202020204" pitchFamily="34" charset="0"/>
                        <a:ea typeface="SimSun"/>
                        <a:cs typeface="Arial" panose="020B0604020202020204" pitchFamily="34" charset="0"/>
                      </a:endParaRPr>
                    </a:p>
                  </a:txBody>
                  <a:tcPr marL="61782" marR="61782" marT="0" marB="0" anchor="b">
                    <a:lnL>
                      <a:noFill/>
                    </a:lnL>
                    <a:lnR w="12700" cap="flat" cmpd="sng" algn="ctr">
                      <a:solidFill>
                        <a:srgbClr val="000000"/>
                      </a:solidFill>
                      <a:prstDash val="solid"/>
                      <a:round/>
                      <a:headEnd type="none" w="med" len="med"/>
                      <a:tailEnd type="none" w="med" len="med"/>
                    </a:lnR>
                    <a:lnT>
                      <a:noFill/>
                    </a:lnT>
                    <a:lnB>
                      <a:noFill/>
                    </a:lnB>
                    <a:solidFill>
                      <a:schemeClr val="bg1">
                        <a:lumMod val="75000"/>
                      </a:schemeClr>
                    </a:solidFill>
                  </a:tcPr>
                </a:tc>
                <a:extLst>
                  <a:ext uri="{0D108BD9-81ED-4DB2-BD59-A6C34878D82A}">
                    <a16:rowId xmlns:a16="http://schemas.microsoft.com/office/drawing/2014/main" val="10003"/>
                  </a:ext>
                </a:extLst>
              </a:tr>
              <a:tr h="228260">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000" kern="1200" dirty="0" err="1" smtClean="0">
                          <a:solidFill>
                            <a:schemeClr val="tx1"/>
                          </a:solidFill>
                          <a:effectLst/>
                          <a:latin typeface="Arial" panose="020B0604020202020204" pitchFamily="34" charset="0"/>
                          <a:ea typeface="SimSun"/>
                          <a:cs typeface="Arial" panose="020B0604020202020204" pitchFamily="34" charset="0"/>
                        </a:rPr>
                        <a:t>Kalkfattig</a:t>
                      </a:r>
                      <a:r>
                        <a:rPr lang="en-US" sz="1000" kern="1200" dirty="0" smtClean="0">
                          <a:solidFill>
                            <a:schemeClr val="tx1"/>
                          </a:solidFill>
                          <a:effectLst/>
                          <a:latin typeface="Arial" panose="020B0604020202020204" pitchFamily="34" charset="0"/>
                          <a:ea typeface="SimSun"/>
                          <a:cs typeface="Arial" panose="020B0604020202020204" pitchFamily="34" charset="0"/>
                        </a:rPr>
                        <a:t> </a:t>
                      </a:r>
                      <a:r>
                        <a:rPr lang="en-US" sz="1000" kern="1200" dirty="0" err="1" smtClean="0">
                          <a:solidFill>
                            <a:schemeClr val="tx1"/>
                          </a:solidFill>
                          <a:effectLst/>
                          <a:latin typeface="Arial" panose="020B0604020202020204" pitchFamily="34" charset="0"/>
                          <a:ea typeface="SimSun"/>
                          <a:cs typeface="Arial" panose="020B0604020202020204" pitchFamily="34" charset="0"/>
                        </a:rPr>
                        <a:t>fjell-naturtyper</a:t>
                      </a:r>
                      <a:endParaRPr lang="en-US" sz="1000" kern="1200" dirty="0" smtClean="0">
                        <a:solidFill>
                          <a:schemeClr val="tx1"/>
                        </a:solidFill>
                        <a:effectLst/>
                        <a:latin typeface="Arial" panose="020B0604020202020204" pitchFamily="34" charset="0"/>
                        <a:ea typeface="SimSun"/>
                        <a:cs typeface="Arial" panose="020B0604020202020204" pitchFamily="34" charset="0"/>
                      </a:endParaRPr>
                    </a:p>
                  </a:txBody>
                  <a:tcPr marL="61782" marR="61782" marT="0" marB="0" anchor="b">
                    <a:lnL>
                      <a:noFill/>
                    </a:lnL>
                    <a:lnR w="12700" cap="flat" cmpd="sng" algn="ctr">
                      <a:solidFill>
                        <a:srgbClr val="000000"/>
                      </a:solidFill>
                      <a:prstDash val="solid"/>
                      <a:round/>
                      <a:headEnd type="none" w="med" len="med"/>
                      <a:tailEnd type="none" w="med" len="med"/>
                    </a:lnR>
                    <a:lnT>
                      <a:noFill/>
                    </a:lnT>
                    <a:lnB>
                      <a:noFill/>
                    </a:lnB>
                    <a:solidFill>
                      <a:schemeClr val="bg1">
                        <a:lumMod val="75000"/>
                      </a:schemeClr>
                    </a:solidFill>
                  </a:tcPr>
                </a:tc>
                <a:extLst>
                  <a:ext uri="{0D108BD9-81ED-4DB2-BD59-A6C34878D82A}">
                    <a16:rowId xmlns:a16="http://schemas.microsoft.com/office/drawing/2014/main" val="10004"/>
                  </a:ext>
                </a:extLst>
              </a:tr>
              <a:tr h="228260">
                <a:tc>
                  <a:txBody>
                    <a:bodyPr/>
                    <a:lstStyle/>
                    <a:p>
                      <a:pPr>
                        <a:lnSpc>
                          <a:spcPct val="115000"/>
                        </a:lnSpc>
                        <a:spcAft>
                          <a:spcPts val="0"/>
                        </a:spcAft>
                      </a:pPr>
                      <a:r>
                        <a:rPr lang="en-US" sz="1000" dirty="0" err="1">
                          <a:solidFill>
                            <a:srgbClr val="000000"/>
                          </a:solidFill>
                          <a:effectLst/>
                          <a:latin typeface="Arial" panose="020B0604020202020204" pitchFamily="34" charset="0"/>
                          <a:ea typeface="Times New Roman"/>
                          <a:cs typeface="Arial" panose="020B0604020202020204" pitchFamily="34" charset="0"/>
                        </a:rPr>
                        <a:t>Kalkrikt</a:t>
                      </a:r>
                      <a:r>
                        <a:rPr lang="en-US" sz="1000" dirty="0">
                          <a:solidFill>
                            <a:srgbClr val="000000"/>
                          </a:solidFill>
                          <a:effectLst/>
                          <a:latin typeface="Arial" panose="020B0604020202020204" pitchFamily="34" charset="0"/>
                          <a:ea typeface="Times New Roman"/>
                          <a:cs typeface="Arial" panose="020B0604020202020204" pitchFamily="34" charset="0"/>
                        </a:rPr>
                        <a:t>, karst</a:t>
                      </a:r>
                      <a:endParaRPr lang="en-US" sz="1000" dirty="0">
                        <a:effectLst/>
                        <a:latin typeface="Arial" panose="020B0604020202020204" pitchFamily="34" charset="0"/>
                        <a:ea typeface="SimSun"/>
                        <a:cs typeface="Arial" panose="020B0604020202020204" pitchFamily="34" charset="0"/>
                      </a:endParaRPr>
                    </a:p>
                  </a:txBody>
                  <a:tcPr marL="61782" marR="61782" marT="0" marB="0" anchor="b">
                    <a:lnL>
                      <a:noFill/>
                    </a:lnL>
                    <a:lnR w="12700" cap="flat" cmpd="sng" algn="ctr">
                      <a:solidFill>
                        <a:srgbClr val="000000"/>
                      </a:solidFill>
                      <a:prstDash val="solid"/>
                      <a:round/>
                      <a:headEnd type="none" w="med" len="med"/>
                      <a:tailEnd type="none" w="med" len="med"/>
                    </a:lnR>
                    <a:lnT>
                      <a:noFill/>
                    </a:lnT>
                    <a:lnB>
                      <a:noFill/>
                    </a:lnB>
                    <a:solidFill>
                      <a:schemeClr val="bg1">
                        <a:lumMod val="75000"/>
                      </a:schemeClr>
                    </a:solidFill>
                  </a:tcPr>
                </a:tc>
                <a:extLst>
                  <a:ext uri="{0D108BD9-81ED-4DB2-BD59-A6C34878D82A}">
                    <a16:rowId xmlns:a16="http://schemas.microsoft.com/office/drawing/2014/main" val="10005"/>
                  </a:ext>
                </a:extLst>
              </a:tr>
              <a:tr h="228260">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000" dirty="0" err="1" smtClean="0">
                          <a:solidFill>
                            <a:srgbClr val="000000"/>
                          </a:solidFill>
                          <a:effectLst/>
                          <a:latin typeface="Arial" panose="020B0604020202020204" pitchFamily="34" charset="0"/>
                          <a:ea typeface="Times New Roman"/>
                          <a:cs typeface="Arial" panose="020B0604020202020204" pitchFamily="34" charset="0"/>
                        </a:rPr>
                        <a:t>Kulturlandskap</a:t>
                      </a:r>
                      <a:endParaRPr lang="en-US" sz="1000" dirty="0" smtClean="0">
                        <a:effectLst/>
                        <a:latin typeface="Arial" panose="020B0604020202020204" pitchFamily="34" charset="0"/>
                        <a:ea typeface="SimSun"/>
                        <a:cs typeface="Arial" panose="020B0604020202020204" pitchFamily="34" charset="0"/>
                      </a:endParaRPr>
                    </a:p>
                  </a:txBody>
                  <a:tcPr marL="61782" marR="61782" marT="0" marB="0" anchor="b">
                    <a:lnL>
                      <a:noFill/>
                    </a:lnL>
                    <a:lnR w="12700" cap="flat" cmpd="sng" algn="ctr">
                      <a:solidFill>
                        <a:srgbClr val="000000"/>
                      </a:solidFill>
                      <a:prstDash val="solid"/>
                      <a:round/>
                      <a:headEnd type="none" w="med" len="med"/>
                      <a:tailEnd type="none" w="med" len="med"/>
                    </a:lnR>
                    <a:lnT>
                      <a:noFill/>
                    </a:lnT>
                    <a:lnB>
                      <a:noFill/>
                    </a:lnB>
                    <a:solidFill>
                      <a:schemeClr val="bg1">
                        <a:lumMod val="75000"/>
                      </a:schemeClr>
                    </a:solidFill>
                  </a:tcPr>
                </a:tc>
                <a:extLst>
                  <a:ext uri="{0D108BD9-81ED-4DB2-BD59-A6C34878D82A}">
                    <a16:rowId xmlns:a16="http://schemas.microsoft.com/office/drawing/2014/main" val="10006"/>
                  </a:ext>
                </a:extLst>
              </a:tr>
              <a:tr h="228260">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000" dirty="0" err="1" smtClean="0">
                          <a:solidFill>
                            <a:srgbClr val="000000"/>
                          </a:solidFill>
                          <a:effectLst/>
                          <a:latin typeface="Arial" panose="020B0604020202020204" pitchFamily="34" charset="0"/>
                          <a:ea typeface="Times New Roman"/>
                          <a:cs typeface="Arial" panose="020B0604020202020204" pitchFamily="34" charset="0"/>
                        </a:rPr>
                        <a:t>Utsikt</a:t>
                      </a:r>
                      <a:r>
                        <a:rPr lang="en-US" sz="1000" dirty="0" smtClean="0">
                          <a:solidFill>
                            <a:srgbClr val="000000"/>
                          </a:solidFill>
                          <a:effectLst/>
                          <a:latin typeface="Arial" panose="020B0604020202020204" pitchFamily="34" charset="0"/>
                          <a:ea typeface="Times New Roman"/>
                          <a:cs typeface="Arial" panose="020B0604020202020204" pitchFamily="34" charset="0"/>
                        </a:rPr>
                        <a:t> </a:t>
                      </a:r>
                      <a:r>
                        <a:rPr lang="en-US" sz="1000" dirty="0" err="1" smtClean="0">
                          <a:solidFill>
                            <a:srgbClr val="000000"/>
                          </a:solidFill>
                          <a:effectLst/>
                          <a:latin typeface="Arial" panose="020B0604020202020204" pitchFamily="34" charset="0"/>
                          <a:ea typeface="Times New Roman"/>
                          <a:cs typeface="Arial" panose="020B0604020202020204" pitchFamily="34" charset="0"/>
                        </a:rPr>
                        <a:t>Hurrugane</a:t>
                      </a:r>
                      <a:r>
                        <a:rPr lang="en-US" sz="1000" dirty="0" smtClean="0">
                          <a:solidFill>
                            <a:srgbClr val="000000"/>
                          </a:solidFill>
                          <a:effectLst/>
                          <a:latin typeface="Arial" panose="020B0604020202020204" pitchFamily="34" charset="0"/>
                          <a:ea typeface="Times New Roman"/>
                          <a:cs typeface="Arial" panose="020B0604020202020204" pitchFamily="34" charset="0"/>
                        </a:rPr>
                        <a:t>, </a:t>
                      </a:r>
                      <a:r>
                        <a:rPr lang="en-US" sz="1000" dirty="0" err="1" smtClean="0">
                          <a:solidFill>
                            <a:srgbClr val="000000"/>
                          </a:solidFill>
                          <a:effectLst/>
                          <a:latin typeface="Arial" panose="020B0604020202020204" pitchFamily="34" charset="0"/>
                          <a:ea typeface="Times New Roman"/>
                          <a:cs typeface="Arial" panose="020B0604020202020204" pitchFamily="34" charset="0"/>
                        </a:rPr>
                        <a:t>alpint</a:t>
                      </a:r>
                      <a:r>
                        <a:rPr lang="en-US" sz="1000" dirty="0" smtClean="0">
                          <a:solidFill>
                            <a:srgbClr val="000000"/>
                          </a:solidFill>
                          <a:effectLst/>
                          <a:latin typeface="Arial" panose="020B0604020202020204" pitchFamily="34" charset="0"/>
                          <a:ea typeface="Times New Roman"/>
                          <a:cs typeface="Arial" panose="020B0604020202020204" pitchFamily="34" charset="0"/>
                        </a:rPr>
                        <a:t> </a:t>
                      </a:r>
                      <a:r>
                        <a:rPr lang="en-US" sz="1000" dirty="0" err="1" smtClean="0">
                          <a:solidFill>
                            <a:srgbClr val="000000"/>
                          </a:solidFill>
                          <a:effectLst/>
                          <a:latin typeface="Arial" panose="020B0604020202020204" pitchFamily="34" charset="0"/>
                          <a:ea typeface="Times New Roman"/>
                          <a:cs typeface="Arial" panose="020B0604020202020204" pitchFamily="34" charset="0"/>
                        </a:rPr>
                        <a:t>landskap</a:t>
                      </a:r>
                      <a:endParaRPr lang="en-US" sz="1000" dirty="0" smtClean="0">
                        <a:effectLst/>
                        <a:latin typeface="Arial" panose="020B0604020202020204" pitchFamily="34" charset="0"/>
                        <a:ea typeface="SimSun"/>
                        <a:cs typeface="Arial" panose="020B0604020202020204" pitchFamily="34" charset="0"/>
                      </a:endParaRPr>
                    </a:p>
                  </a:txBody>
                  <a:tcPr marL="61782" marR="61782" marT="0" marB="0" anchor="b">
                    <a:lnL>
                      <a:noFill/>
                    </a:lnL>
                    <a:lnR w="12700" cap="flat" cmpd="sng" algn="ctr">
                      <a:solidFill>
                        <a:srgbClr val="000000"/>
                      </a:solidFill>
                      <a:prstDash val="solid"/>
                      <a:round/>
                      <a:headEnd type="none" w="med" len="med"/>
                      <a:tailEnd type="none" w="med" len="med"/>
                    </a:lnR>
                    <a:lnT>
                      <a:noFill/>
                    </a:lnT>
                    <a:lnB>
                      <a:noFill/>
                    </a:lnB>
                    <a:solidFill>
                      <a:schemeClr val="bg1">
                        <a:lumMod val="75000"/>
                      </a:schemeClr>
                    </a:solidFill>
                  </a:tcPr>
                </a:tc>
                <a:extLst>
                  <a:ext uri="{0D108BD9-81ED-4DB2-BD59-A6C34878D82A}">
                    <a16:rowId xmlns:a16="http://schemas.microsoft.com/office/drawing/2014/main" val="10007"/>
                  </a:ext>
                </a:extLst>
              </a:tr>
              <a:tr h="228260">
                <a:tc>
                  <a:txBody>
                    <a:bodyPr/>
                    <a:lstStyle/>
                    <a:p>
                      <a:pPr>
                        <a:lnSpc>
                          <a:spcPct val="115000"/>
                        </a:lnSpc>
                        <a:spcAft>
                          <a:spcPts val="0"/>
                        </a:spcAft>
                      </a:pPr>
                      <a:endParaRPr lang="en-US" sz="1000" dirty="0">
                        <a:effectLst/>
                        <a:latin typeface="Arial" panose="020B0604020202020204" pitchFamily="34" charset="0"/>
                        <a:ea typeface="SimSun"/>
                        <a:cs typeface="Arial" panose="020B0604020202020204" pitchFamily="34" charset="0"/>
                      </a:endParaRPr>
                    </a:p>
                  </a:txBody>
                  <a:tcPr marL="61782" marR="61782" marT="0" marB="0" anchor="b">
                    <a:lnL>
                      <a:noFill/>
                    </a:lnL>
                    <a:lnR w="12700" cap="flat" cmpd="sng" algn="ctr">
                      <a:solidFill>
                        <a:srgbClr val="000000"/>
                      </a:solidFill>
                      <a:prstDash val="solid"/>
                      <a:round/>
                      <a:headEnd type="none" w="med" len="med"/>
                      <a:tailEnd type="none" w="med" len="med"/>
                    </a:lnR>
                    <a:lnT>
                      <a:noFill/>
                    </a:lnT>
                    <a:lnB>
                      <a:noFill/>
                    </a:lnB>
                    <a:solidFill>
                      <a:schemeClr val="bg1">
                        <a:lumMod val="75000"/>
                      </a:schemeClr>
                    </a:solidFill>
                  </a:tcPr>
                </a:tc>
                <a:extLst>
                  <a:ext uri="{0D108BD9-81ED-4DB2-BD59-A6C34878D82A}">
                    <a16:rowId xmlns:a16="http://schemas.microsoft.com/office/drawing/2014/main" val="10008"/>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320305816"/>
              </p:ext>
            </p:extLst>
          </p:nvPr>
        </p:nvGraphicFramePr>
        <p:xfrm>
          <a:off x="6876256" y="260648"/>
          <a:ext cx="2376264" cy="2376264"/>
        </p:xfrm>
        <a:graphic>
          <a:graphicData uri="http://schemas.openxmlformats.org/drawingml/2006/table">
            <a:tbl>
              <a:tblPr firstRow="1" firstCol="1" bandRow="1"/>
              <a:tblGrid>
                <a:gridCol w="2376264">
                  <a:extLst>
                    <a:ext uri="{9D8B030D-6E8A-4147-A177-3AD203B41FA5}">
                      <a16:colId xmlns:a16="http://schemas.microsoft.com/office/drawing/2014/main" val="20000"/>
                    </a:ext>
                  </a:extLst>
                </a:gridCol>
              </a:tblGrid>
              <a:tr h="216024">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000" kern="1200" dirty="0" err="1" smtClean="0">
                          <a:solidFill>
                            <a:srgbClr val="000000"/>
                          </a:solidFill>
                          <a:effectLst/>
                          <a:latin typeface="Arial Black" panose="020B0A04020102020204" pitchFamily="34" charset="0"/>
                          <a:ea typeface="Times New Roman"/>
                          <a:cs typeface="Arial" panose="020B0604020202020204" pitchFamily="34" charset="0"/>
                        </a:rPr>
                        <a:t>Dagsplan</a:t>
                      </a:r>
                      <a:r>
                        <a:rPr lang="en-US" sz="1000" kern="1200" dirty="0" smtClean="0">
                          <a:solidFill>
                            <a:srgbClr val="000000"/>
                          </a:solidFill>
                          <a:effectLst/>
                          <a:latin typeface="Arial Black" panose="020B0A04020102020204" pitchFamily="34" charset="0"/>
                          <a:ea typeface="Times New Roman"/>
                          <a:cs typeface="Arial" panose="020B0604020202020204" pitchFamily="34" charset="0"/>
                        </a:rPr>
                        <a:t> og </a:t>
                      </a:r>
                      <a:r>
                        <a:rPr lang="en-US" sz="1000" kern="1200" dirty="0" err="1" smtClean="0">
                          <a:solidFill>
                            <a:srgbClr val="000000"/>
                          </a:solidFill>
                          <a:effectLst/>
                          <a:latin typeface="Arial Black" panose="020B0A04020102020204" pitchFamily="34" charset="0"/>
                          <a:ea typeface="Times New Roman"/>
                          <a:cs typeface="Arial" panose="020B0604020202020204" pitchFamily="34" charset="0"/>
                        </a:rPr>
                        <a:t>reiserute</a:t>
                      </a:r>
                      <a:endParaRPr lang="en-US" sz="1000" kern="1200" dirty="0" smtClean="0">
                        <a:solidFill>
                          <a:srgbClr val="000000"/>
                        </a:solidFill>
                        <a:effectLst/>
                        <a:latin typeface="Arial Black" panose="020B0A04020102020204" pitchFamily="34" charset="0"/>
                        <a:ea typeface="Times New Roman"/>
                        <a:cs typeface="Arial" panose="020B0604020202020204" pitchFamily="34" charset="0"/>
                      </a:endParaRPr>
                    </a:p>
                  </a:txBody>
                  <a:tcPr marL="61782" marR="61782" marT="0"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0"/>
                  </a:ext>
                </a:extLst>
              </a:tr>
              <a:tr h="216024">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000" kern="1200" dirty="0" err="1" smtClean="0">
                          <a:solidFill>
                            <a:srgbClr val="000000"/>
                          </a:solidFill>
                          <a:effectLst/>
                          <a:latin typeface="Arial" panose="020B0604020202020204" pitchFamily="34" charset="0"/>
                          <a:ea typeface="Times New Roman"/>
                          <a:cs typeface="Arial" panose="020B0604020202020204" pitchFamily="34" charset="0"/>
                        </a:rPr>
                        <a:t>Frokost</a:t>
                      </a:r>
                      <a:r>
                        <a:rPr lang="en-US" sz="1000" kern="1200" dirty="0" smtClean="0">
                          <a:solidFill>
                            <a:srgbClr val="000000"/>
                          </a:solidFill>
                          <a:effectLst/>
                          <a:latin typeface="Arial" panose="020B0604020202020204" pitchFamily="34" charset="0"/>
                          <a:ea typeface="Times New Roman"/>
                          <a:cs typeface="Arial" panose="020B0604020202020204" pitchFamily="34" charset="0"/>
                        </a:rPr>
                        <a:t> 07:30</a:t>
                      </a:r>
                    </a:p>
                  </a:txBody>
                  <a:tcPr marL="61782" marR="61782" marT="0"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1"/>
                  </a:ext>
                </a:extLst>
              </a:tr>
              <a:tr h="216024">
                <a:tc>
                  <a:txBody>
                    <a:bodyPr/>
                    <a:lstStyle/>
                    <a:p>
                      <a:pPr>
                        <a:lnSpc>
                          <a:spcPct val="115000"/>
                        </a:lnSpc>
                        <a:spcAft>
                          <a:spcPts val="0"/>
                        </a:spcAft>
                      </a:pPr>
                      <a:r>
                        <a:rPr lang="en-US" sz="1000" dirty="0" err="1" smtClean="0">
                          <a:solidFill>
                            <a:srgbClr val="000000"/>
                          </a:solidFill>
                          <a:effectLst/>
                          <a:latin typeface="Arial" panose="020B0604020202020204" pitchFamily="34" charset="0"/>
                          <a:ea typeface="Times New Roman"/>
                          <a:cs typeface="Arial" panose="020B0604020202020204" pitchFamily="34" charset="0"/>
                        </a:rPr>
                        <a:t>Pakke</a:t>
                      </a:r>
                      <a:r>
                        <a:rPr lang="en-US" sz="1000" dirty="0" smtClean="0">
                          <a:solidFill>
                            <a:srgbClr val="000000"/>
                          </a:solidFill>
                          <a:effectLst/>
                          <a:latin typeface="Arial" panose="020B0604020202020204" pitchFamily="34" charset="0"/>
                          <a:ea typeface="Times New Roman"/>
                          <a:cs typeface="Arial" panose="020B0604020202020204" pitchFamily="34" charset="0"/>
                        </a:rPr>
                        <a:t> inn I buss</a:t>
                      </a:r>
                      <a:r>
                        <a:rPr lang="en-US" sz="1000" baseline="0" dirty="0" smtClean="0">
                          <a:solidFill>
                            <a:srgbClr val="000000"/>
                          </a:solidFill>
                          <a:effectLst/>
                          <a:latin typeface="Arial" panose="020B0604020202020204" pitchFamily="34" charset="0"/>
                          <a:ea typeface="Times New Roman"/>
                          <a:cs typeface="Arial" panose="020B0604020202020204" pitchFamily="34" charset="0"/>
                        </a:rPr>
                        <a:t> 08:00</a:t>
                      </a:r>
                      <a:endParaRPr lang="en-US" sz="1000" dirty="0">
                        <a:effectLst/>
                        <a:latin typeface="Arial" panose="020B0604020202020204" pitchFamily="34" charset="0"/>
                        <a:ea typeface="SimSun"/>
                        <a:cs typeface="Arial" panose="020B0604020202020204" pitchFamily="34" charset="0"/>
                      </a:endParaRPr>
                    </a:p>
                  </a:txBody>
                  <a:tcPr marL="61782" marR="61782" marT="0"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2"/>
                  </a:ext>
                </a:extLst>
              </a:tr>
              <a:tr h="216024">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000" dirty="0" err="1" smtClean="0">
                          <a:solidFill>
                            <a:srgbClr val="000000"/>
                          </a:solidFill>
                          <a:effectLst/>
                          <a:latin typeface="Arial" panose="020B0604020202020204" pitchFamily="34" charset="0"/>
                          <a:ea typeface="Times New Roman"/>
                          <a:cs typeface="Arial" panose="020B0604020202020204" pitchFamily="34" charset="0"/>
                        </a:rPr>
                        <a:t>Juvass-platået</a:t>
                      </a:r>
                      <a:r>
                        <a:rPr lang="en-US" sz="1000" dirty="0" smtClean="0">
                          <a:solidFill>
                            <a:srgbClr val="000000"/>
                          </a:solidFill>
                          <a:effectLst/>
                          <a:latin typeface="Arial" panose="020B0604020202020204" pitchFamily="34" charset="0"/>
                          <a:ea typeface="Times New Roman"/>
                          <a:cs typeface="Arial" panose="020B0604020202020204" pitchFamily="34" charset="0"/>
                        </a:rPr>
                        <a:t>/</a:t>
                      </a:r>
                      <a:r>
                        <a:rPr lang="en-US" sz="1000" dirty="0" err="1" smtClean="0">
                          <a:solidFill>
                            <a:srgbClr val="000000"/>
                          </a:solidFill>
                          <a:effectLst/>
                          <a:latin typeface="Arial" panose="020B0604020202020204" pitchFamily="34" charset="0"/>
                          <a:ea typeface="Times New Roman"/>
                          <a:cs typeface="Arial" panose="020B0604020202020204" pitchFamily="34" charset="0"/>
                        </a:rPr>
                        <a:t>veien</a:t>
                      </a:r>
                      <a:endParaRPr lang="en-US" sz="1000" dirty="0" smtClean="0">
                        <a:effectLst/>
                        <a:latin typeface="Arial" panose="020B0604020202020204" pitchFamily="34" charset="0"/>
                        <a:ea typeface="SimSun"/>
                        <a:cs typeface="Arial" panose="020B0604020202020204" pitchFamily="34" charset="0"/>
                      </a:endParaRPr>
                    </a:p>
                  </a:txBody>
                  <a:tcPr marL="61782" marR="61782" marT="0"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3"/>
                  </a:ext>
                </a:extLst>
              </a:tr>
              <a:tr h="216024">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000" dirty="0" err="1" smtClean="0">
                          <a:solidFill>
                            <a:srgbClr val="000000"/>
                          </a:solidFill>
                          <a:effectLst/>
                          <a:latin typeface="Arial" panose="020B0604020202020204" pitchFamily="34" charset="0"/>
                          <a:ea typeface="Times New Roman"/>
                          <a:cs typeface="Arial" panose="020B0604020202020204" pitchFamily="34" charset="0"/>
                        </a:rPr>
                        <a:t>Leirdalen</a:t>
                      </a:r>
                      <a:r>
                        <a:rPr lang="en-US" sz="1000" dirty="0" smtClean="0">
                          <a:solidFill>
                            <a:srgbClr val="000000"/>
                          </a:solidFill>
                          <a:effectLst/>
                          <a:latin typeface="Arial" panose="020B0604020202020204" pitchFamily="34" charset="0"/>
                          <a:ea typeface="Times New Roman"/>
                          <a:cs typeface="Arial" panose="020B0604020202020204" pitchFamily="34" charset="0"/>
                        </a:rPr>
                        <a:t> (</a:t>
                      </a:r>
                      <a:r>
                        <a:rPr lang="en-US" sz="1000" dirty="0" err="1" smtClean="0">
                          <a:solidFill>
                            <a:srgbClr val="000000"/>
                          </a:solidFill>
                          <a:effectLst/>
                          <a:latin typeface="Arial" panose="020B0604020202020204" pitchFamily="34" charset="0"/>
                          <a:ea typeface="Times New Roman"/>
                          <a:cs typeface="Arial" panose="020B0604020202020204" pitchFamily="34" charset="0"/>
                        </a:rPr>
                        <a:t>Leirvassbu</a:t>
                      </a:r>
                      <a:r>
                        <a:rPr lang="en-US" sz="1000" dirty="0" smtClean="0">
                          <a:solidFill>
                            <a:srgbClr val="000000"/>
                          </a:solidFill>
                          <a:effectLst/>
                          <a:latin typeface="Arial" panose="020B0604020202020204" pitchFamily="34" charset="0"/>
                          <a:ea typeface="Times New Roman"/>
                          <a:cs typeface="Arial" panose="020B0604020202020204" pitchFamily="34" charset="0"/>
                        </a:rPr>
                        <a:t>)</a:t>
                      </a:r>
                      <a:endParaRPr lang="en-US" sz="1000" dirty="0" smtClean="0">
                        <a:effectLst/>
                        <a:latin typeface="Arial" panose="020B0604020202020204" pitchFamily="34" charset="0"/>
                        <a:ea typeface="SimSun"/>
                        <a:cs typeface="Arial" panose="020B0604020202020204" pitchFamily="34" charset="0"/>
                      </a:endParaRPr>
                    </a:p>
                  </a:txBody>
                  <a:tcPr marL="61782" marR="61782" marT="0"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4"/>
                  </a:ext>
                </a:extLst>
              </a:tr>
              <a:tr h="216024">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000" dirty="0" err="1" smtClean="0">
                          <a:solidFill>
                            <a:srgbClr val="000000"/>
                          </a:solidFill>
                          <a:effectLst/>
                          <a:latin typeface="Arial" panose="020B0604020202020204" pitchFamily="34" charset="0"/>
                          <a:ea typeface="Times New Roman"/>
                          <a:cs typeface="Arial" panose="020B0604020202020204" pitchFamily="34" charset="0"/>
                        </a:rPr>
                        <a:t>Dumdalen</a:t>
                      </a:r>
                      <a:r>
                        <a:rPr lang="en-US" sz="1000" dirty="0" smtClean="0">
                          <a:solidFill>
                            <a:srgbClr val="000000"/>
                          </a:solidFill>
                          <a:effectLst/>
                          <a:latin typeface="Arial" panose="020B0604020202020204" pitchFamily="34" charset="0"/>
                          <a:ea typeface="Times New Roman"/>
                          <a:cs typeface="Arial" panose="020B0604020202020204" pitchFamily="34" charset="0"/>
                        </a:rPr>
                        <a:t>/</a:t>
                      </a:r>
                      <a:r>
                        <a:rPr lang="en-US" sz="1000" dirty="0" err="1" smtClean="0">
                          <a:solidFill>
                            <a:srgbClr val="000000"/>
                          </a:solidFill>
                          <a:effectLst/>
                          <a:latin typeface="Arial" panose="020B0604020202020204" pitchFamily="34" charset="0"/>
                          <a:ea typeface="Times New Roman"/>
                          <a:cs typeface="Arial" panose="020B0604020202020204" pitchFamily="34" charset="0"/>
                        </a:rPr>
                        <a:t>Høyrokampen</a:t>
                      </a:r>
                      <a:endParaRPr lang="en-US" sz="1000" dirty="0" smtClean="0">
                        <a:effectLst/>
                        <a:latin typeface="Arial" panose="020B0604020202020204" pitchFamily="34" charset="0"/>
                        <a:ea typeface="SimSun"/>
                        <a:cs typeface="Arial" panose="020B0604020202020204" pitchFamily="34" charset="0"/>
                      </a:endParaRPr>
                    </a:p>
                  </a:txBody>
                  <a:tcPr marL="61782" marR="61782" marT="0"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5"/>
                  </a:ext>
                </a:extLst>
              </a:tr>
              <a:tr h="216024">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000" dirty="0" err="1" smtClean="0">
                          <a:effectLst/>
                          <a:latin typeface="Arial" panose="020B0604020202020204" pitchFamily="34" charset="0"/>
                          <a:ea typeface="SimSun"/>
                          <a:cs typeface="Arial" panose="020B0604020202020204" pitchFamily="34" charset="0"/>
                        </a:rPr>
                        <a:t>Sognefjellsveien</a:t>
                      </a:r>
                      <a:endParaRPr lang="en-US" sz="1000" dirty="0" smtClean="0">
                        <a:effectLst/>
                        <a:latin typeface="Arial" panose="020B0604020202020204" pitchFamily="34" charset="0"/>
                        <a:ea typeface="SimSun"/>
                        <a:cs typeface="Arial" panose="020B0604020202020204" pitchFamily="34" charset="0"/>
                      </a:endParaRPr>
                    </a:p>
                  </a:txBody>
                  <a:tcPr marL="61782" marR="61782" marT="0"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6"/>
                  </a:ext>
                </a:extLst>
              </a:tr>
              <a:tr h="216024">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endParaRPr lang="en-US" sz="1000" dirty="0" smtClean="0">
                        <a:solidFill>
                          <a:srgbClr val="FF0000"/>
                        </a:solidFill>
                        <a:effectLst/>
                        <a:latin typeface="Arial" panose="020B0604020202020204" pitchFamily="34" charset="0"/>
                        <a:ea typeface="SimSun"/>
                        <a:cs typeface="Arial" panose="020B0604020202020204" pitchFamily="34" charset="0"/>
                      </a:endParaRPr>
                    </a:p>
                  </a:txBody>
                  <a:tcPr marL="61782" marR="61782" marT="0"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7"/>
                  </a:ext>
                </a:extLst>
              </a:tr>
              <a:tr h="216024">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000" b="0" dirty="0" smtClean="0">
                          <a:solidFill>
                            <a:srgbClr val="000000"/>
                          </a:solidFill>
                          <a:effectLst/>
                          <a:latin typeface="Arial" panose="020B0604020202020204" pitchFamily="34" charset="0"/>
                          <a:ea typeface="Times New Roman"/>
                          <a:cs typeface="Arial" panose="020B0604020202020204" pitchFamily="34" charset="0"/>
                        </a:rPr>
                        <a:t>Turtagrø</a:t>
                      </a:r>
                      <a:endParaRPr lang="en-US" sz="1000" b="0" dirty="0" smtClean="0">
                        <a:effectLst/>
                        <a:latin typeface="Arial" panose="020B0604020202020204" pitchFamily="34" charset="0"/>
                        <a:ea typeface="SimSun"/>
                        <a:cs typeface="Arial" panose="020B0604020202020204" pitchFamily="34" charset="0"/>
                      </a:endParaRPr>
                    </a:p>
                  </a:txBody>
                  <a:tcPr marL="61782" marR="61782" marT="0"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8"/>
                  </a:ext>
                </a:extLst>
              </a:tr>
              <a:tr h="216024">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endParaRPr lang="en-US" sz="1000" b="0" dirty="0" smtClean="0">
                        <a:effectLst/>
                        <a:latin typeface="Arial" panose="020B0604020202020204" pitchFamily="34" charset="0"/>
                        <a:ea typeface="SimSun"/>
                        <a:cs typeface="Arial" panose="020B0604020202020204" pitchFamily="34" charset="0"/>
                      </a:endParaRPr>
                    </a:p>
                  </a:txBody>
                  <a:tcPr marL="61782" marR="61782" marT="0"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9"/>
                  </a:ext>
                </a:extLst>
              </a:tr>
              <a:tr h="216024">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000" dirty="0" err="1" smtClean="0">
                          <a:solidFill>
                            <a:srgbClr val="000000"/>
                          </a:solidFill>
                          <a:effectLst/>
                          <a:latin typeface="Arial" panose="020B0604020202020204" pitchFamily="34" charset="0"/>
                          <a:ea typeface="Times New Roman"/>
                          <a:cs typeface="Arial" panose="020B0604020202020204" pitchFamily="34" charset="0"/>
                        </a:rPr>
                        <a:t>middag</a:t>
                      </a:r>
                      <a:r>
                        <a:rPr lang="en-US" sz="1000" dirty="0" smtClean="0">
                          <a:solidFill>
                            <a:srgbClr val="000000"/>
                          </a:solidFill>
                          <a:effectLst/>
                          <a:latin typeface="Arial" panose="020B0604020202020204" pitchFamily="34" charset="0"/>
                          <a:ea typeface="Times New Roman"/>
                          <a:cs typeface="Arial" panose="020B0604020202020204" pitchFamily="34" charset="0"/>
                        </a:rPr>
                        <a:t> 21:00</a:t>
                      </a:r>
                      <a:endParaRPr lang="en-US" sz="1000" dirty="0" smtClean="0">
                        <a:effectLst/>
                        <a:latin typeface="Arial" panose="020B0604020202020204" pitchFamily="34" charset="0"/>
                        <a:ea typeface="SimSun"/>
                        <a:cs typeface="Arial" panose="020B0604020202020204" pitchFamily="34" charset="0"/>
                      </a:endParaRPr>
                    </a:p>
                  </a:txBody>
                  <a:tcPr marL="61782" marR="61782" marT="0"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0"/>
                  </a:ext>
                </a:extLst>
              </a:tr>
            </a:tbl>
          </a:graphicData>
        </a:graphic>
      </p:graphicFrame>
      <p:sp>
        <p:nvSpPr>
          <p:cNvPr id="3" name="Freeform 2"/>
          <p:cNvSpPr/>
          <p:nvPr/>
        </p:nvSpPr>
        <p:spPr>
          <a:xfrm>
            <a:off x="3969834" y="3789040"/>
            <a:ext cx="345688" cy="1193180"/>
          </a:xfrm>
          <a:custGeom>
            <a:avLst/>
            <a:gdLst>
              <a:gd name="connsiteX0" fmla="*/ 0 w 345688"/>
              <a:gd name="connsiteY0" fmla="*/ 0 h 1193180"/>
              <a:gd name="connsiteX1" fmla="*/ 11151 w 345688"/>
              <a:gd name="connsiteY1" fmla="*/ 55756 h 1193180"/>
              <a:gd name="connsiteX2" fmla="*/ 33454 w 345688"/>
              <a:gd name="connsiteY2" fmla="*/ 122663 h 1193180"/>
              <a:gd name="connsiteX3" fmla="*/ 44605 w 345688"/>
              <a:gd name="connsiteY3" fmla="*/ 156117 h 1193180"/>
              <a:gd name="connsiteX4" fmla="*/ 66907 w 345688"/>
              <a:gd name="connsiteY4" fmla="*/ 289931 h 1193180"/>
              <a:gd name="connsiteX5" fmla="*/ 78059 w 345688"/>
              <a:gd name="connsiteY5" fmla="*/ 323385 h 1193180"/>
              <a:gd name="connsiteX6" fmla="*/ 111512 w 345688"/>
              <a:gd name="connsiteY6" fmla="*/ 479502 h 1193180"/>
              <a:gd name="connsiteX7" fmla="*/ 133815 w 345688"/>
              <a:gd name="connsiteY7" fmla="*/ 546409 h 1193180"/>
              <a:gd name="connsiteX8" fmla="*/ 144966 w 345688"/>
              <a:gd name="connsiteY8" fmla="*/ 602166 h 1193180"/>
              <a:gd name="connsiteX9" fmla="*/ 167268 w 345688"/>
              <a:gd name="connsiteY9" fmla="*/ 669073 h 1193180"/>
              <a:gd name="connsiteX10" fmla="*/ 189571 w 345688"/>
              <a:gd name="connsiteY10" fmla="*/ 735980 h 1193180"/>
              <a:gd name="connsiteX11" fmla="*/ 200722 w 345688"/>
              <a:gd name="connsiteY11" fmla="*/ 769434 h 1193180"/>
              <a:gd name="connsiteX12" fmla="*/ 223025 w 345688"/>
              <a:gd name="connsiteY12" fmla="*/ 858644 h 1193180"/>
              <a:gd name="connsiteX13" fmla="*/ 267629 w 345688"/>
              <a:gd name="connsiteY13" fmla="*/ 992458 h 1193180"/>
              <a:gd name="connsiteX14" fmla="*/ 278781 w 345688"/>
              <a:gd name="connsiteY14" fmla="*/ 1025912 h 1193180"/>
              <a:gd name="connsiteX15" fmla="*/ 312234 w 345688"/>
              <a:gd name="connsiteY15" fmla="*/ 1092819 h 1193180"/>
              <a:gd name="connsiteX16" fmla="*/ 334537 w 345688"/>
              <a:gd name="connsiteY16" fmla="*/ 1182029 h 1193180"/>
              <a:gd name="connsiteX17" fmla="*/ 345688 w 345688"/>
              <a:gd name="connsiteY17" fmla="*/ 1193180 h 119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5688" h="1193180">
                <a:moveTo>
                  <a:pt x="0" y="0"/>
                </a:moveTo>
                <a:cubicBezTo>
                  <a:pt x="3717" y="18585"/>
                  <a:pt x="6164" y="37470"/>
                  <a:pt x="11151" y="55756"/>
                </a:cubicBezTo>
                <a:cubicBezTo>
                  <a:pt x="17337" y="78436"/>
                  <a:pt x="26020" y="100361"/>
                  <a:pt x="33454" y="122663"/>
                </a:cubicBezTo>
                <a:cubicBezTo>
                  <a:pt x="37171" y="133814"/>
                  <a:pt x="42673" y="144522"/>
                  <a:pt x="44605" y="156117"/>
                </a:cubicBezTo>
                <a:cubicBezTo>
                  <a:pt x="52039" y="200722"/>
                  <a:pt x="52606" y="247032"/>
                  <a:pt x="66907" y="289931"/>
                </a:cubicBezTo>
                <a:cubicBezTo>
                  <a:pt x="70624" y="301082"/>
                  <a:pt x="75416" y="311931"/>
                  <a:pt x="78059" y="323385"/>
                </a:cubicBezTo>
                <a:cubicBezTo>
                  <a:pt x="86689" y="360780"/>
                  <a:pt x="97910" y="434164"/>
                  <a:pt x="111512" y="479502"/>
                </a:cubicBezTo>
                <a:cubicBezTo>
                  <a:pt x="118267" y="502019"/>
                  <a:pt x="126381" y="524107"/>
                  <a:pt x="133815" y="546409"/>
                </a:cubicBezTo>
                <a:cubicBezTo>
                  <a:pt x="139809" y="564390"/>
                  <a:pt x="139979" y="583880"/>
                  <a:pt x="144966" y="602166"/>
                </a:cubicBezTo>
                <a:cubicBezTo>
                  <a:pt x="151151" y="624846"/>
                  <a:pt x="159834" y="646771"/>
                  <a:pt x="167268" y="669073"/>
                </a:cubicBezTo>
                <a:lnTo>
                  <a:pt x="189571" y="735980"/>
                </a:lnTo>
                <a:cubicBezTo>
                  <a:pt x="193288" y="747131"/>
                  <a:pt x="197871" y="758030"/>
                  <a:pt x="200722" y="769434"/>
                </a:cubicBezTo>
                <a:cubicBezTo>
                  <a:pt x="208156" y="799171"/>
                  <a:pt x="213332" y="829565"/>
                  <a:pt x="223025" y="858644"/>
                </a:cubicBezTo>
                <a:lnTo>
                  <a:pt x="267629" y="992458"/>
                </a:lnTo>
                <a:cubicBezTo>
                  <a:pt x="271346" y="1003609"/>
                  <a:pt x="272261" y="1016131"/>
                  <a:pt x="278781" y="1025912"/>
                </a:cubicBezTo>
                <a:cubicBezTo>
                  <a:pt x="300585" y="1058619"/>
                  <a:pt x="303000" y="1055885"/>
                  <a:pt x="312234" y="1092819"/>
                </a:cubicBezTo>
                <a:cubicBezTo>
                  <a:pt x="318595" y="1118263"/>
                  <a:pt x="321794" y="1156541"/>
                  <a:pt x="334537" y="1182029"/>
                </a:cubicBezTo>
                <a:cubicBezTo>
                  <a:pt x="336888" y="1186731"/>
                  <a:pt x="341971" y="1189463"/>
                  <a:pt x="345688" y="1193180"/>
                </a:cubicBezTo>
              </a:path>
            </a:pathLst>
          </a:custGeom>
          <a:noFill/>
          <a:ln w="381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82570111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kstSylinder 2"/>
          <p:cNvSpPr txBox="1"/>
          <p:nvPr/>
        </p:nvSpPr>
        <p:spPr>
          <a:xfrm>
            <a:off x="4067944" y="4503390"/>
            <a:ext cx="2146293" cy="523220"/>
          </a:xfrm>
          <a:prstGeom prst="rect">
            <a:avLst/>
          </a:prstGeom>
          <a:noFill/>
        </p:spPr>
        <p:txBody>
          <a:bodyPr wrap="none" rtlCol="0">
            <a:spAutoFit/>
          </a:bodyPr>
          <a:lstStyle/>
          <a:p>
            <a:r>
              <a:rPr lang="nb-NO" sz="2800" i="1" dirty="0" err="1" smtClean="0">
                <a:solidFill>
                  <a:schemeClr val="bg1"/>
                </a:solidFill>
              </a:rPr>
              <a:t>Juvassplatået</a:t>
            </a:r>
            <a:endParaRPr lang="nb-NO" sz="2800" dirty="0"/>
          </a:p>
        </p:txBody>
      </p:sp>
    </p:spTree>
    <p:extLst>
      <p:ext uri="{BB962C8B-B14F-4D97-AF65-F5344CB8AC3E}">
        <p14:creationId xmlns:p14="http://schemas.microsoft.com/office/powerpoint/2010/main" val="59161232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p:cNvPicPr>
            <a:picLocks noChangeAspect="1"/>
          </p:cNvPicPr>
          <p:nvPr/>
        </p:nvPicPr>
        <p:blipFill rotWithShape="1">
          <a:blip r:embed="rId2">
            <a:extLst>
              <a:ext uri="{28A0092B-C50C-407E-A947-70E740481C1C}">
                <a14:useLocalDpi xmlns:a14="http://schemas.microsoft.com/office/drawing/2010/main" val="0"/>
              </a:ext>
            </a:extLst>
          </a:blip>
          <a:srcRect r="4937"/>
          <a:stretch/>
        </p:blipFill>
        <p:spPr>
          <a:xfrm>
            <a:off x="-1" y="-1"/>
            <a:ext cx="9144001" cy="6858001"/>
          </a:xfrm>
          <a:prstGeom prst="rect">
            <a:avLst/>
          </a:prstGeom>
        </p:spPr>
      </p:pic>
      <p:sp>
        <p:nvSpPr>
          <p:cNvPr id="9" name="TekstSylinder 8"/>
          <p:cNvSpPr txBox="1"/>
          <p:nvPr/>
        </p:nvSpPr>
        <p:spPr>
          <a:xfrm>
            <a:off x="6120954" y="-1"/>
            <a:ext cx="1518364" cy="523220"/>
          </a:xfrm>
          <a:prstGeom prst="rect">
            <a:avLst/>
          </a:prstGeom>
          <a:noFill/>
        </p:spPr>
        <p:txBody>
          <a:bodyPr wrap="none" rtlCol="0">
            <a:spAutoFit/>
          </a:bodyPr>
          <a:lstStyle/>
          <a:p>
            <a:r>
              <a:rPr lang="nb-NO" sz="2800" i="1" dirty="0" err="1" smtClean="0">
                <a:solidFill>
                  <a:prstClr val="white"/>
                </a:solidFill>
              </a:rPr>
              <a:t>Leirdalen</a:t>
            </a:r>
            <a:endParaRPr lang="nb-NO" sz="2800" i="1" dirty="0">
              <a:solidFill>
                <a:prstClr val="white"/>
              </a:solidFill>
            </a:endParaRPr>
          </a:p>
        </p:txBody>
      </p:sp>
      <p:pic>
        <p:nvPicPr>
          <p:cNvPr id="10" name="Bild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20072" y="648071"/>
            <a:ext cx="3707904" cy="2780928"/>
          </a:xfrm>
          <a:prstGeom prst="rect">
            <a:avLst/>
          </a:prstGeom>
        </p:spPr>
      </p:pic>
    </p:spTree>
    <p:extLst>
      <p:ext uri="{BB962C8B-B14F-4D97-AF65-F5344CB8AC3E}">
        <p14:creationId xmlns:p14="http://schemas.microsoft.com/office/powerpoint/2010/main" val="90062409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p:cNvPicPr>
            <a:picLocks noChangeAspect="1"/>
          </p:cNvPicPr>
          <p:nvPr/>
        </p:nvPicPr>
        <p:blipFill rotWithShape="1">
          <a:blip r:embed="rId2">
            <a:extLst>
              <a:ext uri="{28A0092B-C50C-407E-A947-70E740481C1C}">
                <a14:useLocalDpi xmlns:a14="http://schemas.microsoft.com/office/drawing/2010/main" val="0"/>
              </a:ext>
            </a:extLst>
          </a:blip>
          <a:srcRect r="10883"/>
          <a:stretch/>
        </p:blipFill>
        <p:spPr>
          <a:xfrm>
            <a:off x="0" y="-1"/>
            <a:ext cx="9144000" cy="6876155"/>
          </a:xfrm>
          <a:prstGeom prst="rect">
            <a:avLst/>
          </a:prstGeom>
        </p:spPr>
      </p:pic>
      <p:sp>
        <p:nvSpPr>
          <p:cNvPr id="3" name="TekstSylinder 2"/>
          <p:cNvSpPr txBox="1"/>
          <p:nvPr/>
        </p:nvSpPr>
        <p:spPr>
          <a:xfrm>
            <a:off x="0" y="-1"/>
            <a:ext cx="6227762" cy="800219"/>
          </a:xfrm>
          <a:prstGeom prst="rect">
            <a:avLst/>
          </a:prstGeom>
          <a:noFill/>
        </p:spPr>
        <p:txBody>
          <a:bodyPr wrap="square" rtlCol="0">
            <a:spAutoFit/>
          </a:bodyPr>
          <a:lstStyle/>
          <a:p>
            <a:r>
              <a:rPr lang="nb-NO" sz="2800" i="1" dirty="0" smtClean="0">
                <a:solidFill>
                  <a:prstClr val="white"/>
                </a:solidFill>
              </a:rPr>
              <a:t>Bøvertun, </a:t>
            </a:r>
            <a:r>
              <a:rPr lang="nb-NO" sz="2800" i="1" dirty="0" err="1" smtClean="0">
                <a:solidFill>
                  <a:prstClr val="white"/>
                </a:solidFill>
              </a:rPr>
              <a:t>Høyrokampen</a:t>
            </a:r>
            <a:r>
              <a:rPr lang="nb-NO" sz="2800" i="1" dirty="0" smtClean="0">
                <a:solidFill>
                  <a:prstClr val="white"/>
                </a:solidFill>
              </a:rPr>
              <a:t> og </a:t>
            </a:r>
            <a:r>
              <a:rPr lang="nb-NO" sz="2800" i="1" dirty="0" err="1" smtClean="0">
                <a:solidFill>
                  <a:prstClr val="white"/>
                </a:solidFill>
              </a:rPr>
              <a:t>Dumdalen</a:t>
            </a:r>
            <a:endParaRPr lang="nb-NO" sz="2800" i="1" dirty="0">
              <a:solidFill>
                <a:prstClr val="white"/>
              </a:solidFill>
            </a:endParaRPr>
          </a:p>
          <a:p>
            <a:endParaRPr lang="nb-NO" dirty="0"/>
          </a:p>
        </p:txBody>
      </p:sp>
      <p:pic>
        <p:nvPicPr>
          <p:cNvPr id="4" name="Bild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36900" y="2348879"/>
            <a:ext cx="3135041" cy="4180055"/>
          </a:xfrm>
          <a:prstGeom prst="rect">
            <a:avLst/>
          </a:prstGeom>
        </p:spPr>
      </p:pic>
    </p:spTree>
    <p:extLst>
      <p:ext uri="{BB962C8B-B14F-4D97-AF65-F5344CB8AC3E}">
        <p14:creationId xmlns:p14="http://schemas.microsoft.com/office/powerpoint/2010/main" val="63403145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p:cNvPicPr>
            <a:picLocks noChangeAspect="1"/>
          </p:cNvPicPr>
          <p:nvPr/>
        </p:nvPicPr>
        <p:blipFill rotWithShape="1">
          <a:blip r:embed="rId2">
            <a:extLst>
              <a:ext uri="{28A0092B-C50C-407E-A947-70E740481C1C}">
                <a14:useLocalDpi xmlns:a14="http://schemas.microsoft.com/office/drawing/2010/main" val="0"/>
              </a:ext>
            </a:extLst>
          </a:blip>
          <a:srcRect l="235" t="594" r="-235" b="15446"/>
          <a:stretch/>
        </p:blipFill>
        <p:spPr>
          <a:xfrm>
            <a:off x="335093" y="0"/>
            <a:ext cx="8789485" cy="6839719"/>
          </a:xfrm>
          <a:prstGeom prst="rect">
            <a:avLst/>
          </a:prstGeom>
        </p:spPr>
      </p:pic>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192" y="461442"/>
            <a:ext cx="1934699" cy="1092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34" y="1556792"/>
            <a:ext cx="1675085" cy="11178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kstSylinder 5"/>
          <p:cNvSpPr txBox="1"/>
          <p:nvPr/>
        </p:nvSpPr>
        <p:spPr>
          <a:xfrm>
            <a:off x="342733" y="-962"/>
            <a:ext cx="1448153" cy="523220"/>
          </a:xfrm>
          <a:prstGeom prst="rect">
            <a:avLst/>
          </a:prstGeom>
          <a:noFill/>
        </p:spPr>
        <p:txBody>
          <a:bodyPr wrap="none" rtlCol="0">
            <a:spAutoFit/>
          </a:bodyPr>
          <a:lstStyle/>
          <a:p>
            <a:r>
              <a:rPr lang="nb-NO" sz="2800" i="1" dirty="0">
                <a:solidFill>
                  <a:prstClr val="white"/>
                </a:solidFill>
              </a:rPr>
              <a:t>Turtagrø</a:t>
            </a:r>
          </a:p>
        </p:txBody>
      </p:sp>
      <p:pic>
        <p:nvPicPr>
          <p:cNvPr id="4" name="Bild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80112" y="17934"/>
            <a:ext cx="3544466" cy="2658350"/>
          </a:xfrm>
          <a:prstGeom prst="rect">
            <a:avLst/>
          </a:prstGeom>
        </p:spPr>
      </p:pic>
    </p:spTree>
    <p:extLst>
      <p:ext uri="{BB962C8B-B14F-4D97-AF65-F5344CB8AC3E}">
        <p14:creationId xmlns:p14="http://schemas.microsoft.com/office/powerpoint/2010/main" val="258357857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4"/>
          <p:cNvPicPr>
            <a:picLocks noGrp="1" noChangeAspect="1"/>
          </p:cNvPicPr>
          <p:nvPr>
            <p:ph idx="1"/>
          </p:nvPr>
        </p:nvPicPr>
        <p:blipFill rotWithShape="1">
          <a:blip r:embed="rId2">
            <a:extLst>
              <a:ext uri="{28A0092B-C50C-407E-A947-70E740481C1C}">
                <a14:useLocalDpi xmlns:a14="http://schemas.microsoft.com/office/drawing/2010/main" val="0"/>
              </a:ext>
            </a:extLst>
          </a:blip>
          <a:srcRect r="2618"/>
          <a:stretch/>
        </p:blipFill>
        <p:spPr>
          <a:xfrm>
            <a:off x="0" y="0"/>
            <a:ext cx="9144000" cy="6863195"/>
          </a:xfrm>
        </p:spPr>
      </p:pic>
      <p:graphicFrame>
        <p:nvGraphicFramePr>
          <p:cNvPr id="3" name="Table 2"/>
          <p:cNvGraphicFramePr>
            <a:graphicFrameLocks noGrp="1"/>
          </p:cNvGraphicFramePr>
          <p:nvPr>
            <p:extLst>
              <p:ext uri="{D42A27DB-BD31-4B8C-83A1-F6EECF244321}">
                <p14:modId xmlns:p14="http://schemas.microsoft.com/office/powerpoint/2010/main" val="3735321226"/>
              </p:ext>
            </p:extLst>
          </p:nvPr>
        </p:nvGraphicFramePr>
        <p:xfrm>
          <a:off x="6479704" y="3212976"/>
          <a:ext cx="2664296" cy="1800200"/>
        </p:xfrm>
        <a:graphic>
          <a:graphicData uri="http://schemas.openxmlformats.org/drawingml/2006/table">
            <a:tbl>
              <a:tblPr firstRow="1" firstCol="1" bandRow="1"/>
              <a:tblGrid>
                <a:gridCol w="2664296">
                  <a:extLst>
                    <a:ext uri="{9D8B030D-6E8A-4147-A177-3AD203B41FA5}">
                      <a16:colId xmlns:a16="http://schemas.microsoft.com/office/drawing/2014/main" val="20000"/>
                    </a:ext>
                  </a:extLst>
                </a:gridCol>
              </a:tblGrid>
              <a:tr h="180020">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000" kern="1200" dirty="0" err="1" smtClean="0">
                          <a:solidFill>
                            <a:srgbClr val="000000"/>
                          </a:solidFill>
                          <a:effectLst/>
                          <a:latin typeface="Arial Black" panose="020B0A04020102020204" pitchFamily="34" charset="0"/>
                          <a:ea typeface="Times New Roman"/>
                          <a:cs typeface="Arial" panose="020B0604020202020204" pitchFamily="34" charset="0"/>
                        </a:rPr>
                        <a:t>Dagsplan</a:t>
                      </a:r>
                      <a:r>
                        <a:rPr lang="en-US" sz="1000" kern="1200" dirty="0" smtClean="0">
                          <a:solidFill>
                            <a:srgbClr val="000000"/>
                          </a:solidFill>
                          <a:effectLst/>
                          <a:latin typeface="Arial Black" panose="020B0A04020102020204" pitchFamily="34" charset="0"/>
                          <a:ea typeface="Times New Roman"/>
                          <a:cs typeface="Arial" panose="020B0604020202020204" pitchFamily="34" charset="0"/>
                        </a:rPr>
                        <a:t> og </a:t>
                      </a:r>
                      <a:r>
                        <a:rPr lang="en-US" sz="1000" kern="1200" dirty="0" err="1" smtClean="0">
                          <a:solidFill>
                            <a:srgbClr val="000000"/>
                          </a:solidFill>
                          <a:effectLst/>
                          <a:latin typeface="Arial Black" panose="020B0A04020102020204" pitchFamily="34" charset="0"/>
                          <a:ea typeface="Times New Roman"/>
                          <a:cs typeface="Arial" panose="020B0604020202020204" pitchFamily="34" charset="0"/>
                        </a:rPr>
                        <a:t>reiserute</a:t>
                      </a:r>
                      <a:endParaRPr lang="en-US" sz="1000" kern="1200" dirty="0" smtClean="0">
                        <a:solidFill>
                          <a:srgbClr val="000000"/>
                        </a:solidFill>
                        <a:effectLst/>
                        <a:latin typeface="Arial Black" panose="020B0A04020102020204" pitchFamily="34" charset="0"/>
                        <a:ea typeface="Times New Roman"/>
                        <a:cs typeface="Arial" panose="020B0604020202020204" pitchFamily="34" charset="0"/>
                      </a:endParaRPr>
                    </a:p>
                  </a:txBody>
                  <a:tcPr marL="61782" marR="61782" marT="0" marB="0" anchor="b">
                    <a:lnL>
                      <a:noFill/>
                    </a:lnL>
                    <a:lnR w="12700" cap="flat" cmpd="sng" algn="ctr">
                      <a:solidFill>
                        <a:srgbClr val="000000"/>
                      </a:solidFill>
                      <a:prstDash val="solid"/>
                      <a:round/>
                      <a:headEnd type="none" w="med" len="med"/>
                      <a:tailEnd type="none" w="med" len="med"/>
                    </a:lnR>
                    <a:lnT>
                      <a:noFill/>
                    </a:lnT>
                    <a:lnB>
                      <a:noFill/>
                    </a:lnB>
                    <a:solidFill>
                      <a:schemeClr val="bg1">
                        <a:lumMod val="85000"/>
                        <a:alpha val="70000"/>
                      </a:schemeClr>
                    </a:solidFill>
                  </a:tcPr>
                </a:tc>
                <a:extLst>
                  <a:ext uri="{0D108BD9-81ED-4DB2-BD59-A6C34878D82A}">
                    <a16:rowId xmlns:a16="http://schemas.microsoft.com/office/drawing/2014/main" val="10000"/>
                  </a:ext>
                </a:extLst>
              </a:tr>
              <a:tr h="180020">
                <a:tc>
                  <a:txBody>
                    <a:bodyPr/>
                    <a:lstStyle/>
                    <a:p>
                      <a:pPr>
                        <a:lnSpc>
                          <a:spcPct val="115000"/>
                        </a:lnSpc>
                        <a:spcAft>
                          <a:spcPts val="0"/>
                        </a:spcAft>
                      </a:pPr>
                      <a:r>
                        <a:rPr lang="en-US" sz="1000" dirty="0" err="1" smtClean="0">
                          <a:solidFill>
                            <a:schemeClr val="tx1"/>
                          </a:solidFill>
                          <a:effectLst/>
                          <a:latin typeface="Arial" panose="020B0604020202020204" pitchFamily="34" charset="0"/>
                          <a:ea typeface="Times New Roman"/>
                          <a:cs typeface="Arial" panose="020B0604020202020204" pitchFamily="34" charset="0"/>
                        </a:rPr>
                        <a:t>Frokost</a:t>
                      </a:r>
                      <a:r>
                        <a:rPr lang="en-US" sz="1000" dirty="0" smtClean="0">
                          <a:solidFill>
                            <a:schemeClr val="tx1"/>
                          </a:solidFill>
                          <a:effectLst/>
                          <a:latin typeface="Arial" panose="020B0604020202020204" pitchFamily="34" charset="0"/>
                          <a:ea typeface="Times New Roman"/>
                          <a:cs typeface="Arial" panose="020B0604020202020204" pitchFamily="34" charset="0"/>
                        </a:rPr>
                        <a:t> </a:t>
                      </a:r>
                      <a:r>
                        <a:rPr lang="en-US" sz="1000" dirty="0" err="1" smtClean="0">
                          <a:solidFill>
                            <a:schemeClr val="tx1"/>
                          </a:solidFill>
                          <a:effectLst/>
                          <a:latin typeface="Arial" panose="020B0604020202020204" pitchFamily="34" charset="0"/>
                          <a:ea typeface="Times New Roman"/>
                          <a:cs typeface="Arial" panose="020B0604020202020204" pitchFamily="34" charset="0"/>
                        </a:rPr>
                        <a:t>fra</a:t>
                      </a:r>
                      <a:r>
                        <a:rPr lang="en-US" sz="1000" dirty="0" smtClean="0">
                          <a:solidFill>
                            <a:schemeClr val="tx1"/>
                          </a:solidFill>
                          <a:effectLst/>
                          <a:latin typeface="Arial" panose="020B0604020202020204" pitchFamily="34" charset="0"/>
                          <a:ea typeface="Times New Roman"/>
                          <a:cs typeface="Arial" panose="020B0604020202020204" pitchFamily="34" charset="0"/>
                        </a:rPr>
                        <a:t> 07:00</a:t>
                      </a:r>
                      <a:endParaRPr lang="en-US" sz="1000" dirty="0">
                        <a:solidFill>
                          <a:schemeClr val="tx1"/>
                        </a:solidFill>
                        <a:effectLst/>
                        <a:latin typeface="Arial" panose="020B0604020202020204" pitchFamily="34" charset="0"/>
                        <a:ea typeface="SimSun"/>
                        <a:cs typeface="Arial" panose="020B0604020202020204" pitchFamily="34" charset="0"/>
                      </a:endParaRPr>
                    </a:p>
                  </a:txBody>
                  <a:tcPr marL="61782" marR="61782" marT="0" marB="0" anchor="b">
                    <a:lnL>
                      <a:noFill/>
                    </a:lnL>
                    <a:lnR w="12700" cap="flat" cmpd="sng" algn="ctr">
                      <a:solidFill>
                        <a:srgbClr val="000000"/>
                      </a:solidFill>
                      <a:prstDash val="solid"/>
                      <a:round/>
                      <a:headEnd type="none" w="med" len="med"/>
                      <a:tailEnd type="none" w="med" len="med"/>
                    </a:lnR>
                    <a:lnT>
                      <a:noFill/>
                    </a:lnT>
                    <a:lnB>
                      <a:noFill/>
                    </a:lnB>
                    <a:solidFill>
                      <a:schemeClr val="bg1">
                        <a:lumMod val="85000"/>
                        <a:alpha val="70000"/>
                      </a:schemeClr>
                    </a:solidFill>
                  </a:tcPr>
                </a:tc>
                <a:extLst>
                  <a:ext uri="{0D108BD9-81ED-4DB2-BD59-A6C34878D82A}">
                    <a16:rowId xmlns:a16="http://schemas.microsoft.com/office/drawing/2014/main" val="10001"/>
                  </a:ext>
                </a:extLst>
              </a:tr>
              <a:tr h="180020">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000" dirty="0" smtClean="0">
                          <a:solidFill>
                            <a:schemeClr val="tx1"/>
                          </a:solidFill>
                          <a:effectLst/>
                          <a:latin typeface="Arial" panose="020B0604020202020204" pitchFamily="34" charset="0"/>
                          <a:ea typeface="Times New Roman"/>
                          <a:cs typeface="Arial" panose="020B0604020202020204" pitchFamily="34" charset="0"/>
                        </a:rPr>
                        <a:t>Buss </a:t>
                      </a:r>
                      <a:r>
                        <a:rPr lang="en-US" sz="1000" dirty="0" err="1" smtClean="0">
                          <a:solidFill>
                            <a:schemeClr val="tx1"/>
                          </a:solidFill>
                          <a:effectLst/>
                          <a:latin typeface="Arial" panose="020B0604020202020204" pitchFamily="34" charset="0"/>
                          <a:ea typeface="Times New Roman"/>
                          <a:cs typeface="Arial" panose="020B0604020202020204" pitchFamily="34" charset="0"/>
                        </a:rPr>
                        <a:t>går</a:t>
                      </a:r>
                      <a:r>
                        <a:rPr lang="en-US" sz="1000" dirty="0" smtClean="0">
                          <a:solidFill>
                            <a:schemeClr val="tx1"/>
                          </a:solidFill>
                          <a:effectLst/>
                          <a:latin typeface="Arial" panose="020B0604020202020204" pitchFamily="34" charset="0"/>
                          <a:ea typeface="Times New Roman"/>
                          <a:cs typeface="Arial" panose="020B0604020202020204" pitchFamily="34" charset="0"/>
                        </a:rPr>
                        <a:t> 08:00</a:t>
                      </a:r>
                      <a:endParaRPr lang="en-US" sz="1000" dirty="0" smtClean="0">
                        <a:solidFill>
                          <a:schemeClr val="tx1"/>
                        </a:solidFill>
                        <a:effectLst/>
                        <a:latin typeface="Arial" panose="020B0604020202020204" pitchFamily="34" charset="0"/>
                        <a:ea typeface="SimSun"/>
                        <a:cs typeface="Arial" panose="020B0604020202020204" pitchFamily="34" charset="0"/>
                      </a:endParaRPr>
                    </a:p>
                  </a:txBody>
                  <a:tcPr marL="61782" marR="61782" marT="0" marB="0" anchor="b">
                    <a:lnL>
                      <a:noFill/>
                    </a:lnL>
                    <a:lnR w="12700" cap="flat" cmpd="sng" algn="ctr">
                      <a:solidFill>
                        <a:srgbClr val="000000"/>
                      </a:solidFill>
                      <a:prstDash val="solid"/>
                      <a:round/>
                      <a:headEnd type="none" w="med" len="med"/>
                      <a:tailEnd type="none" w="med" len="med"/>
                    </a:lnR>
                    <a:lnT>
                      <a:noFill/>
                    </a:lnT>
                    <a:lnB>
                      <a:noFill/>
                    </a:lnB>
                    <a:solidFill>
                      <a:schemeClr val="bg1">
                        <a:lumMod val="85000"/>
                        <a:alpha val="70000"/>
                      </a:schemeClr>
                    </a:solidFill>
                  </a:tcPr>
                </a:tc>
                <a:extLst>
                  <a:ext uri="{0D108BD9-81ED-4DB2-BD59-A6C34878D82A}">
                    <a16:rowId xmlns:a16="http://schemas.microsoft.com/office/drawing/2014/main" val="10002"/>
                  </a:ext>
                </a:extLst>
              </a:tr>
              <a:tr h="180020">
                <a:tc>
                  <a:txBody>
                    <a:bodyPr/>
                    <a:lstStyle/>
                    <a:p>
                      <a:pPr>
                        <a:lnSpc>
                          <a:spcPct val="115000"/>
                        </a:lnSpc>
                        <a:spcAft>
                          <a:spcPts val="0"/>
                        </a:spcAft>
                      </a:pPr>
                      <a:r>
                        <a:rPr lang="en-US" sz="1000" dirty="0" err="1" smtClean="0">
                          <a:solidFill>
                            <a:schemeClr val="tx1"/>
                          </a:solidFill>
                          <a:effectLst/>
                          <a:latin typeface="Arial" panose="020B0604020202020204" pitchFamily="34" charset="0"/>
                          <a:ea typeface="SimSun"/>
                          <a:cs typeface="Arial" panose="020B0604020202020204" pitchFamily="34" charset="0"/>
                        </a:rPr>
                        <a:t>Kvåle</a:t>
                      </a:r>
                      <a:r>
                        <a:rPr lang="en-US" sz="1000" dirty="0" smtClean="0">
                          <a:solidFill>
                            <a:schemeClr val="tx1"/>
                          </a:solidFill>
                          <a:effectLst/>
                          <a:latin typeface="Arial" panose="020B0604020202020204" pitchFamily="34" charset="0"/>
                          <a:ea typeface="SimSun"/>
                          <a:cs typeface="Arial" panose="020B0604020202020204" pitchFamily="34" charset="0"/>
                        </a:rPr>
                        <a:t> </a:t>
                      </a:r>
                      <a:endParaRPr lang="en-US" sz="1000" dirty="0">
                        <a:solidFill>
                          <a:schemeClr val="tx1"/>
                        </a:solidFill>
                        <a:effectLst/>
                        <a:latin typeface="Arial" panose="020B0604020202020204" pitchFamily="34" charset="0"/>
                        <a:ea typeface="SimSun"/>
                        <a:cs typeface="Arial" panose="020B0604020202020204" pitchFamily="34" charset="0"/>
                      </a:endParaRPr>
                    </a:p>
                  </a:txBody>
                  <a:tcPr marL="61782" marR="61782" marT="0" marB="0" anchor="b">
                    <a:lnL>
                      <a:noFill/>
                    </a:lnL>
                    <a:lnR w="12700" cap="flat" cmpd="sng" algn="ctr">
                      <a:solidFill>
                        <a:srgbClr val="000000"/>
                      </a:solidFill>
                      <a:prstDash val="solid"/>
                      <a:round/>
                      <a:headEnd type="none" w="med" len="med"/>
                      <a:tailEnd type="none" w="med" len="med"/>
                    </a:lnR>
                    <a:lnT>
                      <a:noFill/>
                    </a:lnT>
                    <a:lnB>
                      <a:noFill/>
                    </a:lnB>
                    <a:solidFill>
                      <a:schemeClr val="bg1">
                        <a:lumMod val="85000"/>
                        <a:alpha val="70000"/>
                      </a:schemeClr>
                    </a:solidFill>
                  </a:tcPr>
                </a:tc>
                <a:extLst>
                  <a:ext uri="{0D108BD9-81ED-4DB2-BD59-A6C34878D82A}">
                    <a16:rowId xmlns:a16="http://schemas.microsoft.com/office/drawing/2014/main" val="10003"/>
                  </a:ext>
                </a:extLst>
              </a:tr>
              <a:tr h="180020">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000" dirty="0" err="1" smtClean="0">
                          <a:solidFill>
                            <a:schemeClr val="tx1"/>
                          </a:solidFill>
                          <a:effectLst/>
                          <a:latin typeface="Arial" panose="020B0604020202020204" pitchFamily="34" charset="0"/>
                          <a:ea typeface="SimSun"/>
                          <a:cs typeface="Arial" panose="020B0604020202020204" pitchFamily="34" charset="0"/>
                        </a:rPr>
                        <a:t>Sogndal</a:t>
                      </a:r>
                      <a:endParaRPr lang="en-US" sz="1000" dirty="0" smtClean="0">
                        <a:solidFill>
                          <a:schemeClr val="tx1"/>
                        </a:solidFill>
                        <a:effectLst/>
                        <a:latin typeface="Arial" panose="020B0604020202020204" pitchFamily="34" charset="0"/>
                        <a:ea typeface="SimSun"/>
                        <a:cs typeface="Arial" panose="020B0604020202020204" pitchFamily="34" charset="0"/>
                      </a:endParaRPr>
                    </a:p>
                  </a:txBody>
                  <a:tcPr marL="61782" marR="61782" marT="0" marB="0" anchor="b">
                    <a:lnL>
                      <a:noFill/>
                    </a:lnL>
                    <a:lnR w="12700" cap="flat" cmpd="sng" algn="ctr">
                      <a:solidFill>
                        <a:srgbClr val="000000"/>
                      </a:solidFill>
                      <a:prstDash val="solid"/>
                      <a:round/>
                      <a:headEnd type="none" w="med" len="med"/>
                      <a:tailEnd type="none" w="med" len="med"/>
                    </a:lnR>
                    <a:lnT>
                      <a:noFill/>
                    </a:lnT>
                    <a:lnB>
                      <a:noFill/>
                    </a:lnB>
                    <a:solidFill>
                      <a:schemeClr val="bg1">
                        <a:lumMod val="85000"/>
                        <a:alpha val="70000"/>
                      </a:schemeClr>
                    </a:solidFill>
                  </a:tcPr>
                </a:tc>
                <a:extLst>
                  <a:ext uri="{0D108BD9-81ED-4DB2-BD59-A6C34878D82A}">
                    <a16:rowId xmlns:a16="http://schemas.microsoft.com/office/drawing/2014/main" val="10004"/>
                  </a:ext>
                </a:extLst>
              </a:tr>
              <a:tr h="180020">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000" dirty="0" smtClean="0">
                          <a:solidFill>
                            <a:schemeClr val="tx1"/>
                          </a:solidFill>
                          <a:effectLst/>
                          <a:latin typeface="Arial" panose="020B0604020202020204" pitchFamily="34" charset="0"/>
                          <a:ea typeface="SimSun"/>
                          <a:cs typeface="Arial" panose="020B0604020202020204" pitchFamily="34" charset="0"/>
                        </a:rPr>
                        <a:t>Grinde</a:t>
                      </a:r>
                    </a:p>
                  </a:txBody>
                  <a:tcPr marL="61782" marR="61782" marT="0" marB="0" anchor="b">
                    <a:lnL>
                      <a:noFill/>
                    </a:lnL>
                    <a:lnR w="12700" cap="flat" cmpd="sng" algn="ctr">
                      <a:solidFill>
                        <a:srgbClr val="000000"/>
                      </a:solidFill>
                      <a:prstDash val="solid"/>
                      <a:round/>
                      <a:headEnd type="none" w="med" len="med"/>
                      <a:tailEnd type="none" w="med" len="med"/>
                    </a:lnR>
                    <a:lnT>
                      <a:noFill/>
                    </a:lnT>
                    <a:lnB>
                      <a:noFill/>
                    </a:lnB>
                    <a:solidFill>
                      <a:schemeClr val="bg1">
                        <a:lumMod val="85000"/>
                        <a:alpha val="70000"/>
                      </a:schemeClr>
                    </a:solidFill>
                  </a:tcPr>
                </a:tc>
                <a:extLst>
                  <a:ext uri="{0D108BD9-81ED-4DB2-BD59-A6C34878D82A}">
                    <a16:rowId xmlns:a16="http://schemas.microsoft.com/office/drawing/2014/main" val="10005"/>
                  </a:ext>
                </a:extLst>
              </a:tr>
              <a:tr h="180020">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000" dirty="0" err="1" smtClean="0">
                          <a:solidFill>
                            <a:schemeClr val="tx1"/>
                          </a:solidFill>
                          <a:effectLst/>
                          <a:latin typeface="Arial" panose="020B0604020202020204" pitchFamily="34" charset="0"/>
                          <a:ea typeface="SimSun"/>
                          <a:cs typeface="Arial" panose="020B0604020202020204" pitchFamily="34" charset="0"/>
                        </a:rPr>
                        <a:t>Ferge</a:t>
                      </a:r>
                      <a:r>
                        <a:rPr lang="en-US" sz="1000" dirty="0" smtClean="0">
                          <a:solidFill>
                            <a:schemeClr val="tx1"/>
                          </a:solidFill>
                          <a:effectLst/>
                          <a:latin typeface="Arial" panose="020B0604020202020204" pitchFamily="34" charset="0"/>
                          <a:ea typeface="SimSun"/>
                          <a:cs typeface="Arial" panose="020B0604020202020204" pitchFamily="34" charset="0"/>
                        </a:rPr>
                        <a:t> </a:t>
                      </a:r>
                      <a:r>
                        <a:rPr lang="en-US" sz="1000" dirty="0" err="1" smtClean="0">
                          <a:solidFill>
                            <a:schemeClr val="tx1"/>
                          </a:solidFill>
                          <a:effectLst/>
                          <a:latin typeface="Arial" panose="020B0604020202020204" pitchFamily="34" charset="0"/>
                          <a:ea typeface="SimSun"/>
                          <a:cs typeface="Arial" panose="020B0604020202020204" pitchFamily="34" charset="0"/>
                        </a:rPr>
                        <a:t>Hella-Vangsnes</a:t>
                      </a:r>
                      <a:endParaRPr lang="en-US" sz="1000" dirty="0" smtClean="0">
                        <a:solidFill>
                          <a:schemeClr val="tx1"/>
                        </a:solidFill>
                        <a:effectLst/>
                        <a:latin typeface="Arial" panose="020B0604020202020204" pitchFamily="34" charset="0"/>
                        <a:ea typeface="SimSun"/>
                        <a:cs typeface="Arial" panose="020B0604020202020204" pitchFamily="34" charset="0"/>
                      </a:endParaRPr>
                    </a:p>
                  </a:txBody>
                  <a:tcPr marL="61782" marR="61782" marT="0" marB="0" anchor="b">
                    <a:lnL>
                      <a:noFill/>
                    </a:lnL>
                    <a:lnR w="12700" cap="flat" cmpd="sng" algn="ctr">
                      <a:solidFill>
                        <a:srgbClr val="000000"/>
                      </a:solidFill>
                      <a:prstDash val="solid"/>
                      <a:round/>
                      <a:headEnd type="none" w="med" len="med"/>
                      <a:tailEnd type="none" w="med" len="med"/>
                    </a:lnR>
                    <a:lnT>
                      <a:noFill/>
                    </a:lnT>
                    <a:lnB>
                      <a:noFill/>
                    </a:lnB>
                    <a:solidFill>
                      <a:schemeClr val="bg1">
                        <a:lumMod val="85000"/>
                        <a:alpha val="70000"/>
                      </a:schemeClr>
                    </a:solidFill>
                  </a:tcPr>
                </a:tc>
                <a:extLst>
                  <a:ext uri="{0D108BD9-81ED-4DB2-BD59-A6C34878D82A}">
                    <a16:rowId xmlns:a16="http://schemas.microsoft.com/office/drawing/2014/main" val="10006"/>
                  </a:ext>
                </a:extLst>
              </a:tr>
              <a:tr h="180020">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000" dirty="0" err="1" smtClean="0">
                          <a:solidFill>
                            <a:schemeClr val="tx1"/>
                          </a:solidFill>
                          <a:effectLst/>
                          <a:latin typeface="Arial" panose="020B0604020202020204" pitchFamily="34" charset="0"/>
                          <a:ea typeface="SimSun"/>
                          <a:cs typeface="Arial" panose="020B0604020202020204" pitchFamily="34" charset="0"/>
                        </a:rPr>
                        <a:t>Vikafjell</a:t>
                      </a:r>
                      <a:endParaRPr lang="en-US" sz="1000" dirty="0" smtClean="0">
                        <a:solidFill>
                          <a:schemeClr val="tx1"/>
                        </a:solidFill>
                        <a:effectLst/>
                        <a:latin typeface="Arial" panose="020B0604020202020204" pitchFamily="34" charset="0"/>
                        <a:ea typeface="SimSun"/>
                        <a:cs typeface="Arial" panose="020B0604020202020204" pitchFamily="34" charset="0"/>
                      </a:endParaRPr>
                    </a:p>
                  </a:txBody>
                  <a:tcPr marL="61782" marR="61782" marT="0" marB="0" anchor="b">
                    <a:lnL>
                      <a:noFill/>
                    </a:lnL>
                    <a:lnR w="12700" cap="flat" cmpd="sng" algn="ctr">
                      <a:solidFill>
                        <a:srgbClr val="000000"/>
                      </a:solidFill>
                      <a:prstDash val="solid"/>
                      <a:round/>
                      <a:headEnd type="none" w="med" len="med"/>
                      <a:tailEnd type="none" w="med" len="med"/>
                    </a:lnR>
                    <a:lnT>
                      <a:noFill/>
                    </a:lnT>
                    <a:lnB>
                      <a:noFill/>
                    </a:lnB>
                    <a:solidFill>
                      <a:schemeClr val="bg1">
                        <a:lumMod val="85000"/>
                        <a:alpha val="70000"/>
                      </a:schemeClr>
                    </a:solidFill>
                  </a:tcPr>
                </a:tc>
                <a:extLst>
                  <a:ext uri="{0D108BD9-81ED-4DB2-BD59-A6C34878D82A}">
                    <a16:rowId xmlns:a16="http://schemas.microsoft.com/office/drawing/2014/main" val="10007"/>
                  </a:ext>
                </a:extLst>
              </a:tr>
              <a:tr h="180020">
                <a:tc>
                  <a:txBody>
                    <a:bodyPr/>
                    <a:lstStyle/>
                    <a:p>
                      <a:pPr>
                        <a:lnSpc>
                          <a:spcPct val="115000"/>
                        </a:lnSpc>
                        <a:spcAft>
                          <a:spcPts val="0"/>
                        </a:spcAft>
                      </a:pPr>
                      <a:r>
                        <a:rPr lang="en-US" sz="1000" b="0" dirty="0" smtClean="0">
                          <a:solidFill>
                            <a:schemeClr val="tx1"/>
                          </a:solidFill>
                          <a:effectLst/>
                          <a:latin typeface="Arial" panose="020B0604020202020204" pitchFamily="34" charset="0"/>
                          <a:ea typeface="Times New Roman"/>
                          <a:cs typeface="Arial" panose="020B0604020202020204" pitchFamily="34" charset="0"/>
                        </a:rPr>
                        <a:t>Lygra </a:t>
                      </a:r>
                      <a:r>
                        <a:rPr lang="en-US" sz="1000" b="0" dirty="0" err="1" smtClean="0">
                          <a:solidFill>
                            <a:schemeClr val="tx1"/>
                          </a:solidFill>
                          <a:effectLst/>
                          <a:latin typeface="Arial" panose="020B0604020202020204" pitchFamily="34" charset="0"/>
                          <a:ea typeface="Times New Roman"/>
                          <a:cs typeface="Arial" panose="020B0604020202020204" pitchFamily="34" charset="0"/>
                        </a:rPr>
                        <a:t>Gjestegård</a:t>
                      </a:r>
                      <a:r>
                        <a:rPr lang="en-US" sz="1000" b="0" dirty="0" smtClean="0">
                          <a:solidFill>
                            <a:schemeClr val="tx1"/>
                          </a:solidFill>
                          <a:effectLst/>
                          <a:latin typeface="Arial" panose="020B0604020202020204" pitchFamily="34" charset="0"/>
                          <a:ea typeface="Times New Roman"/>
                          <a:cs typeface="Arial" panose="020B0604020202020204" pitchFamily="34" charset="0"/>
                        </a:rPr>
                        <a:t> ca</a:t>
                      </a:r>
                      <a:r>
                        <a:rPr lang="en-US" sz="1000" b="0" baseline="0" dirty="0" smtClean="0">
                          <a:solidFill>
                            <a:schemeClr val="tx1"/>
                          </a:solidFill>
                          <a:effectLst/>
                          <a:latin typeface="Arial" panose="020B0604020202020204" pitchFamily="34" charset="0"/>
                          <a:ea typeface="Times New Roman"/>
                          <a:cs typeface="Arial" panose="020B0604020202020204" pitchFamily="34" charset="0"/>
                        </a:rPr>
                        <a:t> 20:00</a:t>
                      </a:r>
                      <a:endParaRPr lang="en-US" sz="1000" b="0" dirty="0">
                        <a:solidFill>
                          <a:schemeClr val="tx1"/>
                        </a:solidFill>
                        <a:effectLst/>
                        <a:latin typeface="Arial" panose="020B0604020202020204" pitchFamily="34" charset="0"/>
                        <a:ea typeface="SimSun"/>
                        <a:cs typeface="Arial" panose="020B0604020202020204" pitchFamily="34" charset="0"/>
                      </a:endParaRPr>
                    </a:p>
                  </a:txBody>
                  <a:tcPr marL="61782" marR="61782" marT="0" marB="0" anchor="b">
                    <a:lnL>
                      <a:noFill/>
                    </a:lnL>
                    <a:lnR w="12700" cap="flat" cmpd="sng" algn="ctr">
                      <a:solidFill>
                        <a:srgbClr val="000000"/>
                      </a:solidFill>
                      <a:prstDash val="solid"/>
                      <a:round/>
                      <a:headEnd type="none" w="med" len="med"/>
                      <a:tailEnd type="none" w="med" len="med"/>
                    </a:lnR>
                    <a:lnT>
                      <a:noFill/>
                    </a:lnT>
                    <a:lnB>
                      <a:noFill/>
                    </a:lnB>
                    <a:solidFill>
                      <a:schemeClr val="bg1">
                        <a:lumMod val="85000"/>
                        <a:alpha val="70000"/>
                      </a:schemeClr>
                    </a:solidFill>
                  </a:tcPr>
                </a:tc>
                <a:extLst>
                  <a:ext uri="{0D108BD9-81ED-4DB2-BD59-A6C34878D82A}">
                    <a16:rowId xmlns:a16="http://schemas.microsoft.com/office/drawing/2014/main" val="10008"/>
                  </a:ext>
                </a:extLst>
              </a:tr>
              <a:tr h="180020">
                <a:tc>
                  <a:txBody>
                    <a:bodyPr/>
                    <a:lstStyle/>
                    <a:p>
                      <a:pPr>
                        <a:lnSpc>
                          <a:spcPct val="115000"/>
                        </a:lnSpc>
                        <a:spcAft>
                          <a:spcPts val="0"/>
                        </a:spcAft>
                      </a:pPr>
                      <a:r>
                        <a:rPr lang="en-US" sz="1000" dirty="0" err="1">
                          <a:solidFill>
                            <a:schemeClr val="tx1"/>
                          </a:solidFill>
                          <a:effectLst/>
                          <a:latin typeface="Arial" panose="020B0604020202020204" pitchFamily="34" charset="0"/>
                          <a:ea typeface="Times New Roman"/>
                          <a:cs typeface="Arial" panose="020B0604020202020204" pitchFamily="34" charset="0"/>
                        </a:rPr>
                        <a:t>middag</a:t>
                      </a:r>
                      <a:r>
                        <a:rPr lang="en-US" sz="1000" dirty="0">
                          <a:solidFill>
                            <a:schemeClr val="tx1"/>
                          </a:solidFill>
                          <a:effectLst/>
                          <a:latin typeface="Arial" panose="020B0604020202020204" pitchFamily="34" charset="0"/>
                          <a:ea typeface="Times New Roman"/>
                          <a:cs typeface="Arial" panose="020B0604020202020204" pitchFamily="34" charset="0"/>
                        </a:rPr>
                        <a:t> </a:t>
                      </a:r>
                      <a:r>
                        <a:rPr lang="en-US" sz="1000" dirty="0" smtClean="0">
                          <a:solidFill>
                            <a:schemeClr val="tx1"/>
                          </a:solidFill>
                          <a:effectLst/>
                          <a:latin typeface="Arial" panose="020B0604020202020204" pitchFamily="34" charset="0"/>
                          <a:ea typeface="Times New Roman"/>
                          <a:cs typeface="Arial" panose="020B0604020202020204" pitchFamily="34" charset="0"/>
                        </a:rPr>
                        <a:t>20:30 (</a:t>
                      </a:r>
                      <a:r>
                        <a:rPr lang="en-US" sz="1000" dirty="0" err="1" smtClean="0">
                          <a:solidFill>
                            <a:schemeClr val="tx1"/>
                          </a:solidFill>
                          <a:effectLst/>
                          <a:latin typeface="Arial" panose="020B0604020202020204" pitchFamily="34" charset="0"/>
                          <a:ea typeface="Times New Roman"/>
                          <a:cs typeface="Arial" panose="020B0604020202020204" pitchFamily="34" charset="0"/>
                        </a:rPr>
                        <a:t>på</a:t>
                      </a:r>
                      <a:r>
                        <a:rPr lang="en-US" sz="1000" dirty="0" smtClean="0">
                          <a:solidFill>
                            <a:schemeClr val="tx1"/>
                          </a:solidFill>
                          <a:effectLst/>
                          <a:latin typeface="Arial" panose="020B0604020202020204" pitchFamily="34" charset="0"/>
                          <a:ea typeface="Times New Roman"/>
                          <a:cs typeface="Arial" panose="020B0604020202020204" pitchFamily="34" charset="0"/>
                        </a:rPr>
                        <a:t> </a:t>
                      </a:r>
                      <a:r>
                        <a:rPr lang="en-US" sz="1000" dirty="0" err="1" smtClean="0">
                          <a:solidFill>
                            <a:schemeClr val="tx1"/>
                          </a:solidFill>
                          <a:effectLst/>
                          <a:latin typeface="Arial" panose="020B0604020202020204" pitchFamily="34" charset="0"/>
                          <a:ea typeface="Times New Roman"/>
                          <a:cs typeface="Arial" panose="020B0604020202020204" pitchFamily="34" charset="0"/>
                        </a:rPr>
                        <a:t>Lyngheisenteret</a:t>
                      </a:r>
                      <a:r>
                        <a:rPr lang="en-US" sz="1000" dirty="0" smtClean="0">
                          <a:solidFill>
                            <a:schemeClr val="tx1"/>
                          </a:solidFill>
                          <a:effectLst/>
                          <a:latin typeface="Arial" panose="020B0604020202020204" pitchFamily="34" charset="0"/>
                          <a:ea typeface="Times New Roman"/>
                          <a:cs typeface="Arial" panose="020B0604020202020204" pitchFamily="34" charset="0"/>
                        </a:rPr>
                        <a:t>)</a:t>
                      </a:r>
                      <a:endParaRPr lang="en-US" sz="1000" dirty="0">
                        <a:solidFill>
                          <a:schemeClr val="tx1"/>
                        </a:solidFill>
                        <a:effectLst/>
                        <a:latin typeface="Arial" panose="020B0604020202020204" pitchFamily="34" charset="0"/>
                        <a:ea typeface="SimSun"/>
                        <a:cs typeface="Arial" panose="020B0604020202020204" pitchFamily="34" charset="0"/>
                      </a:endParaRPr>
                    </a:p>
                  </a:txBody>
                  <a:tcPr marL="61782" marR="61782" marT="0" marB="0" anchor="b">
                    <a:lnL>
                      <a:noFill/>
                    </a:lnL>
                    <a:lnR w="12700" cap="flat" cmpd="sng" algn="ctr">
                      <a:solidFill>
                        <a:srgbClr val="000000"/>
                      </a:solidFill>
                      <a:prstDash val="solid"/>
                      <a:round/>
                      <a:headEnd type="none" w="med" len="med"/>
                      <a:tailEnd type="none" w="med" len="med"/>
                    </a:lnR>
                    <a:lnT>
                      <a:noFill/>
                    </a:lnT>
                    <a:lnB>
                      <a:noFill/>
                    </a:lnB>
                    <a:solidFill>
                      <a:schemeClr val="bg1">
                        <a:lumMod val="85000"/>
                        <a:alpha val="70000"/>
                      </a:schemeClr>
                    </a:solidFill>
                  </a:tcPr>
                </a:tc>
                <a:extLst>
                  <a:ext uri="{0D108BD9-81ED-4DB2-BD59-A6C34878D82A}">
                    <a16:rowId xmlns:a16="http://schemas.microsoft.com/office/drawing/2014/main" val="10009"/>
                  </a:ext>
                </a:extLst>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3667908833"/>
              </p:ext>
            </p:extLst>
          </p:nvPr>
        </p:nvGraphicFramePr>
        <p:xfrm>
          <a:off x="6479704" y="5229200"/>
          <a:ext cx="2664296" cy="1385370"/>
        </p:xfrm>
        <a:graphic>
          <a:graphicData uri="http://schemas.openxmlformats.org/drawingml/2006/table">
            <a:tbl>
              <a:tblPr firstRow="1" firstCol="1" bandRow="1"/>
              <a:tblGrid>
                <a:gridCol w="2664296">
                  <a:extLst>
                    <a:ext uri="{9D8B030D-6E8A-4147-A177-3AD203B41FA5}">
                      <a16:colId xmlns:a16="http://schemas.microsoft.com/office/drawing/2014/main" val="20000"/>
                    </a:ext>
                  </a:extLst>
                </a:gridCol>
              </a:tblGrid>
              <a:tr h="197910">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000" dirty="0" err="1" smtClean="0">
                          <a:solidFill>
                            <a:srgbClr val="000000"/>
                          </a:solidFill>
                          <a:effectLst/>
                          <a:latin typeface="Arial Black" panose="020B0A04020102020204" pitchFamily="34" charset="0"/>
                          <a:ea typeface="Times New Roman"/>
                          <a:cs typeface="Times New Roman"/>
                        </a:rPr>
                        <a:t>Natur</a:t>
                      </a:r>
                      <a:r>
                        <a:rPr lang="en-US" sz="1000" dirty="0" smtClean="0">
                          <a:solidFill>
                            <a:srgbClr val="000000"/>
                          </a:solidFill>
                          <a:effectLst/>
                          <a:latin typeface="Arial Black" panose="020B0A04020102020204" pitchFamily="34" charset="0"/>
                          <a:ea typeface="Times New Roman"/>
                          <a:cs typeface="Times New Roman"/>
                        </a:rPr>
                        <a:t> og </a:t>
                      </a:r>
                      <a:r>
                        <a:rPr lang="en-US" sz="1000" dirty="0" err="1" smtClean="0">
                          <a:solidFill>
                            <a:srgbClr val="000000"/>
                          </a:solidFill>
                          <a:effectLst/>
                          <a:latin typeface="Arial Black" panose="020B0A04020102020204" pitchFamily="34" charset="0"/>
                          <a:ea typeface="Times New Roman"/>
                          <a:cs typeface="Times New Roman"/>
                        </a:rPr>
                        <a:t>landskap</a:t>
                      </a:r>
                      <a:endParaRPr lang="en-US" sz="1000" dirty="0" smtClean="0">
                        <a:effectLst/>
                        <a:latin typeface="Arial Black" panose="020B0A04020102020204" pitchFamily="34" charset="0"/>
                        <a:ea typeface="SimSun"/>
                        <a:cs typeface="Times New Roman"/>
                      </a:endParaRPr>
                    </a:p>
                  </a:txBody>
                  <a:tcPr marL="61782" marR="61782" marT="0" marB="0" anchor="b">
                    <a:lnL>
                      <a:noFill/>
                    </a:lnL>
                    <a:lnR>
                      <a:noFill/>
                    </a:lnR>
                    <a:lnT>
                      <a:noFill/>
                    </a:lnT>
                    <a:lnB>
                      <a:noFill/>
                    </a:lnB>
                    <a:solidFill>
                      <a:schemeClr val="bg1">
                        <a:lumMod val="85000"/>
                        <a:alpha val="70000"/>
                      </a:schemeClr>
                    </a:solidFill>
                  </a:tcPr>
                </a:tc>
                <a:extLst>
                  <a:ext uri="{0D108BD9-81ED-4DB2-BD59-A6C34878D82A}">
                    <a16:rowId xmlns:a16="http://schemas.microsoft.com/office/drawing/2014/main" val="10000"/>
                  </a:ext>
                </a:extLst>
              </a:tr>
              <a:tr h="197910">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000" dirty="0" smtClean="0">
                          <a:effectLst/>
                          <a:latin typeface="Arial" panose="020B0604020202020204" pitchFamily="34" charset="0"/>
                          <a:ea typeface="SimSun"/>
                          <a:cs typeface="Arial" panose="020B0604020202020204" pitchFamily="34" charset="0"/>
                        </a:rPr>
                        <a:t>Skog</a:t>
                      </a:r>
                    </a:p>
                  </a:txBody>
                  <a:tcPr marL="61782" marR="61782" marT="0" marB="0" anchor="b">
                    <a:lnL>
                      <a:noFill/>
                    </a:lnL>
                    <a:lnR>
                      <a:noFill/>
                    </a:lnR>
                    <a:lnT>
                      <a:noFill/>
                    </a:lnT>
                    <a:lnB>
                      <a:noFill/>
                    </a:lnB>
                    <a:solidFill>
                      <a:schemeClr val="bg1">
                        <a:lumMod val="85000"/>
                        <a:alpha val="70000"/>
                      </a:schemeClr>
                    </a:solidFill>
                  </a:tcPr>
                </a:tc>
                <a:extLst>
                  <a:ext uri="{0D108BD9-81ED-4DB2-BD59-A6C34878D82A}">
                    <a16:rowId xmlns:a16="http://schemas.microsoft.com/office/drawing/2014/main" val="10001"/>
                  </a:ext>
                </a:extLst>
              </a:tr>
              <a:tr h="197910">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000" dirty="0" err="1" smtClean="0">
                          <a:effectLst/>
                          <a:latin typeface="Arial" panose="020B0604020202020204" pitchFamily="34" charset="0"/>
                          <a:ea typeface="SimSun"/>
                          <a:cs typeface="Arial" panose="020B0604020202020204" pitchFamily="34" charset="0"/>
                        </a:rPr>
                        <a:t>Havstrand</a:t>
                      </a:r>
                      <a:r>
                        <a:rPr lang="en-US" sz="1000" dirty="0" smtClean="0">
                          <a:effectLst/>
                          <a:latin typeface="Arial" panose="020B0604020202020204" pitchFamily="34" charset="0"/>
                          <a:ea typeface="SimSun"/>
                          <a:cs typeface="Arial" panose="020B0604020202020204" pitchFamily="34" charset="0"/>
                        </a:rPr>
                        <a:t>, </a:t>
                      </a:r>
                      <a:r>
                        <a:rPr lang="en-US" sz="1000" dirty="0" err="1" smtClean="0">
                          <a:effectLst/>
                          <a:latin typeface="Arial" panose="020B0604020202020204" pitchFamily="34" charset="0"/>
                          <a:ea typeface="SimSun"/>
                          <a:cs typeface="Arial" panose="020B0604020202020204" pitchFamily="34" charset="0"/>
                        </a:rPr>
                        <a:t>beskyttet</a:t>
                      </a:r>
                      <a:r>
                        <a:rPr lang="en-US" sz="1000" dirty="0" smtClean="0">
                          <a:effectLst/>
                          <a:latin typeface="Arial" panose="020B0604020202020204" pitchFamily="34" charset="0"/>
                          <a:ea typeface="SimSun"/>
                          <a:cs typeface="Arial" panose="020B0604020202020204" pitchFamily="34" charset="0"/>
                        </a:rPr>
                        <a:t> og </a:t>
                      </a:r>
                      <a:r>
                        <a:rPr lang="en-US" sz="1000" dirty="0" err="1" smtClean="0">
                          <a:effectLst/>
                          <a:latin typeface="Arial" panose="020B0604020202020204" pitchFamily="34" charset="0"/>
                          <a:ea typeface="SimSun"/>
                          <a:cs typeface="Arial" panose="020B0604020202020204" pitchFamily="34" charset="0"/>
                        </a:rPr>
                        <a:t>eksponert</a:t>
                      </a:r>
                      <a:endParaRPr lang="en-US" sz="1000" dirty="0" smtClean="0">
                        <a:effectLst/>
                        <a:latin typeface="Arial" panose="020B0604020202020204" pitchFamily="34" charset="0"/>
                        <a:ea typeface="SimSun"/>
                        <a:cs typeface="Arial" panose="020B0604020202020204" pitchFamily="34" charset="0"/>
                      </a:endParaRPr>
                    </a:p>
                  </a:txBody>
                  <a:tcPr marL="61782" marR="61782" marT="0" marB="0" anchor="b">
                    <a:lnL>
                      <a:noFill/>
                    </a:lnL>
                    <a:lnR>
                      <a:noFill/>
                    </a:lnR>
                    <a:lnT>
                      <a:noFill/>
                    </a:lnT>
                    <a:lnB>
                      <a:noFill/>
                    </a:lnB>
                    <a:solidFill>
                      <a:schemeClr val="bg1">
                        <a:lumMod val="85000"/>
                        <a:alpha val="70000"/>
                      </a:schemeClr>
                    </a:solidFill>
                  </a:tcPr>
                </a:tc>
                <a:extLst>
                  <a:ext uri="{0D108BD9-81ED-4DB2-BD59-A6C34878D82A}">
                    <a16:rowId xmlns:a16="http://schemas.microsoft.com/office/drawing/2014/main" val="10002"/>
                  </a:ext>
                </a:extLst>
              </a:tr>
              <a:tr h="197910">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000" dirty="0" err="1" smtClean="0">
                          <a:solidFill>
                            <a:srgbClr val="000000"/>
                          </a:solidFill>
                          <a:effectLst/>
                          <a:latin typeface="Arial" panose="020B0604020202020204" pitchFamily="34" charset="0"/>
                          <a:ea typeface="Times New Roman"/>
                          <a:cs typeface="Arial" panose="020B0604020202020204" pitchFamily="34" charset="0"/>
                        </a:rPr>
                        <a:t>Kulturlandskap</a:t>
                      </a:r>
                      <a:r>
                        <a:rPr lang="en-US" sz="1000" dirty="0" smtClean="0">
                          <a:solidFill>
                            <a:srgbClr val="000000"/>
                          </a:solidFill>
                          <a:effectLst/>
                          <a:latin typeface="Arial" panose="020B0604020202020204" pitchFamily="34" charset="0"/>
                          <a:ea typeface="Times New Roman"/>
                          <a:cs typeface="Arial" panose="020B0604020202020204" pitchFamily="34" charset="0"/>
                        </a:rPr>
                        <a:t> </a:t>
                      </a:r>
                      <a:r>
                        <a:rPr lang="en-US" sz="1000" dirty="0" err="1" smtClean="0">
                          <a:solidFill>
                            <a:srgbClr val="000000"/>
                          </a:solidFill>
                          <a:effectLst/>
                          <a:latin typeface="Arial" panose="020B0604020202020204" pitchFamily="34" charset="0"/>
                          <a:ea typeface="Times New Roman"/>
                          <a:cs typeface="Arial" panose="020B0604020202020204" pitchFamily="34" charset="0"/>
                        </a:rPr>
                        <a:t>gammelt</a:t>
                      </a:r>
                      <a:r>
                        <a:rPr lang="en-US" sz="1000" dirty="0" smtClean="0">
                          <a:solidFill>
                            <a:srgbClr val="000000"/>
                          </a:solidFill>
                          <a:effectLst/>
                          <a:latin typeface="Arial" panose="020B0604020202020204" pitchFamily="34" charset="0"/>
                          <a:ea typeface="Times New Roman"/>
                          <a:cs typeface="Arial" panose="020B0604020202020204" pitchFamily="34" charset="0"/>
                        </a:rPr>
                        <a:t> og </a:t>
                      </a:r>
                      <a:r>
                        <a:rPr lang="en-US" sz="1000" dirty="0" err="1" smtClean="0">
                          <a:solidFill>
                            <a:srgbClr val="000000"/>
                          </a:solidFill>
                          <a:effectLst/>
                          <a:latin typeface="Arial" panose="020B0604020202020204" pitchFamily="34" charset="0"/>
                          <a:ea typeface="Times New Roman"/>
                          <a:cs typeface="Arial" panose="020B0604020202020204" pitchFamily="34" charset="0"/>
                        </a:rPr>
                        <a:t>nyere</a:t>
                      </a:r>
                      <a:endParaRPr lang="en-US" sz="1000" dirty="0" smtClean="0">
                        <a:effectLst/>
                        <a:latin typeface="Arial" panose="020B0604020202020204" pitchFamily="34" charset="0"/>
                        <a:ea typeface="SimSun"/>
                        <a:cs typeface="Arial" panose="020B0604020202020204" pitchFamily="34" charset="0"/>
                      </a:endParaRPr>
                    </a:p>
                  </a:txBody>
                  <a:tcPr marL="61782" marR="61782" marT="0" marB="0" anchor="b">
                    <a:lnL>
                      <a:noFill/>
                    </a:lnL>
                    <a:lnR>
                      <a:noFill/>
                    </a:lnR>
                    <a:lnT>
                      <a:noFill/>
                    </a:lnT>
                    <a:lnB>
                      <a:noFill/>
                    </a:lnB>
                    <a:solidFill>
                      <a:schemeClr val="bg1">
                        <a:lumMod val="85000"/>
                        <a:alpha val="70000"/>
                      </a:schemeClr>
                    </a:solidFill>
                  </a:tcPr>
                </a:tc>
                <a:extLst>
                  <a:ext uri="{0D108BD9-81ED-4DB2-BD59-A6C34878D82A}">
                    <a16:rowId xmlns:a16="http://schemas.microsoft.com/office/drawing/2014/main" val="10003"/>
                  </a:ext>
                </a:extLst>
              </a:tr>
              <a:tr h="197910">
                <a:tc>
                  <a:txBody>
                    <a:bodyPr/>
                    <a:lstStyle/>
                    <a:p>
                      <a:pPr>
                        <a:lnSpc>
                          <a:spcPct val="115000"/>
                        </a:lnSpc>
                        <a:spcAft>
                          <a:spcPts val="0"/>
                        </a:spcAft>
                      </a:pPr>
                      <a:r>
                        <a:rPr lang="en-US" sz="1000" dirty="0" err="1" smtClean="0">
                          <a:effectLst/>
                          <a:latin typeface="Arial" panose="020B0604020202020204" pitchFamily="34" charset="0"/>
                          <a:ea typeface="SimSun"/>
                          <a:cs typeface="Arial" panose="020B0604020202020204" pitchFamily="34" charset="0"/>
                        </a:rPr>
                        <a:t>Beitemark</a:t>
                      </a:r>
                      <a:r>
                        <a:rPr lang="en-US" sz="1000" dirty="0" smtClean="0">
                          <a:effectLst/>
                          <a:latin typeface="Arial" panose="020B0604020202020204" pitchFamily="34" charset="0"/>
                          <a:ea typeface="SimSun"/>
                          <a:cs typeface="Arial" panose="020B0604020202020204" pitchFamily="34" charset="0"/>
                        </a:rPr>
                        <a:t>, </a:t>
                      </a:r>
                      <a:r>
                        <a:rPr lang="en-US" sz="1000" dirty="0" err="1" smtClean="0">
                          <a:effectLst/>
                          <a:latin typeface="Arial" panose="020B0604020202020204" pitchFamily="34" charset="0"/>
                          <a:ea typeface="SimSun"/>
                          <a:cs typeface="Arial" panose="020B0604020202020204" pitchFamily="34" charset="0"/>
                        </a:rPr>
                        <a:t>slåttemark</a:t>
                      </a:r>
                      <a:r>
                        <a:rPr lang="en-US" sz="1000" dirty="0" smtClean="0">
                          <a:effectLst/>
                          <a:latin typeface="Arial" panose="020B0604020202020204" pitchFamily="34" charset="0"/>
                          <a:ea typeface="SimSun"/>
                          <a:cs typeface="Arial" panose="020B0604020202020204" pitchFamily="34" charset="0"/>
                        </a:rPr>
                        <a:t>,</a:t>
                      </a:r>
                      <a:r>
                        <a:rPr lang="en-US" sz="1000" baseline="0" dirty="0" smtClean="0">
                          <a:effectLst/>
                          <a:latin typeface="Arial" panose="020B0604020202020204" pitchFamily="34" charset="0"/>
                          <a:ea typeface="SimSun"/>
                          <a:cs typeface="Arial" panose="020B0604020202020204" pitchFamily="34" charset="0"/>
                        </a:rPr>
                        <a:t> </a:t>
                      </a:r>
                      <a:r>
                        <a:rPr lang="en-US" sz="1000" dirty="0" err="1" smtClean="0">
                          <a:effectLst/>
                          <a:latin typeface="Arial" panose="020B0604020202020204" pitchFamily="34" charset="0"/>
                          <a:ea typeface="SimSun"/>
                          <a:cs typeface="Arial" panose="020B0604020202020204" pitchFamily="34" charset="0"/>
                        </a:rPr>
                        <a:t>styvingstrær</a:t>
                      </a:r>
                      <a:r>
                        <a:rPr lang="en-US" sz="1000" dirty="0" smtClean="0">
                          <a:effectLst/>
                          <a:latin typeface="Arial" panose="020B0604020202020204" pitchFamily="34" charset="0"/>
                          <a:ea typeface="SimSun"/>
                          <a:cs typeface="Arial" panose="020B0604020202020204" pitchFamily="34" charset="0"/>
                        </a:rPr>
                        <a:t> mm</a:t>
                      </a:r>
                      <a:endParaRPr lang="en-US" sz="1000" dirty="0">
                        <a:effectLst/>
                        <a:latin typeface="Arial" panose="020B0604020202020204" pitchFamily="34" charset="0"/>
                        <a:ea typeface="SimSun"/>
                        <a:cs typeface="Arial" panose="020B0604020202020204" pitchFamily="34" charset="0"/>
                      </a:endParaRPr>
                    </a:p>
                  </a:txBody>
                  <a:tcPr marL="61782" marR="61782" marT="0" marB="0" anchor="b">
                    <a:lnL>
                      <a:noFill/>
                    </a:lnL>
                    <a:lnR>
                      <a:noFill/>
                    </a:lnR>
                    <a:lnT>
                      <a:noFill/>
                    </a:lnT>
                    <a:lnB>
                      <a:noFill/>
                    </a:lnB>
                    <a:solidFill>
                      <a:schemeClr val="bg1">
                        <a:lumMod val="85000"/>
                        <a:alpha val="70000"/>
                      </a:schemeClr>
                    </a:solidFill>
                  </a:tcPr>
                </a:tc>
                <a:extLst>
                  <a:ext uri="{0D108BD9-81ED-4DB2-BD59-A6C34878D82A}">
                    <a16:rowId xmlns:a16="http://schemas.microsoft.com/office/drawing/2014/main" val="10004"/>
                  </a:ext>
                </a:extLst>
              </a:tr>
              <a:tr h="197910">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000" dirty="0" err="1" smtClean="0">
                          <a:solidFill>
                            <a:srgbClr val="000000"/>
                          </a:solidFill>
                          <a:effectLst/>
                          <a:latin typeface="Arial" panose="020B0604020202020204" pitchFamily="34" charset="0"/>
                          <a:ea typeface="Times New Roman"/>
                          <a:cs typeface="Arial" panose="020B0604020202020204" pitchFamily="34" charset="0"/>
                        </a:rPr>
                        <a:t>Fjordlandskap</a:t>
                      </a:r>
                      <a:endParaRPr lang="en-US" sz="1000" dirty="0" smtClean="0">
                        <a:effectLst/>
                        <a:latin typeface="Arial" panose="020B0604020202020204" pitchFamily="34" charset="0"/>
                        <a:ea typeface="SimSun"/>
                        <a:cs typeface="Arial" panose="020B0604020202020204" pitchFamily="34" charset="0"/>
                      </a:endParaRPr>
                    </a:p>
                  </a:txBody>
                  <a:tcPr marL="61782" marR="61782" marT="0" marB="0" anchor="b">
                    <a:lnL>
                      <a:noFill/>
                    </a:lnL>
                    <a:lnR>
                      <a:noFill/>
                    </a:lnR>
                    <a:lnT>
                      <a:noFill/>
                    </a:lnT>
                    <a:lnB>
                      <a:noFill/>
                    </a:lnB>
                    <a:solidFill>
                      <a:schemeClr val="bg1">
                        <a:lumMod val="85000"/>
                        <a:alpha val="70000"/>
                      </a:schemeClr>
                    </a:solidFill>
                  </a:tcPr>
                </a:tc>
                <a:extLst>
                  <a:ext uri="{0D108BD9-81ED-4DB2-BD59-A6C34878D82A}">
                    <a16:rowId xmlns:a16="http://schemas.microsoft.com/office/drawing/2014/main" val="10005"/>
                  </a:ext>
                </a:extLst>
              </a:tr>
              <a:tr h="197910">
                <a:tc>
                  <a:txBody>
                    <a:bodyPr/>
                    <a:lstStyle/>
                    <a:p>
                      <a:pPr>
                        <a:lnSpc>
                          <a:spcPct val="115000"/>
                        </a:lnSpc>
                        <a:spcAft>
                          <a:spcPts val="0"/>
                        </a:spcAft>
                      </a:pPr>
                      <a:r>
                        <a:rPr lang="en-US" sz="1000" dirty="0" err="1" smtClean="0">
                          <a:effectLst/>
                          <a:latin typeface="Arial" panose="020B0604020202020204" pitchFamily="34" charset="0"/>
                          <a:ea typeface="SimSun"/>
                          <a:cs typeface="Arial" panose="020B0604020202020204" pitchFamily="34" charset="0"/>
                        </a:rPr>
                        <a:t>Oceanisk</a:t>
                      </a:r>
                      <a:r>
                        <a:rPr lang="en-US" sz="1000" dirty="0" smtClean="0">
                          <a:effectLst/>
                          <a:latin typeface="Arial" panose="020B0604020202020204" pitchFamily="34" charset="0"/>
                          <a:ea typeface="SimSun"/>
                          <a:cs typeface="Arial" panose="020B0604020202020204" pitchFamily="34" charset="0"/>
                        </a:rPr>
                        <a:t> </a:t>
                      </a:r>
                      <a:r>
                        <a:rPr lang="en-US" sz="1000" dirty="0" err="1" smtClean="0">
                          <a:effectLst/>
                          <a:latin typeface="Arial" panose="020B0604020202020204" pitchFamily="34" charset="0"/>
                          <a:ea typeface="SimSun"/>
                          <a:cs typeface="Arial" panose="020B0604020202020204" pitchFamily="34" charset="0"/>
                        </a:rPr>
                        <a:t>fjell</a:t>
                      </a:r>
                      <a:r>
                        <a:rPr lang="en-US" sz="1000" dirty="0" smtClean="0">
                          <a:effectLst/>
                          <a:latin typeface="Arial" panose="020B0604020202020204" pitchFamily="34" charset="0"/>
                          <a:ea typeface="SimSun"/>
                          <a:cs typeface="Arial" panose="020B0604020202020204" pitchFamily="34" charset="0"/>
                        </a:rPr>
                        <a:t>; </a:t>
                      </a:r>
                      <a:r>
                        <a:rPr lang="en-US" sz="1000" dirty="0" err="1" smtClean="0">
                          <a:effectLst/>
                          <a:latin typeface="Arial" panose="020B0604020202020204" pitchFamily="34" charset="0"/>
                          <a:ea typeface="SimSun"/>
                          <a:cs typeface="Arial" panose="020B0604020202020204" pitchFamily="34" charset="0"/>
                        </a:rPr>
                        <a:t>snøleie-leside-rabbe</a:t>
                      </a:r>
                      <a:endParaRPr lang="en-US" sz="1000" dirty="0">
                        <a:effectLst/>
                        <a:latin typeface="Arial" panose="020B0604020202020204" pitchFamily="34" charset="0"/>
                        <a:ea typeface="SimSun"/>
                        <a:cs typeface="Arial" panose="020B0604020202020204" pitchFamily="34" charset="0"/>
                      </a:endParaRPr>
                    </a:p>
                  </a:txBody>
                  <a:tcPr marL="61782" marR="61782" marT="0" marB="0" anchor="b">
                    <a:lnL>
                      <a:noFill/>
                    </a:lnL>
                    <a:lnR>
                      <a:noFill/>
                    </a:lnR>
                    <a:lnT>
                      <a:noFill/>
                    </a:lnT>
                    <a:lnB>
                      <a:noFill/>
                    </a:lnB>
                    <a:solidFill>
                      <a:schemeClr val="bg1">
                        <a:lumMod val="85000"/>
                        <a:alpha val="70000"/>
                      </a:schemeClr>
                    </a:solidFill>
                  </a:tcPr>
                </a:tc>
                <a:extLst>
                  <a:ext uri="{0D108BD9-81ED-4DB2-BD59-A6C34878D82A}">
                    <a16:rowId xmlns:a16="http://schemas.microsoft.com/office/drawing/2014/main" val="10006"/>
                  </a:ext>
                </a:extLst>
              </a:tr>
            </a:tbl>
          </a:graphicData>
        </a:graphic>
      </p:graphicFrame>
      <p:sp>
        <p:nvSpPr>
          <p:cNvPr id="2" name="Title 1"/>
          <p:cNvSpPr>
            <a:spLocks noGrp="1"/>
          </p:cNvSpPr>
          <p:nvPr>
            <p:ph type="title"/>
          </p:nvPr>
        </p:nvSpPr>
        <p:spPr>
          <a:xfrm>
            <a:off x="34299" y="10220"/>
            <a:ext cx="5545813" cy="1042516"/>
          </a:xfrm>
          <a:solidFill>
            <a:srgbClr val="D9D9D9">
              <a:alpha val="68627"/>
            </a:srgbClr>
          </a:solidFill>
        </p:spPr>
        <p:txBody>
          <a:bodyPr>
            <a:normAutofit fontScale="90000"/>
          </a:bodyPr>
          <a:lstStyle/>
          <a:p>
            <a:pPr algn="l"/>
            <a:r>
              <a:rPr lang="en-US" sz="2000" b="1" dirty="0"/>
              <a:t>DAG </a:t>
            </a:r>
            <a:r>
              <a:rPr lang="en-US" sz="2000" b="1" dirty="0" smtClean="0"/>
              <a:t>4. </a:t>
            </a:r>
            <a:r>
              <a:rPr lang="en-US" sz="2000" b="1" dirty="0" err="1"/>
              <a:t>Torsdag</a:t>
            </a:r>
            <a:r>
              <a:rPr lang="en-US" sz="2000" b="1" dirty="0"/>
              <a:t> </a:t>
            </a:r>
            <a:r>
              <a:rPr lang="en-US" sz="2000" b="1" dirty="0" smtClean="0"/>
              <a:t>25. </a:t>
            </a:r>
            <a:r>
              <a:rPr lang="en-US" sz="2000" b="1" dirty="0" err="1" smtClean="0"/>
              <a:t>juni</a:t>
            </a:r>
            <a:r>
              <a:rPr lang="en-US" sz="2000" dirty="0" smtClean="0"/>
              <a:t>: Turtagrø </a:t>
            </a:r>
            <a:r>
              <a:rPr lang="en-US" sz="2000" dirty="0"/>
              <a:t>– </a:t>
            </a:r>
            <a:r>
              <a:rPr lang="en-US" sz="2000" dirty="0" err="1"/>
              <a:t>Myrkdalen</a:t>
            </a:r>
            <a:r>
              <a:rPr lang="en-US" sz="2000" dirty="0"/>
              <a:t> Hotel </a:t>
            </a:r>
            <a:r>
              <a:rPr lang="en-US" sz="1800" dirty="0"/>
              <a:t/>
            </a:r>
            <a:br>
              <a:rPr lang="en-US" sz="1800" dirty="0"/>
            </a:br>
            <a:r>
              <a:rPr lang="en-US" sz="1800" dirty="0" smtClean="0"/>
              <a:t/>
            </a:r>
            <a:br>
              <a:rPr lang="en-US" sz="1800" dirty="0" smtClean="0"/>
            </a:br>
            <a:r>
              <a:rPr lang="en-US" sz="2000" dirty="0" smtClean="0"/>
              <a:t>158 km </a:t>
            </a:r>
            <a:r>
              <a:rPr lang="en-US" sz="2000" dirty="0" err="1" smtClean="0"/>
              <a:t>i</a:t>
            </a:r>
            <a:r>
              <a:rPr lang="en-US" sz="2000" dirty="0" smtClean="0"/>
              <a:t> buss; 3t 20 min </a:t>
            </a:r>
            <a:r>
              <a:rPr lang="en-US" sz="2000" dirty="0" err="1" smtClean="0"/>
              <a:t>buss&amp;ferge</a:t>
            </a:r>
            <a:endParaRPr lang="en-US" sz="2000" dirty="0"/>
          </a:p>
        </p:txBody>
      </p:sp>
    </p:spTree>
    <p:extLst>
      <p:ext uri="{BB962C8B-B14F-4D97-AF65-F5344CB8AC3E}">
        <p14:creationId xmlns:p14="http://schemas.microsoft.com/office/powerpoint/2010/main" val="255589638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19256" cy="779686"/>
          </a:xfrm>
        </p:spPr>
        <p:txBody>
          <a:bodyPr>
            <a:normAutofit/>
          </a:bodyPr>
          <a:lstStyle/>
          <a:p>
            <a:r>
              <a:rPr lang="en-US" dirty="0" err="1" smtClean="0"/>
              <a:t>Viktig</a:t>
            </a:r>
            <a:r>
              <a:rPr lang="en-US" dirty="0" smtClean="0"/>
              <a:t>: </a:t>
            </a:r>
            <a:r>
              <a:rPr lang="en-US" dirty="0" err="1" smtClean="0"/>
              <a:t>Oppmøte</a:t>
            </a:r>
            <a:r>
              <a:rPr lang="en-US" dirty="0" smtClean="0"/>
              <a:t> NHM </a:t>
            </a:r>
            <a:r>
              <a:rPr lang="en-US" dirty="0" err="1" smtClean="0"/>
              <a:t>mandag</a:t>
            </a:r>
            <a:r>
              <a:rPr lang="en-US" dirty="0"/>
              <a:t> </a:t>
            </a:r>
            <a:r>
              <a:rPr lang="en-US" dirty="0" smtClean="0"/>
              <a:t>22. </a:t>
            </a:r>
            <a:r>
              <a:rPr lang="en-US" dirty="0" err="1" smtClean="0"/>
              <a:t>juni</a:t>
            </a:r>
            <a:r>
              <a:rPr lang="en-US" dirty="0" smtClean="0"/>
              <a:t> for </a:t>
            </a:r>
            <a:r>
              <a:rPr lang="en-US" dirty="0" err="1" smtClean="0"/>
              <a:t>avreise</a:t>
            </a:r>
            <a:r>
              <a:rPr lang="en-US" dirty="0" smtClean="0"/>
              <a:t> </a:t>
            </a:r>
            <a:r>
              <a:rPr lang="en-US" dirty="0" smtClean="0">
                <a:solidFill>
                  <a:srgbClr val="FF0000"/>
                </a:solidFill>
              </a:rPr>
              <a:t>08.00</a:t>
            </a:r>
            <a:br>
              <a:rPr lang="en-US" dirty="0" smtClean="0">
                <a:solidFill>
                  <a:srgbClr val="FF0000"/>
                </a:solidFill>
              </a:rPr>
            </a:br>
            <a:endParaRPr lang="en-US" dirty="0">
              <a:solidFill>
                <a:srgbClr val="FF0000"/>
              </a:solidFill>
            </a:endParaRP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75050" y="1410173"/>
            <a:ext cx="5111750" cy="3578866"/>
          </a:xfrm>
        </p:spPr>
      </p:pic>
      <p:sp>
        <p:nvSpPr>
          <p:cNvPr id="4" name="Text Placeholder 3"/>
          <p:cNvSpPr>
            <a:spLocks noGrp="1"/>
          </p:cNvSpPr>
          <p:nvPr>
            <p:ph type="body" sz="half" idx="2"/>
          </p:nvPr>
        </p:nvSpPr>
        <p:spPr>
          <a:xfrm>
            <a:off x="457200" y="1435100"/>
            <a:ext cx="3008313" cy="5018236"/>
          </a:xfrm>
        </p:spPr>
        <p:txBody>
          <a:bodyPr>
            <a:normAutofit fontScale="92500" lnSpcReduction="20000"/>
          </a:bodyPr>
          <a:lstStyle/>
          <a:p>
            <a:endParaRPr lang="en-US" dirty="0"/>
          </a:p>
          <a:p>
            <a:r>
              <a:rPr lang="nb-NO" dirty="0" smtClean="0"/>
              <a:t>Dere </a:t>
            </a:r>
            <a:r>
              <a:rPr lang="nb-NO" dirty="0"/>
              <a:t>må ta med </a:t>
            </a:r>
            <a:r>
              <a:rPr lang="nb-NO" dirty="0">
                <a:solidFill>
                  <a:srgbClr val="FF0000"/>
                </a:solidFill>
              </a:rPr>
              <a:t>matpakke til hele </a:t>
            </a:r>
            <a:r>
              <a:rPr lang="nb-NO" dirty="0" smtClean="0">
                <a:solidFill>
                  <a:srgbClr val="FF0000"/>
                </a:solidFill>
              </a:rPr>
              <a:t>første dag</a:t>
            </a:r>
            <a:r>
              <a:rPr lang="nb-NO" dirty="0" smtClean="0"/>
              <a:t>, </a:t>
            </a:r>
            <a:r>
              <a:rPr lang="nb-NO" dirty="0" err="1"/>
              <a:t>dvs</a:t>
            </a:r>
            <a:r>
              <a:rPr lang="nb-NO" dirty="0"/>
              <a:t> frem til sen middag </a:t>
            </a:r>
            <a:r>
              <a:rPr lang="nb-NO" dirty="0" err="1"/>
              <a:t>ca</a:t>
            </a:r>
            <a:r>
              <a:rPr lang="nb-NO" dirty="0"/>
              <a:t> kl. </a:t>
            </a:r>
            <a:r>
              <a:rPr lang="nb-NO" dirty="0" smtClean="0"/>
              <a:t>20/21. </a:t>
            </a:r>
          </a:p>
          <a:p>
            <a:endParaRPr lang="nb-NO" dirty="0"/>
          </a:p>
          <a:p>
            <a:r>
              <a:rPr lang="nb-NO" dirty="0" smtClean="0"/>
              <a:t>Få i hvert fall med:</a:t>
            </a:r>
            <a:endParaRPr lang="nb-NO" dirty="0"/>
          </a:p>
          <a:p>
            <a:pPr marL="285750" indent="-285750">
              <a:buFont typeface="Wingdings" panose="05000000000000000000" pitchFamily="2" charset="2"/>
              <a:buChar char="§"/>
            </a:pPr>
            <a:r>
              <a:rPr lang="en-US" dirty="0" err="1" smtClean="0"/>
              <a:t>Lakenpose</a:t>
            </a:r>
            <a:r>
              <a:rPr lang="en-US" dirty="0" smtClean="0"/>
              <a:t> </a:t>
            </a:r>
            <a:r>
              <a:rPr lang="en-US" dirty="0" err="1"/>
              <a:t>eller</a:t>
            </a:r>
            <a:r>
              <a:rPr lang="en-US" dirty="0"/>
              <a:t> </a:t>
            </a:r>
            <a:r>
              <a:rPr lang="en-US" dirty="0" err="1"/>
              <a:t>sovepose</a:t>
            </a:r>
            <a:r>
              <a:rPr lang="en-US" dirty="0"/>
              <a:t> </a:t>
            </a:r>
          </a:p>
          <a:p>
            <a:pPr marL="285750" indent="-285750">
              <a:buFont typeface="Wingdings" panose="05000000000000000000" pitchFamily="2" charset="2"/>
              <a:buChar char="§"/>
            </a:pPr>
            <a:r>
              <a:rPr lang="en-US" dirty="0" err="1" smtClean="0"/>
              <a:t>Støvler</a:t>
            </a:r>
            <a:r>
              <a:rPr lang="en-US" dirty="0" smtClean="0"/>
              <a:t> </a:t>
            </a:r>
            <a:endParaRPr lang="en-US" dirty="0"/>
          </a:p>
          <a:p>
            <a:pPr marL="285750" indent="-285750">
              <a:buFont typeface="Wingdings" panose="05000000000000000000" pitchFamily="2" charset="2"/>
              <a:buChar char="§"/>
            </a:pPr>
            <a:r>
              <a:rPr lang="en-US" dirty="0" err="1" smtClean="0"/>
              <a:t>Regntøy</a:t>
            </a:r>
            <a:r>
              <a:rPr lang="en-US" dirty="0" smtClean="0"/>
              <a:t> </a:t>
            </a:r>
            <a:endParaRPr lang="en-US" dirty="0"/>
          </a:p>
          <a:p>
            <a:pPr marL="285750" indent="-285750">
              <a:buFont typeface="Wingdings" panose="05000000000000000000" pitchFamily="2" charset="2"/>
              <a:buChar char="§"/>
            </a:pPr>
            <a:r>
              <a:rPr lang="en-US" dirty="0" err="1" smtClean="0"/>
              <a:t>Varme</a:t>
            </a:r>
            <a:r>
              <a:rPr lang="en-US" dirty="0" smtClean="0"/>
              <a:t> </a:t>
            </a:r>
            <a:r>
              <a:rPr lang="en-US" dirty="0" err="1" smtClean="0"/>
              <a:t>klær</a:t>
            </a:r>
            <a:r>
              <a:rPr lang="en-US" dirty="0" smtClean="0"/>
              <a:t>, </a:t>
            </a:r>
            <a:r>
              <a:rPr lang="en-US" dirty="0" err="1" smtClean="0"/>
              <a:t>inklusive</a:t>
            </a:r>
            <a:r>
              <a:rPr lang="en-US" dirty="0" smtClean="0"/>
              <a:t> </a:t>
            </a:r>
            <a:r>
              <a:rPr lang="en-US" dirty="0" err="1" smtClean="0"/>
              <a:t>lue</a:t>
            </a:r>
            <a:r>
              <a:rPr lang="en-US" dirty="0" smtClean="0"/>
              <a:t> og </a:t>
            </a:r>
            <a:r>
              <a:rPr lang="en-US" dirty="0" err="1" smtClean="0"/>
              <a:t>votter</a:t>
            </a:r>
            <a:endParaRPr lang="en-US" dirty="0" smtClean="0"/>
          </a:p>
          <a:p>
            <a:pPr marL="285750" indent="-285750">
              <a:buFont typeface="Wingdings" panose="05000000000000000000" pitchFamily="2" charset="2"/>
              <a:buChar char="§"/>
            </a:pPr>
            <a:r>
              <a:rPr lang="en-US" dirty="0" err="1"/>
              <a:t>S</a:t>
            </a:r>
            <a:r>
              <a:rPr lang="en-US" dirty="0" err="1" smtClean="0"/>
              <a:t>olbriller</a:t>
            </a:r>
            <a:endParaRPr lang="en-US" dirty="0"/>
          </a:p>
          <a:p>
            <a:pPr marL="285750" indent="-285750">
              <a:buFont typeface="Wingdings" panose="05000000000000000000" pitchFamily="2" charset="2"/>
              <a:buChar char="§"/>
            </a:pPr>
            <a:r>
              <a:rPr lang="en-US" dirty="0" err="1" smtClean="0"/>
              <a:t>Termos</a:t>
            </a:r>
            <a:r>
              <a:rPr lang="en-US" dirty="0" smtClean="0"/>
              <a:t> </a:t>
            </a:r>
          </a:p>
          <a:p>
            <a:pPr marL="285750" indent="-285750">
              <a:buFont typeface="Wingdings" panose="05000000000000000000" pitchFamily="2" charset="2"/>
              <a:buChar char="§"/>
            </a:pPr>
            <a:r>
              <a:rPr lang="en-US" dirty="0" err="1" smtClean="0"/>
              <a:t>Annet</a:t>
            </a:r>
            <a:r>
              <a:rPr lang="en-US" dirty="0" smtClean="0"/>
              <a:t> </a:t>
            </a:r>
            <a:r>
              <a:rPr lang="en-US" dirty="0" err="1"/>
              <a:t>feltutstyr</a:t>
            </a:r>
            <a:r>
              <a:rPr lang="en-US" dirty="0"/>
              <a:t> </a:t>
            </a:r>
          </a:p>
          <a:p>
            <a:pPr marL="285750" indent="-285750">
              <a:buFont typeface="Wingdings" panose="05000000000000000000" pitchFamily="2" charset="2"/>
              <a:buChar char="§"/>
            </a:pPr>
            <a:r>
              <a:rPr lang="en-US" dirty="0" err="1" smtClean="0"/>
              <a:t>Toalettsaker</a:t>
            </a:r>
            <a:r>
              <a:rPr lang="en-US" dirty="0" smtClean="0"/>
              <a:t> </a:t>
            </a:r>
            <a:r>
              <a:rPr lang="en-US" dirty="0" err="1"/>
              <a:t>og</a:t>
            </a:r>
            <a:r>
              <a:rPr lang="en-US" dirty="0"/>
              <a:t> </a:t>
            </a:r>
            <a:r>
              <a:rPr lang="en-US" dirty="0" err="1"/>
              <a:t>andre</a:t>
            </a:r>
            <a:r>
              <a:rPr lang="en-US" dirty="0"/>
              <a:t> ting du </a:t>
            </a:r>
            <a:r>
              <a:rPr lang="en-US" dirty="0" err="1"/>
              <a:t>trenger</a:t>
            </a:r>
            <a:r>
              <a:rPr lang="en-US" dirty="0"/>
              <a:t> for </a:t>
            </a:r>
            <a:r>
              <a:rPr lang="en-US" dirty="0" err="1"/>
              <a:t>ei</a:t>
            </a:r>
            <a:r>
              <a:rPr lang="en-US" dirty="0"/>
              <a:t> </a:t>
            </a:r>
            <a:r>
              <a:rPr lang="en-US" dirty="0" err="1"/>
              <a:t>uke</a:t>
            </a:r>
            <a:r>
              <a:rPr lang="en-US" dirty="0"/>
              <a:t> </a:t>
            </a:r>
          </a:p>
          <a:p>
            <a:endParaRPr lang="en-US" dirty="0" smtClean="0"/>
          </a:p>
          <a:p>
            <a:r>
              <a:rPr lang="en-US" dirty="0" err="1" smtClean="0"/>
              <a:t>Pakk</a:t>
            </a:r>
            <a:r>
              <a:rPr lang="en-US" dirty="0" smtClean="0"/>
              <a:t> </a:t>
            </a:r>
            <a:r>
              <a:rPr lang="en-US" dirty="0" err="1" smtClean="0"/>
              <a:t>i</a:t>
            </a:r>
            <a:r>
              <a:rPr lang="en-US" dirty="0" smtClean="0"/>
              <a:t> bag </a:t>
            </a:r>
            <a:r>
              <a:rPr lang="en-US" dirty="0" err="1" smtClean="0"/>
              <a:t>eller</a:t>
            </a:r>
            <a:r>
              <a:rPr lang="en-US" dirty="0" smtClean="0"/>
              <a:t> </a:t>
            </a:r>
            <a:r>
              <a:rPr lang="en-US" dirty="0" err="1" smtClean="0"/>
              <a:t>annet</a:t>
            </a:r>
            <a:r>
              <a:rPr lang="en-US" dirty="0" smtClean="0"/>
              <a:t> </a:t>
            </a:r>
            <a:r>
              <a:rPr lang="en-US" dirty="0" err="1" smtClean="0"/>
              <a:t>lettstablet</a:t>
            </a:r>
            <a:r>
              <a:rPr lang="en-US" dirty="0" smtClean="0"/>
              <a:t>   (</a:t>
            </a:r>
            <a:r>
              <a:rPr lang="en-US" dirty="0" err="1" smtClean="0"/>
              <a:t>helst</a:t>
            </a:r>
            <a:r>
              <a:rPr lang="en-US" dirty="0" smtClean="0"/>
              <a:t> </a:t>
            </a:r>
            <a:r>
              <a:rPr lang="en-US" dirty="0" err="1" smtClean="0"/>
              <a:t>ikke</a:t>
            </a:r>
            <a:r>
              <a:rPr lang="en-US" dirty="0" smtClean="0"/>
              <a:t> </a:t>
            </a:r>
            <a:r>
              <a:rPr lang="en-US" dirty="0" err="1" smtClean="0"/>
              <a:t>diger</a:t>
            </a:r>
            <a:r>
              <a:rPr lang="en-US" dirty="0" smtClean="0"/>
              <a:t> </a:t>
            </a:r>
            <a:r>
              <a:rPr lang="en-US" dirty="0" err="1" smtClean="0"/>
              <a:t>pakkramme-ryggsekk</a:t>
            </a:r>
            <a:r>
              <a:rPr lang="en-US" dirty="0"/>
              <a:t>)</a:t>
            </a:r>
            <a:endParaRPr lang="en-US" dirty="0" smtClean="0"/>
          </a:p>
          <a:p>
            <a:endParaRPr lang="en-US" dirty="0"/>
          </a:p>
          <a:p>
            <a:r>
              <a:rPr lang="nb-NO" dirty="0"/>
              <a:t>Gi oss beskjed om du har noen </a:t>
            </a:r>
            <a:r>
              <a:rPr lang="nb-NO" dirty="0" smtClean="0">
                <a:solidFill>
                  <a:srgbClr val="FF0000"/>
                </a:solidFill>
              </a:rPr>
              <a:t>matintoleranser og allergier</a:t>
            </a:r>
            <a:r>
              <a:rPr lang="nb-NO" dirty="0"/>
              <a:t> </a:t>
            </a:r>
            <a:r>
              <a:rPr lang="nb-NO" dirty="0" smtClean="0"/>
              <a:t>– eller er vegetarianer etc.</a:t>
            </a:r>
          </a:p>
          <a:p>
            <a:endParaRPr lang="nb-NO" dirty="0"/>
          </a:p>
          <a:p>
            <a:r>
              <a:rPr lang="nb-NO" dirty="0" smtClean="0"/>
              <a:t>Retur etter endt kurs lørdag over Sognefjellet.</a:t>
            </a:r>
            <a:endParaRPr lang="en-US" dirty="0" smtClean="0"/>
          </a:p>
        </p:txBody>
      </p:sp>
      <p:sp>
        <p:nvSpPr>
          <p:cNvPr id="5" name="Rectangle 4"/>
          <p:cNvSpPr/>
          <p:nvPr/>
        </p:nvSpPr>
        <p:spPr>
          <a:xfrm>
            <a:off x="3851920" y="5085184"/>
            <a:ext cx="4572000" cy="1169551"/>
          </a:xfrm>
          <a:prstGeom prst="rect">
            <a:avLst/>
          </a:prstGeom>
        </p:spPr>
        <p:txBody>
          <a:bodyPr>
            <a:spAutoFit/>
          </a:bodyPr>
          <a:lstStyle/>
          <a:p>
            <a:r>
              <a:rPr lang="nb-NO" sz="1400" dirty="0" smtClean="0"/>
              <a:t>Bagasjeplass og buss: </a:t>
            </a:r>
          </a:p>
          <a:p>
            <a:r>
              <a:rPr lang="nb-NO" sz="1400" dirty="0"/>
              <a:t>V</a:t>
            </a:r>
            <a:r>
              <a:rPr lang="nb-NO" sz="1400" dirty="0" smtClean="0"/>
              <a:t>i får greit plass til en bager/kofferter i bagasjerommet, </a:t>
            </a:r>
            <a:r>
              <a:rPr lang="nb-NO" sz="1400" dirty="0"/>
              <a:t>og </a:t>
            </a:r>
            <a:r>
              <a:rPr lang="nb-NO" sz="1400" dirty="0" smtClean="0"/>
              <a:t>tar med dagstursekker </a:t>
            </a:r>
            <a:r>
              <a:rPr lang="nb-NO" sz="1400" dirty="0"/>
              <a:t>inn på </a:t>
            </a:r>
            <a:r>
              <a:rPr lang="nb-NO" sz="1400" dirty="0" smtClean="0"/>
              <a:t>bussen.</a:t>
            </a:r>
          </a:p>
          <a:p>
            <a:r>
              <a:rPr lang="nb-NO" sz="1400" dirty="0" smtClean="0"/>
              <a:t>Bussen er stor, 50-</a:t>
            </a:r>
            <a:r>
              <a:rPr lang="en-US" sz="1400" dirty="0" err="1" smtClean="0"/>
              <a:t>seter</a:t>
            </a:r>
            <a:r>
              <a:rPr lang="en-US" sz="1400" dirty="0" smtClean="0"/>
              <a:t>, </a:t>
            </a:r>
            <a:r>
              <a:rPr lang="en-US" sz="1400" dirty="0" err="1" smtClean="0"/>
              <a:t>tv</a:t>
            </a:r>
            <a:r>
              <a:rPr lang="en-US" sz="1400" dirty="0" smtClean="0"/>
              <a:t> (</a:t>
            </a:r>
            <a:r>
              <a:rPr lang="en-US" sz="1400" dirty="0" err="1" smtClean="0"/>
              <a:t>som</a:t>
            </a:r>
            <a:r>
              <a:rPr lang="en-US" sz="1400" dirty="0" smtClean="0"/>
              <a:t> vi </a:t>
            </a:r>
            <a:r>
              <a:rPr lang="en-US" sz="1400" dirty="0" err="1" smtClean="0"/>
              <a:t>ikke</a:t>
            </a:r>
            <a:r>
              <a:rPr lang="en-US" sz="1400" dirty="0" smtClean="0"/>
              <a:t> </a:t>
            </a:r>
            <a:r>
              <a:rPr lang="en-US" sz="1400" dirty="0" err="1" smtClean="0"/>
              <a:t>rekker</a:t>
            </a:r>
            <a:r>
              <a:rPr lang="en-US" sz="1400" dirty="0" smtClean="0"/>
              <a:t> å se </a:t>
            </a:r>
            <a:r>
              <a:rPr lang="en-US" sz="1400" dirty="0" err="1" smtClean="0"/>
              <a:t>på</a:t>
            </a:r>
            <a:r>
              <a:rPr lang="en-US" sz="1400" dirty="0" smtClean="0"/>
              <a:t>), air condition </a:t>
            </a:r>
            <a:r>
              <a:rPr lang="en-US" sz="1400" dirty="0"/>
              <a:t>og </a:t>
            </a:r>
            <a:r>
              <a:rPr lang="en-US" sz="1400" dirty="0" err="1" smtClean="0"/>
              <a:t>toalett</a:t>
            </a:r>
            <a:r>
              <a:rPr lang="en-US" sz="1400" dirty="0"/>
              <a:t>.</a:t>
            </a:r>
          </a:p>
        </p:txBody>
      </p:sp>
      <p:sp>
        <p:nvSpPr>
          <p:cNvPr id="7" name="TextBox 6"/>
          <p:cNvSpPr txBox="1"/>
          <p:nvPr/>
        </p:nvSpPr>
        <p:spPr>
          <a:xfrm>
            <a:off x="462643" y="1115069"/>
            <a:ext cx="1158843" cy="369332"/>
          </a:xfrm>
          <a:prstGeom prst="rect">
            <a:avLst/>
          </a:prstGeom>
          <a:noFill/>
        </p:spPr>
        <p:txBody>
          <a:bodyPr wrap="none" rtlCol="0">
            <a:spAutoFit/>
          </a:bodyPr>
          <a:lstStyle/>
          <a:p>
            <a:r>
              <a:rPr lang="en-US" b="1" dirty="0" err="1" smtClean="0"/>
              <a:t>Huskeliste</a:t>
            </a:r>
            <a:endParaRPr lang="en-US" b="1" dirty="0"/>
          </a:p>
        </p:txBody>
      </p:sp>
    </p:spTree>
    <p:extLst>
      <p:ext uri="{BB962C8B-B14F-4D97-AF65-F5344CB8AC3E}">
        <p14:creationId xmlns:p14="http://schemas.microsoft.com/office/powerpoint/2010/main" val="237975328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lassholder for innhold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058260" y="188641"/>
            <a:ext cx="2916324" cy="3888432"/>
          </a:xfrm>
        </p:spPr>
      </p:pic>
      <p:sp>
        <p:nvSpPr>
          <p:cNvPr id="8" name="TekstSylinder 7"/>
          <p:cNvSpPr txBox="1"/>
          <p:nvPr/>
        </p:nvSpPr>
        <p:spPr>
          <a:xfrm>
            <a:off x="0" y="0"/>
            <a:ext cx="3319627" cy="523220"/>
          </a:xfrm>
          <a:prstGeom prst="rect">
            <a:avLst/>
          </a:prstGeom>
          <a:noFill/>
        </p:spPr>
        <p:txBody>
          <a:bodyPr wrap="none" rtlCol="0">
            <a:spAutoFit/>
          </a:bodyPr>
          <a:lstStyle/>
          <a:p>
            <a:r>
              <a:rPr lang="nb-NO" sz="2800" i="1" dirty="0" smtClean="0">
                <a:solidFill>
                  <a:schemeClr val="bg1"/>
                </a:solidFill>
              </a:rPr>
              <a:t>«Vestlands-lauvskog»</a:t>
            </a:r>
            <a:endParaRPr lang="nb-NO" sz="2800" i="1" dirty="0">
              <a:solidFill>
                <a:schemeClr val="bg1"/>
              </a:solidFill>
            </a:endParaRPr>
          </a:p>
        </p:txBody>
      </p:sp>
    </p:spTree>
    <p:extLst>
      <p:ext uri="{BB962C8B-B14F-4D97-AF65-F5344CB8AC3E}">
        <p14:creationId xmlns:p14="http://schemas.microsoft.com/office/powerpoint/2010/main" val="163413136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p:cNvPicPr>
            <a:picLocks noChangeAspect="1"/>
          </p:cNvPicPr>
          <p:nvPr/>
        </p:nvPicPr>
        <p:blipFill rotWithShape="1">
          <a:blip r:embed="rId2">
            <a:extLst>
              <a:ext uri="{28A0092B-C50C-407E-A947-70E740481C1C}">
                <a14:useLocalDpi xmlns:a14="http://schemas.microsoft.com/office/drawing/2010/main" val="0"/>
              </a:ext>
            </a:extLst>
          </a:blip>
          <a:srcRect t="13765" r="1832"/>
          <a:stretch/>
        </p:blipFill>
        <p:spPr>
          <a:xfrm>
            <a:off x="-17513" y="0"/>
            <a:ext cx="9161513" cy="6872566"/>
          </a:xfrm>
          <a:prstGeom prst="rect">
            <a:avLst/>
          </a:prstGeom>
        </p:spPr>
      </p:pic>
      <p:sp>
        <p:nvSpPr>
          <p:cNvPr id="9" name="TekstSylinder 8"/>
          <p:cNvSpPr txBox="1"/>
          <p:nvPr/>
        </p:nvSpPr>
        <p:spPr>
          <a:xfrm>
            <a:off x="-17513" y="-1"/>
            <a:ext cx="1156086" cy="523220"/>
          </a:xfrm>
          <a:prstGeom prst="rect">
            <a:avLst/>
          </a:prstGeom>
          <a:noFill/>
        </p:spPr>
        <p:txBody>
          <a:bodyPr wrap="none" rtlCol="0">
            <a:spAutoFit/>
          </a:bodyPr>
          <a:lstStyle/>
          <a:p>
            <a:r>
              <a:rPr lang="nb-NO" sz="2800" i="1" dirty="0" smtClean="0">
                <a:solidFill>
                  <a:prstClr val="white"/>
                </a:solidFill>
              </a:rPr>
              <a:t>Grinde</a:t>
            </a:r>
            <a:endParaRPr lang="nb-NO" sz="2800" i="1" dirty="0">
              <a:solidFill>
                <a:prstClr val="white"/>
              </a:solidFill>
            </a:endParaRPr>
          </a:p>
        </p:txBody>
      </p:sp>
      <p:pic>
        <p:nvPicPr>
          <p:cNvPr id="10" name="Bild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52120" y="11410"/>
            <a:ext cx="3308648" cy="2481486"/>
          </a:xfrm>
          <a:prstGeom prst="rect">
            <a:avLst/>
          </a:prstGeom>
        </p:spPr>
      </p:pic>
      <p:pic>
        <p:nvPicPr>
          <p:cNvPr id="12" name="Bild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12897" y="2852936"/>
            <a:ext cx="2787093" cy="2090319"/>
          </a:xfrm>
          <a:prstGeom prst="rect">
            <a:avLst/>
          </a:prstGeom>
        </p:spPr>
      </p:pic>
    </p:spTree>
    <p:extLst>
      <p:ext uri="{BB962C8B-B14F-4D97-AF65-F5344CB8AC3E}">
        <p14:creationId xmlns:p14="http://schemas.microsoft.com/office/powerpoint/2010/main" val="90062409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ssholder for innhold 5"/>
          <p:cNvPicPr>
            <a:picLocks noGrp="1" noChangeAspect="1"/>
          </p:cNvPicPr>
          <p:nvPr>
            <p:ph idx="1"/>
          </p:nvPr>
        </p:nvPicPr>
        <p:blipFill rotWithShape="1">
          <a:blip r:embed="rId2">
            <a:extLst>
              <a:ext uri="{28A0092B-C50C-407E-A947-70E740481C1C}">
                <a14:useLocalDpi xmlns:a14="http://schemas.microsoft.com/office/drawing/2010/main" val="0"/>
              </a:ext>
            </a:extLst>
          </a:blip>
          <a:srcRect t="7399"/>
          <a:stretch/>
        </p:blipFill>
        <p:spPr>
          <a:xfrm>
            <a:off x="467544" y="0"/>
            <a:ext cx="8244408" cy="6875157"/>
          </a:xfrm>
        </p:spPr>
      </p:pic>
      <p:sp>
        <p:nvSpPr>
          <p:cNvPr id="3" name="TekstSylinder 2"/>
          <p:cNvSpPr txBox="1"/>
          <p:nvPr/>
        </p:nvSpPr>
        <p:spPr>
          <a:xfrm>
            <a:off x="3059832" y="6093296"/>
            <a:ext cx="5112568" cy="523220"/>
          </a:xfrm>
          <a:prstGeom prst="rect">
            <a:avLst/>
          </a:prstGeom>
          <a:solidFill>
            <a:schemeClr val="bg1">
              <a:lumMod val="65000"/>
            </a:schemeClr>
          </a:solidFill>
        </p:spPr>
        <p:txBody>
          <a:bodyPr wrap="square" rtlCol="0">
            <a:spAutoFit/>
          </a:bodyPr>
          <a:lstStyle/>
          <a:p>
            <a:r>
              <a:rPr lang="nb-NO" sz="2800" i="1" dirty="0" err="1" smtClean="0">
                <a:solidFill>
                  <a:schemeClr val="bg1">
                    <a:lumMod val="95000"/>
                  </a:schemeClr>
                </a:solidFill>
              </a:rPr>
              <a:t>Myrkdalen</a:t>
            </a:r>
            <a:r>
              <a:rPr lang="nb-NO" sz="2800" i="1" dirty="0" smtClean="0">
                <a:solidFill>
                  <a:schemeClr val="bg1">
                    <a:lumMod val="95000"/>
                  </a:schemeClr>
                </a:solidFill>
              </a:rPr>
              <a:t> hotell og </a:t>
            </a:r>
            <a:r>
              <a:rPr lang="nb-NO" sz="2800" i="1" dirty="0" err="1" smtClean="0">
                <a:solidFill>
                  <a:schemeClr val="bg1">
                    <a:lumMod val="95000"/>
                  </a:schemeClr>
                </a:solidFill>
              </a:rPr>
              <a:t>fjelllandsby</a:t>
            </a:r>
            <a:endParaRPr lang="nb-NO" sz="2800" i="1" dirty="0">
              <a:solidFill>
                <a:schemeClr val="bg1">
                  <a:lumMod val="95000"/>
                </a:schemeClr>
              </a:solidFill>
            </a:endParaRPr>
          </a:p>
        </p:txBody>
      </p:sp>
    </p:spTree>
    <p:extLst>
      <p:ext uri="{BB962C8B-B14F-4D97-AF65-F5344CB8AC3E}">
        <p14:creationId xmlns:p14="http://schemas.microsoft.com/office/powerpoint/2010/main" val="48442109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999" y="0"/>
            <a:ext cx="9034995" cy="6878204"/>
          </a:xfrm>
        </p:spPr>
      </p:pic>
      <p:graphicFrame>
        <p:nvGraphicFramePr>
          <p:cNvPr id="3" name="Table 2"/>
          <p:cNvGraphicFramePr>
            <a:graphicFrameLocks noGrp="1"/>
          </p:cNvGraphicFramePr>
          <p:nvPr>
            <p:extLst>
              <p:ext uri="{D42A27DB-BD31-4B8C-83A1-F6EECF244321}">
                <p14:modId xmlns:p14="http://schemas.microsoft.com/office/powerpoint/2010/main" val="1869242480"/>
              </p:ext>
            </p:extLst>
          </p:nvPr>
        </p:nvGraphicFramePr>
        <p:xfrm>
          <a:off x="6372200" y="3861048"/>
          <a:ext cx="2664296" cy="1800200"/>
        </p:xfrm>
        <a:graphic>
          <a:graphicData uri="http://schemas.openxmlformats.org/drawingml/2006/table">
            <a:tbl>
              <a:tblPr firstRow="1" firstCol="1" bandRow="1"/>
              <a:tblGrid>
                <a:gridCol w="2664296">
                  <a:extLst>
                    <a:ext uri="{9D8B030D-6E8A-4147-A177-3AD203B41FA5}">
                      <a16:colId xmlns:a16="http://schemas.microsoft.com/office/drawing/2014/main" val="20000"/>
                    </a:ext>
                  </a:extLst>
                </a:gridCol>
              </a:tblGrid>
              <a:tr h="180020">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000" kern="1200" dirty="0" err="1" smtClean="0">
                          <a:solidFill>
                            <a:srgbClr val="000000"/>
                          </a:solidFill>
                          <a:effectLst/>
                          <a:latin typeface="Arial Black" panose="020B0A04020102020204" pitchFamily="34" charset="0"/>
                          <a:ea typeface="Times New Roman"/>
                          <a:cs typeface="Arial" panose="020B0604020202020204" pitchFamily="34" charset="0"/>
                        </a:rPr>
                        <a:t>Dagsplan</a:t>
                      </a:r>
                      <a:r>
                        <a:rPr lang="en-US" sz="1000" kern="1200" dirty="0" smtClean="0">
                          <a:solidFill>
                            <a:srgbClr val="000000"/>
                          </a:solidFill>
                          <a:effectLst/>
                          <a:latin typeface="Arial Black" panose="020B0A04020102020204" pitchFamily="34" charset="0"/>
                          <a:ea typeface="Times New Roman"/>
                          <a:cs typeface="Arial" panose="020B0604020202020204" pitchFamily="34" charset="0"/>
                        </a:rPr>
                        <a:t> og </a:t>
                      </a:r>
                      <a:r>
                        <a:rPr lang="en-US" sz="1000" kern="1200" dirty="0" err="1" smtClean="0">
                          <a:solidFill>
                            <a:srgbClr val="000000"/>
                          </a:solidFill>
                          <a:effectLst/>
                          <a:latin typeface="Arial Black" panose="020B0A04020102020204" pitchFamily="34" charset="0"/>
                          <a:ea typeface="Times New Roman"/>
                          <a:cs typeface="Arial" panose="020B0604020202020204" pitchFamily="34" charset="0"/>
                        </a:rPr>
                        <a:t>reiserute</a:t>
                      </a:r>
                      <a:endParaRPr lang="en-US" sz="1000" kern="1200" dirty="0" smtClean="0">
                        <a:solidFill>
                          <a:srgbClr val="000000"/>
                        </a:solidFill>
                        <a:effectLst/>
                        <a:latin typeface="Arial Black" panose="020B0A04020102020204" pitchFamily="34" charset="0"/>
                        <a:ea typeface="Times New Roman"/>
                        <a:cs typeface="Arial" panose="020B0604020202020204" pitchFamily="34" charset="0"/>
                      </a:endParaRPr>
                    </a:p>
                  </a:txBody>
                  <a:tcPr marL="61782" marR="61782" marT="0" marB="0" anchor="b">
                    <a:lnL>
                      <a:noFill/>
                    </a:lnL>
                    <a:lnR w="12700" cap="flat" cmpd="sng" algn="ctr">
                      <a:solidFill>
                        <a:srgbClr val="000000"/>
                      </a:solidFill>
                      <a:prstDash val="solid"/>
                      <a:round/>
                      <a:headEnd type="none" w="med" len="med"/>
                      <a:tailEnd type="none" w="med" len="med"/>
                    </a:lnR>
                    <a:lnT>
                      <a:noFill/>
                    </a:lnT>
                    <a:lnB>
                      <a:noFill/>
                    </a:lnB>
                    <a:solidFill>
                      <a:schemeClr val="bg1">
                        <a:lumMod val="85000"/>
                        <a:alpha val="70000"/>
                      </a:schemeClr>
                    </a:solidFill>
                  </a:tcPr>
                </a:tc>
                <a:extLst>
                  <a:ext uri="{0D108BD9-81ED-4DB2-BD59-A6C34878D82A}">
                    <a16:rowId xmlns:a16="http://schemas.microsoft.com/office/drawing/2014/main" val="10000"/>
                  </a:ext>
                </a:extLst>
              </a:tr>
              <a:tr h="180020">
                <a:tc>
                  <a:txBody>
                    <a:bodyPr/>
                    <a:lstStyle/>
                    <a:p>
                      <a:pPr>
                        <a:lnSpc>
                          <a:spcPct val="115000"/>
                        </a:lnSpc>
                        <a:spcAft>
                          <a:spcPts val="0"/>
                        </a:spcAft>
                      </a:pPr>
                      <a:r>
                        <a:rPr lang="en-US" sz="1000" dirty="0" err="1" smtClean="0">
                          <a:solidFill>
                            <a:srgbClr val="000000"/>
                          </a:solidFill>
                          <a:effectLst/>
                          <a:latin typeface="Arial" panose="020B0604020202020204" pitchFamily="34" charset="0"/>
                          <a:ea typeface="Times New Roman"/>
                          <a:cs typeface="Arial" panose="020B0604020202020204" pitchFamily="34" charset="0"/>
                        </a:rPr>
                        <a:t>Frokost</a:t>
                      </a:r>
                      <a:r>
                        <a:rPr lang="en-US" sz="1000" dirty="0" smtClean="0">
                          <a:solidFill>
                            <a:srgbClr val="000000"/>
                          </a:solidFill>
                          <a:effectLst/>
                          <a:latin typeface="Arial" panose="020B0604020202020204" pitchFamily="34" charset="0"/>
                          <a:ea typeface="Times New Roman"/>
                          <a:cs typeface="Arial" panose="020B0604020202020204" pitchFamily="34" charset="0"/>
                        </a:rPr>
                        <a:t> </a:t>
                      </a:r>
                      <a:r>
                        <a:rPr lang="en-US" sz="1000" dirty="0" err="1" smtClean="0">
                          <a:solidFill>
                            <a:srgbClr val="000000"/>
                          </a:solidFill>
                          <a:effectLst/>
                          <a:latin typeface="Arial" panose="020B0604020202020204" pitchFamily="34" charset="0"/>
                          <a:ea typeface="Times New Roman"/>
                          <a:cs typeface="Arial" panose="020B0604020202020204" pitchFamily="34" charset="0"/>
                        </a:rPr>
                        <a:t>fra</a:t>
                      </a:r>
                      <a:r>
                        <a:rPr lang="en-US" sz="1000" dirty="0" smtClean="0">
                          <a:solidFill>
                            <a:srgbClr val="000000"/>
                          </a:solidFill>
                          <a:effectLst/>
                          <a:latin typeface="Arial" panose="020B0604020202020204" pitchFamily="34" charset="0"/>
                          <a:ea typeface="Times New Roman"/>
                          <a:cs typeface="Arial" panose="020B0604020202020204" pitchFamily="34" charset="0"/>
                        </a:rPr>
                        <a:t> 07:00</a:t>
                      </a:r>
                      <a:endParaRPr lang="en-US" sz="1000" dirty="0">
                        <a:effectLst/>
                        <a:latin typeface="Arial" panose="020B0604020202020204" pitchFamily="34" charset="0"/>
                        <a:ea typeface="SimSun"/>
                        <a:cs typeface="Arial" panose="020B0604020202020204" pitchFamily="34" charset="0"/>
                      </a:endParaRPr>
                    </a:p>
                  </a:txBody>
                  <a:tcPr marL="61782" marR="61782" marT="0" marB="0" anchor="b">
                    <a:lnL>
                      <a:noFill/>
                    </a:lnL>
                    <a:lnR w="12700" cap="flat" cmpd="sng" algn="ctr">
                      <a:solidFill>
                        <a:srgbClr val="000000"/>
                      </a:solidFill>
                      <a:prstDash val="solid"/>
                      <a:round/>
                      <a:headEnd type="none" w="med" len="med"/>
                      <a:tailEnd type="none" w="med" len="med"/>
                    </a:lnR>
                    <a:lnT>
                      <a:noFill/>
                    </a:lnT>
                    <a:lnB>
                      <a:noFill/>
                    </a:lnB>
                    <a:solidFill>
                      <a:schemeClr val="bg1">
                        <a:lumMod val="85000"/>
                        <a:alpha val="70000"/>
                      </a:schemeClr>
                    </a:solidFill>
                  </a:tcPr>
                </a:tc>
                <a:extLst>
                  <a:ext uri="{0D108BD9-81ED-4DB2-BD59-A6C34878D82A}">
                    <a16:rowId xmlns:a16="http://schemas.microsoft.com/office/drawing/2014/main" val="10001"/>
                  </a:ext>
                </a:extLst>
              </a:tr>
              <a:tr h="180020">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000" dirty="0" smtClean="0">
                          <a:solidFill>
                            <a:srgbClr val="000000"/>
                          </a:solidFill>
                          <a:effectLst/>
                          <a:latin typeface="Arial" panose="020B0604020202020204" pitchFamily="34" charset="0"/>
                          <a:ea typeface="Times New Roman"/>
                          <a:cs typeface="Arial" panose="020B0604020202020204" pitchFamily="34" charset="0"/>
                        </a:rPr>
                        <a:t>Buss </a:t>
                      </a:r>
                      <a:r>
                        <a:rPr lang="en-US" sz="1000" dirty="0" err="1" smtClean="0">
                          <a:solidFill>
                            <a:srgbClr val="000000"/>
                          </a:solidFill>
                          <a:effectLst/>
                          <a:latin typeface="Arial" panose="020B0604020202020204" pitchFamily="34" charset="0"/>
                          <a:ea typeface="Times New Roman"/>
                          <a:cs typeface="Arial" panose="020B0604020202020204" pitchFamily="34" charset="0"/>
                        </a:rPr>
                        <a:t>går</a:t>
                      </a:r>
                      <a:r>
                        <a:rPr lang="en-US" sz="1000" dirty="0" smtClean="0">
                          <a:solidFill>
                            <a:srgbClr val="000000"/>
                          </a:solidFill>
                          <a:effectLst/>
                          <a:latin typeface="Arial" panose="020B0604020202020204" pitchFamily="34" charset="0"/>
                          <a:ea typeface="Times New Roman"/>
                          <a:cs typeface="Arial" panose="020B0604020202020204" pitchFamily="34" charset="0"/>
                        </a:rPr>
                        <a:t> 08:00</a:t>
                      </a:r>
                      <a:endParaRPr lang="en-US" sz="1000" dirty="0" smtClean="0">
                        <a:effectLst/>
                        <a:latin typeface="Arial" panose="020B0604020202020204" pitchFamily="34" charset="0"/>
                        <a:ea typeface="SimSun"/>
                        <a:cs typeface="Arial" panose="020B0604020202020204" pitchFamily="34" charset="0"/>
                      </a:endParaRPr>
                    </a:p>
                  </a:txBody>
                  <a:tcPr marL="61782" marR="61782" marT="0" marB="0" anchor="b">
                    <a:lnL>
                      <a:noFill/>
                    </a:lnL>
                    <a:lnR w="12700" cap="flat" cmpd="sng" algn="ctr">
                      <a:solidFill>
                        <a:srgbClr val="000000"/>
                      </a:solidFill>
                      <a:prstDash val="solid"/>
                      <a:round/>
                      <a:headEnd type="none" w="med" len="med"/>
                      <a:tailEnd type="none" w="med" len="med"/>
                    </a:lnR>
                    <a:lnT>
                      <a:noFill/>
                    </a:lnT>
                    <a:lnB>
                      <a:noFill/>
                    </a:lnB>
                    <a:solidFill>
                      <a:schemeClr val="bg1">
                        <a:lumMod val="85000"/>
                        <a:alpha val="70000"/>
                      </a:schemeClr>
                    </a:solidFill>
                  </a:tcPr>
                </a:tc>
                <a:extLst>
                  <a:ext uri="{0D108BD9-81ED-4DB2-BD59-A6C34878D82A}">
                    <a16:rowId xmlns:a16="http://schemas.microsoft.com/office/drawing/2014/main" val="10002"/>
                  </a:ext>
                </a:extLst>
              </a:tr>
              <a:tr h="180020">
                <a:tc>
                  <a:txBody>
                    <a:bodyPr/>
                    <a:lstStyle/>
                    <a:p>
                      <a:pPr>
                        <a:lnSpc>
                          <a:spcPct val="115000"/>
                        </a:lnSpc>
                        <a:spcAft>
                          <a:spcPts val="0"/>
                        </a:spcAft>
                      </a:pPr>
                      <a:r>
                        <a:rPr lang="en-US" sz="1000" dirty="0" err="1" smtClean="0">
                          <a:effectLst/>
                          <a:latin typeface="Arial" panose="020B0604020202020204" pitchFamily="34" charset="0"/>
                          <a:ea typeface="SimSun"/>
                          <a:cs typeface="Arial" panose="020B0604020202020204" pitchFamily="34" charset="0"/>
                        </a:rPr>
                        <a:t>Myrkdalen</a:t>
                      </a:r>
                      <a:r>
                        <a:rPr lang="en-US" sz="1000" dirty="0" smtClean="0">
                          <a:effectLst/>
                          <a:latin typeface="Arial" panose="020B0604020202020204" pitchFamily="34" charset="0"/>
                          <a:ea typeface="SimSun"/>
                          <a:cs typeface="Arial" panose="020B0604020202020204" pitchFamily="34" charset="0"/>
                        </a:rPr>
                        <a:t> </a:t>
                      </a:r>
                      <a:endParaRPr lang="en-US" sz="1000" dirty="0">
                        <a:effectLst/>
                        <a:latin typeface="Arial" panose="020B0604020202020204" pitchFamily="34" charset="0"/>
                        <a:ea typeface="SimSun"/>
                        <a:cs typeface="Arial" panose="020B0604020202020204" pitchFamily="34" charset="0"/>
                      </a:endParaRPr>
                    </a:p>
                  </a:txBody>
                  <a:tcPr marL="61782" marR="61782" marT="0" marB="0" anchor="b">
                    <a:lnL>
                      <a:noFill/>
                    </a:lnL>
                    <a:lnR w="12700" cap="flat" cmpd="sng" algn="ctr">
                      <a:solidFill>
                        <a:srgbClr val="000000"/>
                      </a:solidFill>
                      <a:prstDash val="solid"/>
                      <a:round/>
                      <a:headEnd type="none" w="med" len="med"/>
                      <a:tailEnd type="none" w="med" len="med"/>
                    </a:lnR>
                    <a:lnT>
                      <a:noFill/>
                    </a:lnT>
                    <a:lnB>
                      <a:noFill/>
                    </a:lnB>
                    <a:solidFill>
                      <a:schemeClr val="bg1">
                        <a:lumMod val="85000"/>
                        <a:alpha val="70000"/>
                      </a:schemeClr>
                    </a:solidFill>
                  </a:tcPr>
                </a:tc>
                <a:extLst>
                  <a:ext uri="{0D108BD9-81ED-4DB2-BD59-A6C34878D82A}">
                    <a16:rowId xmlns:a16="http://schemas.microsoft.com/office/drawing/2014/main" val="10003"/>
                  </a:ext>
                </a:extLst>
              </a:tr>
              <a:tr h="180020">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000" dirty="0" smtClean="0">
                          <a:effectLst/>
                          <a:latin typeface="Arial" panose="020B0604020202020204" pitchFamily="34" charset="0"/>
                          <a:ea typeface="SimSun"/>
                          <a:cs typeface="Arial" panose="020B0604020202020204" pitchFamily="34" charset="0"/>
                        </a:rPr>
                        <a:t>Voss, </a:t>
                      </a:r>
                      <a:r>
                        <a:rPr lang="en-US" sz="1000" dirty="0" err="1" smtClean="0">
                          <a:effectLst/>
                          <a:latin typeface="Arial" panose="020B0604020202020204" pitchFamily="34" charset="0"/>
                          <a:ea typeface="SimSun"/>
                          <a:cs typeface="Arial" panose="020B0604020202020204" pitchFamily="34" charset="0"/>
                        </a:rPr>
                        <a:t>bensinstasjon</a:t>
                      </a:r>
                      <a:endParaRPr lang="en-US" sz="1000" dirty="0" smtClean="0">
                        <a:effectLst/>
                        <a:latin typeface="Arial" panose="020B0604020202020204" pitchFamily="34" charset="0"/>
                        <a:ea typeface="SimSun"/>
                        <a:cs typeface="Arial" panose="020B0604020202020204" pitchFamily="34" charset="0"/>
                      </a:endParaRPr>
                    </a:p>
                  </a:txBody>
                  <a:tcPr marL="61782" marR="61782" marT="0" marB="0" anchor="b">
                    <a:lnL>
                      <a:noFill/>
                    </a:lnL>
                    <a:lnR w="12700" cap="flat" cmpd="sng" algn="ctr">
                      <a:solidFill>
                        <a:srgbClr val="000000"/>
                      </a:solidFill>
                      <a:prstDash val="solid"/>
                      <a:round/>
                      <a:headEnd type="none" w="med" len="med"/>
                      <a:tailEnd type="none" w="med" len="med"/>
                    </a:lnR>
                    <a:lnT>
                      <a:noFill/>
                    </a:lnT>
                    <a:lnB>
                      <a:noFill/>
                    </a:lnB>
                    <a:solidFill>
                      <a:schemeClr val="bg1">
                        <a:lumMod val="85000"/>
                        <a:alpha val="70000"/>
                      </a:schemeClr>
                    </a:solidFill>
                  </a:tcPr>
                </a:tc>
                <a:extLst>
                  <a:ext uri="{0D108BD9-81ED-4DB2-BD59-A6C34878D82A}">
                    <a16:rowId xmlns:a16="http://schemas.microsoft.com/office/drawing/2014/main" val="10004"/>
                  </a:ext>
                </a:extLst>
              </a:tr>
              <a:tr h="180020">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000" dirty="0" err="1" smtClean="0">
                          <a:effectLst/>
                          <a:latin typeface="Arial" panose="020B0604020202020204" pitchFamily="34" charset="0"/>
                          <a:ea typeface="SimSun"/>
                          <a:cs typeface="Arial" panose="020B0604020202020204" pitchFamily="34" charset="0"/>
                        </a:rPr>
                        <a:t>Rekvesøyene</a:t>
                      </a:r>
                      <a:r>
                        <a:rPr lang="en-US" sz="1000" dirty="0" smtClean="0">
                          <a:effectLst/>
                          <a:latin typeface="Arial" panose="020B0604020202020204" pitchFamily="34" charset="0"/>
                          <a:ea typeface="SimSun"/>
                          <a:cs typeface="Arial" panose="020B0604020202020204" pitchFamily="34" charset="0"/>
                        </a:rPr>
                        <a:t> </a:t>
                      </a:r>
                      <a:r>
                        <a:rPr lang="en-US" sz="1000" dirty="0" err="1" smtClean="0">
                          <a:effectLst/>
                          <a:latin typeface="Arial" panose="020B0604020202020204" pitchFamily="34" charset="0"/>
                          <a:ea typeface="SimSun"/>
                          <a:cs typeface="Arial" panose="020B0604020202020204" pitchFamily="34" charset="0"/>
                        </a:rPr>
                        <a:t>naturreservat</a:t>
                      </a:r>
                      <a:endParaRPr lang="en-US" sz="1000" dirty="0" smtClean="0">
                        <a:effectLst/>
                        <a:latin typeface="Arial" panose="020B0604020202020204" pitchFamily="34" charset="0"/>
                        <a:ea typeface="SimSun"/>
                        <a:cs typeface="Arial" panose="020B0604020202020204" pitchFamily="34" charset="0"/>
                      </a:endParaRPr>
                    </a:p>
                  </a:txBody>
                  <a:tcPr marL="61782" marR="61782" marT="0" marB="0" anchor="b">
                    <a:lnL>
                      <a:noFill/>
                    </a:lnL>
                    <a:lnR w="12700" cap="flat" cmpd="sng" algn="ctr">
                      <a:solidFill>
                        <a:srgbClr val="000000"/>
                      </a:solidFill>
                      <a:prstDash val="solid"/>
                      <a:round/>
                      <a:headEnd type="none" w="med" len="med"/>
                      <a:tailEnd type="none" w="med" len="med"/>
                    </a:lnR>
                    <a:lnT>
                      <a:noFill/>
                    </a:lnT>
                    <a:lnB>
                      <a:noFill/>
                    </a:lnB>
                    <a:solidFill>
                      <a:schemeClr val="bg1">
                        <a:lumMod val="85000"/>
                        <a:alpha val="70000"/>
                      </a:schemeClr>
                    </a:solidFill>
                  </a:tcPr>
                </a:tc>
                <a:extLst>
                  <a:ext uri="{0D108BD9-81ED-4DB2-BD59-A6C34878D82A}">
                    <a16:rowId xmlns:a16="http://schemas.microsoft.com/office/drawing/2014/main" val="10005"/>
                  </a:ext>
                </a:extLst>
              </a:tr>
              <a:tr h="180020">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000" dirty="0" err="1" smtClean="0">
                          <a:effectLst/>
                          <a:latin typeface="Arial" panose="020B0604020202020204" pitchFamily="34" charset="0"/>
                          <a:ea typeface="SimSun"/>
                          <a:cs typeface="Arial" panose="020B0604020202020204" pitchFamily="34" charset="0"/>
                        </a:rPr>
                        <a:t>Butikk</a:t>
                      </a:r>
                      <a:r>
                        <a:rPr lang="en-US" sz="1000" dirty="0" smtClean="0">
                          <a:effectLst/>
                          <a:latin typeface="Arial" panose="020B0604020202020204" pitchFamily="34" charset="0"/>
                          <a:ea typeface="SimSun"/>
                          <a:cs typeface="Arial" panose="020B0604020202020204" pitchFamily="34" charset="0"/>
                        </a:rPr>
                        <a:t>/pause</a:t>
                      </a:r>
                    </a:p>
                  </a:txBody>
                  <a:tcPr marL="61782" marR="61782" marT="0" marB="0" anchor="b">
                    <a:lnL>
                      <a:noFill/>
                    </a:lnL>
                    <a:lnR w="12700" cap="flat" cmpd="sng" algn="ctr">
                      <a:solidFill>
                        <a:srgbClr val="000000"/>
                      </a:solidFill>
                      <a:prstDash val="solid"/>
                      <a:round/>
                      <a:headEnd type="none" w="med" len="med"/>
                      <a:tailEnd type="none" w="med" len="med"/>
                    </a:lnR>
                    <a:lnT>
                      <a:noFill/>
                    </a:lnT>
                    <a:lnB>
                      <a:noFill/>
                    </a:lnB>
                    <a:solidFill>
                      <a:schemeClr val="bg1">
                        <a:lumMod val="85000"/>
                        <a:alpha val="70000"/>
                      </a:schemeClr>
                    </a:solidFill>
                  </a:tcPr>
                </a:tc>
                <a:extLst>
                  <a:ext uri="{0D108BD9-81ED-4DB2-BD59-A6C34878D82A}">
                    <a16:rowId xmlns:a16="http://schemas.microsoft.com/office/drawing/2014/main" val="10006"/>
                  </a:ext>
                </a:extLst>
              </a:tr>
              <a:tr h="180020">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000" dirty="0" err="1" smtClean="0">
                          <a:effectLst/>
                          <a:latin typeface="Arial" panose="020B0604020202020204" pitchFamily="34" charset="0"/>
                          <a:ea typeface="SimSun"/>
                          <a:cs typeface="Arial" panose="020B0604020202020204" pitchFamily="34" charset="0"/>
                        </a:rPr>
                        <a:t>Modalen</a:t>
                      </a:r>
                      <a:endParaRPr lang="en-US" sz="1000" dirty="0" smtClean="0">
                        <a:effectLst/>
                        <a:latin typeface="Arial" panose="020B0604020202020204" pitchFamily="34" charset="0"/>
                        <a:ea typeface="SimSun"/>
                        <a:cs typeface="Arial" panose="020B0604020202020204" pitchFamily="34" charset="0"/>
                      </a:endParaRPr>
                    </a:p>
                  </a:txBody>
                  <a:tcPr marL="61782" marR="61782" marT="0" marB="0" anchor="b">
                    <a:lnL>
                      <a:noFill/>
                    </a:lnL>
                    <a:lnR w="12700" cap="flat" cmpd="sng" algn="ctr">
                      <a:solidFill>
                        <a:srgbClr val="000000"/>
                      </a:solidFill>
                      <a:prstDash val="solid"/>
                      <a:round/>
                      <a:headEnd type="none" w="med" len="med"/>
                      <a:tailEnd type="none" w="med" len="med"/>
                    </a:lnR>
                    <a:lnT>
                      <a:noFill/>
                    </a:lnT>
                    <a:lnB>
                      <a:noFill/>
                    </a:lnB>
                    <a:solidFill>
                      <a:schemeClr val="bg1">
                        <a:lumMod val="85000"/>
                        <a:alpha val="70000"/>
                      </a:schemeClr>
                    </a:solidFill>
                  </a:tcPr>
                </a:tc>
                <a:extLst>
                  <a:ext uri="{0D108BD9-81ED-4DB2-BD59-A6C34878D82A}">
                    <a16:rowId xmlns:a16="http://schemas.microsoft.com/office/drawing/2014/main" val="10007"/>
                  </a:ext>
                </a:extLst>
              </a:tr>
              <a:tr h="180020">
                <a:tc>
                  <a:txBody>
                    <a:bodyPr/>
                    <a:lstStyle/>
                    <a:p>
                      <a:pPr>
                        <a:lnSpc>
                          <a:spcPct val="115000"/>
                        </a:lnSpc>
                        <a:spcAft>
                          <a:spcPts val="0"/>
                        </a:spcAft>
                      </a:pPr>
                      <a:r>
                        <a:rPr lang="en-US" sz="1000" b="0" dirty="0" smtClean="0">
                          <a:solidFill>
                            <a:srgbClr val="000000"/>
                          </a:solidFill>
                          <a:effectLst/>
                          <a:latin typeface="Arial" panose="020B0604020202020204" pitchFamily="34" charset="0"/>
                          <a:ea typeface="Times New Roman"/>
                          <a:cs typeface="Arial" panose="020B0604020202020204" pitchFamily="34" charset="0"/>
                        </a:rPr>
                        <a:t>Lygra </a:t>
                      </a:r>
                      <a:r>
                        <a:rPr lang="en-US" sz="1000" b="0" dirty="0" err="1" smtClean="0">
                          <a:solidFill>
                            <a:srgbClr val="000000"/>
                          </a:solidFill>
                          <a:effectLst/>
                          <a:latin typeface="Arial" panose="020B0604020202020204" pitchFamily="34" charset="0"/>
                          <a:ea typeface="Times New Roman"/>
                          <a:cs typeface="Arial" panose="020B0604020202020204" pitchFamily="34" charset="0"/>
                        </a:rPr>
                        <a:t>Gjestegård</a:t>
                      </a:r>
                      <a:r>
                        <a:rPr lang="en-US" sz="1000" b="0" dirty="0" smtClean="0">
                          <a:solidFill>
                            <a:srgbClr val="000000"/>
                          </a:solidFill>
                          <a:effectLst/>
                          <a:latin typeface="Arial" panose="020B0604020202020204" pitchFamily="34" charset="0"/>
                          <a:ea typeface="Times New Roman"/>
                          <a:cs typeface="Arial" panose="020B0604020202020204" pitchFamily="34" charset="0"/>
                        </a:rPr>
                        <a:t> ca</a:t>
                      </a:r>
                      <a:r>
                        <a:rPr lang="en-US" sz="1000" b="0" baseline="0" dirty="0" smtClean="0">
                          <a:solidFill>
                            <a:srgbClr val="000000"/>
                          </a:solidFill>
                          <a:effectLst/>
                          <a:latin typeface="Arial" panose="020B0604020202020204" pitchFamily="34" charset="0"/>
                          <a:ea typeface="Times New Roman"/>
                          <a:cs typeface="Arial" panose="020B0604020202020204" pitchFamily="34" charset="0"/>
                        </a:rPr>
                        <a:t> 18:20</a:t>
                      </a:r>
                      <a:endParaRPr lang="en-US" sz="1000" b="0" dirty="0">
                        <a:effectLst/>
                        <a:latin typeface="Arial" panose="020B0604020202020204" pitchFamily="34" charset="0"/>
                        <a:ea typeface="SimSun"/>
                        <a:cs typeface="Arial" panose="020B0604020202020204" pitchFamily="34" charset="0"/>
                      </a:endParaRPr>
                    </a:p>
                  </a:txBody>
                  <a:tcPr marL="61782" marR="61782" marT="0" marB="0" anchor="b">
                    <a:lnL>
                      <a:noFill/>
                    </a:lnL>
                    <a:lnR w="12700" cap="flat" cmpd="sng" algn="ctr">
                      <a:solidFill>
                        <a:srgbClr val="000000"/>
                      </a:solidFill>
                      <a:prstDash val="solid"/>
                      <a:round/>
                      <a:headEnd type="none" w="med" len="med"/>
                      <a:tailEnd type="none" w="med" len="med"/>
                    </a:lnR>
                    <a:lnT>
                      <a:noFill/>
                    </a:lnT>
                    <a:lnB>
                      <a:noFill/>
                    </a:lnB>
                    <a:solidFill>
                      <a:schemeClr val="bg1">
                        <a:lumMod val="85000"/>
                        <a:alpha val="70000"/>
                      </a:schemeClr>
                    </a:solidFill>
                  </a:tcPr>
                </a:tc>
                <a:extLst>
                  <a:ext uri="{0D108BD9-81ED-4DB2-BD59-A6C34878D82A}">
                    <a16:rowId xmlns:a16="http://schemas.microsoft.com/office/drawing/2014/main" val="10008"/>
                  </a:ext>
                </a:extLst>
              </a:tr>
              <a:tr h="180020">
                <a:tc>
                  <a:txBody>
                    <a:bodyPr/>
                    <a:lstStyle/>
                    <a:p>
                      <a:pPr>
                        <a:lnSpc>
                          <a:spcPct val="115000"/>
                        </a:lnSpc>
                        <a:spcAft>
                          <a:spcPts val="0"/>
                        </a:spcAft>
                      </a:pPr>
                      <a:r>
                        <a:rPr lang="en-US" sz="1000" dirty="0" err="1">
                          <a:solidFill>
                            <a:srgbClr val="000000"/>
                          </a:solidFill>
                          <a:effectLst/>
                          <a:latin typeface="Arial" panose="020B0604020202020204" pitchFamily="34" charset="0"/>
                          <a:ea typeface="Times New Roman"/>
                          <a:cs typeface="Arial" panose="020B0604020202020204" pitchFamily="34" charset="0"/>
                        </a:rPr>
                        <a:t>middag</a:t>
                      </a:r>
                      <a:r>
                        <a:rPr lang="en-US" sz="1000" dirty="0">
                          <a:solidFill>
                            <a:srgbClr val="000000"/>
                          </a:solidFill>
                          <a:effectLst/>
                          <a:latin typeface="Arial" panose="020B0604020202020204" pitchFamily="34" charset="0"/>
                          <a:ea typeface="Times New Roman"/>
                          <a:cs typeface="Arial" panose="020B0604020202020204" pitchFamily="34" charset="0"/>
                        </a:rPr>
                        <a:t> </a:t>
                      </a:r>
                      <a:r>
                        <a:rPr lang="en-US" sz="1000" dirty="0" smtClean="0">
                          <a:solidFill>
                            <a:srgbClr val="000000"/>
                          </a:solidFill>
                          <a:effectLst/>
                          <a:latin typeface="Arial" panose="020B0604020202020204" pitchFamily="34" charset="0"/>
                          <a:ea typeface="Times New Roman"/>
                          <a:cs typeface="Arial" panose="020B0604020202020204" pitchFamily="34" charset="0"/>
                        </a:rPr>
                        <a:t>ca 19 (</a:t>
                      </a:r>
                      <a:r>
                        <a:rPr lang="en-US" sz="1000" dirty="0" err="1" smtClean="0">
                          <a:solidFill>
                            <a:srgbClr val="000000"/>
                          </a:solidFill>
                          <a:effectLst/>
                          <a:latin typeface="Arial" panose="020B0604020202020204" pitchFamily="34" charset="0"/>
                          <a:ea typeface="Times New Roman"/>
                          <a:cs typeface="Arial" panose="020B0604020202020204" pitchFamily="34" charset="0"/>
                        </a:rPr>
                        <a:t>på</a:t>
                      </a:r>
                      <a:r>
                        <a:rPr lang="en-US" sz="1000" dirty="0" smtClean="0">
                          <a:solidFill>
                            <a:srgbClr val="000000"/>
                          </a:solidFill>
                          <a:effectLst/>
                          <a:latin typeface="Arial" panose="020B0604020202020204" pitchFamily="34" charset="0"/>
                          <a:ea typeface="Times New Roman"/>
                          <a:cs typeface="Arial" panose="020B0604020202020204" pitchFamily="34" charset="0"/>
                        </a:rPr>
                        <a:t> </a:t>
                      </a:r>
                      <a:r>
                        <a:rPr lang="en-US" sz="1000" dirty="0" err="1" smtClean="0">
                          <a:solidFill>
                            <a:srgbClr val="000000"/>
                          </a:solidFill>
                          <a:effectLst/>
                          <a:latin typeface="Arial" panose="020B0604020202020204" pitchFamily="34" charset="0"/>
                          <a:ea typeface="Times New Roman"/>
                          <a:cs typeface="Arial" panose="020B0604020202020204" pitchFamily="34" charset="0"/>
                        </a:rPr>
                        <a:t>Lyngheisenteret</a:t>
                      </a:r>
                      <a:r>
                        <a:rPr lang="en-US" sz="1000" dirty="0" smtClean="0">
                          <a:solidFill>
                            <a:srgbClr val="000000"/>
                          </a:solidFill>
                          <a:effectLst/>
                          <a:latin typeface="Arial" panose="020B0604020202020204" pitchFamily="34" charset="0"/>
                          <a:ea typeface="Times New Roman"/>
                          <a:cs typeface="Arial" panose="020B0604020202020204" pitchFamily="34" charset="0"/>
                        </a:rPr>
                        <a:t>) + FILM</a:t>
                      </a:r>
                      <a:endParaRPr lang="en-US" sz="1000" dirty="0">
                        <a:effectLst/>
                        <a:latin typeface="Arial" panose="020B0604020202020204" pitchFamily="34" charset="0"/>
                        <a:ea typeface="SimSun"/>
                        <a:cs typeface="Arial" panose="020B0604020202020204" pitchFamily="34" charset="0"/>
                      </a:endParaRPr>
                    </a:p>
                  </a:txBody>
                  <a:tcPr marL="61782" marR="61782" marT="0" marB="0" anchor="b">
                    <a:lnL>
                      <a:noFill/>
                    </a:lnL>
                    <a:lnR w="12700" cap="flat" cmpd="sng" algn="ctr">
                      <a:solidFill>
                        <a:srgbClr val="000000"/>
                      </a:solidFill>
                      <a:prstDash val="solid"/>
                      <a:round/>
                      <a:headEnd type="none" w="med" len="med"/>
                      <a:tailEnd type="none" w="med" len="med"/>
                    </a:lnR>
                    <a:lnT>
                      <a:noFill/>
                    </a:lnT>
                    <a:lnB>
                      <a:noFill/>
                    </a:lnB>
                    <a:solidFill>
                      <a:schemeClr val="bg1">
                        <a:lumMod val="85000"/>
                        <a:alpha val="70000"/>
                      </a:schemeClr>
                    </a:solidFill>
                  </a:tcPr>
                </a:tc>
                <a:extLst>
                  <a:ext uri="{0D108BD9-81ED-4DB2-BD59-A6C34878D82A}">
                    <a16:rowId xmlns:a16="http://schemas.microsoft.com/office/drawing/2014/main" val="10009"/>
                  </a:ext>
                </a:extLst>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2413027954"/>
              </p:ext>
            </p:extLst>
          </p:nvPr>
        </p:nvGraphicFramePr>
        <p:xfrm>
          <a:off x="6447656" y="5877272"/>
          <a:ext cx="2664296" cy="807514"/>
        </p:xfrm>
        <a:graphic>
          <a:graphicData uri="http://schemas.openxmlformats.org/drawingml/2006/table">
            <a:tbl>
              <a:tblPr firstRow="1" firstCol="1" bandRow="1"/>
              <a:tblGrid>
                <a:gridCol w="2664296">
                  <a:extLst>
                    <a:ext uri="{9D8B030D-6E8A-4147-A177-3AD203B41FA5}">
                      <a16:colId xmlns:a16="http://schemas.microsoft.com/office/drawing/2014/main" val="20000"/>
                    </a:ext>
                  </a:extLst>
                </a:gridCol>
              </a:tblGrid>
              <a:tr h="213784">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000" dirty="0" err="1" smtClean="0">
                          <a:solidFill>
                            <a:srgbClr val="000000"/>
                          </a:solidFill>
                          <a:effectLst/>
                          <a:latin typeface="Arial Black" panose="020B0A04020102020204" pitchFamily="34" charset="0"/>
                          <a:ea typeface="Times New Roman"/>
                          <a:cs typeface="Times New Roman"/>
                        </a:rPr>
                        <a:t>Natur</a:t>
                      </a:r>
                      <a:r>
                        <a:rPr lang="en-US" sz="1000" dirty="0" smtClean="0">
                          <a:solidFill>
                            <a:srgbClr val="000000"/>
                          </a:solidFill>
                          <a:effectLst/>
                          <a:latin typeface="Arial Black" panose="020B0A04020102020204" pitchFamily="34" charset="0"/>
                          <a:ea typeface="Times New Roman"/>
                          <a:cs typeface="Times New Roman"/>
                        </a:rPr>
                        <a:t> og </a:t>
                      </a:r>
                      <a:r>
                        <a:rPr lang="en-US" sz="1000" dirty="0" err="1" smtClean="0">
                          <a:solidFill>
                            <a:srgbClr val="000000"/>
                          </a:solidFill>
                          <a:effectLst/>
                          <a:latin typeface="Arial Black" panose="020B0A04020102020204" pitchFamily="34" charset="0"/>
                          <a:ea typeface="Times New Roman"/>
                          <a:cs typeface="Times New Roman"/>
                        </a:rPr>
                        <a:t>landskap</a:t>
                      </a:r>
                      <a:endParaRPr lang="en-US" sz="1000" dirty="0" smtClean="0">
                        <a:effectLst/>
                        <a:latin typeface="Arial Black" panose="020B0A04020102020204" pitchFamily="34" charset="0"/>
                        <a:ea typeface="SimSun"/>
                        <a:cs typeface="Times New Roman"/>
                      </a:endParaRPr>
                    </a:p>
                  </a:txBody>
                  <a:tcPr marL="61782" marR="61782" marT="0" marB="0" anchor="b">
                    <a:lnL>
                      <a:noFill/>
                    </a:lnL>
                    <a:lnR>
                      <a:noFill/>
                    </a:lnR>
                    <a:lnT>
                      <a:noFill/>
                    </a:lnT>
                    <a:lnB>
                      <a:noFill/>
                    </a:lnB>
                    <a:solidFill>
                      <a:schemeClr val="bg1">
                        <a:lumMod val="85000"/>
                        <a:alpha val="70000"/>
                      </a:schemeClr>
                    </a:solidFill>
                  </a:tcPr>
                </a:tc>
                <a:extLst>
                  <a:ext uri="{0D108BD9-81ED-4DB2-BD59-A6C34878D82A}">
                    <a16:rowId xmlns:a16="http://schemas.microsoft.com/office/drawing/2014/main" val="10000"/>
                  </a:ext>
                </a:extLst>
              </a:tr>
              <a:tr h="197910">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nb-NO" sz="1000" dirty="0" smtClean="0">
                          <a:effectLst/>
                          <a:latin typeface="Arial" panose="020B0604020202020204" pitchFamily="34" charset="0"/>
                          <a:ea typeface="SimSun"/>
                          <a:cs typeface="Arial" panose="020B0604020202020204" pitchFamily="34" charset="0"/>
                        </a:rPr>
                        <a:t>skred og beitepåvirket dal m foss</a:t>
                      </a:r>
                      <a:endParaRPr lang="en-US" sz="1000" dirty="0" smtClean="0">
                        <a:effectLst/>
                        <a:latin typeface="Arial" panose="020B0604020202020204" pitchFamily="34" charset="0"/>
                        <a:ea typeface="SimSun"/>
                        <a:cs typeface="Arial" panose="020B0604020202020204" pitchFamily="34" charset="0"/>
                      </a:endParaRPr>
                    </a:p>
                  </a:txBody>
                  <a:tcPr marL="61782" marR="61782" marT="0" marB="0" anchor="b">
                    <a:lnL>
                      <a:noFill/>
                    </a:lnL>
                    <a:lnR>
                      <a:noFill/>
                    </a:lnR>
                    <a:lnT>
                      <a:noFill/>
                    </a:lnT>
                    <a:lnB>
                      <a:noFill/>
                    </a:lnB>
                    <a:solidFill>
                      <a:schemeClr val="bg1">
                        <a:lumMod val="85000"/>
                        <a:alpha val="70000"/>
                      </a:schemeClr>
                    </a:solidFill>
                  </a:tcPr>
                </a:tc>
                <a:extLst>
                  <a:ext uri="{0D108BD9-81ED-4DB2-BD59-A6C34878D82A}">
                    <a16:rowId xmlns:a16="http://schemas.microsoft.com/office/drawing/2014/main" val="10001"/>
                  </a:ext>
                </a:extLst>
              </a:tr>
              <a:tr h="197910">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000" dirty="0" err="1" smtClean="0">
                          <a:solidFill>
                            <a:srgbClr val="000000"/>
                          </a:solidFill>
                          <a:effectLst/>
                          <a:latin typeface="Arial" panose="020B0604020202020204" pitchFamily="34" charset="0"/>
                          <a:ea typeface="Times New Roman"/>
                          <a:cs typeface="Arial" panose="020B0604020202020204" pitchFamily="34" charset="0"/>
                        </a:rPr>
                        <a:t>ferskvannsdelta</a:t>
                      </a:r>
                      <a:endParaRPr lang="en-US" sz="1000" dirty="0" smtClean="0">
                        <a:effectLst/>
                        <a:latin typeface="Arial" panose="020B0604020202020204" pitchFamily="34" charset="0"/>
                        <a:ea typeface="SimSun"/>
                        <a:cs typeface="Arial" panose="020B0604020202020204" pitchFamily="34" charset="0"/>
                      </a:endParaRPr>
                    </a:p>
                  </a:txBody>
                  <a:tcPr marL="61782" marR="61782" marT="0" marB="0" anchor="b">
                    <a:lnL>
                      <a:noFill/>
                    </a:lnL>
                    <a:lnR>
                      <a:noFill/>
                    </a:lnR>
                    <a:lnT>
                      <a:noFill/>
                    </a:lnT>
                    <a:lnB>
                      <a:noFill/>
                    </a:lnB>
                    <a:solidFill>
                      <a:schemeClr val="bg1">
                        <a:lumMod val="85000"/>
                        <a:alpha val="70000"/>
                      </a:schemeClr>
                    </a:solidFill>
                  </a:tcPr>
                </a:tc>
                <a:extLst>
                  <a:ext uri="{0D108BD9-81ED-4DB2-BD59-A6C34878D82A}">
                    <a16:rowId xmlns:a16="http://schemas.microsoft.com/office/drawing/2014/main" val="10002"/>
                  </a:ext>
                </a:extLst>
              </a:tr>
              <a:tr h="197910">
                <a:tc>
                  <a:txBody>
                    <a:bodyPr/>
                    <a:lstStyle/>
                    <a:p>
                      <a:pPr>
                        <a:lnSpc>
                          <a:spcPct val="115000"/>
                        </a:lnSpc>
                        <a:spcAft>
                          <a:spcPts val="0"/>
                        </a:spcAft>
                      </a:pPr>
                      <a:r>
                        <a:rPr lang="en-US" sz="1000" dirty="0" err="1" smtClean="0">
                          <a:effectLst/>
                          <a:latin typeface="Arial" panose="020B0604020202020204" pitchFamily="34" charset="0"/>
                          <a:ea typeface="SimSun"/>
                          <a:cs typeface="Arial" panose="020B0604020202020204" pitchFamily="34" charset="0"/>
                        </a:rPr>
                        <a:t>oceanisk</a:t>
                      </a:r>
                      <a:r>
                        <a:rPr lang="en-US" sz="1000" dirty="0" smtClean="0">
                          <a:effectLst/>
                          <a:latin typeface="Arial" panose="020B0604020202020204" pitchFamily="34" charset="0"/>
                          <a:ea typeface="SimSun"/>
                          <a:cs typeface="Arial" panose="020B0604020202020204" pitchFamily="34" charset="0"/>
                        </a:rPr>
                        <a:t> </a:t>
                      </a:r>
                      <a:r>
                        <a:rPr lang="en-US" sz="1000" dirty="0" err="1" smtClean="0">
                          <a:effectLst/>
                          <a:latin typeface="Arial" panose="020B0604020202020204" pitchFamily="34" charset="0"/>
                          <a:ea typeface="SimSun"/>
                          <a:cs typeface="Arial" panose="020B0604020202020204" pitchFamily="34" charset="0"/>
                        </a:rPr>
                        <a:t>skog</a:t>
                      </a:r>
                      <a:endParaRPr lang="en-US" sz="1000" dirty="0">
                        <a:effectLst/>
                        <a:latin typeface="Arial" panose="020B0604020202020204" pitchFamily="34" charset="0"/>
                        <a:ea typeface="SimSun"/>
                        <a:cs typeface="Arial" panose="020B0604020202020204" pitchFamily="34" charset="0"/>
                      </a:endParaRPr>
                    </a:p>
                  </a:txBody>
                  <a:tcPr marL="61782" marR="61782" marT="0" marB="0" anchor="b">
                    <a:lnL>
                      <a:noFill/>
                    </a:lnL>
                    <a:lnR>
                      <a:noFill/>
                    </a:lnR>
                    <a:lnT>
                      <a:noFill/>
                    </a:lnT>
                    <a:lnB>
                      <a:noFill/>
                    </a:lnB>
                    <a:solidFill>
                      <a:schemeClr val="bg1">
                        <a:lumMod val="85000"/>
                        <a:alpha val="70000"/>
                      </a:schemeClr>
                    </a:solidFill>
                  </a:tcPr>
                </a:tc>
                <a:extLst>
                  <a:ext uri="{0D108BD9-81ED-4DB2-BD59-A6C34878D82A}">
                    <a16:rowId xmlns:a16="http://schemas.microsoft.com/office/drawing/2014/main" val="10003"/>
                  </a:ext>
                </a:extLst>
              </a:tr>
            </a:tbl>
          </a:graphicData>
        </a:graphic>
      </p:graphicFrame>
      <p:sp>
        <p:nvSpPr>
          <p:cNvPr id="2" name="Title 1"/>
          <p:cNvSpPr>
            <a:spLocks noGrp="1"/>
          </p:cNvSpPr>
          <p:nvPr>
            <p:ph type="title"/>
          </p:nvPr>
        </p:nvSpPr>
        <p:spPr>
          <a:xfrm>
            <a:off x="34299" y="10220"/>
            <a:ext cx="8354125" cy="826492"/>
          </a:xfrm>
          <a:solidFill>
            <a:srgbClr val="D9D9D9">
              <a:alpha val="68627"/>
            </a:srgbClr>
          </a:solidFill>
        </p:spPr>
        <p:txBody>
          <a:bodyPr>
            <a:normAutofit fontScale="90000"/>
          </a:bodyPr>
          <a:lstStyle/>
          <a:p>
            <a:pPr algn="l"/>
            <a:r>
              <a:rPr lang="en-US" sz="2000" b="1" dirty="0"/>
              <a:t>DAG </a:t>
            </a:r>
            <a:r>
              <a:rPr lang="en-US" sz="2000" b="1" dirty="0" smtClean="0"/>
              <a:t>4. </a:t>
            </a:r>
            <a:r>
              <a:rPr lang="en-US" sz="2000" b="1" dirty="0" err="1" smtClean="0"/>
              <a:t>Fredag</a:t>
            </a:r>
            <a:r>
              <a:rPr lang="en-US" sz="2000" b="1" dirty="0" smtClean="0"/>
              <a:t> 26. </a:t>
            </a:r>
            <a:r>
              <a:rPr lang="en-US" sz="2000" b="1" dirty="0" err="1" smtClean="0"/>
              <a:t>juni</a:t>
            </a:r>
            <a:r>
              <a:rPr lang="en-US" sz="2000" dirty="0" smtClean="0"/>
              <a:t>: </a:t>
            </a:r>
            <a:r>
              <a:rPr lang="en-US" sz="2000" dirty="0" err="1" smtClean="0"/>
              <a:t>Myrkdalen</a:t>
            </a:r>
            <a:r>
              <a:rPr lang="en-US" sz="2000" dirty="0" smtClean="0"/>
              <a:t> Hotel </a:t>
            </a:r>
            <a:r>
              <a:rPr lang="en-US" sz="2000" dirty="0"/>
              <a:t>– </a:t>
            </a:r>
            <a:r>
              <a:rPr lang="en-US" sz="2000" dirty="0" smtClean="0"/>
              <a:t>Lygra </a:t>
            </a:r>
            <a:r>
              <a:rPr lang="en-US" sz="2000" dirty="0" err="1" smtClean="0"/>
              <a:t>Gjestegård</a:t>
            </a:r>
            <a:r>
              <a:rPr lang="en-US" sz="2000" dirty="0" smtClean="0"/>
              <a:t> og </a:t>
            </a:r>
            <a:r>
              <a:rPr lang="en-US" sz="2000" dirty="0" err="1" smtClean="0"/>
              <a:t>Lyngheisenteret</a:t>
            </a:r>
            <a:r>
              <a:rPr lang="en-US" sz="1800" dirty="0" smtClean="0"/>
              <a:t/>
            </a:r>
            <a:br>
              <a:rPr lang="en-US" sz="1800" dirty="0" smtClean="0"/>
            </a:br>
            <a:r>
              <a:rPr lang="en-US" sz="1800" dirty="0" smtClean="0"/>
              <a:t/>
            </a:r>
            <a:br>
              <a:rPr lang="en-US" sz="1800" dirty="0" smtClean="0"/>
            </a:br>
            <a:r>
              <a:rPr lang="en-US" sz="2000" dirty="0" smtClean="0"/>
              <a:t>270 km </a:t>
            </a:r>
            <a:r>
              <a:rPr lang="en-US" sz="2000" dirty="0" err="1" smtClean="0"/>
              <a:t>i</a:t>
            </a:r>
            <a:r>
              <a:rPr lang="en-US" sz="2000" dirty="0" smtClean="0"/>
              <a:t> buss; ca 4t 50 min buss</a:t>
            </a:r>
            <a:endParaRPr lang="en-US" sz="2000" dirty="0"/>
          </a:p>
        </p:txBody>
      </p:sp>
    </p:spTree>
    <p:extLst>
      <p:ext uri="{BB962C8B-B14F-4D97-AF65-F5344CB8AC3E}">
        <p14:creationId xmlns:p14="http://schemas.microsoft.com/office/powerpoint/2010/main" val="168349980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TekstSylinder 9"/>
          <p:cNvSpPr txBox="1"/>
          <p:nvPr/>
        </p:nvSpPr>
        <p:spPr>
          <a:xfrm>
            <a:off x="5098597" y="0"/>
            <a:ext cx="4045403" cy="523220"/>
          </a:xfrm>
          <a:prstGeom prst="rect">
            <a:avLst/>
          </a:prstGeom>
          <a:noFill/>
        </p:spPr>
        <p:txBody>
          <a:bodyPr wrap="none" rtlCol="0">
            <a:spAutoFit/>
          </a:bodyPr>
          <a:lstStyle/>
          <a:p>
            <a:r>
              <a:rPr lang="nb-NO" sz="2800" dirty="0" smtClean="0">
                <a:solidFill>
                  <a:schemeClr val="bg1">
                    <a:lumMod val="65000"/>
                  </a:schemeClr>
                </a:solidFill>
              </a:rPr>
              <a:t>«Modalen»/</a:t>
            </a:r>
            <a:r>
              <a:rPr lang="nb-NO" sz="2800" dirty="0" err="1" smtClean="0">
                <a:solidFill>
                  <a:schemeClr val="bg1">
                    <a:lumMod val="65000"/>
                  </a:schemeClr>
                </a:solidFill>
              </a:rPr>
              <a:t>Oceanisk</a:t>
            </a:r>
            <a:r>
              <a:rPr lang="nb-NO" sz="2800" dirty="0" smtClean="0">
                <a:solidFill>
                  <a:schemeClr val="bg1">
                    <a:lumMod val="65000"/>
                  </a:schemeClr>
                </a:solidFill>
              </a:rPr>
              <a:t> skog</a:t>
            </a:r>
            <a:endParaRPr lang="nb-NO" sz="2800" dirty="0">
              <a:solidFill>
                <a:schemeClr val="bg1">
                  <a:lumMod val="65000"/>
                </a:schemeClr>
              </a:solidFill>
            </a:endParaRPr>
          </a:p>
        </p:txBody>
      </p:sp>
      <p:pic>
        <p:nvPicPr>
          <p:cNvPr id="12" name="Bild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60232" y="3765037"/>
            <a:ext cx="2211710" cy="2948947"/>
          </a:xfrm>
          <a:prstGeom prst="rect">
            <a:avLst/>
          </a:prstGeom>
        </p:spPr>
      </p:pic>
    </p:spTree>
    <p:extLst>
      <p:ext uri="{BB962C8B-B14F-4D97-AF65-F5344CB8AC3E}">
        <p14:creationId xmlns:p14="http://schemas.microsoft.com/office/powerpoint/2010/main" val="90062409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kstSylinder 8"/>
          <p:cNvSpPr txBox="1"/>
          <p:nvPr/>
        </p:nvSpPr>
        <p:spPr>
          <a:xfrm>
            <a:off x="6120954" y="-1"/>
            <a:ext cx="2015295" cy="523220"/>
          </a:xfrm>
          <a:prstGeom prst="rect">
            <a:avLst/>
          </a:prstGeom>
          <a:noFill/>
        </p:spPr>
        <p:txBody>
          <a:bodyPr wrap="none" rtlCol="0">
            <a:spAutoFit/>
          </a:bodyPr>
          <a:lstStyle/>
          <a:p>
            <a:r>
              <a:rPr lang="nb-NO" sz="2800" i="1" dirty="0" err="1" smtClean="0">
                <a:solidFill>
                  <a:prstClr val="white"/>
                </a:solidFill>
              </a:rPr>
              <a:t>bbbbbbboen</a:t>
            </a:r>
            <a:endParaRPr lang="nb-NO" sz="2800" i="1" dirty="0">
              <a:solidFill>
                <a:prstClr val="white"/>
              </a:solidFill>
            </a:endParaRPr>
          </a:p>
        </p:txBody>
      </p:sp>
      <p:pic>
        <p:nvPicPr>
          <p:cNvPr id="7" name="Bild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272" y="0"/>
            <a:ext cx="7909455" cy="6858000"/>
          </a:xfrm>
          <a:prstGeom prst="rect">
            <a:avLst/>
          </a:prstGeom>
        </p:spPr>
      </p:pic>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64088" y="9933"/>
            <a:ext cx="3162639" cy="20955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kstSylinder 9"/>
          <p:cNvSpPr txBox="1"/>
          <p:nvPr/>
        </p:nvSpPr>
        <p:spPr>
          <a:xfrm>
            <a:off x="2843808" y="0"/>
            <a:ext cx="2664296" cy="523220"/>
          </a:xfrm>
          <a:prstGeom prst="rect">
            <a:avLst/>
          </a:prstGeom>
          <a:noFill/>
        </p:spPr>
        <p:txBody>
          <a:bodyPr wrap="square" rtlCol="0">
            <a:spAutoFit/>
          </a:bodyPr>
          <a:lstStyle/>
          <a:p>
            <a:r>
              <a:rPr lang="nb-NO" sz="2800" i="1" dirty="0" smtClean="0">
                <a:solidFill>
                  <a:schemeClr val="bg1">
                    <a:lumMod val="95000"/>
                  </a:schemeClr>
                </a:solidFill>
              </a:rPr>
              <a:t>Lyngheisenteret</a:t>
            </a:r>
            <a:endParaRPr lang="nb-NO" sz="2800" i="1" dirty="0">
              <a:solidFill>
                <a:schemeClr val="bg1">
                  <a:lumMod val="95000"/>
                </a:schemeClr>
              </a:solidFill>
            </a:endParaRPr>
          </a:p>
        </p:txBody>
      </p:sp>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32457" y="2420888"/>
            <a:ext cx="2592287" cy="1296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Bilde 10"/>
          <p:cNvPicPr>
            <a:picLocks noChangeAspect="1"/>
          </p:cNvPicPr>
          <p:nvPr/>
        </p:nvPicPr>
        <p:blipFill rotWithShape="1">
          <a:blip r:embed="rId5">
            <a:extLst>
              <a:ext uri="{28A0092B-C50C-407E-A947-70E740481C1C}">
                <a14:useLocalDpi xmlns:a14="http://schemas.microsoft.com/office/drawing/2010/main" val="0"/>
              </a:ext>
            </a:extLst>
          </a:blip>
          <a:srcRect b="6467"/>
          <a:stretch/>
        </p:blipFill>
        <p:spPr>
          <a:xfrm>
            <a:off x="755576" y="4293096"/>
            <a:ext cx="2160240" cy="2060930"/>
          </a:xfrm>
          <a:prstGeom prst="rect">
            <a:avLst/>
          </a:prstGeom>
        </p:spPr>
      </p:pic>
      <p:sp>
        <p:nvSpPr>
          <p:cNvPr id="12" name="TekstSylinder 11"/>
          <p:cNvSpPr txBox="1"/>
          <p:nvPr/>
        </p:nvSpPr>
        <p:spPr>
          <a:xfrm>
            <a:off x="4140235" y="6519446"/>
            <a:ext cx="4372031" cy="338554"/>
          </a:xfrm>
          <a:prstGeom prst="rect">
            <a:avLst/>
          </a:prstGeom>
          <a:noFill/>
        </p:spPr>
        <p:txBody>
          <a:bodyPr wrap="none" rtlCol="0">
            <a:spAutoFit/>
          </a:bodyPr>
          <a:lstStyle/>
          <a:p>
            <a:r>
              <a:rPr lang="nb-NO" sz="1600" dirty="0" smtClean="0">
                <a:solidFill>
                  <a:schemeClr val="bg1"/>
                </a:solidFill>
              </a:rPr>
              <a:t>Foto: Mons Kvammen/Ballast og Lyngheisenteret</a:t>
            </a:r>
            <a:endParaRPr lang="nb-NO" sz="1600" dirty="0">
              <a:solidFill>
                <a:schemeClr val="bg1"/>
              </a:solidFill>
            </a:endParaRPr>
          </a:p>
        </p:txBody>
      </p:sp>
    </p:spTree>
    <p:extLst>
      <p:ext uri="{BB962C8B-B14F-4D97-AF65-F5344CB8AC3E}">
        <p14:creationId xmlns:p14="http://schemas.microsoft.com/office/powerpoint/2010/main" val="90062409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ssholder for innhold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2276872"/>
            <a:ext cx="9100361" cy="3762794"/>
          </a:xfrm>
        </p:spPr>
      </p:pic>
      <p:sp>
        <p:nvSpPr>
          <p:cNvPr id="2" name="Title 1"/>
          <p:cNvSpPr>
            <a:spLocks noGrp="1"/>
          </p:cNvSpPr>
          <p:nvPr>
            <p:ph type="title"/>
          </p:nvPr>
        </p:nvSpPr>
        <p:spPr>
          <a:xfrm>
            <a:off x="457200" y="274638"/>
            <a:ext cx="5050904" cy="1354162"/>
          </a:xfrm>
        </p:spPr>
        <p:txBody>
          <a:bodyPr>
            <a:normAutofit/>
          </a:bodyPr>
          <a:lstStyle/>
          <a:p>
            <a:pPr algn="l"/>
            <a:r>
              <a:rPr lang="en-US" sz="2000" b="1" dirty="0"/>
              <a:t>DAG </a:t>
            </a:r>
            <a:r>
              <a:rPr lang="en-US" sz="2000" b="1" dirty="0" smtClean="0"/>
              <a:t>6. </a:t>
            </a:r>
            <a:r>
              <a:rPr lang="en-US" sz="2000" b="1" dirty="0" err="1"/>
              <a:t>Lørdag</a:t>
            </a:r>
            <a:r>
              <a:rPr lang="en-US" sz="2000" b="1" dirty="0"/>
              <a:t> </a:t>
            </a:r>
            <a:r>
              <a:rPr lang="en-US" sz="2000" b="1" dirty="0" smtClean="0"/>
              <a:t>30. </a:t>
            </a:r>
            <a:r>
              <a:rPr lang="en-US" sz="2000" b="1" dirty="0" err="1" smtClean="0"/>
              <a:t>juni</a:t>
            </a:r>
            <a:r>
              <a:rPr lang="en-US" sz="2000" dirty="0" smtClean="0"/>
              <a:t>: </a:t>
            </a:r>
            <a:r>
              <a:rPr lang="en-US" sz="2000" dirty="0" err="1" smtClean="0"/>
              <a:t>Lyngheisenteret</a:t>
            </a:r>
            <a:r>
              <a:rPr lang="en-US" sz="2000" dirty="0" smtClean="0"/>
              <a:t> </a:t>
            </a:r>
            <a:r>
              <a:rPr lang="en-US" sz="2000" dirty="0"/>
              <a:t>– </a:t>
            </a:r>
            <a:r>
              <a:rPr lang="en-US" sz="2000" dirty="0" smtClean="0"/>
              <a:t>Oslo </a:t>
            </a:r>
            <a:br>
              <a:rPr lang="en-US" sz="2000" dirty="0" smtClean="0"/>
            </a:br>
            <a:r>
              <a:rPr lang="en-US" sz="2000" dirty="0" smtClean="0"/>
              <a:t>(</a:t>
            </a:r>
            <a:r>
              <a:rPr lang="en-US" sz="2000" dirty="0" err="1" smtClean="0"/>
              <a:t>undervisningsdag</a:t>
            </a:r>
            <a:r>
              <a:rPr lang="en-US" sz="2000" dirty="0" smtClean="0"/>
              <a:t> + </a:t>
            </a:r>
            <a:r>
              <a:rPr lang="en-US" sz="2000" dirty="0" err="1" smtClean="0"/>
              <a:t>transportetappe</a:t>
            </a:r>
            <a:r>
              <a:rPr lang="en-US" sz="2000" dirty="0" smtClean="0"/>
              <a:t> med </a:t>
            </a:r>
            <a:r>
              <a:rPr lang="en-US" sz="2000" dirty="0" err="1" smtClean="0"/>
              <a:t>få</a:t>
            </a:r>
            <a:r>
              <a:rPr lang="en-US" sz="2000" dirty="0" smtClean="0"/>
              <a:t> </a:t>
            </a:r>
            <a:r>
              <a:rPr lang="en-US" sz="2000" dirty="0" err="1" smtClean="0"/>
              <a:t>undervisningsstopp</a:t>
            </a:r>
            <a:r>
              <a:rPr lang="en-US" sz="2000" dirty="0" smtClean="0"/>
              <a:t>)</a:t>
            </a:r>
            <a:br>
              <a:rPr lang="en-US" sz="2000" dirty="0" smtClean="0"/>
            </a:br>
            <a:r>
              <a:rPr lang="en-US" sz="2000" dirty="0" smtClean="0"/>
              <a:t>485 km </a:t>
            </a:r>
            <a:r>
              <a:rPr lang="en-US" sz="2000" dirty="0" err="1" smtClean="0"/>
              <a:t>i</a:t>
            </a:r>
            <a:r>
              <a:rPr lang="en-US" sz="2000" dirty="0" smtClean="0"/>
              <a:t> buss; ca 7 timer </a:t>
            </a:r>
            <a:r>
              <a:rPr lang="en-US" sz="2000" dirty="0" err="1" smtClean="0"/>
              <a:t>kjøretid</a:t>
            </a:r>
            <a:endParaRPr lang="en-US" sz="2000" dirty="0"/>
          </a:p>
        </p:txBody>
      </p:sp>
      <p:graphicFrame>
        <p:nvGraphicFramePr>
          <p:cNvPr id="3" name="Table 2"/>
          <p:cNvGraphicFramePr>
            <a:graphicFrameLocks noGrp="1"/>
          </p:cNvGraphicFramePr>
          <p:nvPr>
            <p:extLst>
              <p:ext uri="{D42A27DB-BD31-4B8C-83A1-F6EECF244321}">
                <p14:modId xmlns:p14="http://schemas.microsoft.com/office/powerpoint/2010/main" val="1747433772"/>
              </p:ext>
            </p:extLst>
          </p:nvPr>
        </p:nvGraphicFramePr>
        <p:xfrm>
          <a:off x="6588224" y="476672"/>
          <a:ext cx="2232248" cy="1728189"/>
        </p:xfrm>
        <a:graphic>
          <a:graphicData uri="http://schemas.openxmlformats.org/drawingml/2006/table">
            <a:tbl>
              <a:tblPr firstRow="1" firstCol="1" bandRow="1"/>
              <a:tblGrid>
                <a:gridCol w="2232248">
                  <a:extLst>
                    <a:ext uri="{9D8B030D-6E8A-4147-A177-3AD203B41FA5}">
                      <a16:colId xmlns:a16="http://schemas.microsoft.com/office/drawing/2014/main" val="20000"/>
                    </a:ext>
                  </a:extLst>
                </a:gridCol>
              </a:tblGrid>
              <a:tr h="192021">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000" kern="1200" dirty="0" err="1" smtClean="0">
                          <a:solidFill>
                            <a:srgbClr val="000000"/>
                          </a:solidFill>
                          <a:effectLst/>
                          <a:latin typeface="Arial Black" panose="020B0A04020102020204" pitchFamily="34" charset="0"/>
                          <a:ea typeface="Times New Roman"/>
                          <a:cs typeface="Arial" panose="020B0604020202020204" pitchFamily="34" charset="0"/>
                        </a:rPr>
                        <a:t>Dagsplan</a:t>
                      </a:r>
                      <a:r>
                        <a:rPr lang="en-US" sz="1000" kern="1200" dirty="0" smtClean="0">
                          <a:solidFill>
                            <a:srgbClr val="000000"/>
                          </a:solidFill>
                          <a:effectLst/>
                          <a:latin typeface="Arial Black" panose="020B0A04020102020204" pitchFamily="34" charset="0"/>
                          <a:ea typeface="Times New Roman"/>
                          <a:cs typeface="Arial" panose="020B0604020202020204" pitchFamily="34" charset="0"/>
                        </a:rPr>
                        <a:t> og </a:t>
                      </a:r>
                      <a:r>
                        <a:rPr lang="en-US" sz="1000" kern="1200" dirty="0" err="1" smtClean="0">
                          <a:solidFill>
                            <a:srgbClr val="000000"/>
                          </a:solidFill>
                          <a:effectLst/>
                          <a:latin typeface="Arial Black" panose="020B0A04020102020204" pitchFamily="34" charset="0"/>
                          <a:ea typeface="Times New Roman"/>
                          <a:cs typeface="Arial" panose="020B0604020202020204" pitchFamily="34" charset="0"/>
                        </a:rPr>
                        <a:t>reiserute</a:t>
                      </a:r>
                      <a:endParaRPr lang="en-US" sz="1000" kern="1200" dirty="0" smtClean="0">
                        <a:solidFill>
                          <a:srgbClr val="000000"/>
                        </a:solidFill>
                        <a:effectLst/>
                        <a:latin typeface="Arial Black" panose="020B0A04020102020204" pitchFamily="34" charset="0"/>
                        <a:ea typeface="Times New Roman"/>
                        <a:cs typeface="Arial" panose="020B0604020202020204" pitchFamily="34" charset="0"/>
                      </a:endParaRPr>
                    </a:p>
                  </a:txBody>
                  <a:tcPr marL="61782" marR="61782" marT="0"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0"/>
                  </a:ext>
                </a:extLst>
              </a:tr>
              <a:tr h="192021">
                <a:tc>
                  <a:txBody>
                    <a:bodyPr/>
                    <a:lstStyle/>
                    <a:p>
                      <a:pPr>
                        <a:lnSpc>
                          <a:spcPct val="115000"/>
                        </a:lnSpc>
                        <a:spcAft>
                          <a:spcPts val="0"/>
                        </a:spcAft>
                      </a:pPr>
                      <a:r>
                        <a:rPr lang="en-US" sz="1000" dirty="0" err="1" smtClean="0">
                          <a:solidFill>
                            <a:srgbClr val="000000"/>
                          </a:solidFill>
                          <a:effectLst/>
                          <a:latin typeface="Arial"/>
                          <a:ea typeface="Times New Roman"/>
                          <a:cs typeface="Times New Roman"/>
                        </a:rPr>
                        <a:t>Frokost</a:t>
                      </a:r>
                      <a:r>
                        <a:rPr lang="en-US" sz="1000" dirty="0" smtClean="0">
                          <a:solidFill>
                            <a:srgbClr val="000000"/>
                          </a:solidFill>
                          <a:effectLst/>
                          <a:latin typeface="Arial"/>
                          <a:ea typeface="Times New Roman"/>
                          <a:cs typeface="Times New Roman"/>
                        </a:rPr>
                        <a:t> </a:t>
                      </a:r>
                      <a:r>
                        <a:rPr lang="en-US" sz="1000" dirty="0" err="1" smtClean="0">
                          <a:solidFill>
                            <a:srgbClr val="000000"/>
                          </a:solidFill>
                          <a:effectLst/>
                          <a:latin typeface="Arial"/>
                          <a:ea typeface="Times New Roman"/>
                          <a:cs typeface="Times New Roman"/>
                        </a:rPr>
                        <a:t>fra</a:t>
                      </a:r>
                      <a:r>
                        <a:rPr lang="en-US" sz="1000" dirty="0" smtClean="0">
                          <a:solidFill>
                            <a:srgbClr val="000000"/>
                          </a:solidFill>
                          <a:effectLst/>
                          <a:latin typeface="Arial"/>
                          <a:ea typeface="Times New Roman"/>
                          <a:cs typeface="Times New Roman"/>
                        </a:rPr>
                        <a:t> 07:00 </a:t>
                      </a:r>
                      <a:endParaRPr lang="en-US" sz="1000" dirty="0">
                        <a:effectLst/>
                        <a:latin typeface="Calibri"/>
                        <a:ea typeface="SimSun"/>
                        <a:cs typeface="Times New Roman"/>
                      </a:endParaRPr>
                    </a:p>
                  </a:txBody>
                  <a:tcPr marL="61782" marR="61782" marT="0"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1"/>
                  </a:ext>
                </a:extLst>
              </a:tr>
              <a:tr h="192021">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000" dirty="0" err="1" smtClean="0">
                          <a:solidFill>
                            <a:srgbClr val="000000"/>
                          </a:solidFill>
                          <a:effectLst/>
                          <a:latin typeface="Arial"/>
                          <a:ea typeface="Times New Roman"/>
                          <a:cs typeface="Times New Roman"/>
                        </a:rPr>
                        <a:t>Lyngheitur</a:t>
                      </a:r>
                      <a:r>
                        <a:rPr lang="en-US" sz="1000" dirty="0" smtClean="0">
                          <a:solidFill>
                            <a:srgbClr val="000000"/>
                          </a:solidFill>
                          <a:effectLst/>
                          <a:latin typeface="Arial"/>
                          <a:ea typeface="Times New Roman"/>
                          <a:cs typeface="Times New Roman"/>
                        </a:rPr>
                        <a:t> 08:30-12:00</a:t>
                      </a:r>
                      <a:endParaRPr lang="en-US" sz="1000" dirty="0" smtClean="0">
                        <a:effectLst/>
                        <a:latin typeface="+mn-lt"/>
                        <a:ea typeface="SimSun"/>
                        <a:cs typeface="Times New Roman"/>
                      </a:endParaRPr>
                    </a:p>
                  </a:txBody>
                  <a:tcPr marL="61782" marR="61782" marT="0"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2"/>
                  </a:ext>
                </a:extLst>
              </a:tr>
              <a:tr h="192021">
                <a:tc>
                  <a:txBody>
                    <a:bodyPr/>
                    <a:lstStyle/>
                    <a:p>
                      <a:pPr>
                        <a:lnSpc>
                          <a:spcPct val="115000"/>
                        </a:lnSpc>
                        <a:spcAft>
                          <a:spcPts val="0"/>
                        </a:spcAft>
                      </a:pPr>
                      <a:r>
                        <a:rPr lang="en-US" sz="1000" dirty="0" err="1" smtClean="0">
                          <a:solidFill>
                            <a:srgbClr val="000000"/>
                          </a:solidFill>
                          <a:effectLst/>
                          <a:latin typeface="Arial"/>
                          <a:ea typeface="Times New Roman"/>
                          <a:cs typeface="Times New Roman"/>
                        </a:rPr>
                        <a:t>Avreise</a:t>
                      </a:r>
                      <a:r>
                        <a:rPr lang="en-US" sz="1000" dirty="0" smtClean="0">
                          <a:solidFill>
                            <a:srgbClr val="000000"/>
                          </a:solidFill>
                          <a:effectLst/>
                          <a:latin typeface="Arial"/>
                          <a:ea typeface="Times New Roman"/>
                          <a:cs typeface="Times New Roman"/>
                        </a:rPr>
                        <a:t> </a:t>
                      </a:r>
                      <a:r>
                        <a:rPr lang="en-US" sz="1000" dirty="0" err="1" smtClean="0">
                          <a:solidFill>
                            <a:srgbClr val="000000"/>
                          </a:solidFill>
                          <a:effectLst/>
                          <a:latin typeface="Arial"/>
                          <a:ea typeface="Times New Roman"/>
                          <a:cs typeface="Times New Roman"/>
                        </a:rPr>
                        <a:t>fra</a:t>
                      </a:r>
                      <a:r>
                        <a:rPr lang="en-US" sz="1000" dirty="0" smtClean="0">
                          <a:solidFill>
                            <a:srgbClr val="000000"/>
                          </a:solidFill>
                          <a:effectLst/>
                          <a:latin typeface="Arial"/>
                          <a:ea typeface="Times New Roman"/>
                          <a:cs typeface="Times New Roman"/>
                        </a:rPr>
                        <a:t> </a:t>
                      </a:r>
                      <a:r>
                        <a:rPr lang="en-US" sz="1000" dirty="0" err="1" smtClean="0">
                          <a:solidFill>
                            <a:srgbClr val="000000"/>
                          </a:solidFill>
                          <a:effectLst/>
                          <a:latin typeface="Arial"/>
                          <a:ea typeface="Times New Roman"/>
                          <a:cs typeface="Times New Roman"/>
                        </a:rPr>
                        <a:t>Lyngheisenteret</a:t>
                      </a:r>
                      <a:r>
                        <a:rPr lang="en-US" sz="1000" dirty="0" smtClean="0">
                          <a:solidFill>
                            <a:srgbClr val="000000"/>
                          </a:solidFill>
                          <a:effectLst/>
                          <a:latin typeface="Arial"/>
                          <a:ea typeface="Times New Roman"/>
                          <a:cs typeface="Times New Roman"/>
                        </a:rPr>
                        <a:t> 12:30</a:t>
                      </a:r>
                      <a:endParaRPr lang="en-US" sz="1000" dirty="0">
                        <a:effectLst/>
                        <a:latin typeface="Calibri"/>
                        <a:ea typeface="SimSun"/>
                        <a:cs typeface="Times New Roman"/>
                      </a:endParaRPr>
                    </a:p>
                  </a:txBody>
                  <a:tcPr marL="61782" marR="61782" marT="0"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3"/>
                  </a:ext>
                </a:extLst>
              </a:tr>
              <a:tr h="192021">
                <a:tc>
                  <a:txBody>
                    <a:bodyPr/>
                    <a:lstStyle/>
                    <a:p>
                      <a:pPr>
                        <a:lnSpc>
                          <a:spcPct val="115000"/>
                        </a:lnSpc>
                        <a:spcAft>
                          <a:spcPts val="0"/>
                        </a:spcAft>
                      </a:pPr>
                      <a:r>
                        <a:rPr lang="en-US" sz="1000" kern="1200" dirty="0" err="1" smtClean="0">
                          <a:solidFill>
                            <a:srgbClr val="000000"/>
                          </a:solidFill>
                          <a:effectLst/>
                          <a:latin typeface="Arial"/>
                          <a:ea typeface="Times New Roman"/>
                          <a:cs typeface="Times New Roman"/>
                        </a:rPr>
                        <a:t>Arna</a:t>
                      </a:r>
                      <a:r>
                        <a:rPr lang="en-US" sz="1000" kern="1200" dirty="0" smtClean="0">
                          <a:solidFill>
                            <a:srgbClr val="000000"/>
                          </a:solidFill>
                          <a:effectLst/>
                          <a:latin typeface="Arial"/>
                          <a:ea typeface="Times New Roman"/>
                          <a:cs typeface="Times New Roman"/>
                        </a:rPr>
                        <a:t> </a:t>
                      </a:r>
                      <a:r>
                        <a:rPr lang="en-US" sz="1000" kern="1200" dirty="0" err="1" smtClean="0">
                          <a:solidFill>
                            <a:srgbClr val="000000"/>
                          </a:solidFill>
                          <a:effectLst/>
                          <a:latin typeface="Arial"/>
                          <a:ea typeface="Times New Roman"/>
                          <a:cs typeface="Times New Roman"/>
                        </a:rPr>
                        <a:t>togstasjon</a:t>
                      </a:r>
                      <a:r>
                        <a:rPr lang="en-US" sz="1000" kern="1200" dirty="0" smtClean="0">
                          <a:solidFill>
                            <a:srgbClr val="000000"/>
                          </a:solidFill>
                          <a:effectLst/>
                          <a:latin typeface="Arial"/>
                          <a:ea typeface="Times New Roman"/>
                          <a:cs typeface="Times New Roman"/>
                        </a:rPr>
                        <a:t> ca 13:30</a:t>
                      </a:r>
                      <a:endParaRPr lang="en-US" sz="1000" kern="1200" dirty="0">
                        <a:solidFill>
                          <a:srgbClr val="000000"/>
                        </a:solidFill>
                        <a:effectLst/>
                        <a:latin typeface="Arial"/>
                        <a:ea typeface="Times New Roman"/>
                        <a:cs typeface="Times New Roman"/>
                      </a:endParaRPr>
                    </a:p>
                  </a:txBody>
                  <a:tcPr marL="61782" marR="61782" marT="0"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4"/>
                  </a:ext>
                </a:extLst>
              </a:tr>
              <a:tr h="192021">
                <a:tc>
                  <a:txBody>
                    <a:bodyPr/>
                    <a:lstStyle/>
                    <a:p>
                      <a:pPr>
                        <a:lnSpc>
                          <a:spcPct val="115000"/>
                        </a:lnSpc>
                        <a:spcAft>
                          <a:spcPts val="0"/>
                        </a:spcAft>
                      </a:pPr>
                      <a:r>
                        <a:rPr lang="en-US" sz="1000" dirty="0" err="1" smtClean="0">
                          <a:solidFill>
                            <a:srgbClr val="000000"/>
                          </a:solidFill>
                          <a:effectLst/>
                          <a:latin typeface="Arial"/>
                          <a:ea typeface="Times New Roman"/>
                          <a:cs typeface="Times New Roman"/>
                        </a:rPr>
                        <a:t>Vøringsfossen</a:t>
                      </a:r>
                      <a:endParaRPr lang="en-US" sz="1000" dirty="0">
                        <a:effectLst/>
                        <a:latin typeface="+mn-lt"/>
                        <a:ea typeface="SimSun"/>
                        <a:cs typeface="Times New Roman"/>
                      </a:endParaRPr>
                    </a:p>
                  </a:txBody>
                  <a:tcPr marL="61782" marR="61782" marT="0"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5"/>
                  </a:ext>
                </a:extLst>
              </a:tr>
              <a:tr h="192021">
                <a:tc>
                  <a:txBody>
                    <a:bodyPr/>
                    <a:lstStyle/>
                    <a:p>
                      <a:pPr>
                        <a:lnSpc>
                          <a:spcPct val="115000"/>
                        </a:lnSpc>
                        <a:spcAft>
                          <a:spcPts val="0"/>
                        </a:spcAft>
                      </a:pPr>
                      <a:r>
                        <a:rPr lang="en-US" sz="1000" dirty="0" err="1" smtClean="0">
                          <a:solidFill>
                            <a:srgbClr val="000000"/>
                          </a:solidFill>
                          <a:effectLst/>
                          <a:latin typeface="Arial"/>
                          <a:ea typeface="Times New Roman"/>
                          <a:cs typeface="Times New Roman"/>
                        </a:rPr>
                        <a:t>Gol</a:t>
                      </a:r>
                      <a:endParaRPr lang="en-US" sz="1000" dirty="0">
                        <a:effectLst/>
                        <a:latin typeface="Calibri"/>
                        <a:ea typeface="SimSun"/>
                        <a:cs typeface="Times New Roman"/>
                      </a:endParaRPr>
                    </a:p>
                  </a:txBody>
                  <a:tcPr marL="61782" marR="61782" marT="0"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6"/>
                  </a:ext>
                </a:extLst>
              </a:tr>
              <a:tr h="192021">
                <a:tc>
                  <a:txBody>
                    <a:bodyPr/>
                    <a:lstStyle/>
                    <a:p>
                      <a:pPr>
                        <a:lnSpc>
                          <a:spcPct val="115000"/>
                        </a:lnSpc>
                        <a:spcAft>
                          <a:spcPts val="0"/>
                        </a:spcAft>
                      </a:pPr>
                      <a:r>
                        <a:rPr lang="en-US" sz="1000" dirty="0" err="1" smtClean="0">
                          <a:effectLst/>
                          <a:latin typeface="Calibri"/>
                          <a:ea typeface="SimSun"/>
                          <a:cs typeface="Times New Roman"/>
                        </a:rPr>
                        <a:t>Sandvika</a:t>
                      </a:r>
                      <a:endParaRPr lang="en-US" sz="1000" dirty="0">
                        <a:effectLst/>
                        <a:latin typeface="Calibri"/>
                        <a:ea typeface="SimSun"/>
                        <a:cs typeface="Times New Roman"/>
                      </a:endParaRPr>
                    </a:p>
                  </a:txBody>
                  <a:tcPr marL="61782" marR="61782" marT="0"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7"/>
                  </a:ext>
                </a:extLst>
              </a:tr>
              <a:tr h="192021">
                <a:tc>
                  <a:txBody>
                    <a:bodyPr/>
                    <a:lstStyle/>
                    <a:p>
                      <a:pPr>
                        <a:lnSpc>
                          <a:spcPct val="115000"/>
                        </a:lnSpc>
                        <a:spcAft>
                          <a:spcPts val="0"/>
                        </a:spcAft>
                      </a:pPr>
                      <a:r>
                        <a:rPr lang="en-US" sz="1000" b="1" dirty="0" smtClean="0">
                          <a:solidFill>
                            <a:srgbClr val="000000"/>
                          </a:solidFill>
                          <a:effectLst/>
                          <a:latin typeface="Arial"/>
                          <a:ea typeface="Times New Roman"/>
                          <a:cs typeface="Times New Roman"/>
                        </a:rPr>
                        <a:t>Oslo S ca 21:00</a:t>
                      </a:r>
                      <a:endParaRPr lang="en-US" sz="1000" dirty="0">
                        <a:effectLst/>
                        <a:latin typeface="Calibri"/>
                        <a:ea typeface="SimSun"/>
                        <a:cs typeface="Times New Roman"/>
                      </a:endParaRPr>
                    </a:p>
                  </a:txBody>
                  <a:tcPr marL="61782" marR="61782" marT="0"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8"/>
                  </a:ext>
                </a:extLst>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1213481171"/>
              </p:ext>
            </p:extLst>
          </p:nvPr>
        </p:nvGraphicFramePr>
        <p:xfrm>
          <a:off x="3707904" y="5670540"/>
          <a:ext cx="1944216" cy="1187460"/>
        </p:xfrm>
        <a:graphic>
          <a:graphicData uri="http://schemas.openxmlformats.org/drawingml/2006/table">
            <a:tbl>
              <a:tblPr firstRow="1" firstCol="1" bandRow="1"/>
              <a:tblGrid>
                <a:gridCol w="1944216">
                  <a:extLst>
                    <a:ext uri="{9D8B030D-6E8A-4147-A177-3AD203B41FA5}">
                      <a16:colId xmlns:a16="http://schemas.microsoft.com/office/drawing/2014/main" val="20000"/>
                    </a:ext>
                  </a:extLst>
                </a:gridCol>
              </a:tblGrid>
              <a:tr h="197910">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000" dirty="0" err="1" smtClean="0">
                          <a:solidFill>
                            <a:srgbClr val="000000"/>
                          </a:solidFill>
                          <a:effectLst/>
                          <a:latin typeface="Arial Black" panose="020B0A04020102020204" pitchFamily="34" charset="0"/>
                          <a:ea typeface="Times New Roman"/>
                          <a:cs typeface="Times New Roman"/>
                        </a:rPr>
                        <a:t>Natur</a:t>
                      </a:r>
                      <a:r>
                        <a:rPr lang="en-US" sz="1000" dirty="0" smtClean="0">
                          <a:solidFill>
                            <a:srgbClr val="000000"/>
                          </a:solidFill>
                          <a:effectLst/>
                          <a:latin typeface="Arial Black" panose="020B0A04020102020204" pitchFamily="34" charset="0"/>
                          <a:ea typeface="Times New Roman"/>
                          <a:cs typeface="Times New Roman"/>
                        </a:rPr>
                        <a:t> og </a:t>
                      </a:r>
                      <a:r>
                        <a:rPr lang="en-US" sz="1000" dirty="0" err="1" smtClean="0">
                          <a:solidFill>
                            <a:srgbClr val="000000"/>
                          </a:solidFill>
                          <a:effectLst/>
                          <a:latin typeface="Arial Black" panose="020B0A04020102020204" pitchFamily="34" charset="0"/>
                          <a:ea typeface="Times New Roman"/>
                          <a:cs typeface="Times New Roman"/>
                        </a:rPr>
                        <a:t>landskap</a:t>
                      </a:r>
                      <a:endParaRPr lang="en-US" sz="1000" dirty="0" smtClean="0">
                        <a:effectLst/>
                        <a:latin typeface="Arial Black" panose="020B0A04020102020204" pitchFamily="34" charset="0"/>
                        <a:ea typeface="SimSun"/>
                        <a:cs typeface="Times New Roman"/>
                      </a:endParaRPr>
                    </a:p>
                  </a:txBody>
                  <a:tcPr marL="61782" marR="61782" marT="0" marB="0" anchor="b">
                    <a:lnL>
                      <a:noFill/>
                    </a:lnL>
                    <a:lnR>
                      <a:noFill/>
                    </a:lnR>
                    <a:lnT>
                      <a:noFill/>
                    </a:lnT>
                    <a:lnB>
                      <a:noFill/>
                    </a:lnB>
                    <a:solidFill>
                      <a:schemeClr val="bg1">
                        <a:lumMod val="85000"/>
                      </a:schemeClr>
                    </a:solidFill>
                  </a:tcPr>
                </a:tc>
                <a:extLst>
                  <a:ext uri="{0D108BD9-81ED-4DB2-BD59-A6C34878D82A}">
                    <a16:rowId xmlns:a16="http://schemas.microsoft.com/office/drawing/2014/main" val="10000"/>
                  </a:ext>
                </a:extLst>
              </a:tr>
              <a:tr h="197910">
                <a:tc>
                  <a:txBody>
                    <a:bodyPr/>
                    <a:lstStyle/>
                    <a:p>
                      <a:pPr>
                        <a:lnSpc>
                          <a:spcPct val="115000"/>
                        </a:lnSpc>
                        <a:spcAft>
                          <a:spcPts val="0"/>
                        </a:spcAft>
                      </a:pPr>
                      <a:r>
                        <a:rPr lang="en-US" sz="1000" dirty="0" smtClean="0">
                          <a:solidFill>
                            <a:srgbClr val="000000"/>
                          </a:solidFill>
                          <a:effectLst/>
                          <a:latin typeface="Arial" panose="020B0604020202020204" pitchFamily="34" charset="0"/>
                          <a:ea typeface="Times New Roman"/>
                          <a:cs typeface="Arial" panose="020B0604020202020204" pitchFamily="34" charset="0"/>
                        </a:rPr>
                        <a:t>Voss,</a:t>
                      </a:r>
                      <a:r>
                        <a:rPr lang="en-US" sz="1000" baseline="0" dirty="0" smtClean="0">
                          <a:solidFill>
                            <a:srgbClr val="000000"/>
                          </a:solidFill>
                          <a:effectLst/>
                          <a:latin typeface="Arial" panose="020B0604020202020204" pitchFamily="34" charset="0"/>
                          <a:ea typeface="Times New Roman"/>
                          <a:cs typeface="Arial" panose="020B0604020202020204" pitchFamily="34" charset="0"/>
                        </a:rPr>
                        <a:t> “</a:t>
                      </a:r>
                      <a:r>
                        <a:rPr lang="en-US" sz="1000" baseline="0" dirty="0" err="1" smtClean="0">
                          <a:solidFill>
                            <a:srgbClr val="000000"/>
                          </a:solidFill>
                          <a:effectLst/>
                          <a:latin typeface="Arial" panose="020B0604020202020204" pitchFamily="34" charset="0"/>
                          <a:ea typeface="Times New Roman"/>
                          <a:cs typeface="Arial" panose="020B0604020202020204" pitchFamily="34" charset="0"/>
                        </a:rPr>
                        <a:t>Østland</a:t>
                      </a:r>
                      <a:r>
                        <a:rPr lang="en-US" sz="1000" baseline="0" dirty="0" smtClean="0">
                          <a:solidFill>
                            <a:srgbClr val="000000"/>
                          </a:solidFill>
                          <a:effectLst/>
                          <a:latin typeface="Arial" panose="020B0604020202020204" pitchFamily="34" charset="0"/>
                          <a:ea typeface="Times New Roman"/>
                          <a:cs typeface="Arial" panose="020B0604020202020204" pitchFamily="34" charset="0"/>
                        </a:rPr>
                        <a:t> </a:t>
                      </a:r>
                      <a:r>
                        <a:rPr lang="en-US" sz="1000" baseline="0" dirty="0" err="1" smtClean="0">
                          <a:solidFill>
                            <a:srgbClr val="000000"/>
                          </a:solidFill>
                          <a:effectLst/>
                          <a:latin typeface="Arial" panose="020B0604020202020204" pitchFamily="34" charset="0"/>
                          <a:ea typeface="Times New Roman"/>
                          <a:cs typeface="Arial" panose="020B0604020202020204" pitchFamily="34" charset="0"/>
                        </a:rPr>
                        <a:t>på</a:t>
                      </a:r>
                      <a:r>
                        <a:rPr lang="en-US" sz="1000" baseline="0" dirty="0" smtClean="0">
                          <a:solidFill>
                            <a:srgbClr val="000000"/>
                          </a:solidFill>
                          <a:effectLst/>
                          <a:latin typeface="Arial" panose="020B0604020202020204" pitchFamily="34" charset="0"/>
                          <a:ea typeface="Times New Roman"/>
                          <a:cs typeface="Arial" panose="020B0604020202020204" pitchFamily="34" charset="0"/>
                        </a:rPr>
                        <a:t> </a:t>
                      </a:r>
                      <a:r>
                        <a:rPr lang="en-US" sz="1000" baseline="0" dirty="0" err="1" smtClean="0">
                          <a:solidFill>
                            <a:srgbClr val="000000"/>
                          </a:solidFill>
                          <a:effectLst/>
                          <a:latin typeface="Arial" panose="020B0604020202020204" pitchFamily="34" charset="0"/>
                          <a:ea typeface="Times New Roman"/>
                          <a:cs typeface="Arial" panose="020B0604020202020204" pitchFamily="34" charset="0"/>
                        </a:rPr>
                        <a:t>vestlandet</a:t>
                      </a:r>
                      <a:r>
                        <a:rPr lang="en-US" sz="1000" baseline="0" dirty="0" smtClean="0">
                          <a:solidFill>
                            <a:srgbClr val="000000"/>
                          </a:solidFill>
                          <a:effectLst/>
                          <a:latin typeface="Arial" panose="020B0604020202020204" pitchFamily="34" charset="0"/>
                          <a:ea typeface="Times New Roman"/>
                          <a:cs typeface="Arial" panose="020B0604020202020204" pitchFamily="34" charset="0"/>
                        </a:rPr>
                        <a:t>”</a:t>
                      </a:r>
                      <a:endParaRPr lang="en-US" sz="1000" dirty="0">
                        <a:effectLst/>
                        <a:latin typeface="Arial" panose="020B0604020202020204" pitchFamily="34" charset="0"/>
                        <a:ea typeface="SimSun"/>
                        <a:cs typeface="Arial" panose="020B0604020202020204" pitchFamily="34" charset="0"/>
                      </a:endParaRPr>
                    </a:p>
                  </a:txBody>
                  <a:tcPr marL="61782" marR="61782" marT="0" marB="0" anchor="b">
                    <a:lnL>
                      <a:noFill/>
                    </a:lnL>
                    <a:lnR>
                      <a:noFill/>
                    </a:lnR>
                    <a:lnT>
                      <a:noFill/>
                    </a:lnT>
                    <a:lnB>
                      <a:noFill/>
                    </a:lnB>
                    <a:solidFill>
                      <a:schemeClr val="bg1">
                        <a:lumMod val="85000"/>
                      </a:schemeClr>
                    </a:solidFill>
                  </a:tcPr>
                </a:tc>
                <a:extLst>
                  <a:ext uri="{0D108BD9-81ED-4DB2-BD59-A6C34878D82A}">
                    <a16:rowId xmlns:a16="http://schemas.microsoft.com/office/drawing/2014/main" val="10001"/>
                  </a:ext>
                </a:extLst>
              </a:tr>
              <a:tr h="197910">
                <a:tc>
                  <a:txBody>
                    <a:bodyPr/>
                    <a:lstStyle/>
                    <a:p>
                      <a:pPr>
                        <a:lnSpc>
                          <a:spcPct val="115000"/>
                        </a:lnSpc>
                        <a:spcAft>
                          <a:spcPts val="0"/>
                        </a:spcAft>
                      </a:pPr>
                      <a:r>
                        <a:rPr lang="en-US" sz="1000" dirty="0" err="1" smtClean="0">
                          <a:solidFill>
                            <a:srgbClr val="000000"/>
                          </a:solidFill>
                          <a:effectLst/>
                          <a:latin typeface="Arial" panose="020B0604020202020204" pitchFamily="34" charset="0"/>
                          <a:ea typeface="Times New Roman"/>
                          <a:cs typeface="Arial" panose="020B0604020202020204" pitchFamily="34" charset="0"/>
                        </a:rPr>
                        <a:t>Fjordlandskap</a:t>
                      </a:r>
                      <a:endParaRPr lang="en-US" sz="1000" dirty="0">
                        <a:effectLst/>
                        <a:latin typeface="Arial" panose="020B0604020202020204" pitchFamily="34" charset="0"/>
                        <a:ea typeface="SimSun"/>
                        <a:cs typeface="Arial" panose="020B0604020202020204" pitchFamily="34" charset="0"/>
                      </a:endParaRPr>
                    </a:p>
                  </a:txBody>
                  <a:tcPr marL="61782" marR="61782" marT="0" marB="0" anchor="b">
                    <a:lnL>
                      <a:noFill/>
                    </a:lnL>
                    <a:lnR>
                      <a:noFill/>
                    </a:lnR>
                    <a:lnT>
                      <a:noFill/>
                    </a:lnT>
                    <a:lnB>
                      <a:noFill/>
                    </a:lnB>
                    <a:solidFill>
                      <a:schemeClr val="bg1">
                        <a:lumMod val="85000"/>
                      </a:schemeClr>
                    </a:solidFill>
                  </a:tcPr>
                </a:tc>
                <a:extLst>
                  <a:ext uri="{0D108BD9-81ED-4DB2-BD59-A6C34878D82A}">
                    <a16:rowId xmlns:a16="http://schemas.microsoft.com/office/drawing/2014/main" val="10002"/>
                  </a:ext>
                </a:extLst>
              </a:tr>
              <a:tr h="197910">
                <a:tc>
                  <a:txBody>
                    <a:bodyPr/>
                    <a:lstStyle/>
                    <a:p>
                      <a:pPr>
                        <a:lnSpc>
                          <a:spcPct val="115000"/>
                        </a:lnSpc>
                        <a:spcAft>
                          <a:spcPts val="0"/>
                        </a:spcAft>
                      </a:pPr>
                      <a:r>
                        <a:rPr lang="en-US" sz="1000" dirty="0" err="1" smtClean="0">
                          <a:effectLst/>
                          <a:latin typeface="Arial" panose="020B0604020202020204" pitchFamily="34" charset="0"/>
                          <a:ea typeface="SimSun"/>
                          <a:cs typeface="Arial" panose="020B0604020202020204" pitchFamily="34" charset="0"/>
                        </a:rPr>
                        <a:t>Fjellvidde</a:t>
                      </a:r>
                      <a:endParaRPr lang="en-US" sz="1000" dirty="0">
                        <a:effectLst/>
                        <a:latin typeface="Arial" panose="020B0604020202020204" pitchFamily="34" charset="0"/>
                        <a:ea typeface="SimSun"/>
                        <a:cs typeface="Arial" panose="020B0604020202020204" pitchFamily="34" charset="0"/>
                      </a:endParaRPr>
                    </a:p>
                  </a:txBody>
                  <a:tcPr marL="61782" marR="61782" marT="0" marB="0" anchor="b">
                    <a:lnL>
                      <a:noFill/>
                    </a:lnL>
                    <a:lnR>
                      <a:noFill/>
                    </a:lnR>
                    <a:lnT>
                      <a:noFill/>
                    </a:lnT>
                    <a:lnB>
                      <a:noFill/>
                    </a:lnB>
                    <a:solidFill>
                      <a:schemeClr val="bg1">
                        <a:lumMod val="85000"/>
                      </a:schemeClr>
                    </a:solidFill>
                  </a:tcPr>
                </a:tc>
                <a:extLst>
                  <a:ext uri="{0D108BD9-81ED-4DB2-BD59-A6C34878D82A}">
                    <a16:rowId xmlns:a16="http://schemas.microsoft.com/office/drawing/2014/main" val="10003"/>
                  </a:ext>
                </a:extLst>
              </a:tr>
              <a:tr h="197910">
                <a:tc>
                  <a:txBody>
                    <a:bodyPr/>
                    <a:lstStyle/>
                    <a:p>
                      <a:pPr>
                        <a:lnSpc>
                          <a:spcPct val="115000"/>
                        </a:lnSpc>
                        <a:spcAft>
                          <a:spcPts val="0"/>
                        </a:spcAft>
                      </a:pPr>
                      <a:r>
                        <a:rPr lang="en-US" sz="1000" dirty="0" err="1" smtClean="0">
                          <a:solidFill>
                            <a:srgbClr val="000000"/>
                          </a:solidFill>
                          <a:effectLst/>
                          <a:latin typeface="Arial" panose="020B0604020202020204" pitchFamily="34" charset="0"/>
                          <a:ea typeface="Times New Roman"/>
                          <a:cs typeface="Arial" panose="020B0604020202020204" pitchFamily="34" charset="0"/>
                        </a:rPr>
                        <a:t>Innlands</a:t>
                      </a:r>
                      <a:r>
                        <a:rPr lang="en-US" sz="1000" dirty="0" smtClean="0">
                          <a:solidFill>
                            <a:srgbClr val="000000"/>
                          </a:solidFill>
                          <a:effectLst/>
                          <a:latin typeface="Arial" panose="020B0604020202020204" pitchFamily="34" charset="0"/>
                          <a:ea typeface="Times New Roman"/>
                          <a:cs typeface="Arial" panose="020B0604020202020204" pitchFamily="34" charset="0"/>
                        </a:rPr>
                        <a:t> </a:t>
                      </a:r>
                      <a:r>
                        <a:rPr lang="en-US" sz="1000" dirty="0" err="1" smtClean="0">
                          <a:solidFill>
                            <a:srgbClr val="000000"/>
                          </a:solidFill>
                          <a:effectLst/>
                          <a:latin typeface="Arial" panose="020B0604020202020204" pitchFamily="34" charset="0"/>
                          <a:ea typeface="Times New Roman"/>
                          <a:cs typeface="Arial" panose="020B0604020202020204" pitchFamily="34" charset="0"/>
                        </a:rPr>
                        <a:t>glasialt</a:t>
                      </a:r>
                      <a:r>
                        <a:rPr lang="en-US" sz="1000" dirty="0" smtClean="0">
                          <a:solidFill>
                            <a:srgbClr val="000000"/>
                          </a:solidFill>
                          <a:effectLst/>
                          <a:latin typeface="Arial" panose="020B0604020202020204" pitchFamily="34" charset="0"/>
                          <a:ea typeface="Times New Roman"/>
                          <a:cs typeface="Arial" panose="020B0604020202020204" pitchFamily="34" charset="0"/>
                        </a:rPr>
                        <a:t> </a:t>
                      </a:r>
                      <a:r>
                        <a:rPr lang="en-US" sz="1000" dirty="0" err="1" smtClean="0">
                          <a:solidFill>
                            <a:srgbClr val="000000"/>
                          </a:solidFill>
                          <a:effectLst/>
                          <a:latin typeface="Arial" panose="020B0604020202020204" pitchFamily="34" charset="0"/>
                          <a:ea typeface="Times New Roman"/>
                          <a:cs typeface="Arial" panose="020B0604020202020204" pitchFamily="34" charset="0"/>
                        </a:rPr>
                        <a:t>landskap</a:t>
                      </a:r>
                      <a:r>
                        <a:rPr lang="en-US" sz="1000" dirty="0" smtClean="0">
                          <a:solidFill>
                            <a:srgbClr val="000000"/>
                          </a:solidFill>
                          <a:effectLst/>
                          <a:latin typeface="Arial" panose="020B0604020202020204" pitchFamily="34" charset="0"/>
                          <a:ea typeface="Times New Roman"/>
                          <a:cs typeface="Arial" panose="020B0604020202020204" pitchFamily="34" charset="0"/>
                        </a:rPr>
                        <a:t> </a:t>
                      </a:r>
                      <a:endParaRPr lang="en-US" sz="1000" dirty="0">
                        <a:effectLst/>
                        <a:latin typeface="Arial" panose="020B0604020202020204" pitchFamily="34" charset="0"/>
                        <a:ea typeface="SimSun"/>
                        <a:cs typeface="Arial" panose="020B0604020202020204" pitchFamily="34" charset="0"/>
                      </a:endParaRPr>
                    </a:p>
                  </a:txBody>
                  <a:tcPr marL="61782" marR="61782" marT="0" marB="0" anchor="b">
                    <a:lnL>
                      <a:noFill/>
                    </a:lnL>
                    <a:lnR>
                      <a:noFill/>
                    </a:lnR>
                    <a:lnT>
                      <a:noFill/>
                    </a:lnT>
                    <a:lnB>
                      <a:noFill/>
                    </a:lnB>
                    <a:solidFill>
                      <a:schemeClr val="bg1">
                        <a:lumMod val="85000"/>
                      </a:schemeClr>
                    </a:solidFill>
                  </a:tcPr>
                </a:tc>
                <a:extLst>
                  <a:ext uri="{0D108BD9-81ED-4DB2-BD59-A6C34878D82A}">
                    <a16:rowId xmlns:a16="http://schemas.microsoft.com/office/drawing/2014/main" val="10004"/>
                  </a:ext>
                </a:extLst>
              </a:tr>
              <a:tr h="197910">
                <a:tc>
                  <a:txBody>
                    <a:bodyPr/>
                    <a:lstStyle/>
                    <a:p>
                      <a:pPr>
                        <a:lnSpc>
                          <a:spcPct val="115000"/>
                        </a:lnSpc>
                        <a:spcAft>
                          <a:spcPts val="0"/>
                        </a:spcAft>
                      </a:pPr>
                      <a:r>
                        <a:rPr lang="en-US" sz="1000" dirty="0" err="1" smtClean="0">
                          <a:effectLst/>
                          <a:latin typeface="Arial" panose="020B0604020202020204" pitchFamily="34" charset="0"/>
                          <a:ea typeface="SimSun"/>
                          <a:cs typeface="Arial" panose="020B0604020202020204" pitchFamily="34" charset="0"/>
                        </a:rPr>
                        <a:t>Urbant</a:t>
                      </a:r>
                      <a:r>
                        <a:rPr lang="en-US" sz="1000" dirty="0" smtClean="0">
                          <a:effectLst/>
                          <a:latin typeface="Arial" panose="020B0604020202020204" pitchFamily="34" charset="0"/>
                          <a:ea typeface="SimSun"/>
                          <a:cs typeface="Arial" panose="020B0604020202020204" pitchFamily="34" charset="0"/>
                        </a:rPr>
                        <a:t> </a:t>
                      </a:r>
                      <a:r>
                        <a:rPr lang="en-US" sz="1000" dirty="0" err="1" smtClean="0">
                          <a:effectLst/>
                          <a:latin typeface="Arial" panose="020B0604020202020204" pitchFamily="34" charset="0"/>
                          <a:ea typeface="SimSun"/>
                          <a:cs typeface="Arial" panose="020B0604020202020204" pitchFamily="34" charset="0"/>
                        </a:rPr>
                        <a:t>så</a:t>
                      </a:r>
                      <a:r>
                        <a:rPr lang="en-US" sz="1000" dirty="0" smtClean="0">
                          <a:effectLst/>
                          <a:latin typeface="Arial" panose="020B0604020202020204" pitchFamily="34" charset="0"/>
                          <a:ea typeface="SimSun"/>
                          <a:cs typeface="Arial" panose="020B0604020202020204" pitchFamily="34" charset="0"/>
                        </a:rPr>
                        <a:t> </a:t>
                      </a:r>
                      <a:r>
                        <a:rPr lang="en-US" sz="1000" dirty="0" err="1" smtClean="0">
                          <a:effectLst/>
                          <a:latin typeface="Arial" panose="020B0604020202020204" pitchFamily="34" charset="0"/>
                          <a:ea typeface="SimSun"/>
                          <a:cs typeface="Arial" panose="020B0604020202020204" pitchFamily="34" charset="0"/>
                        </a:rPr>
                        <a:t>det</a:t>
                      </a:r>
                      <a:r>
                        <a:rPr lang="en-US" sz="1000" dirty="0" smtClean="0">
                          <a:effectLst/>
                          <a:latin typeface="Arial" panose="020B0604020202020204" pitchFamily="34" charset="0"/>
                          <a:ea typeface="SimSun"/>
                          <a:cs typeface="Arial" panose="020B0604020202020204" pitchFamily="34" charset="0"/>
                        </a:rPr>
                        <a:t> holder</a:t>
                      </a:r>
                      <a:r>
                        <a:rPr lang="en-US" sz="1000" baseline="0" dirty="0" smtClean="0">
                          <a:effectLst/>
                          <a:latin typeface="Arial" panose="020B0604020202020204" pitchFamily="34" charset="0"/>
                          <a:ea typeface="SimSun"/>
                          <a:cs typeface="Arial" panose="020B0604020202020204" pitchFamily="34" charset="0"/>
                        </a:rPr>
                        <a:t> (Oslo)</a:t>
                      </a:r>
                      <a:endParaRPr lang="en-US" sz="1000" dirty="0">
                        <a:effectLst/>
                        <a:latin typeface="Arial" panose="020B0604020202020204" pitchFamily="34" charset="0"/>
                        <a:ea typeface="SimSun"/>
                        <a:cs typeface="Arial" panose="020B0604020202020204" pitchFamily="34" charset="0"/>
                      </a:endParaRPr>
                    </a:p>
                  </a:txBody>
                  <a:tcPr marL="61782" marR="61782" marT="0" marB="0" anchor="b">
                    <a:lnL>
                      <a:noFill/>
                    </a:lnL>
                    <a:lnR>
                      <a:noFill/>
                    </a:lnR>
                    <a:lnT>
                      <a:noFill/>
                    </a:lnT>
                    <a:lnB>
                      <a:noFill/>
                    </a:lnB>
                    <a:solidFill>
                      <a:schemeClr val="bg1">
                        <a:lumMod val="85000"/>
                      </a:schemeClr>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4080338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764704"/>
            <a:ext cx="9144000" cy="5696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1"/>
          <p:cNvSpPr txBox="1"/>
          <p:nvPr/>
        </p:nvSpPr>
        <p:spPr>
          <a:xfrm>
            <a:off x="827584" y="260648"/>
            <a:ext cx="7968785" cy="369332"/>
          </a:xfrm>
          <a:prstGeom prst="rect">
            <a:avLst/>
          </a:prstGeom>
          <a:noFill/>
        </p:spPr>
        <p:txBody>
          <a:bodyPr wrap="none" rtlCol="0">
            <a:spAutoFit/>
          </a:bodyPr>
          <a:lstStyle/>
          <a:p>
            <a:r>
              <a:rPr lang="nb-NO" dirty="0" smtClean="0"/>
              <a:t>Norge fra det kontinentale til det </a:t>
            </a:r>
            <a:r>
              <a:rPr lang="nb-NO" dirty="0" err="1" smtClean="0"/>
              <a:t>oceaniske</a:t>
            </a:r>
            <a:r>
              <a:rPr lang="nb-NO" dirty="0" smtClean="0"/>
              <a:t>, og tilbake til Oslo over </a:t>
            </a:r>
            <a:r>
              <a:rPr lang="nb-NO" dirty="0"/>
              <a:t>H</a:t>
            </a:r>
            <a:r>
              <a:rPr lang="nb-NO" dirty="0" smtClean="0"/>
              <a:t>ardangervidda</a:t>
            </a:r>
            <a:endParaRPr lang="nb-NO" dirty="0"/>
          </a:p>
        </p:txBody>
      </p:sp>
    </p:spTree>
    <p:extLst>
      <p:ext uri="{BB962C8B-B14F-4D97-AF65-F5344CB8AC3E}">
        <p14:creationId xmlns:p14="http://schemas.microsoft.com/office/powerpoint/2010/main" val="162129419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625" y="116633"/>
            <a:ext cx="8878747" cy="6624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7237022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 y="274638"/>
            <a:ext cx="4211960" cy="1143000"/>
          </a:xfrm>
        </p:spPr>
        <p:txBody>
          <a:bodyPr>
            <a:normAutofit fontScale="90000"/>
          </a:bodyPr>
          <a:lstStyle/>
          <a:p>
            <a:pPr algn="l"/>
            <a:r>
              <a:rPr lang="en-US" sz="1800" b="1" dirty="0" smtClean="0"/>
              <a:t>DAG 1. </a:t>
            </a:r>
            <a:r>
              <a:rPr lang="en-US" sz="1800" b="1" dirty="0" err="1" smtClean="0"/>
              <a:t>Mandag</a:t>
            </a:r>
            <a:r>
              <a:rPr lang="en-US" sz="1800" b="1" dirty="0" smtClean="0"/>
              <a:t> 22. </a:t>
            </a:r>
            <a:r>
              <a:rPr lang="en-US" sz="1800" b="1" dirty="0" err="1" smtClean="0"/>
              <a:t>juni</a:t>
            </a:r>
            <a:r>
              <a:rPr lang="en-US" sz="1800" dirty="0" smtClean="0"/>
              <a:t>: Oslo, NHM</a:t>
            </a:r>
            <a:r>
              <a:rPr lang="en-US" sz="1800" dirty="0"/>
              <a:t> – </a:t>
            </a:r>
            <a:r>
              <a:rPr lang="en-US" sz="1800" dirty="0" smtClean="0"/>
              <a:t> Grimsbu</a:t>
            </a:r>
            <a:br>
              <a:rPr lang="en-US" sz="1800" dirty="0" smtClean="0"/>
            </a:br>
            <a:r>
              <a:rPr lang="en-US" sz="1800" dirty="0" smtClean="0"/>
              <a:t/>
            </a:r>
            <a:br>
              <a:rPr lang="en-US" sz="1800" dirty="0" smtClean="0"/>
            </a:br>
            <a:r>
              <a:rPr lang="en-US" sz="1800" dirty="0" smtClean="0"/>
              <a:t>346km </a:t>
            </a:r>
            <a:r>
              <a:rPr lang="en-US" sz="1800" dirty="0" err="1" smtClean="0"/>
              <a:t>i</a:t>
            </a:r>
            <a:r>
              <a:rPr lang="en-US" sz="1800" dirty="0" smtClean="0"/>
              <a:t> buss; 5t 15 min </a:t>
            </a:r>
            <a:r>
              <a:rPr lang="en-US" sz="1800" dirty="0" err="1" smtClean="0"/>
              <a:t>kjøretid</a:t>
            </a:r>
            <a:endParaRPr lang="en-US" sz="1800" dirty="0"/>
          </a:p>
        </p:txBody>
      </p:sp>
      <p:graphicFrame>
        <p:nvGraphicFramePr>
          <p:cNvPr id="8" name="Content Placeholder 7"/>
          <p:cNvGraphicFramePr>
            <a:graphicFrameLocks noGrp="1"/>
          </p:cNvGraphicFramePr>
          <p:nvPr>
            <p:ph idx="4294967295"/>
            <p:extLst>
              <p:ext uri="{D42A27DB-BD31-4B8C-83A1-F6EECF244321}">
                <p14:modId xmlns:p14="http://schemas.microsoft.com/office/powerpoint/2010/main" val="4207073551"/>
              </p:ext>
            </p:extLst>
          </p:nvPr>
        </p:nvGraphicFramePr>
        <p:xfrm>
          <a:off x="29384" y="1556792"/>
          <a:ext cx="2170584" cy="2235822"/>
        </p:xfrm>
        <a:graphic>
          <a:graphicData uri="http://schemas.openxmlformats.org/drawingml/2006/table">
            <a:tbl>
              <a:tblPr firstRow="1" firstCol="1" bandRow="1"/>
              <a:tblGrid>
                <a:gridCol w="2170584">
                  <a:extLst>
                    <a:ext uri="{9D8B030D-6E8A-4147-A177-3AD203B41FA5}">
                      <a16:colId xmlns:a16="http://schemas.microsoft.com/office/drawing/2014/main" val="20000"/>
                    </a:ext>
                  </a:extLst>
                </a:gridCol>
              </a:tblGrid>
              <a:tr h="209478">
                <a:tc>
                  <a:txBody>
                    <a:bodyPr/>
                    <a:lstStyle/>
                    <a:p>
                      <a:pPr>
                        <a:lnSpc>
                          <a:spcPct val="115000"/>
                        </a:lnSpc>
                        <a:spcAft>
                          <a:spcPts val="0"/>
                        </a:spcAft>
                      </a:pPr>
                      <a:r>
                        <a:rPr lang="en-US" sz="1000" b="1" dirty="0" err="1" smtClean="0">
                          <a:effectLst/>
                          <a:latin typeface="Arial Black" panose="020B0A04020102020204" pitchFamily="34" charset="0"/>
                          <a:ea typeface="SimSun"/>
                          <a:cs typeface="Times New Roman"/>
                        </a:rPr>
                        <a:t>Dagsplan</a:t>
                      </a:r>
                      <a:r>
                        <a:rPr lang="en-US" sz="1000" b="1" dirty="0" smtClean="0">
                          <a:effectLst/>
                          <a:latin typeface="Arial Black" panose="020B0A04020102020204" pitchFamily="34" charset="0"/>
                          <a:ea typeface="SimSun"/>
                          <a:cs typeface="Times New Roman"/>
                        </a:rPr>
                        <a:t> og </a:t>
                      </a:r>
                      <a:r>
                        <a:rPr lang="en-US" sz="1000" b="1" dirty="0" err="1" smtClean="0">
                          <a:effectLst/>
                          <a:latin typeface="Arial Black" panose="020B0A04020102020204" pitchFamily="34" charset="0"/>
                          <a:ea typeface="SimSun"/>
                          <a:cs typeface="Times New Roman"/>
                        </a:rPr>
                        <a:t>reiserute</a:t>
                      </a:r>
                      <a:endParaRPr lang="en-US" sz="1000" b="1" dirty="0">
                        <a:effectLst/>
                        <a:latin typeface="Arial Black" panose="020B0A04020102020204" pitchFamily="34" charset="0"/>
                        <a:ea typeface="SimSun"/>
                        <a:cs typeface="Times New Roman"/>
                      </a:endParaRPr>
                    </a:p>
                  </a:txBody>
                  <a:tcPr marL="61782" marR="61782" marT="0" marB="0" anchor="b">
                    <a:lnL>
                      <a:noFill/>
                    </a:lnL>
                    <a:lnR>
                      <a:noFill/>
                    </a:lnR>
                    <a:lnT>
                      <a:noFill/>
                    </a:lnT>
                    <a:lnB>
                      <a:noFill/>
                    </a:lnB>
                  </a:tcPr>
                </a:tc>
                <a:extLst>
                  <a:ext uri="{0D108BD9-81ED-4DB2-BD59-A6C34878D82A}">
                    <a16:rowId xmlns:a16="http://schemas.microsoft.com/office/drawing/2014/main" val="10000"/>
                  </a:ext>
                </a:extLst>
              </a:tr>
              <a:tr h="209478">
                <a:tc>
                  <a:txBody>
                    <a:bodyPr/>
                    <a:lstStyle/>
                    <a:p>
                      <a:pPr>
                        <a:lnSpc>
                          <a:spcPct val="115000"/>
                        </a:lnSpc>
                        <a:spcAft>
                          <a:spcPts val="0"/>
                        </a:spcAft>
                      </a:pPr>
                      <a:r>
                        <a:rPr lang="en-US" sz="1000" dirty="0">
                          <a:solidFill>
                            <a:srgbClr val="000000"/>
                          </a:solidFill>
                          <a:effectLst/>
                          <a:latin typeface="Arial" panose="020B0604020202020204" pitchFamily="34" charset="0"/>
                          <a:ea typeface="Times New Roman"/>
                          <a:cs typeface="Arial" panose="020B0604020202020204" pitchFamily="34" charset="0"/>
                        </a:rPr>
                        <a:t>Buss </a:t>
                      </a:r>
                      <a:r>
                        <a:rPr lang="en-US" sz="1000" dirty="0" err="1">
                          <a:solidFill>
                            <a:srgbClr val="000000"/>
                          </a:solidFill>
                          <a:effectLst/>
                          <a:latin typeface="Arial" panose="020B0604020202020204" pitchFamily="34" charset="0"/>
                          <a:ea typeface="Times New Roman"/>
                          <a:cs typeface="Arial" panose="020B0604020202020204" pitchFamily="34" charset="0"/>
                        </a:rPr>
                        <a:t>går</a:t>
                      </a:r>
                      <a:r>
                        <a:rPr lang="en-US" sz="1000" dirty="0">
                          <a:solidFill>
                            <a:srgbClr val="000000"/>
                          </a:solidFill>
                          <a:effectLst/>
                          <a:latin typeface="Arial" panose="020B0604020202020204" pitchFamily="34" charset="0"/>
                          <a:ea typeface="Times New Roman"/>
                          <a:cs typeface="Arial" panose="020B0604020202020204" pitchFamily="34" charset="0"/>
                        </a:rPr>
                        <a:t> </a:t>
                      </a:r>
                      <a:r>
                        <a:rPr lang="en-US" sz="1000" dirty="0" smtClean="0">
                          <a:solidFill>
                            <a:srgbClr val="FF0000"/>
                          </a:solidFill>
                          <a:effectLst/>
                          <a:latin typeface="Arial" panose="020B0604020202020204" pitchFamily="34" charset="0"/>
                          <a:ea typeface="Times New Roman"/>
                          <a:cs typeface="Arial" panose="020B0604020202020204" pitchFamily="34" charset="0"/>
                        </a:rPr>
                        <a:t>08:00</a:t>
                      </a:r>
                      <a:r>
                        <a:rPr lang="en-US" sz="1000" dirty="0" smtClean="0">
                          <a:solidFill>
                            <a:srgbClr val="000000"/>
                          </a:solidFill>
                          <a:effectLst/>
                          <a:latin typeface="Arial" panose="020B0604020202020204" pitchFamily="34" charset="0"/>
                          <a:ea typeface="Times New Roman"/>
                          <a:cs typeface="Arial" panose="020B0604020202020204" pitchFamily="34" charset="0"/>
                        </a:rPr>
                        <a:t> </a:t>
                      </a:r>
                      <a:r>
                        <a:rPr lang="en-US" sz="1000" dirty="0" err="1" smtClean="0">
                          <a:solidFill>
                            <a:srgbClr val="000000"/>
                          </a:solidFill>
                          <a:effectLst/>
                          <a:latin typeface="Arial" panose="020B0604020202020204" pitchFamily="34" charset="0"/>
                          <a:ea typeface="Times New Roman"/>
                          <a:cs typeface="Arial" panose="020B0604020202020204" pitchFamily="34" charset="0"/>
                        </a:rPr>
                        <a:t>fra</a:t>
                      </a:r>
                      <a:r>
                        <a:rPr lang="en-US" sz="1000" dirty="0" smtClean="0">
                          <a:solidFill>
                            <a:srgbClr val="000000"/>
                          </a:solidFill>
                          <a:effectLst/>
                          <a:latin typeface="Arial" panose="020B0604020202020204" pitchFamily="34" charset="0"/>
                          <a:ea typeface="Times New Roman"/>
                          <a:cs typeface="Arial" panose="020B0604020202020204" pitchFamily="34" charset="0"/>
                        </a:rPr>
                        <a:t> NHM</a:t>
                      </a:r>
                    </a:p>
                    <a:p>
                      <a:pPr>
                        <a:lnSpc>
                          <a:spcPct val="115000"/>
                        </a:lnSpc>
                        <a:spcAft>
                          <a:spcPts val="0"/>
                        </a:spcAft>
                      </a:pPr>
                      <a:r>
                        <a:rPr lang="en-US" sz="1000" dirty="0" err="1" smtClean="0">
                          <a:solidFill>
                            <a:srgbClr val="000000"/>
                          </a:solidFill>
                          <a:effectLst/>
                          <a:latin typeface="Arial" panose="020B0604020202020204" pitchFamily="34" charset="0"/>
                          <a:ea typeface="SimSun"/>
                          <a:cs typeface="Arial" panose="020B0604020202020204" pitchFamily="34" charset="0"/>
                        </a:rPr>
                        <a:t>Tangen</a:t>
                      </a:r>
                      <a:endParaRPr lang="en-US" sz="1000" dirty="0">
                        <a:effectLst/>
                        <a:latin typeface="Arial" panose="020B0604020202020204" pitchFamily="34" charset="0"/>
                        <a:ea typeface="SimSun"/>
                        <a:cs typeface="Arial" panose="020B0604020202020204" pitchFamily="34" charset="0"/>
                      </a:endParaRPr>
                    </a:p>
                  </a:txBody>
                  <a:tcPr marL="61782" marR="61782" marT="0" marB="0" anchor="b">
                    <a:lnL>
                      <a:noFill/>
                    </a:lnL>
                    <a:lnR>
                      <a:noFill/>
                    </a:lnR>
                    <a:lnT>
                      <a:noFill/>
                    </a:lnT>
                    <a:lnB>
                      <a:noFill/>
                    </a:lnB>
                  </a:tcPr>
                </a:tc>
                <a:extLst>
                  <a:ext uri="{0D108BD9-81ED-4DB2-BD59-A6C34878D82A}">
                    <a16:rowId xmlns:a16="http://schemas.microsoft.com/office/drawing/2014/main" val="10001"/>
                  </a:ext>
                </a:extLst>
              </a:tr>
              <a:tr h="209478">
                <a:tc>
                  <a:txBody>
                    <a:bodyPr/>
                    <a:lstStyle/>
                    <a:p>
                      <a:pPr>
                        <a:lnSpc>
                          <a:spcPct val="115000"/>
                        </a:lnSpc>
                        <a:spcAft>
                          <a:spcPts val="0"/>
                        </a:spcAft>
                      </a:pPr>
                      <a:r>
                        <a:rPr lang="en-US" sz="1000" dirty="0" err="1" smtClean="0">
                          <a:effectLst/>
                          <a:latin typeface="Arial" panose="020B0604020202020204" pitchFamily="34" charset="0"/>
                          <a:ea typeface="SimSun"/>
                          <a:cs typeface="Arial" panose="020B0604020202020204" pitchFamily="34" charset="0"/>
                        </a:rPr>
                        <a:t>Stange</a:t>
                      </a:r>
                      <a:r>
                        <a:rPr lang="en-US" sz="1000" dirty="0" smtClean="0">
                          <a:effectLst/>
                          <a:latin typeface="Arial" panose="020B0604020202020204" pitchFamily="34" charset="0"/>
                          <a:ea typeface="SimSun"/>
                          <a:cs typeface="Arial" panose="020B0604020202020204" pitchFamily="34" charset="0"/>
                        </a:rPr>
                        <a:t> (</a:t>
                      </a:r>
                      <a:r>
                        <a:rPr lang="en-US" sz="1000" dirty="0" err="1" smtClean="0">
                          <a:effectLst/>
                          <a:latin typeface="Arial" panose="020B0604020202020204" pitchFamily="34" charset="0"/>
                          <a:ea typeface="SimSun"/>
                          <a:cs typeface="Arial" panose="020B0604020202020204" pitchFamily="34" charset="0"/>
                        </a:rPr>
                        <a:t>Rotlia</a:t>
                      </a:r>
                      <a:r>
                        <a:rPr lang="en-US" sz="1000" dirty="0" smtClean="0">
                          <a:effectLst/>
                          <a:latin typeface="Arial" panose="020B0604020202020204" pitchFamily="34" charset="0"/>
                          <a:ea typeface="SimSun"/>
                          <a:cs typeface="Arial" panose="020B0604020202020204" pitchFamily="34" charset="0"/>
                        </a:rPr>
                        <a:t> </a:t>
                      </a:r>
                      <a:r>
                        <a:rPr lang="en-US" sz="1000" dirty="0" err="1" smtClean="0">
                          <a:effectLst/>
                          <a:latin typeface="Arial" panose="020B0604020202020204" pitchFamily="34" charset="0"/>
                          <a:ea typeface="SimSun"/>
                          <a:cs typeface="Arial" panose="020B0604020202020204" pitchFamily="34" charset="0"/>
                        </a:rPr>
                        <a:t>naturreservat</a:t>
                      </a:r>
                      <a:r>
                        <a:rPr lang="en-US" sz="1000" dirty="0" smtClean="0">
                          <a:effectLst/>
                          <a:latin typeface="Arial" panose="020B0604020202020204" pitchFamily="34" charset="0"/>
                          <a:ea typeface="SimSun"/>
                          <a:cs typeface="Arial" panose="020B0604020202020204" pitchFamily="34" charset="0"/>
                        </a:rPr>
                        <a:t>)</a:t>
                      </a:r>
                      <a:endParaRPr lang="en-US" sz="1000" dirty="0">
                        <a:effectLst/>
                        <a:latin typeface="Arial" panose="020B0604020202020204" pitchFamily="34" charset="0"/>
                        <a:ea typeface="SimSun"/>
                        <a:cs typeface="Arial" panose="020B0604020202020204" pitchFamily="34" charset="0"/>
                      </a:endParaRPr>
                    </a:p>
                  </a:txBody>
                  <a:tcPr marL="61782" marR="61782" marT="0" marB="0" anchor="b">
                    <a:lnL>
                      <a:noFill/>
                    </a:lnL>
                    <a:lnR>
                      <a:noFill/>
                    </a:lnR>
                    <a:lnT>
                      <a:noFill/>
                    </a:lnT>
                    <a:lnB>
                      <a:noFill/>
                    </a:lnB>
                  </a:tcPr>
                </a:tc>
                <a:extLst>
                  <a:ext uri="{0D108BD9-81ED-4DB2-BD59-A6C34878D82A}">
                    <a16:rowId xmlns:a16="http://schemas.microsoft.com/office/drawing/2014/main" val="10002"/>
                  </a:ext>
                </a:extLst>
              </a:tr>
              <a:tr h="209478">
                <a:tc>
                  <a:txBody>
                    <a:bodyPr/>
                    <a:lstStyle/>
                    <a:p>
                      <a:pPr>
                        <a:lnSpc>
                          <a:spcPct val="115000"/>
                        </a:lnSpc>
                        <a:spcAft>
                          <a:spcPts val="0"/>
                        </a:spcAft>
                      </a:pPr>
                      <a:r>
                        <a:rPr lang="en-US" sz="1000" dirty="0" err="1" smtClean="0">
                          <a:solidFill>
                            <a:srgbClr val="000000"/>
                          </a:solidFill>
                          <a:effectLst/>
                          <a:latin typeface="Arial" panose="020B0604020202020204" pitchFamily="34" charset="0"/>
                          <a:ea typeface="Times New Roman"/>
                          <a:cs typeface="Arial" panose="020B0604020202020204" pitchFamily="34" charset="0"/>
                        </a:rPr>
                        <a:t>Biri</a:t>
                      </a:r>
                      <a:r>
                        <a:rPr lang="en-US" sz="1000" dirty="0" smtClean="0">
                          <a:solidFill>
                            <a:srgbClr val="000000"/>
                          </a:solidFill>
                          <a:effectLst/>
                          <a:latin typeface="Arial" panose="020B0604020202020204" pitchFamily="34" charset="0"/>
                          <a:ea typeface="Times New Roman"/>
                          <a:cs typeface="Arial" panose="020B0604020202020204" pitchFamily="34" charset="0"/>
                        </a:rPr>
                        <a:t>, </a:t>
                      </a:r>
                      <a:endParaRPr lang="en-US" sz="1000" dirty="0">
                        <a:effectLst/>
                        <a:latin typeface="Arial" panose="020B0604020202020204" pitchFamily="34" charset="0"/>
                        <a:ea typeface="SimSun"/>
                        <a:cs typeface="Arial" panose="020B0604020202020204" pitchFamily="34" charset="0"/>
                      </a:endParaRPr>
                    </a:p>
                  </a:txBody>
                  <a:tcPr marL="61782" marR="61782" marT="0" marB="0" anchor="b">
                    <a:lnL>
                      <a:noFill/>
                    </a:lnL>
                    <a:lnR>
                      <a:noFill/>
                    </a:lnR>
                    <a:lnT>
                      <a:noFill/>
                    </a:lnT>
                    <a:lnB>
                      <a:noFill/>
                    </a:lnB>
                  </a:tcPr>
                </a:tc>
                <a:extLst>
                  <a:ext uri="{0D108BD9-81ED-4DB2-BD59-A6C34878D82A}">
                    <a16:rowId xmlns:a16="http://schemas.microsoft.com/office/drawing/2014/main" val="10003"/>
                  </a:ext>
                </a:extLst>
              </a:tr>
              <a:tr h="209478">
                <a:tc>
                  <a:txBody>
                    <a:bodyPr/>
                    <a:lstStyle/>
                    <a:p>
                      <a:pPr>
                        <a:lnSpc>
                          <a:spcPct val="115000"/>
                        </a:lnSpc>
                        <a:spcAft>
                          <a:spcPts val="0"/>
                        </a:spcAft>
                      </a:pPr>
                      <a:r>
                        <a:rPr lang="en-US" sz="1000" dirty="0" err="1" smtClean="0">
                          <a:effectLst/>
                          <a:latin typeface="Arial" panose="020B0604020202020204" pitchFamily="34" charset="0"/>
                          <a:ea typeface="SimSun"/>
                          <a:cs typeface="Arial" panose="020B0604020202020204" pitchFamily="34" charset="0"/>
                        </a:rPr>
                        <a:t>Gudbrandsdalen</a:t>
                      </a:r>
                      <a:r>
                        <a:rPr lang="en-US" sz="1000" dirty="0" smtClean="0">
                          <a:effectLst/>
                          <a:latin typeface="Arial" panose="020B0604020202020204" pitchFamily="34" charset="0"/>
                          <a:ea typeface="SimSun"/>
                          <a:cs typeface="Arial" panose="020B0604020202020204" pitchFamily="34" charset="0"/>
                        </a:rPr>
                        <a:t> </a:t>
                      </a:r>
                      <a:r>
                        <a:rPr lang="en-US" sz="1000" dirty="0" err="1" smtClean="0">
                          <a:effectLst/>
                          <a:latin typeface="Arial" panose="020B0604020202020204" pitchFamily="34" charset="0"/>
                          <a:ea typeface="SimSun"/>
                          <a:cs typeface="Arial" panose="020B0604020202020204" pitchFamily="34" charset="0"/>
                        </a:rPr>
                        <a:t>til</a:t>
                      </a:r>
                      <a:r>
                        <a:rPr lang="en-US" sz="1000" dirty="0" smtClean="0">
                          <a:effectLst/>
                          <a:latin typeface="Arial" panose="020B0604020202020204" pitchFamily="34" charset="0"/>
                          <a:ea typeface="SimSun"/>
                          <a:cs typeface="Arial" panose="020B0604020202020204" pitchFamily="34" charset="0"/>
                        </a:rPr>
                        <a:t> Ringebu</a:t>
                      </a:r>
                      <a:endParaRPr lang="en-US" sz="1000" dirty="0">
                        <a:effectLst/>
                        <a:latin typeface="Arial" panose="020B0604020202020204" pitchFamily="34" charset="0"/>
                        <a:ea typeface="SimSun"/>
                        <a:cs typeface="Arial" panose="020B0604020202020204" pitchFamily="34" charset="0"/>
                      </a:endParaRPr>
                    </a:p>
                  </a:txBody>
                  <a:tcPr marL="61782" marR="61782" marT="0" marB="0" anchor="b">
                    <a:lnL>
                      <a:noFill/>
                    </a:lnL>
                    <a:lnR>
                      <a:noFill/>
                    </a:lnR>
                    <a:lnT>
                      <a:noFill/>
                    </a:lnT>
                    <a:lnB>
                      <a:noFill/>
                    </a:lnB>
                  </a:tcPr>
                </a:tc>
                <a:extLst>
                  <a:ext uri="{0D108BD9-81ED-4DB2-BD59-A6C34878D82A}">
                    <a16:rowId xmlns:a16="http://schemas.microsoft.com/office/drawing/2014/main" val="10004"/>
                  </a:ext>
                </a:extLst>
              </a:tr>
              <a:tr h="209478">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000" dirty="0" err="1" smtClean="0">
                          <a:solidFill>
                            <a:srgbClr val="000000"/>
                          </a:solidFill>
                          <a:effectLst/>
                          <a:latin typeface="Arial" panose="020B0604020202020204" pitchFamily="34" charset="0"/>
                          <a:ea typeface="Times New Roman"/>
                          <a:cs typeface="Arial" panose="020B0604020202020204" pitchFamily="34" charset="0"/>
                        </a:rPr>
                        <a:t>Venabufjellet</a:t>
                      </a:r>
                      <a:endParaRPr lang="en-US" sz="1000" dirty="0" smtClean="0">
                        <a:effectLst/>
                        <a:latin typeface="Arial" panose="020B0604020202020204" pitchFamily="34" charset="0"/>
                        <a:ea typeface="SimSun"/>
                        <a:cs typeface="Arial" panose="020B0604020202020204" pitchFamily="34" charset="0"/>
                      </a:endParaRPr>
                    </a:p>
                  </a:txBody>
                  <a:tcPr marL="61782" marR="61782" marT="0" marB="0" anchor="b">
                    <a:lnL>
                      <a:noFill/>
                    </a:lnL>
                    <a:lnR>
                      <a:noFill/>
                    </a:lnR>
                    <a:lnT>
                      <a:noFill/>
                    </a:lnT>
                    <a:lnB>
                      <a:noFill/>
                    </a:lnB>
                  </a:tcPr>
                </a:tc>
                <a:extLst>
                  <a:ext uri="{0D108BD9-81ED-4DB2-BD59-A6C34878D82A}">
                    <a16:rowId xmlns:a16="http://schemas.microsoft.com/office/drawing/2014/main" val="10005"/>
                  </a:ext>
                </a:extLst>
              </a:tr>
              <a:tr h="209478">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000" dirty="0" err="1" smtClean="0">
                          <a:solidFill>
                            <a:srgbClr val="000000"/>
                          </a:solidFill>
                          <a:effectLst/>
                          <a:latin typeface="Arial" panose="020B0604020202020204" pitchFamily="34" charset="0"/>
                          <a:ea typeface="Times New Roman"/>
                          <a:cs typeface="Arial" panose="020B0604020202020204" pitchFamily="34" charset="0"/>
                        </a:rPr>
                        <a:t>Atnasjøen</a:t>
                      </a:r>
                      <a:endParaRPr lang="en-US" sz="1000" dirty="0" smtClean="0">
                        <a:effectLst/>
                        <a:latin typeface="Arial" panose="020B0604020202020204" pitchFamily="34" charset="0"/>
                        <a:ea typeface="SimSun"/>
                        <a:cs typeface="Arial" panose="020B0604020202020204" pitchFamily="34" charset="0"/>
                      </a:endParaRPr>
                    </a:p>
                  </a:txBody>
                  <a:tcPr marL="61782" marR="61782" marT="0" marB="0" anchor="b">
                    <a:lnL>
                      <a:noFill/>
                    </a:lnL>
                    <a:lnR>
                      <a:noFill/>
                    </a:lnR>
                    <a:lnT>
                      <a:noFill/>
                    </a:lnT>
                    <a:lnB>
                      <a:noFill/>
                    </a:lnB>
                  </a:tcPr>
                </a:tc>
                <a:extLst>
                  <a:ext uri="{0D108BD9-81ED-4DB2-BD59-A6C34878D82A}">
                    <a16:rowId xmlns:a16="http://schemas.microsoft.com/office/drawing/2014/main" val="10006"/>
                  </a:ext>
                </a:extLst>
              </a:tr>
              <a:tr h="209478">
                <a:tc>
                  <a:txBody>
                    <a:bodyPr/>
                    <a:lstStyle/>
                    <a:p>
                      <a:pPr>
                        <a:lnSpc>
                          <a:spcPct val="115000"/>
                        </a:lnSpc>
                        <a:spcAft>
                          <a:spcPts val="0"/>
                        </a:spcAft>
                      </a:pPr>
                      <a:r>
                        <a:rPr lang="en-US" sz="1000" dirty="0" err="1" smtClean="0">
                          <a:solidFill>
                            <a:srgbClr val="000000"/>
                          </a:solidFill>
                          <a:effectLst/>
                          <a:latin typeface="Arial" panose="020B0604020202020204" pitchFamily="34" charset="0"/>
                          <a:ea typeface="Times New Roman"/>
                          <a:cs typeface="Arial" panose="020B0604020202020204" pitchFamily="34" charset="0"/>
                        </a:rPr>
                        <a:t>Solbergs</a:t>
                      </a:r>
                      <a:r>
                        <a:rPr lang="en-US" sz="1000" dirty="0" smtClean="0">
                          <a:solidFill>
                            <a:srgbClr val="000000"/>
                          </a:solidFill>
                          <a:effectLst/>
                          <a:latin typeface="Arial" panose="020B0604020202020204" pitchFamily="34" charset="0"/>
                          <a:ea typeface="Times New Roman"/>
                          <a:cs typeface="Arial" panose="020B0604020202020204" pitchFamily="34" charset="0"/>
                        </a:rPr>
                        <a:t> </a:t>
                      </a:r>
                      <a:r>
                        <a:rPr lang="en-US" sz="1000" dirty="0" err="1" smtClean="0">
                          <a:solidFill>
                            <a:srgbClr val="000000"/>
                          </a:solidFill>
                          <a:effectLst/>
                          <a:latin typeface="Arial" panose="020B0604020202020204" pitchFamily="34" charset="0"/>
                          <a:ea typeface="Times New Roman"/>
                          <a:cs typeface="Arial" panose="020B0604020202020204" pitchFamily="34" charset="0"/>
                        </a:rPr>
                        <a:t>utsikt</a:t>
                      </a:r>
                      <a:r>
                        <a:rPr lang="en-US" sz="1000" baseline="0" dirty="0" smtClean="0">
                          <a:solidFill>
                            <a:srgbClr val="000000"/>
                          </a:solidFill>
                          <a:effectLst/>
                          <a:latin typeface="Arial" panose="020B0604020202020204" pitchFamily="34" charset="0"/>
                          <a:ea typeface="Times New Roman"/>
                          <a:cs typeface="Arial" panose="020B0604020202020204" pitchFamily="34" charset="0"/>
                        </a:rPr>
                        <a:t> (</a:t>
                      </a:r>
                      <a:r>
                        <a:rPr lang="en-US" sz="1000" baseline="0" dirty="0" err="1" smtClean="0">
                          <a:solidFill>
                            <a:srgbClr val="000000"/>
                          </a:solidFill>
                          <a:effectLst/>
                          <a:latin typeface="Arial" panose="020B0604020202020204" pitchFamily="34" charset="0"/>
                          <a:ea typeface="Times New Roman"/>
                          <a:cs typeface="Arial" panose="020B0604020202020204" pitchFamily="34" charset="0"/>
                        </a:rPr>
                        <a:t>Rondane</a:t>
                      </a:r>
                      <a:r>
                        <a:rPr lang="en-US" sz="1000" baseline="0" dirty="0" smtClean="0">
                          <a:solidFill>
                            <a:srgbClr val="000000"/>
                          </a:solidFill>
                          <a:effectLst/>
                          <a:latin typeface="Arial" panose="020B0604020202020204" pitchFamily="34" charset="0"/>
                          <a:ea typeface="Times New Roman"/>
                          <a:cs typeface="Arial" panose="020B0604020202020204" pitchFamily="34" charset="0"/>
                        </a:rPr>
                        <a:t>)</a:t>
                      </a:r>
                      <a:endParaRPr lang="en-US" sz="1000" dirty="0">
                        <a:effectLst/>
                        <a:latin typeface="Arial" panose="020B0604020202020204" pitchFamily="34" charset="0"/>
                        <a:ea typeface="SimSun"/>
                        <a:cs typeface="Arial" panose="020B0604020202020204" pitchFamily="34" charset="0"/>
                      </a:endParaRPr>
                    </a:p>
                  </a:txBody>
                  <a:tcPr marL="61782" marR="61782" marT="0" marB="0" anchor="b">
                    <a:lnL>
                      <a:noFill/>
                    </a:lnL>
                    <a:lnR>
                      <a:noFill/>
                    </a:lnR>
                    <a:lnT>
                      <a:noFill/>
                    </a:lnT>
                    <a:lnB>
                      <a:noFill/>
                    </a:lnB>
                  </a:tcPr>
                </a:tc>
                <a:extLst>
                  <a:ext uri="{0D108BD9-81ED-4DB2-BD59-A6C34878D82A}">
                    <a16:rowId xmlns:a16="http://schemas.microsoft.com/office/drawing/2014/main" val="10007"/>
                  </a:ext>
                </a:extLst>
              </a:tr>
              <a:tr h="209478">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000" dirty="0" smtClean="0">
                          <a:effectLst/>
                          <a:latin typeface="Arial" panose="020B0604020202020204" pitchFamily="34" charset="0"/>
                          <a:ea typeface="SimSun"/>
                          <a:cs typeface="Arial" panose="020B0604020202020204" pitchFamily="34" charset="0"/>
                        </a:rPr>
                        <a:t>Grimsbu </a:t>
                      </a:r>
                      <a:r>
                        <a:rPr lang="en-US" sz="1000" dirty="0" err="1" smtClean="0">
                          <a:effectLst/>
                          <a:latin typeface="Arial" panose="020B0604020202020204" pitchFamily="34" charset="0"/>
                          <a:ea typeface="SimSun"/>
                          <a:cs typeface="Arial" panose="020B0604020202020204" pitchFamily="34" charset="0"/>
                        </a:rPr>
                        <a:t>turistsenter</a:t>
                      </a:r>
                      <a:endParaRPr lang="en-US" sz="1000" dirty="0" smtClean="0">
                        <a:effectLst/>
                        <a:latin typeface="Arial" panose="020B0604020202020204" pitchFamily="34" charset="0"/>
                        <a:ea typeface="SimSun"/>
                        <a:cs typeface="Arial" panose="020B0604020202020204" pitchFamily="34" charset="0"/>
                      </a:endParaRPr>
                    </a:p>
                  </a:txBody>
                  <a:tcPr marL="61782" marR="61782" marT="0" marB="0" anchor="b">
                    <a:lnL>
                      <a:noFill/>
                    </a:lnL>
                    <a:lnR>
                      <a:noFill/>
                    </a:lnR>
                    <a:lnT>
                      <a:noFill/>
                    </a:lnT>
                    <a:lnB>
                      <a:noFill/>
                    </a:lnB>
                  </a:tcPr>
                </a:tc>
                <a:extLst>
                  <a:ext uri="{0D108BD9-81ED-4DB2-BD59-A6C34878D82A}">
                    <a16:rowId xmlns:a16="http://schemas.microsoft.com/office/drawing/2014/main" val="10008"/>
                  </a:ext>
                </a:extLst>
              </a:tr>
              <a:tr h="209478">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000" dirty="0" err="1" smtClean="0">
                          <a:effectLst/>
                          <a:latin typeface="Arial" panose="020B0604020202020204" pitchFamily="34" charset="0"/>
                          <a:ea typeface="SimSun"/>
                          <a:cs typeface="Arial" panose="020B0604020202020204" pitchFamily="34" charset="0"/>
                        </a:rPr>
                        <a:t>Middag</a:t>
                      </a:r>
                      <a:r>
                        <a:rPr lang="en-US" sz="1000" dirty="0" smtClean="0">
                          <a:effectLst/>
                          <a:latin typeface="Arial" panose="020B0604020202020204" pitchFamily="34" charset="0"/>
                          <a:ea typeface="SimSun"/>
                          <a:cs typeface="Arial" panose="020B0604020202020204" pitchFamily="34" charset="0"/>
                        </a:rPr>
                        <a:t> 20:30</a:t>
                      </a:r>
                    </a:p>
                  </a:txBody>
                  <a:tcPr marL="61782" marR="61782" marT="0" marB="0" anchor="b">
                    <a:lnL>
                      <a:noFill/>
                    </a:lnL>
                    <a:lnR>
                      <a:noFill/>
                    </a:lnR>
                    <a:lnT>
                      <a:noFill/>
                    </a:lnT>
                    <a:lnB>
                      <a:noFill/>
                    </a:lnB>
                  </a:tcPr>
                </a:tc>
                <a:extLst>
                  <a:ext uri="{0D108BD9-81ED-4DB2-BD59-A6C34878D82A}">
                    <a16:rowId xmlns:a16="http://schemas.microsoft.com/office/drawing/2014/main" val="10009"/>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824118169"/>
              </p:ext>
            </p:extLst>
          </p:nvPr>
        </p:nvGraphicFramePr>
        <p:xfrm>
          <a:off x="43408" y="4725144"/>
          <a:ext cx="2242592" cy="1944216"/>
        </p:xfrm>
        <a:graphic>
          <a:graphicData uri="http://schemas.openxmlformats.org/drawingml/2006/table">
            <a:tbl>
              <a:tblPr firstRow="1" firstCol="1" bandRow="1"/>
              <a:tblGrid>
                <a:gridCol w="2242592">
                  <a:extLst>
                    <a:ext uri="{9D8B030D-6E8A-4147-A177-3AD203B41FA5}">
                      <a16:colId xmlns:a16="http://schemas.microsoft.com/office/drawing/2014/main" val="20000"/>
                    </a:ext>
                  </a:extLst>
                </a:gridCol>
              </a:tblGrid>
              <a:tr h="216024">
                <a:tc>
                  <a:txBody>
                    <a:bodyPr/>
                    <a:lstStyle/>
                    <a:p>
                      <a:pPr>
                        <a:lnSpc>
                          <a:spcPct val="115000"/>
                        </a:lnSpc>
                        <a:spcAft>
                          <a:spcPts val="0"/>
                        </a:spcAft>
                      </a:pPr>
                      <a:r>
                        <a:rPr lang="en-US" sz="1000" b="1" dirty="0" err="1" smtClean="0">
                          <a:solidFill>
                            <a:srgbClr val="000000"/>
                          </a:solidFill>
                          <a:effectLst/>
                          <a:latin typeface="Arial Black" panose="020B0A04020102020204" pitchFamily="34" charset="0"/>
                          <a:ea typeface="Times New Roman"/>
                          <a:cs typeface="Times New Roman"/>
                        </a:rPr>
                        <a:t>Natur</a:t>
                      </a:r>
                      <a:r>
                        <a:rPr lang="en-US" sz="1000" b="1" baseline="0" dirty="0" smtClean="0">
                          <a:solidFill>
                            <a:srgbClr val="000000"/>
                          </a:solidFill>
                          <a:effectLst/>
                          <a:latin typeface="Arial Black" panose="020B0A04020102020204" pitchFamily="34" charset="0"/>
                          <a:ea typeface="Times New Roman"/>
                          <a:cs typeface="Times New Roman"/>
                        </a:rPr>
                        <a:t> og </a:t>
                      </a:r>
                      <a:r>
                        <a:rPr lang="en-US" sz="1000" b="1" baseline="0" dirty="0" err="1" smtClean="0">
                          <a:solidFill>
                            <a:srgbClr val="000000"/>
                          </a:solidFill>
                          <a:effectLst/>
                          <a:latin typeface="Arial Black" panose="020B0A04020102020204" pitchFamily="34" charset="0"/>
                          <a:ea typeface="Times New Roman"/>
                          <a:cs typeface="Times New Roman"/>
                        </a:rPr>
                        <a:t>landskap</a:t>
                      </a:r>
                      <a:endParaRPr lang="en-US" sz="1000" b="1" dirty="0" smtClean="0">
                        <a:solidFill>
                          <a:srgbClr val="000000"/>
                        </a:solidFill>
                        <a:effectLst/>
                        <a:latin typeface="Arial Black" panose="020B0A04020102020204" pitchFamily="34" charset="0"/>
                        <a:ea typeface="Times New Roman"/>
                        <a:cs typeface="Times New Roman"/>
                      </a:endParaRPr>
                    </a:p>
                  </a:txBody>
                  <a:tcPr marL="61782" marR="61782" marT="0" marB="0" anchor="b">
                    <a:lnL>
                      <a:noFill/>
                    </a:lnL>
                    <a:lnR>
                      <a:noFill/>
                    </a:lnR>
                    <a:lnT>
                      <a:noFill/>
                    </a:lnT>
                    <a:lnB>
                      <a:noFill/>
                    </a:lnB>
                    <a:solidFill>
                      <a:schemeClr val="bg1">
                        <a:lumMod val="75000"/>
                      </a:schemeClr>
                    </a:solidFill>
                  </a:tcPr>
                </a:tc>
                <a:extLst>
                  <a:ext uri="{0D108BD9-81ED-4DB2-BD59-A6C34878D82A}">
                    <a16:rowId xmlns:a16="http://schemas.microsoft.com/office/drawing/2014/main" val="10000"/>
                  </a:ext>
                </a:extLst>
              </a:tr>
              <a:tr h="216024">
                <a:tc>
                  <a:txBody>
                    <a:bodyPr/>
                    <a:lstStyle/>
                    <a:p>
                      <a:pPr>
                        <a:lnSpc>
                          <a:spcPct val="115000"/>
                        </a:lnSpc>
                        <a:spcAft>
                          <a:spcPts val="0"/>
                        </a:spcAft>
                      </a:pPr>
                      <a:r>
                        <a:rPr lang="en-US" sz="1000" dirty="0" err="1" smtClean="0">
                          <a:solidFill>
                            <a:srgbClr val="000000"/>
                          </a:solidFill>
                          <a:effectLst/>
                          <a:latin typeface="Arial" panose="020B0604020202020204" pitchFamily="34" charset="0"/>
                          <a:ea typeface="Times New Roman"/>
                          <a:cs typeface="Arial" panose="020B0604020202020204" pitchFamily="34" charset="0"/>
                        </a:rPr>
                        <a:t>Innlands</a:t>
                      </a:r>
                      <a:r>
                        <a:rPr lang="en-US" sz="1000" dirty="0" smtClean="0">
                          <a:solidFill>
                            <a:srgbClr val="000000"/>
                          </a:solidFill>
                          <a:effectLst/>
                          <a:latin typeface="Arial" panose="020B0604020202020204" pitchFamily="34" charset="0"/>
                          <a:ea typeface="Times New Roman"/>
                          <a:cs typeface="Arial" panose="020B0604020202020204" pitchFamily="34" charset="0"/>
                        </a:rPr>
                        <a:t> </a:t>
                      </a:r>
                      <a:r>
                        <a:rPr lang="en-US" sz="1000" dirty="0" err="1" smtClean="0">
                          <a:solidFill>
                            <a:srgbClr val="000000"/>
                          </a:solidFill>
                          <a:effectLst/>
                          <a:latin typeface="Arial" panose="020B0604020202020204" pitchFamily="34" charset="0"/>
                          <a:ea typeface="Times New Roman"/>
                          <a:cs typeface="Arial" panose="020B0604020202020204" pitchFamily="34" charset="0"/>
                        </a:rPr>
                        <a:t>glasialt</a:t>
                      </a:r>
                      <a:r>
                        <a:rPr lang="en-US" sz="1000" dirty="0" smtClean="0">
                          <a:solidFill>
                            <a:srgbClr val="000000"/>
                          </a:solidFill>
                          <a:effectLst/>
                          <a:latin typeface="Arial" panose="020B0604020202020204" pitchFamily="34" charset="0"/>
                          <a:ea typeface="Times New Roman"/>
                          <a:cs typeface="Arial" panose="020B0604020202020204" pitchFamily="34" charset="0"/>
                        </a:rPr>
                        <a:t> </a:t>
                      </a:r>
                      <a:r>
                        <a:rPr lang="en-US" sz="1000" dirty="0" err="1" smtClean="0">
                          <a:solidFill>
                            <a:srgbClr val="000000"/>
                          </a:solidFill>
                          <a:effectLst/>
                          <a:latin typeface="Arial" panose="020B0604020202020204" pitchFamily="34" charset="0"/>
                          <a:ea typeface="Times New Roman"/>
                          <a:cs typeface="Arial" panose="020B0604020202020204" pitchFamily="34" charset="0"/>
                        </a:rPr>
                        <a:t>landskap</a:t>
                      </a:r>
                      <a:r>
                        <a:rPr lang="en-US" sz="1000" dirty="0" smtClean="0">
                          <a:solidFill>
                            <a:srgbClr val="000000"/>
                          </a:solidFill>
                          <a:effectLst/>
                          <a:latin typeface="Arial" panose="020B0604020202020204" pitchFamily="34" charset="0"/>
                          <a:ea typeface="Times New Roman"/>
                          <a:cs typeface="Arial" panose="020B0604020202020204" pitchFamily="34" charset="0"/>
                        </a:rPr>
                        <a:t> </a:t>
                      </a:r>
                      <a:endParaRPr lang="en-US" sz="1000" dirty="0">
                        <a:effectLst/>
                        <a:latin typeface="Arial" panose="020B0604020202020204" pitchFamily="34" charset="0"/>
                        <a:ea typeface="SimSun"/>
                        <a:cs typeface="Arial" panose="020B0604020202020204" pitchFamily="34" charset="0"/>
                      </a:endParaRPr>
                    </a:p>
                  </a:txBody>
                  <a:tcPr marL="61782" marR="61782" marT="0" marB="0" anchor="b">
                    <a:lnL>
                      <a:noFill/>
                    </a:lnL>
                    <a:lnR>
                      <a:noFill/>
                    </a:lnR>
                    <a:lnT>
                      <a:noFill/>
                    </a:lnT>
                    <a:lnB>
                      <a:noFill/>
                    </a:lnB>
                    <a:solidFill>
                      <a:schemeClr val="bg1">
                        <a:lumMod val="75000"/>
                      </a:schemeClr>
                    </a:solidFill>
                  </a:tcPr>
                </a:tc>
                <a:extLst>
                  <a:ext uri="{0D108BD9-81ED-4DB2-BD59-A6C34878D82A}">
                    <a16:rowId xmlns:a16="http://schemas.microsoft.com/office/drawing/2014/main" val="10001"/>
                  </a:ext>
                </a:extLst>
              </a:tr>
              <a:tr h="216024">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000" dirty="0" smtClean="0">
                          <a:effectLst/>
                          <a:latin typeface="Arial" panose="020B0604020202020204" pitchFamily="34" charset="0"/>
                          <a:ea typeface="SimSun"/>
                          <a:cs typeface="Arial" panose="020B0604020202020204" pitchFamily="34" charset="0"/>
                        </a:rPr>
                        <a:t>“</a:t>
                      </a:r>
                      <a:r>
                        <a:rPr lang="en-US" sz="1000" dirty="0" err="1" smtClean="0">
                          <a:effectLst/>
                          <a:latin typeface="Arial" panose="020B0604020202020204" pitchFamily="34" charset="0"/>
                          <a:ea typeface="SimSun"/>
                          <a:cs typeface="Arial" panose="020B0604020202020204" pitchFamily="34" charset="0"/>
                        </a:rPr>
                        <a:t>Triviell</a:t>
                      </a:r>
                      <a:r>
                        <a:rPr lang="en-US" sz="1000" dirty="0" smtClean="0">
                          <a:effectLst/>
                          <a:latin typeface="Arial" panose="020B0604020202020204" pitchFamily="34" charset="0"/>
                          <a:ea typeface="SimSun"/>
                          <a:cs typeface="Arial" panose="020B0604020202020204" pitchFamily="34" charset="0"/>
                        </a:rPr>
                        <a:t>” </a:t>
                      </a:r>
                      <a:r>
                        <a:rPr lang="en-US" sz="1000" dirty="0" err="1" smtClean="0">
                          <a:effectLst/>
                          <a:latin typeface="Arial" panose="020B0604020202020204" pitchFamily="34" charset="0"/>
                          <a:ea typeface="SimSun"/>
                          <a:cs typeface="Arial" panose="020B0604020202020204" pitchFamily="34" charset="0"/>
                        </a:rPr>
                        <a:t>barskog</a:t>
                      </a:r>
                      <a:endParaRPr lang="en-US" sz="1000" dirty="0" smtClean="0">
                        <a:effectLst/>
                        <a:latin typeface="Arial" panose="020B0604020202020204" pitchFamily="34" charset="0"/>
                        <a:ea typeface="SimSun"/>
                        <a:cs typeface="Arial" panose="020B0604020202020204" pitchFamily="34" charset="0"/>
                      </a:endParaRPr>
                    </a:p>
                  </a:txBody>
                  <a:tcPr marL="61782" marR="61782" marT="0" marB="0" anchor="b">
                    <a:lnL>
                      <a:noFill/>
                    </a:lnL>
                    <a:lnR>
                      <a:noFill/>
                    </a:lnR>
                    <a:lnT>
                      <a:noFill/>
                    </a:lnT>
                    <a:lnB>
                      <a:noFill/>
                    </a:lnB>
                    <a:solidFill>
                      <a:schemeClr val="bg1">
                        <a:lumMod val="75000"/>
                      </a:schemeClr>
                    </a:solidFill>
                  </a:tcPr>
                </a:tc>
                <a:extLst>
                  <a:ext uri="{0D108BD9-81ED-4DB2-BD59-A6C34878D82A}">
                    <a16:rowId xmlns:a16="http://schemas.microsoft.com/office/drawing/2014/main" val="10002"/>
                  </a:ext>
                </a:extLst>
              </a:tr>
              <a:tr h="216024">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000" dirty="0" smtClean="0">
                          <a:effectLst/>
                          <a:latin typeface="Arial" panose="020B0604020202020204" pitchFamily="34" charset="0"/>
                          <a:ea typeface="SimSun"/>
                          <a:cs typeface="Arial" panose="020B0604020202020204" pitchFamily="34" charset="0"/>
                        </a:rPr>
                        <a:t>Rik </a:t>
                      </a:r>
                      <a:r>
                        <a:rPr lang="en-US" sz="1000" dirty="0" err="1" smtClean="0">
                          <a:effectLst/>
                          <a:latin typeface="Arial" panose="020B0604020202020204" pitchFamily="34" charset="0"/>
                          <a:ea typeface="SimSun"/>
                          <a:cs typeface="Arial" panose="020B0604020202020204" pitchFamily="34" charset="0"/>
                        </a:rPr>
                        <a:t>løvskog</a:t>
                      </a:r>
                      <a:endParaRPr lang="en-US" sz="1000" dirty="0" smtClean="0">
                        <a:effectLst/>
                        <a:latin typeface="Arial" panose="020B0604020202020204" pitchFamily="34" charset="0"/>
                        <a:ea typeface="SimSun"/>
                        <a:cs typeface="Arial" panose="020B0604020202020204" pitchFamily="34" charset="0"/>
                      </a:endParaRPr>
                    </a:p>
                  </a:txBody>
                  <a:tcPr marL="61782" marR="61782" marT="0" marB="0" anchor="b">
                    <a:lnL>
                      <a:noFill/>
                    </a:lnL>
                    <a:lnR>
                      <a:noFill/>
                    </a:lnR>
                    <a:lnT>
                      <a:noFill/>
                    </a:lnT>
                    <a:lnB>
                      <a:noFill/>
                    </a:lnB>
                    <a:solidFill>
                      <a:schemeClr val="bg1">
                        <a:lumMod val="75000"/>
                      </a:schemeClr>
                    </a:solidFill>
                  </a:tcPr>
                </a:tc>
                <a:extLst>
                  <a:ext uri="{0D108BD9-81ED-4DB2-BD59-A6C34878D82A}">
                    <a16:rowId xmlns:a16="http://schemas.microsoft.com/office/drawing/2014/main" val="10003"/>
                  </a:ext>
                </a:extLst>
              </a:tr>
              <a:tr h="216024">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nb-NO" sz="1000" dirty="0" smtClean="0">
                          <a:solidFill>
                            <a:srgbClr val="000000"/>
                          </a:solidFill>
                          <a:effectLst/>
                          <a:latin typeface="Arial" panose="020B0604020202020204" pitchFamily="34" charset="0"/>
                          <a:ea typeface="Times New Roman"/>
                          <a:cs typeface="Arial" panose="020B0604020202020204" pitchFamily="34" charset="0"/>
                        </a:rPr>
                        <a:t>Elvedelta</a:t>
                      </a:r>
                    </a:p>
                  </a:txBody>
                  <a:tcPr marL="61782" marR="61782" marT="0" marB="0" anchor="b">
                    <a:lnL>
                      <a:noFill/>
                    </a:lnL>
                    <a:lnR>
                      <a:noFill/>
                    </a:lnR>
                    <a:lnT>
                      <a:noFill/>
                    </a:lnT>
                    <a:lnB>
                      <a:noFill/>
                    </a:lnB>
                    <a:solidFill>
                      <a:schemeClr val="bg1">
                        <a:lumMod val="75000"/>
                      </a:schemeClr>
                    </a:solidFill>
                  </a:tcPr>
                </a:tc>
                <a:extLst>
                  <a:ext uri="{0D108BD9-81ED-4DB2-BD59-A6C34878D82A}">
                    <a16:rowId xmlns:a16="http://schemas.microsoft.com/office/drawing/2014/main" val="10004"/>
                  </a:ext>
                </a:extLst>
              </a:tr>
              <a:tr h="216024">
                <a:tc>
                  <a:txBody>
                    <a:bodyPr/>
                    <a:lstStyle/>
                    <a:p>
                      <a:pPr>
                        <a:lnSpc>
                          <a:spcPct val="115000"/>
                        </a:lnSpc>
                        <a:spcAft>
                          <a:spcPts val="0"/>
                        </a:spcAft>
                      </a:pPr>
                      <a:r>
                        <a:rPr lang="en-US" sz="1000" dirty="0" smtClean="0">
                          <a:effectLst/>
                          <a:latin typeface="Arial" panose="020B0604020202020204" pitchFamily="34" charset="0"/>
                          <a:ea typeface="SimSun"/>
                          <a:cs typeface="Arial" panose="020B0604020202020204" pitchFamily="34" charset="0"/>
                        </a:rPr>
                        <a:t>“</a:t>
                      </a:r>
                      <a:r>
                        <a:rPr lang="en-US" sz="1000" dirty="0" err="1" smtClean="0">
                          <a:effectLst/>
                          <a:latin typeface="Arial" panose="020B0604020202020204" pitchFamily="34" charset="0"/>
                          <a:ea typeface="SimSun"/>
                          <a:cs typeface="Arial" panose="020B0604020202020204" pitchFamily="34" charset="0"/>
                        </a:rPr>
                        <a:t>Triviell</a:t>
                      </a:r>
                      <a:r>
                        <a:rPr lang="en-US" sz="1000" dirty="0" smtClean="0">
                          <a:effectLst/>
                          <a:latin typeface="Arial" panose="020B0604020202020204" pitchFamily="34" charset="0"/>
                          <a:ea typeface="SimSun"/>
                          <a:cs typeface="Arial" panose="020B0604020202020204" pitchFamily="34" charset="0"/>
                        </a:rPr>
                        <a:t>”</a:t>
                      </a:r>
                      <a:r>
                        <a:rPr lang="en-US" sz="1000" baseline="0" dirty="0" smtClean="0">
                          <a:effectLst/>
                          <a:latin typeface="Arial" panose="020B0604020202020204" pitchFamily="34" charset="0"/>
                          <a:ea typeface="SimSun"/>
                          <a:cs typeface="Arial" panose="020B0604020202020204" pitchFamily="34" charset="0"/>
                        </a:rPr>
                        <a:t> </a:t>
                      </a:r>
                      <a:r>
                        <a:rPr lang="nb-NO" sz="1000" dirty="0" smtClean="0">
                          <a:solidFill>
                            <a:srgbClr val="000000"/>
                          </a:solidFill>
                          <a:effectLst/>
                          <a:latin typeface="Arial" panose="020B0604020202020204" pitchFamily="34" charset="0"/>
                          <a:ea typeface="Times New Roman"/>
                          <a:cs typeface="Arial" panose="020B0604020202020204" pitchFamily="34" charset="0"/>
                        </a:rPr>
                        <a:t>myr</a:t>
                      </a:r>
                      <a:endParaRPr lang="en-US" sz="1000" dirty="0">
                        <a:effectLst/>
                        <a:latin typeface="Arial" panose="020B0604020202020204" pitchFamily="34" charset="0"/>
                        <a:ea typeface="SimSun"/>
                        <a:cs typeface="Arial" panose="020B0604020202020204" pitchFamily="34" charset="0"/>
                      </a:endParaRPr>
                    </a:p>
                  </a:txBody>
                  <a:tcPr marL="61782" marR="61782" marT="0" marB="0" anchor="b">
                    <a:lnL>
                      <a:noFill/>
                    </a:lnL>
                    <a:lnR>
                      <a:noFill/>
                    </a:lnR>
                    <a:lnT>
                      <a:noFill/>
                    </a:lnT>
                    <a:lnB>
                      <a:noFill/>
                    </a:lnB>
                    <a:solidFill>
                      <a:schemeClr val="bg1">
                        <a:lumMod val="75000"/>
                      </a:schemeClr>
                    </a:solidFill>
                  </a:tcPr>
                </a:tc>
                <a:extLst>
                  <a:ext uri="{0D108BD9-81ED-4DB2-BD59-A6C34878D82A}">
                    <a16:rowId xmlns:a16="http://schemas.microsoft.com/office/drawing/2014/main" val="10005"/>
                  </a:ext>
                </a:extLst>
              </a:tr>
              <a:tr h="216024">
                <a:tc>
                  <a:txBody>
                    <a:bodyPr/>
                    <a:lstStyle/>
                    <a:p>
                      <a:pPr>
                        <a:lnSpc>
                          <a:spcPct val="115000"/>
                        </a:lnSpc>
                        <a:spcAft>
                          <a:spcPts val="0"/>
                        </a:spcAft>
                      </a:pPr>
                      <a:r>
                        <a:rPr lang="en-US" sz="1000" dirty="0" err="1" smtClean="0">
                          <a:effectLst/>
                          <a:latin typeface="Arial" panose="020B0604020202020204" pitchFamily="34" charset="0"/>
                          <a:ea typeface="SimSun"/>
                          <a:cs typeface="Arial" panose="020B0604020202020204" pitchFamily="34" charset="0"/>
                        </a:rPr>
                        <a:t>Blokkmark</a:t>
                      </a:r>
                      <a:endParaRPr lang="en-US" sz="1000" dirty="0">
                        <a:effectLst/>
                        <a:latin typeface="Arial" panose="020B0604020202020204" pitchFamily="34" charset="0"/>
                        <a:ea typeface="SimSun"/>
                        <a:cs typeface="Arial" panose="020B0604020202020204" pitchFamily="34" charset="0"/>
                      </a:endParaRPr>
                    </a:p>
                  </a:txBody>
                  <a:tcPr marL="61782" marR="61782" marT="0" marB="0" anchor="b">
                    <a:lnL>
                      <a:noFill/>
                    </a:lnL>
                    <a:lnR>
                      <a:noFill/>
                    </a:lnR>
                    <a:lnT>
                      <a:noFill/>
                    </a:lnT>
                    <a:lnB>
                      <a:noFill/>
                    </a:lnB>
                    <a:solidFill>
                      <a:schemeClr val="bg1">
                        <a:lumMod val="75000"/>
                      </a:schemeClr>
                    </a:solidFill>
                  </a:tcPr>
                </a:tc>
                <a:extLst>
                  <a:ext uri="{0D108BD9-81ED-4DB2-BD59-A6C34878D82A}">
                    <a16:rowId xmlns:a16="http://schemas.microsoft.com/office/drawing/2014/main" val="10006"/>
                  </a:ext>
                </a:extLst>
              </a:tr>
              <a:tr h="216024">
                <a:tc>
                  <a:txBody>
                    <a:bodyPr/>
                    <a:lstStyle/>
                    <a:p>
                      <a:pPr>
                        <a:lnSpc>
                          <a:spcPct val="115000"/>
                        </a:lnSpc>
                        <a:spcAft>
                          <a:spcPts val="0"/>
                        </a:spcAft>
                      </a:pPr>
                      <a:r>
                        <a:rPr lang="en-US" sz="1000" dirty="0" err="1" smtClean="0">
                          <a:effectLst/>
                          <a:latin typeface="Arial" panose="020B0604020202020204" pitchFamily="34" charset="0"/>
                          <a:ea typeface="SimSun"/>
                          <a:cs typeface="Arial" panose="020B0604020202020204" pitchFamily="34" charset="0"/>
                        </a:rPr>
                        <a:t>Rabbe-leside-snøleie</a:t>
                      </a:r>
                      <a:endParaRPr lang="en-US" sz="1000" dirty="0">
                        <a:effectLst/>
                        <a:latin typeface="Arial" panose="020B0604020202020204" pitchFamily="34" charset="0"/>
                        <a:ea typeface="SimSun"/>
                        <a:cs typeface="Arial" panose="020B0604020202020204" pitchFamily="34" charset="0"/>
                      </a:endParaRPr>
                    </a:p>
                  </a:txBody>
                  <a:tcPr marL="61782" marR="61782" marT="0" marB="0" anchor="b">
                    <a:lnL>
                      <a:noFill/>
                    </a:lnL>
                    <a:lnR>
                      <a:noFill/>
                    </a:lnR>
                    <a:lnT>
                      <a:noFill/>
                    </a:lnT>
                    <a:lnB>
                      <a:noFill/>
                    </a:lnB>
                    <a:solidFill>
                      <a:schemeClr val="bg1">
                        <a:lumMod val="75000"/>
                      </a:schemeClr>
                    </a:solidFill>
                  </a:tcPr>
                </a:tc>
                <a:extLst>
                  <a:ext uri="{0D108BD9-81ED-4DB2-BD59-A6C34878D82A}">
                    <a16:rowId xmlns:a16="http://schemas.microsoft.com/office/drawing/2014/main" val="10007"/>
                  </a:ext>
                </a:extLst>
              </a:tr>
              <a:tr h="216024">
                <a:tc>
                  <a:txBody>
                    <a:bodyPr/>
                    <a:lstStyle/>
                    <a:p>
                      <a:pPr>
                        <a:lnSpc>
                          <a:spcPct val="115000"/>
                        </a:lnSpc>
                        <a:spcAft>
                          <a:spcPts val="0"/>
                        </a:spcAft>
                      </a:pPr>
                      <a:r>
                        <a:rPr lang="en-US" sz="1000" dirty="0" err="1" smtClean="0">
                          <a:effectLst/>
                          <a:latin typeface="Arial" panose="020B0604020202020204" pitchFamily="34" charset="0"/>
                          <a:ea typeface="SimSun"/>
                          <a:cs typeface="Arial" panose="020B0604020202020204" pitchFamily="34" charset="0"/>
                        </a:rPr>
                        <a:t>Seterregion-kulturlandskap</a:t>
                      </a:r>
                      <a:endParaRPr lang="en-US" sz="1000" dirty="0">
                        <a:effectLst/>
                        <a:latin typeface="Arial" panose="020B0604020202020204" pitchFamily="34" charset="0"/>
                        <a:ea typeface="SimSun"/>
                        <a:cs typeface="Arial" panose="020B0604020202020204" pitchFamily="34" charset="0"/>
                      </a:endParaRPr>
                    </a:p>
                  </a:txBody>
                  <a:tcPr marL="61782" marR="61782" marT="0" marB="0" anchor="b">
                    <a:lnL>
                      <a:noFill/>
                    </a:lnL>
                    <a:lnR>
                      <a:noFill/>
                    </a:lnR>
                    <a:lnT>
                      <a:noFill/>
                    </a:lnT>
                    <a:lnB>
                      <a:noFill/>
                    </a:lnB>
                    <a:solidFill>
                      <a:schemeClr val="bg1">
                        <a:lumMod val="75000"/>
                      </a:schemeClr>
                    </a:solidFill>
                  </a:tcPr>
                </a:tc>
                <a:extLst>
                  <a:ext uri="{0D108BD9-81ED-4DB2-BD59-A6C34878D82A}">
                    <a16:rowId xmlns:a16="http://schemas.microsoft.com/office/drawing/2014/main" val="10008"/>
                  </a:ext>
                </a:extLst>
              </a:tr>
            </a:tbl>
          </a:graphicData>
        </a:graphic>
      </p:graphicFrame>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6668" y="0"/>
            <a:ext cx="3573780" cy="6858000"/>
          </a:xfrm>
          <a:prstGeom prst="rect">
            <a:avLst/>
          </a:prstGeom>
        </p:spPr>
      </p:pic>
      <p:sp>
        <p:nvSpPr>
          <p:cNvPr id="6" name="Rectangle 5"/>
          <p:cNvSpPr/>
          <p:nvPr/>
        </p:nvSpPr>
        <p:spPr>
          <a:xfrm>
            <a:off x="2286000" y="1556792"/>
            <a:ext cx="3078088" cy="3939540"/>
          </a:xfrm>
          <a:prstGeom prst="rect">
            <a:avLst/>
          </a:prstGeom>
        </p:spPr>
        <p:txBody>
          <a:bodyPr wrap="square">
            <a:spAutoFit/>
          </a:bodyPr>
          <a:lstStyle/>
          <a:p>
            <a:r>
              <a:rPr lang="nb-NO" sz="1000" dirty="0" err="1" smtClean="0">
                <a:latin typeface="Arial Black" panose="020B0A04020102020204" pitchFamily="34" charset="0"/>
                <a:cs typeface="Arial" panose="020B0604020202020204" pitchFamily="34" charset="0"/>
              </a:rPr>
              <a:t>Rotlia</a:t>
            </a:r>
            <a:r>
              <a:rPr lang="nb-NO" sz="1000" dirty="0" smtClean="0">
                <a:latin typeface="Arial Black" panose="020B0A04020102020204" pitchFamily="34" charset="0"/>
                <a:cs typeface="Arial" panose="020B0604020202020204" pitchFamily="34" charset="0"/>
              </a:rPr>
              <a:t> naturreservat </a:t>
            </a:r>
            <a:r>
              <a:rPr lang="nb-NO" sz="1000" dirty="0" smtClean="0">
                <a:latin typeface="Arial" panose="020B0604020202020204" pitchFamily="34" charset="0"/>
                <a:cs typeface="Arial" panose="020B0604020202020204" pitchFamily="34" charset="0"/>
              </a:rPr>
              <a:t>(Fra Naturbase)</a:t>
            </a:r>
          </a:p>
          <a:p>
            <a:r>
              <a:rPr lang="nb-NO" sz="1000" u="sng" dirty="0" smtClean="0">
                <a:latin typeface="Arial" panose="020B0604020202020204" pitchFamily="34" charset="0"/>
                <a:cs typeface="Arial" panose="020B0604020202020204" pitchFamily="34" charset="0"/>
              </a:rPr>
              <a:t>Generelt: </a:t>
            </a:r>
            <a:r>
              <a:rPr lang="nb-NO" sz="1000" dirty="0" smtClean="0">
                <a:latin typeface="Arial" panose="020B0604020202020204" pitchFamily="34" charset="0"/>
                <a:cs typeface="Arial" panose="020B0604020202020204" pitchFamily="34" charset="0"/>
              </a:rPr>
              <a:t>Formålet </a:t>
            </a:r>
            <a:r>
              <a:rPr lang="nb-NO" sz="1000" dirty="0">
                <a:latin typeface="Arial" panose="020B0604020202020204" pitchFamily="34" charset="0"/>
                <a:cs typeface="Arial" panose="020B0604020202020204" pitchFamily="34" charset="0"/>
              </a:rPr>
              <a:t>er å bevare for fremtiden en karakteristisk edellauvskog i det indre Østlandsområde. Edelløvskogreservatet har bestand av ask, lønn, lind og hassel, for uten en rekke varmekrevende busker og en artsrik bunnflora. Den er en av de mest representative edelløvskogene på Østlandet, og den mest betydningsfulle og floristisk rikeste ved Mjøsa. Pr. 1971 var 226 plantearter påvist. Området ligger på grunnfjell, og </a:t>
            </a:r>
            <a:r>
              <a:rPr lang="nb-NO" sz="1000" dirty="0" err="1">
                <a:latin typeface="Arial" panose="020B0604020202020204" pitchFamily="34" charset="0"/>
                <a:cs typeface="Arial" panose="020B0604020202020204" pitchFamily="34" charset="0"/>
              </a:rPr>
              <a:t>rikheten</a:t>
            </a:r>
            <a:r>
              <a:rPr lang="nb-NO" sz="1000" dirty="0">
                <a:latin typeface="Arial" panose="020B0604020202020204" pitchFamily="34" charset="0"/>
                <a:cs typeface="Arial" panose="020B0604020202020204" pitchFamily="34" charset="0"/>
              </a:rPr>
              <a:t> skyldes et dekke med næringsrik leire av morene- eller </a:t>
            </a:r>
            <a:r>
              <a:rPr lang="nb-NO" sz="1000" dirty="0" err="1">
                <a:latin typeface="Arial" panose="020B0604020202020204" pitchFamily="34" charset="0"/>
                <a:cs typeface="Arial" panose="020B0604020202020204" pitchFamily="34" charset="0"/>
              </a:rPr>
              <a:t>interglacial</a:t>
            </a:r>
            <a:r>
              <a:rPr lang="nb-NO" sz="1000" dirty="0">
                <a:latin typeface="Arial" panose="020B0604020202020204" pitchFamily="34" charset="0"/>
                <a:cs typeface="Arial" panose="020B0604020202020204" pitchFamily="34" charset="0"/>
              </a:rPr>
              <a:t> opprinnelse. Høyden over havet er ca. 120-170 m. Fuglefaunaen er mangelfullt undersøkt, men synes å inneholde mange av de fåtallige artene for regionen. </a:t>
            </a:r>
            <a:r>
              <a:rPr lang="nb-NO" sz="1000" dirty="0" err="1">
                <a:latin typeface="Arial" panose="020B0604020202020204" pitchFamily="34" charset="0"/>
                <a:cs typeface="Arial" panose="020B0604020202020204" pitchFamily="34" charset="0"/>
              </a:rPr>
              <a:t>Nøttekråke</a:t>
            </a:r>
            <a:r>
              <a:rPr lang="nb-NO" sz="1000" dirty="0">
                <a:latin typeface="Arial" panose="020B0604020202020204" pitchFamily="34" charset="0"/>
                <a:cs typeface="Arial" panose="020B0604020202020204" pitchFamily="34" charset="0"/>
              </a:rPr>
              <a:t> og spettmeis sees jevnlig og hvitryggspett er observert. Om våren og forsommeren setter rikdommen av sangere sitt preg på området</a:t>
            </a:r>
            <a:r>
              <a:rPr lang="nb-NO" sz="1000" dirty="0" smtClean="0">
                <a:latin typeface="Arial" panose="020B0604020202020204" pitchFamily="34" charset="0"/>
                <a:cs typeface="Arial" panose="020B0604020202020204" pitchFamily="34" charset="0"/>
              </a:rPr>
              <a:t>.</a:t>
            </a:r>
          </a:p>
          <a:p>
            <a:r>
              <a:rPr lang="nb-NO" sz="1000" u="sng" dirty="0" smtClean="0">
                <a:latin typeface="Arial" panose="020B0604020202020204" pitchFamily="34" charset="0"/>
                <a:cs typeface="Arial" panose="020B0604020202020204" pitchFamily="34" charset="0"/>
              </a:rPr>
              <a:t>Verneformål</a:t>
            </a:r>
            <a:r>
              <a:rPr lang="nb-NO" sz="1000" dirty="0" smtClean="0">
                <a:latin typeface="Arial" panose="020B0604020202020204" pitchFamily="34" charset="0"/>
                <a:cs typeface="Arial" panose="020B0604020202020204" pitchFamily="34" charset="0"/>
              </a:rPr>
              <a:t>: Bevare </a:t>
            </a:r>
            <a:r>
              <a:rPr lang="nb-NO" sz="1000" dirty="0">
                <a:latin typeface="Arial" panose="020B0604020202020204" pitchFamily="34" charset="0"/>
                <a:cs typeface="Arial" panose="020B0604020202020204" pitchFamily="34" charset="0"/>
              </a:rPr>
              <a:t>en karakteristisk edellauvskog</a:t>
            </a:r>
            <a:r>
              <a:rPr lang="nb-NO" sz="1000" dirty="0" smtClean="0">
                <a:latin typeface="Arial" panose="020B0604020202020204" pitchFamily="34" charset="0"/>
                <a:cs typeface="Arial" panose="020B0604020202020204" pitchFamily="34" charset="0"/>
              </a:rPr>
              <a:t>.</a:t>
            </a:r>
          </a:p>
          <a:p>
            <a:r>
              <a:rPr lang="nb-NO" sz="1000" u="sng" dirty="0" smtClean="0">
                <a:latin typeface="Arial" panose="020B0604020202020204" pitchFamily="34" charset="0"/>
                <a:cs typeface="Arial" panose="020B0604020202020204" pitchFamily="34" charset="0"/>
              </a:rPr>
              <a:t>Naturfaglig kvalitet</a:t>
            </a:r>
            <a:r>
              <a:rPr lang="nb-NO" sz="1000" dirty="0" smtClean="0">
                <a:latin typeface="Arial" panose="020B0604020202020204" pitchFamily="34" charset="0"/>
                <a:cs typeface="Arial" panose="020B0604020202020204" pitchFamily="34" charset="0"/>
              </a:rPr>
              <a:t>: Edelløvskog/rike løvskoger</a:t>
            </a:r>
          </a:p>
          <a:p>
            <a:r>
              <a:rPr lang="nb-NO" sz="1000" u="sng" dirty="0" smtClean="0">
                <a:latin typeface="Arial" panose="020B0604020202020204" pitchFamily="34" charset="0"/>
                <a:cs typeface="Arial" panose="020B0604020202020204" pitchFamily="34" charset="0"/>
              </a:rPr>
              <a:t>Påvirkning: </a:t>
            </a:r>
            <a:r>
              <a:rPr lang="nb-NO" sz="1000" dirty="0" smtClean="0">
                <a:latin typeface="Arial" panose="020B0604020202020204" pitchFamily="34" charset="0"/>
                <a:cs typeface="Arial" panose="020B0604020202020204" pitchFamily="34" charset="0"/>
              </a:rPr>
              <a:t>Slitasje </a:t>
            </a:r>
            <a:r>
              <a:rPr lang="nb-NO" sz="1000" dirty="0">
                <a:latin typeface="Arial" panose="020B0604020202020204" pitchFamily="34" charset="0"/>
                <a:cs typeface="Arial" panose="020B0604020202020204" pitchFamily="34" charset="0"/>
              </a:rPr>
              <a:t>fra ferdsel, gjengroing av gran, gjengroing av </a:t>
            </a:r>
            <a:r>
              <a:rPr lang="nb-NO" sz="1000" dirty="0" smtClean="0">
                <a:latin typeface="Arial" panose="020B0604020202020204" pitchFamily="34" charset="0"/>
                <a:cs typeface="Arial" panose="020B0604020202020204" pitchFamily="34" charset="0"/>
              </a:rPr>
              <a:t>eng</a:t>
            </a:r>
          </a:p>
          <a:p>
            <a:r>
              <a:rPr lang="nb-NO" sz="1000" u="sng" dirty="0" smtClean="0">
                <a:latin typeface="Arial" panose="020B0604020202020204" pitchFamily="34" charset="0"/>
                <a:cs typeface="Arial" panose="020B0604020202020204" pitchFamily="34" charset="0"/>
              </a:rPr>
              <a:t>Tiltak: </a:t>
            </a:r>
            <a:r>
              <a:rPr lang="nb-NO" sz="1000" dirty="0" smtClean="0">
                <a:latin typeface="Arial" panose="020B0604020202020204" pitchFamily="34" charset="0"/>
                <a:cs typeface="Arial" panose="020B0604020202020204" pitchFamily="34" charset="0"/>
              </a:rPr>
              <a:t>Merke </a:t>
            </a:r>
            <a:r>
              <a:rPr lang="nb-NO" sz="1000" dirty="0">
                <a:latin typeface="Arial" panose="020B0604020202020204" pitchFamily="34" charset="0"/>
                <a:cs typeface="Arial" panose="020B0604020202020204" pitchFamily="34" charset="0"/>
              </a:rPr>
              <a:t>stier, redusere plantet gran</a:t>
            </a:r>
          </a:p>
        </p:txBody>
      </p:sp>
      <p:sp>
        <p:nvSpPr>
          <p:cNvPr id="7" name="TextBox 6"/>
          <p:cNvSpPr txBox="1"/>
          <p:nvPr/>
        </p:nvSpPr>
        <p:spPr>
          <a:xfrm>
            <a:off x="7524328" y="4488770"/>
            <a:ext cx="1152128" cy="400110"/>
          </a:xfrm>
          <a:prstGeom prst="rect">
            <a:avLst/>
          </a:prstGeom>
          <a:noFill/>
        </p:spPr>
        <p:txBody>
          <a:bodyPr wrap="square" rtlCol="0">
            <a:spAutoFit/>
          </a:bodyPr>
          <a:lstStyle/>
          <a:p>
            <a:r>
              <a:rPr lang="nb-NO" sz="1000" dirty="0" err="1">
                <a:latin typeface="Arial Black" panose="020B0A04020102020204" pitchFamily="34" charset="0"/>
                <a:cs typeface="Arial" panose="020B0604020202020204" pitchFamily="34" charset="0"/>
              </a:rPr>
              <a:t>Rotlia</a:t>
            </a:r>
            <a:r>
              <a:rPr lang="nb-NO" sz="1000" dirty="0">
                <a:latin typeface="Arial Black" panose="020B0A04020102020204" pitchFamily="34" charset="0"/>
                <a:cs typeface="Arial" panose="020B0604020202020204" pitchFamily="34" charset="0"/>
              </a:rPr>
              <a:t> </a:t>
            </a:r>
            <a:endParaRPr lang="nb-NO" sz="1000" dirty="0" smtClean="0">
              <a:latin typeface="Arial Black" panose="020B0A04020102020204" pitchFamily="34" charset="0"/>
              <a:cs typeface="Arial" panose="020B0604020202020204" pitchFamily="34" charset="0"/>
            </a:endParaRPr>
          </a:p>
          <a:p>
            <a:r>
              <a:rPr lang="nb-NO" sz="1000" dirty="0" smtClean="0">
                <a:latin typeface="Arial Black" panose="020B0A04020102020204" pitchFamily="34" charset="0"/>
                <a:cs typeface="Arial" panose="020B0604020202020204" pitchFamily="34" charset="0"/>
              </a:rPr>
              <a:t>naturreservat</a:t>
            </a:r>
            <a:endParaRPr lang="nb-NO" sz="1000" dirty="0"/>
          </a:p>
        </p:txBody>
      </p:sp>
    </p:spTree>
    <p:extLst>
      <p:ext uri="{BB962C8B-B14F-4D97-AF65-F5344CB8AC3E}">
        <p14:creationId xmlns:p14="http://schemas.microsoft.com/office/powerpoint/2010/main" val="114481018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89759" y="7590"/>
            <a:ext cx="5181625" cy="6908833"/>
          </a:xfrm>
          <a:prstGeom prst="rect">
            <a:avLst/>
          </a:prstGeom>
        </p:spPr>
      </p:pic>
      <p:sp>
        <p:nvSpPr>
          <p:cNvPr id="2" name="Rektangel 1"/>
          <p:cNvSpPr/>
          <p:nvPr/>
        </p:nvSpPr>
        <p:spPr>
          <a:xfrm>
            <a:off x="0" y="0"/>
            <a:ext cx="1025281" cy="523220"/>
          </a:xfrm>
          <a:prstGeom prst="rect">
            <a:avLst/>
          </a:prstGeom>
        </p:spPr>
        <p:txBody>
          <a:bodyPr wrap="none">
            <a:spAutoFit/>
          </a:bodyPr>
          <a:lstStyle/>
          <a:p>
            <a:r>
              <a:rPr lang="nb-NO" sz="2800" i="1" dirty="0" err="1" smtClean="0">
                <a:solidFill>
                  <a:schemeClr val="bg1"/>
                </a:solidFill>
              </a:rPr>
              <a:t>Rotlia</a:t>
            </a:r>
            <a:endParaRPr lang="nb-NO" sz="2800" i="1" dirty="0">
              <a:solidFill>
                <a:schemeClr val="bg1"/>
              </a:solidFill>
            </a:endParaRPr>
          </a:p>
        </p:txBody>
      </p:sp>
      <p:pic>
        <p:nvPicPr>
          <p:cNvPr id="3" name="Bild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4355976" cy="3266982"/>
          </a:xfrm>
          <a:prstGeom prst="rect">
            <a:avLst/>
          </a:prstGeom>
        </p:spPr>
      </p:pic>
      <p:pic>
        <p:nvPicPr>
          <p:cNvPr id="6" name="Bild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4248" y="3679302"/>
            <a:ext cx="2097137" cy="2796183"/>
          </a:xfrm>
          <a:prstGeom prst="rect">
            <a:avLst/>
          </a:prstGeom>
        </p:spPr>
      </p:pic>
      <p:pic>
        <p:nvPicPr>
          <p:cNvPr id="7" name="Bild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3266982"/>
            <a:ext cx="4827767" cy="3620825"/>
          </a:xfrm>
          <a:prstGeom prst="rect">
            <a:avLst/>
          </a:prstGeom>
        </p:spPr>
      </p:pic>
    </p:spTree>
    <p:extLst>
      <p:ext uri="{BB962C8B-B14F-4D97-AF65-F5344CB8AC3E}">
        <p14:creationId xmlns:p14="http://schemas.microsoft.com/office/powerpoint/2010/main" val="319316400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3969" y="2996952"/>
            <a:ext cx="5130030" cy="3847522"/>
          </a:xfrm>
          <a:prstGeom prst="rect">
            <a:avLst/>
          </a:prstGeom>
        </p:spPr>
      </p:pic>
      <p:pic>
        <p:nvPicPr>
          <p:cNvPr id="2" name="Bild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57" y="5341"/>
            <a:ext cx="5484948" cy="3861403"/>
          </a:xfrm>
          <a:prstGeom prst="rect">
            <a:avLst/>
          </a:prstGeom>
        </p:spPr>
      </p:pic>
      <p:sp>
        <p:nvSpPr>
          <p:cNvPr id="4" name="TekstSylinder 3"/>
          <p:cNvSpPr txBox="1"/>
          <p:nvPr/>
        </p:nvSpPr>
        <p:spPr>
          <a:xfrm>
            <a:off x="154551" y="332998"/>
            <a:ext cx="1854995" cy="523220"/>
          </a:xfrm>
          <a:prstGeom prst="rect">
            <a:avLst/>
          </a:prstGeom>
          <a:noFill/>
        </p:spPr>
        <p:txBody>
          <a:bodyPr wrap="none" rtlCol="0">
            <a:spAutoFit/>
          </a:bodyPr>
          <a:lstStyle/>
          <a:p>
            <a:r>
              <a:rPr lang="nb-NO" sz="2800" i="1" dirty="0" smtClean="0">
                <a:solidFill>
                  <a:schemeClr val="bg1"/>
                </a:solidFill>
              </a:rPr>
              <a:t>Grimsdalen</a:t>
            </a:r>
            <a:endParaRPr lang="nb-NO" sz="2800" i="1" dirty="0">
              <a:solidFill>
                <a:schemeClr val="bg1"/>
              </a:solidFill>
            </a:endParaRPr>
          </a:p>
        </p:txBody>
      </p:sp>
      <p:pic>
        <p:nvPicPr>
          <p:cNvPr id="5" name="Bild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156" y="3864890"/>
            <a:ext cx="3972780" cy="2979584"/>
          </a:xfrm>
          <a:prstGeom prst="rect">
            <a:avLst/>
          </a:prstGeom>
        </p:spPr>
      </p:pic>
    </p:spTree>
    <p:extLst>
      <p:ext uri="{BB962C8B-B14F-4D97-AF65-F5344CB8AC3E}">
        <p14:creationId xmlns:p14="http://schemas.microsoft.com/office/powerpoint/2010/main" val="362433073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770984" cy="1143000"/>
          </a:xfrm>
        </p:spPr>
        <p:txBody>
          <a:bodyPr>
            <a:normAutofit/>
          </a:bodyPr>
          <a:lstStyle/>
          <a:p>
            <a:pPr algn="l"/>
            <a:r>
              <a:rPr lang="en-US" sz="1800" b="1" dirty="0"/>
              <a:t>DAG </a:t>
            </a:r>
            <a:r>
              <a:rPr lang="en-US" sz="1800" b="1" dirty="0" smtClean="0"/>
              <a:t>2. </a:t>
            </a:r>
            <a:r>
              <a:rPr lang="en-US" sz="1800" b="1" dirty="0" err="1"/>
              <a:t>Tirsdag</a:t>
            </a:r>
            <a:r>
              <a:rPr lang="en-US" sz="1800" b="1" dirty="0"/>
              <a:t> </a:t>
            </a:r>
            <a:r>
              <a:rPr lang="en-US" sz="1800" b="1" dirty="0" smtClean="0"/>
              <a:t>23. </a:t>
            </a:r>
            <a:r>
              <a:rPr lang="en-US" sz="1800" b="1" dirty="0" err="1" smtClean="0"/>
              <a:t>juni</a:t>
            </a:r>
            <a:r>
              <a:rPr lang="en-US" sz="1800" dirty="0" smtClean="0"/>
              <a:t>: Grimsbu </a:t>
            </a:r>
            <a:r>
              <a:rPr lang="en-US" sz="1800" dirty="0"/>
              <a:t>– </a:t>
            </a:r>
            <a:r>
              <a:rPr lang="en-US" sz="1800" dirty="0" smtClean="0"/>
              <a:t>Juvasshytta</a:t>
            </a:r>
            <a:br>
              <a:rPr lang="en-US" sz="1800" dirty="0" smtClean="0"/>
            </a:br>
            <a:r>
              <a:rPr lang="en-US" sz="1800" dirty="0" smtClean="0"/>
              <a:t/>
            </a:r>
            <a:br>
              <a:rPr lang="en-US" sz="1800" dirty="0" smtClean="0"/>
            </a:br>
            <a:r>
              <a:rPr lang="en-US" sz="1800" dirty="0" smtClean="0"/>
              <a:t>171 km </a:t>
            </a:r>
            <a:r>
              <a:rPr lang="en-US" sz="1800" dirty="0" err="1" smtClean="0"/>
              <a:t>i</a:t>
            </a:r>
            <a:r>
              <a:rPr lang="en-US" sz="1800" dirty="0" smtClean="0"/>
              <a:t> buss; 3t 24 min </a:t>
            </a:r>
            <a:r>
              <a:rPr lang="en-US" sz="1800" dirty="0" err="1" smtClean="0"/>
              <a:t>kjøretid</a:t>
            </a:r>
            <a:endParaRPr lang="en-US" sz="18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52142"/>
            <a:ext cx="9144000" cy="5305858"/>
          </a:xfrm>
          <a:prstGeom prst="rect">
            <a:avLst/>
          </a:prstGeom>
        </p:spPr>
      </p:pic>
      <p:graphicFrame>
        <p:nvGraphicFramePr>
          <p:cNvPr id="12" name="Table 11"/>
          <p:cNvGraphicFramePr>
            <a:graphicFrameLocks noGrp="1"/>
          </p:cNvGraphicFramePr>
          <p:nvPr>
            <p:extLst>
              <p:ext uri="{D42A27DB-BD31-4B8C-83A1-F6EECF244321}">
                <p14:modId xmlns:p14="http://schemas.microsoft.com/office/powerpoint/2010/main" val="2443825662"/>
              </p:ext>
            </p:extLst>
          </p:nvPr>
        </p:nvGraphicFramePr>
        <p:xfrm>
          <a:off x="1475656" y="5229200"/>
          <a:ext cx="2376264" cy="1193124"/>
        </p:xfrm>
        <a:graphic>
          <a:graphicData uri="http://schemas.openxmlformats.org/drawingml/2006/table">
            <a:tbl>
              <a:tblPr firstRow="1" firstCol="1" bandRow="1"/>
              <a:tblGrid>
                <a:gridCol w="2376264">
                  <a:extLst>
                    <a:ext uri="{9D8B030D-6E8A-4147-A177-3AD203B41FA5}">
                      <a16:colId xmlns:a16="http://schemas.microsoft.com/office/drawing/2014/main" val="20000"/>
                    </a:ext>
                  </a:extLst>
                </a:gridCol>
              </a:tblGrid>
              <a:tr h="226005">
                <a:tc>
                  <a:txBody>
                    <a:bodyPr/>
                    <a:lstStyle/>
                    <a:p>
                      <a:pPr>
                        <a:lnSpc>
                          <a:spcPct val="115000"/>
                        </a:lnSpc>
                        <a:spcAft>
                          <a:spcPts val="0"/>
                        </a:spcAft>
                      </a:pPr>
                      <a:r>
                        <a:rPr lang="en-US" sz="1000" b="1" dirty="0" err="1" smtClean="0">
                          <a:solidFill>
                            <a:srgbClr val="000000"/>
                          </a:solidFill>
                          <a:effectLst/>
                          <a:latin typeface="Arial Black" panose="020B0A04020102020204" pitchFamily="34" charset="0"/>
                          <a:ea typeface="Times New Roman"/>
                          <a:cs typeface="Times New Roman"/>
                        </a:rPr>
                        <a:t>Natur</a:t>
                      </a:r>
                      <a:r>
                        <a:rPr lang="en-US" sz="1000" b="1" baseline="0" dirty="0" smtClean="0">
                          <a:solidFill>
                            <a:srgbClr val="000000"/>
                          </a:solidFill>
                          <a:effectLst/>
                          <a:latin typeface="Arial Black" panose="020B0A04020102020204" pitchFamily="34" charset="0"/>
                          <a:ea typeface="Times New Roman"/>
                          <a:cs typeface="Times New Roman"/>
                        </a:rPr>
                        <a:t> og </a:t>
                      </a:r>
                      <a:r>
                        <a:rPr lang="en-US" sz="1000" b="1" baseline="0" dirty="0" err="1" smtClean="0">
                          <a:solidFill>
                            <a:srgbClr val="000000"/>
                          </a:solidFill>
                          <a:effectLst/>
                          <a:latin typeface="Arial Black" panose="020B0A04020102020204" pitchFamily="34" charset="0"/>
                          <a:ea typeface="Times New Roman"/>
                          <a:cs typeface="Times New Roman"/>
                        </a:rPr>
                        <a:t>landskap</a:t>
                      </a:r>
                      <a:endParaRPr lang="en-US" sz="1000" b="1" dirty="0" smtClean="0">
                        <a:solidFill>
                          <a:srgbClr val="000000"/>
                        </a:solidFill>
                        <a:effectLst/>
                        <a:latin typeface="Arial Black" panose="020B0A04020102020204" pitchFamily="34" charset="0"/>
                        <a:ea typeface="Times New Roman"/>
                        <a:cs typeface="Times New Roman"/>
                      </a:endParaRPr>
                    </a:p>
                  </a:txBody>
                  <a:tcPr marL="61782" marR="61782" marT="0" marB="0" anchor="b">
                    <a:lnL>
                      <a:noFill/>
                    </a:lnL>
                    <a:lnR>
                      <a:noFill/>
                    </a:lnR>
                    <a:lnT>
                      <a:noFill/>
                    </a:lnT>
                    <a:lnB>
                      <a:noFill/>
                    </a:lnB>
                    <a:solidFill>
                      <a:schemeClr val="bg1">
                        <a:lumMod val="75000"/>
                      </a:schemeClr>
                    </a:solidFill>
                  </a:tcPr>
                </a:tc>
                <a:extLst>
                  <a:ext uri="{0D108BD9-81ED-4DB2-BD59-A6C34878D82A}">
                    <a16:rowId xmlns:a16="http://schemas.microsoft.com/office/drawing/2014/main" val="10000"/>
                  </a:ext>
                </a:extLst>
              </a:tr>
              <a:tr h="226005">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000" dirty="0" err="1" smtClean="0">
                          <a:solidFill>
                            <a:srgbClr val="000000"/>
                          </a:solidFill>
                          <a:effectLst/>
                          <a:latin typeface="Arial"/>
                          <a:ea typeface="Times New Roman"/>
                          <a:cs typeface="Times New Roman"/>
                        </a:rPr>
                        <a:t>Glasifluviale</a:t>
                      </a:r>
                      <a:r>
                        <a:rPr lang="en-US" sz="1000" dirty="0" smtClean="0">
                          <a:solidFill>
                            <a:srgbClr val="000000"/>
                          </a:solidFill>
                          <a:effectLst/>
                          <a:latin typeface="Arial"/>
                          <a:ea typeface="Times New Roman"/>
                          <a:cs typeface="Times New Roman"/>
                        </a:rPr>
                        <a:t> </a:t>
                      </a:r>
                      <a:r>
                        <a:rPr lang="en-US" sz="1000" dirty="0" err="1" smtClean="0">
                          <a:solidFill>
                            <a:srgbClr val="000000"/>
                          </a:solidFill>
                          <a:effectLst/>
                          <a:latin typeface="Arial"/>
                          <a:ea typeface="Times New Roman"/>
                          <a:cs typeface="Times New Roman"/>
                        </a:rPr>
                        <a:t>avsetninger</a:t>
                      </a:r>
                      <a:r>
                        <a:rPr lang="en-US" sz="1000" dirty="0" smtClean="0">
                          <a:solidFill>
                            <a:srgbClr val="000000"/>
                          </a:solidFill>
                          <a:effectLst/>
                          <a:latin typeface="Arial"/>
                          <a:ea typeface="Times New Roman"/>
                          <a:cs typeface="Times New Roman"/>
                        </a:rPr>
                        <a:t>, </a:t>
                      </a:r>
                      <a:r>
                        <a:rPr lang="en-US" sz="1000" dirty="0" err="1" smtClean="0">
                          <a:solidFill>
                            <a:srgbClr val="000000"/>
                          </a:solidFill>
                          <a:effectLst/>
                          <a:latin typeface="Arial"/>
                          <a:ea typeface="Times New Roman"/>
                          <a:cs typeface="Times New Roman"/>
                        </a:rPr>
                        <a:t>rasskråning</a:t>
                      </a:r>
                      <a:endParaRPr lang="en-US" sz="1000" dirty="0" smtClean="0">
                        <a:solidFill>
                          <a:srgbClr val="000000"/>
                        </a:solidFill>
                        <a:effectLst/>
                        <a:latin typeface="Arial"/>
                        <a:ea typeface="Times New Roman"/>
                        <a:cs typeface="Times New Roman"/>
                      </a:endParaRPr>
                    </a:p>
                  </a:txBody>
                  <a:tcPr marL="61782" marR="61782" marT="0" marB="0" anchor="b">
                    <a:lnL>
                      <a:noFill/>
                    </a:lnL>
                    <a:lnR>
                      <a:noFill/>
                    </a:lnR>
                    <a:lnT>
                      <a:noFill/>
                    </a:lnT>
                    <a:lnB>
                      <a:noFill/>
                    </a:lnB>
                    <a:solidFill>
                      <a:schemeClr val="bg1">
                        <a:lumMod val="75000"/>
                      </a:schemeClr>
                    </a:solidFill>
                  </a:tcPr>
                </a:tc>
                <a:extLst>
                  <a:ext uri="{0D108BD9-81ED-4DB2-BD59-A6C34878D82A}">
                    <a16:rowId xmlns:a16="http://schemas.microsoft.com/office/drawing/2014/main" val="10001"/>
                  </a:ext>
                </a:extLst>
              </a:tr>
              <a:tr h="247038">
                <a:tc>
                  <a:txBody>
                    <a:bodyPr/>
                    <a:lstStyle/>
                    <a:p>
                      <a:pPr>
                        <a:lnSpc>
                          <a:spcPct val="115000"/>
                        </a:lnSpc>
                        <a:spcAft>
                          <a:spcPts val="0"/>
                        </a:spcAft>
                      </a:pPr>
                      <a:r>
                        <a:rPr lang="en-US" sz="1000" dirty="0" err="1" smtClean="0">
                          <a:solidFill>
                            <a:srgbClr val="000000"/>
                          </a:solidFill>
                          <a:effectLst/>
                          <a:latin typeface="Arial"/>
                          <a:ea typeface="Times New Roman"/>
                          <a:cs typeface="Times New Roman"/>
                        </a:rPr>
                        <a:t>Myr</a:t>
                      </a:r>
                      <a:r>
                        <a:rPr lang="en-US" sz="1000" dirty="0" smtClean="0">
                          <a:solidFill>
                            <a:srgbClr val="000000"/>
                          </a:solidFill>
                          <a:effectLst/>
                          <a:latin typeface="Arial"/>
                          <a:ea typeface="Times New Roman"/>
                          <a:cs typeface="Times New Roman"/>
                        </a:rPr>
                        <a:t>, </a:t>
                      </a:r>
                      <a:r>
                        <a:rPr lang="en-US" sz="1000" dirty="0" err="1" smtClean="0">
                          <a:solidFill>
                            <a:srgbClr val="000000"/>
                          </a:solidFill>
                          <a:effectLst/>
                          <a:latin typeface="Arial"/>
                          <a:ea typeface="Times New Roman"/>
                          <a:cs typeface="Times New Roman"/>
                        </a:rPr>
                        <a:t>også</a:t>
                      </a:r>
                      <a:r>
                        <a:rPr lang="en-US" sz="1000" dirty="0" smtClean="0">
                          <a:solidFill>
                            <a:srgbClr val="000000"/>
                          </a:solidFill>
                          <a:effectLst/>
                          <a:latin typeface="Arial"/>
                          <a:ea typeface="Times New Roman"/>
                          <a:cs typeface="Times New Roman"/>
                        </a:rPr>
                        <a:t> </a:t>
                      </a:r>
                      <a:r>
                        <a:rPr lang="en-US" sz="1000" dirty="0" err="1" smtClean="0">
                          <a:solidFill>
                            <a:srgbClr val="000000"/>
                          </a:solidFill>
                          <a:effectLst/>
                          <a:latin typeface="Arial"/>
                          <a:ea typeface="Times New Roman"/>
                          <a:cs typeface="Times New Roman"/>
                        </a:rPr>
                        <a:t>rik</a:t>
                      </a:r>
                      <a:r>
                        <a:rPr lang="en-US" sz="1000" dirty="0" smtClean="0">
                          <a:solidFill>
                            <a:srgbClr val="000000"/>
                          </a:solidFill>
                          <a:effectLst/>
                          <a:latin typeface="Arial"/>
                          <a:ea typeface="Times New Roman"/>
                          <a:cs typeface="Times New Roman"/>
                        </a:rPr>
                        <a:t> </a:t>
                      </a:r>
                      <a:endParaRPr lang="en-US" sz="1000" dirty="0">
                        <a:effectLst/>
                        <a:latin typeface="Calibri"/>
                        <a:ea typeface="SimSun"/>
                        <a:cs typeface="Times New Roman"/>
                      </a:endParaRPr>
                    </a:p>
                  </a:txBody>
                  <a:tcPr marL="61782" marR="61782" marT="0" marB="0" anchor="b">
                    <a:lnL>
                      <a:noFill/>
                    </a:lnL>
                    <a:lnR>
                      <a:noFill/>
                    </a:lnR>
                    <a:lnT>
                      <a:noFill/>
                    </a:lnT>
                    <a:lnB>
                      <a:noFill/>
                    </a:lnB>
                    <a:solidFill>
                      <a:schemeClr val="bg1">
                        <a:lumMod val="75000"/>
                      </a:schemeClr>
                    </a:solidFill>
                  </a:tcPr>
                </a:tc>
                <a:extLst>
                  <a:ext uri="{0D108BD9-81ED-4DB2-BD59-A6C34878D82A}">
                    <a16:rowId xmlns:a16="http://schemas.microsoft.com/office/drawing/2014/main" val="10002"/>
                  </a:ext>
                </a:extLst>
              </a:tr>
              <a:tr h="247038">
                <a:tc>
                  <a:txBody>
                    <a:bodyPr/>
                    <a:lstStyle/>
                    <a:p>
                      <a:pPr>
                        <a:lnSpc>
                          <a:spcPct val="115000"/>
                        </a:lnSpc>
                        <a:spcAft>
                          <a:spcPts val="0"/>
                        </a:spcAft>
                      </a:pPr>
                      <a:r>
                        <a:rPr lang="en-US" sz="1000" kern="1200" dirty="0" err="1" smtClean="0">
                          <a:solidFill>
                            <a:srgbClr val="000000"/>
                          </a:solidFill>
                          <a:effectLst/>
                          <a:latin typeface="Arial"/>
                          <a:ea typeface="Times New Roman"/>
                          <a:cs typeface="Times New Roman"/>
                        </a:rPr>
                        <a:t>Elveslette</a:t>
                      </a:r>
                      <a:r>
                        <a:rPr lang="en-US" sz="1000" kern="1200" dirty="0" smtClean="0">
                          <a:solidFill>
                            <a:srgbClr val="000000"/>
                          </a:solidFill>
                          <a:effectLst/>
                          <a:latin typeface="Arial"/>
                          <a:ea typeface="Times New Roman"/>
                          <a:cs typeface="Times New Roman"/>
                        </a:rPr>
                        <a:t> under </a:t>
                      </a:r>
                      <a:r>
                        <a:rPr lang="en-US" sz="1000" kern="1200" dirty="0" err="1" smtClean="0">
                          <a:solidFill>
                            <a:srgbClr val="000000"/>
                          </a:solidFill>
                          <a:effectLst/>
                          <a:latin typeface="Arial"/>
                          <a:ea typeface="Times New Roman"/>
                          <a:cs typeface="Times New Roman"/>
                        </a:rPr>
                        <a:t>oppbygging</a:t>
                      </a:r>
                      <a:r>
                        <a:rPr lang="en-US" sz="1000" kern="1200" dirty="0" smtClean="0">
                          <a:solidFill>
                            <a:srgbClr val="000000"/>
                          </a:solidFill>
                          <a:effectLst/>
                          <a:latin typeface="Arial"/>
                          <a:ea typeface="Times New Roman"/>
                          <a:cs typeface="Times New Roman"/>
                        </a:rPr>
                        <a:t>, </a:t>
                      </a:r>
                      <a:r>
                        <a:rPr lang="en-US" sz="1000" kern="1200" dirty="0" err="1" smtClean="0">
                          <a:solidFill>
                            <a:srgbClr val="000000"/>
                          </a:solidFill>
                          <a:effectLst/>
                          <a:latin typeface="Arial"/>
                          <a:ea typeface="Times New Roman"/>
                          <a:cs typeface="Times New Roman"/>
                        </a:rPr>
                        <a:t>setre</a:t>
                      </a:r>
                      <a:r>
                        <a:rPr lang="en-US" sz="1000" kern="1200" dirty="0" smtClean="0">
                          <a:solidFill>
                            <a:srgbClr val="000000"/>
                          </a:solidFill>
                          <a:effectLst/>
                          <a:latin typeface="Arial"/>
                          <a:ea typeface="Times New Roman"/>
                          <a:cs typeface="Times New Roman"/>
                        </a:rPr>
                        <a:t> mm</a:t>
                      </a:r>
                      <a:endParaRPr lang="en-US" sz="1000" kern="1200" dirty="0">
                        <a:solidFill>
                          <a:srgbClr val="000000"/>
                        </a:solidFill>
                        <a:effectLst/>
                        <a:latin typeface="Arial"/>
                        <a:ea typeface="Times New Roman"/>
                        <a:cs typeface="Times New Roman"/>
                      </a:endParaRPr>
                    </a:p>
                  </a:txBody>
                  <a:tcPr marL="61782" marR="61782" marT="0" marB="0" anchor="b">
                    <a:lnL>
                      <a:noFill/>
                    </a:lnL>
                    <a:lnR>
                      <a:noFill/>
                    </a:lnR>
                    <a:lnT>
                      <a:noFill/>
                    </a:lnT>
                    <a:lnB>
                      <a:noFill/>
                    </a:lnB>
                    <a:solidFill>
                      <a:schemeClr val="bg1">
                        <a:lumMod val="75000"/>
                      </a:schemeClr>
                    </a:solidFill>
                  </a:tcPr>
                </a:tc>
                <a:extLst>
                  <a:ext uri="{0D108BD9-81ED-4DB2-BD59-A6C34878D82A}">
                    <a16:rowId xmlns:a16="http://schemas.microsoft.com/office/drawing/2014/main" val="10003"/>
                  </a:ext>
                </a:extLst>
              </a:tr>
              <a:tr h="247038">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000" dirty="0" err="1" smtClean="0">
                          <a:solidFill>
                            <a:srgbClr val="000000"/>
                          </a:solidFill>
                          <a:effectLst/>
                          <a:latin typeface="Arial"/>
                          <a:ea typeface="Times New Roman"/>
                          <a:cs typeface="Times New Roman"/>
                        </a:rPr>
                        <a:t>Kulturlandskap</a:t>
                      </a:r>
                      <a:r>
                        <a:rPr lang="en-US" sz="1000" baseline="0" dirty="0" smtClean="0">
                          <a:solidFill>
                            <a:srgbClr val="000000"/>
                          </a:solidFill>
                          <a:effectLst/>
                          <a:latin typeface="Arial"/>
                          <a:ea typeface="Times New Roman"/>
                          <a:cs typeface="Times New Roman"/>
                        </a:rPr>
                        <a:t> og </a:t>
                      </a:r>
                      <a:r>
                        <a:rPr lang="en-US" sz="1000" baseline="0" dirty="0" err="1" smtClean="0">
                          <a:solidFill>
                            <a:srgbClr val="000000"/>
                          </a:solidFill>
                          <a:effectLst/>
                          <a:latin typeface="Arial"/>
                          <a:ea typeface="Times New Roman"/>
                          <a:cs typeface="Times New Roman"/>
                        </a:rPr>
                        <a:t>seminaturlig</a:t>
                      </a:r>
                      <a:endParaRPr lang="en-US" sz="1000" dirty="0" smtClean="0">
                        <a:effectLst/>
                        <a:latin typeface="+mn-lt"/>
                        <a:ea typeface="SimSun"/>
                        <a:cs typeface="Times New Roman"/>
                      </a:endParaRPr>
                    </a:p>
                  </a:txBody>
                  <a:tcPr marL="61782" marR="61782" marT="0" marB="0" anchor="b">
                    <a:lnL>
                      <a:noFill/>
                    </a:lnL>
                    <a:lnR>
                      <a:noFill/>
                    </a:lnR>
                    <a:lnT>
                      <a:noFill/>
                    </a:lnT>
                    <a:lnB>
                      <a:noFill/>
                    </a:lnB>
                    <a:solidFill>
                      <a:schemeClr val="bg1">
                        <a:lumMod val="75000"/>
                      </a:schemeClr>
                    </a:solidFill>
                  </a:tcPr>
                </a:tc>
                <a:extLst>
                  <a:ext uri="{0D108BD9-81ED-4DB2-BD59-A6C34878D82A}">
                    <a16:rowId xmlns:a16="http://schemas.microsoft.com/office/drawing/2014/main" val="10004"/>
                  </a:ext>
                </a:extLst>
              </a:tr>
            </a:tbl>
          </a:graphicData>
        </a:graphic>
      </p:graphicFrame>
      <p:graphicFrame>
        <p:nvGraphicFramePr>
          <p:cNvPr id="14" name="Content Placeholder 13"/>
          <p:cNvGraphicFramePr>
            <a:graphicFrameLocks noGrp="1"/>
          </p:cNvGraphicFramePr>
          <p:nvPr>
            <p:ph idx="1"/>
            <p:extLst>
              <p:ext uri="{D42A27DB-BD31-4B8C-83A1-F6EECF244321}">
                <p14:modId xmlns:p14="http://schemas.microsoft.com/office/powerpoint/2010/main" val="369502817"/>
              </p:ext>
            </p:extLst>
          </p:nvPr>
        </p:nvGraphicFramePr>
        <p:xfrm>
          <a:off x="251520" y="1772816"/>
          <a:ext cx="2458616" cy="2103116"/>
        </p:xfrm>
        <a:graphic>
          <a:graphicData uri="http://schemas.openxmlformats.org/drawingml/2006/table">
            <a:tbl>
              <a:tblPr firstRow="1" firstCol="1" bandRow="1"/>
              <a:tblGrid>
                <a:gridCol w="2458616">
                  <a:extLst>
                    <a:ext uri="{9D8B030D-6E8A-4147-A177-3AD203B41FA5}">
                      <a16:colId xmlns:a16="http://schemas.microsoft.com/office/drawing/2014/main" val="20000"/>
                    </a:ext>
                  </a:extLst>
                </a:gridCol>
              </a:tblGrid>
              <a:tr h="180936">
                <a:tc>
                  <a:txBody>
                    <a:bodyPr/>
                    <a:lstStyle/>
                    <a:p>
                      <a:pPr>
                        <a:lnSpc>
                          <a:spcPct val="115000"/>
                        </a:lnSpc>
                        <a:spcAft>
                          <a:spcPts val="0"/>
                        </a:spcAft>
                      </a:pPr>
                      <a:r>
                        <a:rPr lang="en-US" sz="1000" b="1" dirty="0" err="1" smtClean="0">
                          <a:effectLst/>
                          <a:latin typeface="Arial Black" panose="020B0A04020102020204" pitchFamily="34" charset="0"/>
                          <a:ea typeface="SimSun"/>
                          <a:cs typeface="Times New Roman"/>
                        </a:rPr>
                        <a:t>Dagsplan</a:t>
                      </a:r>
                      <a:r>
                        <a:rPr lang="en-US" sz="1000" b="1" dirty="0" smtClean="0">
                          <a:effectLst/>
                          <a:latin typeface="Arial Black" panose="020B0A04020102020204" pitchFamily="34" charset="0"/>
                          <a:ea typeface="SimSun"/>
                          <a:cs typeface="Times New Roman"/>
                        </a:rPr>
                        <a:t> og </a:t>
                      </a:r>
                      <a:r>
                        <a:rPr lang="en-US" sz="1000" b="1" dirty="0" err="1" smtClean="0">
                          <a:effectLst/>
                          <a:latin typeface="Arial Black" panose="020B0A04020102020204" pitchFamily="34" charset="0"/>
                          <a:ea typeface="SimSun"/>
                          <a:cs typeface="Times New Roman"/>
                        </a:rPr>
                        <a:t>reiserute</a:t>
                      </a:r>
                      <a:endParaRPr lang="en-US" sz="1000" b="1" dirty="0">
                        <a:effectLst/>
                        <a:latin typeface="Arial Black" panose="020B0A04020102020204" pitchFamily="34" charset="0"/>
                        <a:ea typeface="SimSun"/>
                        <a:cs typeface="Times New Roman"/>
                      </a:endParaRPr>
                    </a:p>
                  </a:txBody>
                  <a:tcPr marL="61782" marR="61782" marT="0" marB="0" anchor="b">
                    <a:lnL>
                      <a:noFill/>
                    </a:lnL>
                    <a:lnR>
                      <a:noFill/>
                    </a:lnR>
                    <a:lnT>
                      <a:noFill/>
                    </a:lnT>
                    <a:lnB>
                      <a:noFill/>
                    </a:lnB>
                  </a:tcPr>
                </a:tc>
                <a:extLst>
                  <a:ext uri="{0D108BD9-81ED-4DB2-BD59-A6C34878D82A}">
                    <a16:rowId xmlns:a16="http://schemas.microsoft.com/office/drawing/2014/main" val="10000"/>
                  </a:ext>
                </a:extLst>
              </a:tr>
              <a:tr h="192218">
                <a:tc>
                  <a:txBody>
                    <a:bodyPr/>
                    <a:lstStyle/>
                    <a:p>
                      <a:pPr>
                        <a:lnSpc>
                          <a:spcPct val="115000"/>
                        </a:lnSpc>
                        <a:spcAft>
                          <a:spcPts val="0"/>
                        </a:spcAft>
                      </a:pPr>
                      <a:r>
                        <a:rPr lang="en-US" sz="1000" dirty="0" err="1" smtClean="0">
                          <a:solidFill>
                            <a:srgbClr val="000000"/>
                          </a:solidFill>
                          <a:effectLst/>
                          <a:latin typeface="Arial" panose="020B0604020202020204" pitchFamily="34" charset="0"/>
                          <a:ea typeface="Times New Roman"/>
                          <a:cs typeface="Arial" panose="020B0604020202020204" pitchFamily="34" charset="0"/>
                        </a:rPr>
                        <a:t>Frokost</a:t>
                      </a:r>
                      <a:r>
                        <a:rPr lang="en-US" sz="1000" baseline="0" dirty="0" smtClean="0">
                          <a:solidFill>
                            <a:srgbClr val="000000"/>
                          </a:solidFill>
                          <a:effectLst/>
                          <a:latin typeface="Arial" panose="020B0604020202020204" pitchFamily="34" charset="0"/>
                          <a:ea typeface="Times New Roman"/>
                          <a:cs typeface="Arial" panose="020B0604020202020204" pitchFamily="34" charset="0"/>
                        </a:rPr>
                        <a:t> </a:t>
                      </a:r>
                      <a:r>
                        <a:rPr lang="en-US" sz="1000" dirty="0" smtClean="0">
                          <a:solidFill>
                            <a:srgbClr val="000000"/>
                          </a:solidFill>
                          <a:effectLst/>
                          <a:latin typeface="Arial" panose="020B0604020202020204" pitchFamily="34" charset="0"/>
                          <a:ea typeface="Times New Roman"/>
                          <a:cs typeface="Arial" panose="020B0604020202020204" pitchFamily="34" charset="0"/>
                        </a:rPr>
                        <a:t> 07:00</a:t>
                      </a:r>
                      <a:endParaRPr lang="en-US" sz="1000" dirty="0">
                        <a:effectLst/>
                        <a:latin typeface="Arial" panose="020B0604020202020204" pitchFamily="34" charset="0"/>
                        <a:ea typeface="SimSun"/>
                        <a:cs typeface="Arial" panose="020B0604020202020204" pitchFamily="34" charset="0"/>
                      </a:endParaRPr>
                    </a:p>
                  </a:txBody>
                  <a:tcPr marL="61782" marR="61782" marT="0" marB="0" anchor="b">
                    <a:lnL>
                      <a:noFill/>
                    </a:lnL>
                    <a:lnR>
                      <a:noFill/>
                    </a:lnR>
                    <a:lnT>
                      <a:noFill/>
                    </a:lnT>
                    <a:lnB>
                      <a:noFill/>
                    </a:lnB>
                  </a:tcPr>
                </a:tc>
                <a:extLst>
                  <a:ext uri="{0D108BD9-81ED-4DB2-BD59-A6C34878D82A}">
                    <a16:rowId xmlns:a16="http://schemas.microsoft.com/office/drawing/2014/main" val="10001"/>
                  </a:ext>
                </a:extLst>
              </a:tr>
              <a:tr h="192218">
                <a:tc>
                  <a:txBody>
                    <a:bodyPr/>
                    <a:lstStyle/>
                    <a:p>
                      <a:pPr>
                        <a:lnSpc>
                          <a:spcPct val="115000"/>
                        </a:lnSpc>
                        <a:spcAft>
                          <a:spcPts val="0"/>
                        </a:spcAft>
                      </a:pPr>
                      <a:r>
                        <a:rPr lang="en-US" sz="1000" dirty="0">
                          <a:solidFill>
                            <a:srgbClr val="000000"/>
                          </a:solidFill>
                          <a:effectLst/>
                          <a:latin typeface="Arial" panose="020B0604020202020204" pitchFamily="34" charset="0"/>
                          <a:ea typeface="Times New Roman"/>
                          <a:cs typeface="Arial" panose="020B0604020202020204" pitchFamily="34" charset="0"/>
                        </a:rPr>
                        <a:t>Buss </a:t>
                      </a:r>
                      <a:r>
                        <a:rPr lang="en-US" sz="1000" dirty="0" err="1">
                          <a:solidFill>
                            <a:srgbClr val="000000"/>
                          </a:solidFill>
                          <a:effectLst/>
                          <a:latin typeface="Arial" panose="020B0604020202020204" pitchFamily="34" charset="0"/>
                          <a:ea typeface="Times New Roman"/>
                          <a:cs typeface="Arial" panose="020B0604020202020204" pitchFamily="34" charset="0"/>
                        </a:rPr>
                        <a:t>går</a:t>
                      </a:r>
                      <a:r>
                        <a:rPr lang="en-US" sz="1000" dirty="0">
                          <a:solidFill>
                            <a:srgbClr val="000000"/>
                          </a:solidFill>
                          <a:effectLst/>
                          <a:latin typeface="Arial" panose="020B0604020202020204" pitchFamily="34" charset="0"/>
                          <a:ea typeface="Times New Roman"/>
                          <a:cs typeface="Arial" panose="020B0604020202020204" pitchFamily="34" charset="0"/>
                        </a:rPr>
                        <a:t> </a:t>
                      </a:r>
                      <a:r>
                        <a:rPr lang="en-US" sz="1000" dirty="0" smtClean="0">
                          <a:solidFill>
                            <a:srgbClr val="000000"/>
                          </a:solidFill>
                          <a:effectLst/>
                          <a:latin typeface="Arial" panose="020B0604020202020204" pitchFamily="34" charset="0"/>
                          <a:ea typeface="Times New Roman"/>
                          <a:cs typeface="Arial" panose="020B0604020202020204" pitchFamily="34" charset="0"/>
                        </a:rPr>
                        <a:t>08:00</a:t>
                      </a:r>
                      <a:endParaRPr lang="en-US" sz="1000" dirty="0">
                        <a:effectLst/>
                        <a:latin typeface="Arial" panose="020B0604020202020204" pitchFamily="34" charset="0"/>
                        <a:ea typeface="SimSun"/>
                        <a:cs typeface="Arial" panose="020B0604020202020204" pitchFamily="34" charset="0"/>
                      </a:endParaRPr>
                    </a:p>
                  </a:txBody>
                  <a:tcPr marL="61782" marR="61782" marT="0" marB="0" anchor="b">
                    <a:lnL>
                      <a:noFill/>
                    </a:lnL>
                    <a:lnR>
                      <a:noFill/>
                    </a:lnR>
                    <a:lnT>
                      <a:noFill/>
                    </a:lnT>
                    <a:lnB>
                      <a:noFill/>
                    </a:lnB>
                  </a:tcPr>
                </a:tc>
                <a:extLst>
                  <a:ext uri="{0D108BD9-81ED-4DB2-BD59-A6C34878D82A}">
                    <a16:rowId xmlns:a16="http://schemas.microsoft.com/office/drawing/2014/main" val="10002"/>
                  </a:ext>
                </a:extLst>
              </a:tr>
              <a:tr h="192218">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000" dirty="0" err="1" smtClean="0">
                          <a:solidFill>
                            <a:srgbClr val="000000"/>
                          </a:solidFill>
                          <a:effectLst/>
                          <a:latin typeface="Arial" panose="020B0604020202020204" pitchFamily="34" charset="0"/>
                          <a:ea typeface="Times New Roman"/>
                          <a:cs typeface="Arial" panose="020B0604020202020204" pitchFamily="34" charset="0"/>
                        </a:rPr>
                        <a:t>Grimsmoen</a:t>
                      </a:r>
                      <a:r>
                        <a:rPr lang="en-US" sz="1000" dirty="0" smtClean="0">
                          <a:solidFill>
                            <a:srgbClr val="000000"/>
                          </a:solidFill>
                          <a:effectLst/>
                          <a:latin typeface="Arial" panose="020B0604020202020204" pitchFamily="34" charset="0"/>
                          <a:ea typeface="Times New Roman"/>
                          <a:cs typeface="Arial" panose="020B0604020202020204" pitchFamily="34" charset="0"/>
                        </a:rPr>
                        <a:t> (</a:t>
                      </a:r>
                      <a:r>
                        <a:rPr lang="en-US" sz="1000" dirty="0" err="1" smtClean="0">
                          <a:solidFill>
                            <a:srgbClr val="000000"/>
                          </a:solidFill>
                          <a:effectLst/>
                          <a:latin typeface="Arial" panose="020B0604020202020204" pitchFamily="34" charset="0"/>
                          <a:ea typeface="Times New Roman"/>
                          <a:cs typeface="Arial" panose="020B0604020202020204" pitchFamily="34" charset="0"/>
                        </a:rPr>
                        <a:t>flystripa</a:t>
                      </a:r>
                      <a:r>
                        <a:rPr lang="en-US" sz="1000" dirty="0" smtClean="0">
                          <a:solidFill>
                            <a:srgbClr val="000000"/>
                          </a:solidFill>
                          <a:effectLst/>
                          <a:latin typeface="Arial" panose="020B0604020202020204" pitchFamily="34" charset="0"/>
                          <a:ea typeface="Times New Roman"/>
                          <a:cs typeface="Arial" panose="020B0604020202020204" pitchFamily="34" charset="0"/>
                        </a:rPr>
                        <a:t>)</a:t>
                      </a:r>
                      <a:endParaRPr lang="en-US" sz="1000" dirty="0" smtClean="0">
                        <a:effectLst/>
                        <a:latin typeface="Arial" panose="020B0604020202020204" pitchFamily="34" charset="0"/>
                        <a:ea typeface="SimSun"/>
                        <a:cs typeface="Arial" panose="020B0604020202020204" pitchFamily="34" charset="0"/>
                      </a:endParaRPr>
                    </a:p>
                  </a:txBody>
                  <a:tcPr marL="61782" marR="61782" marT="0" marB="0" anchor="b">
                    <a:lnL>
                      <a:noFill/>
                    </a:lnL>
                    <a:lnR>
                      <a:noFill/>
                    </a:lnR>
                    <a:lnT>
                      <a:noFill/>
                    </a:lnT>
                    <a:lnB>
                      <a:noFill/>
                    </a:lnB>
                  </a:tcPr>
                </a:tc>
                <a:extLst>
                  <a:ext uri="{0D108BD9-81ED-4DB2-BD59-A6C34878D82A}">
                    <a16:rowId xmlns:a16="http://schemas.microsoft.com/office/drawing/2014/main" val="10003"/>
                  </a:ext>
                </a:extLst>
              </a:tr>
              <a:tr h="192218">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000" dirty="0" err="1" smtClean="0">
                          <a:solidFill>
                            <a:srgbClr val="000000"/>
                          </a:solidFill>
                          <a:effectLst/>
                          <a:latin typeface="Arial" panose="020B0604020202020204" pitchFamily="34" charset="0"/>
                          <a:ea typeface="Times New Roman"/>
                          <a:cs typeface="Arial" panose="020B0604020202020204" pitchFamily="34" charset="0"/>
                        </a:rPr>
                        <a:t>Grimsdalen</a:t>
                      </a:r>
                      <a:r>
                        <a:rPr lang="en-US" sz="1000" dirty="0" smtClean="0">
                          <a:solidFill>
                            <a:srgbClr val="000000"/>
                          </a:solidFill>
                          <a:effectLst/>
                          <a:latin typeface="Arial" panose="020B0604020202020204" pitchFamily="34" charset="0"/>
                          <a:ea typeface="Times New Roman"/>
                          <a:cs typeface="Arial" panose="020B0604020202020204" pitchFamily="34" charset="0"/>
                        </a:rPr>
                        <a:t> (</a:t>
                      </a:r>
                      <a:r>
                        <a:rPr lang="en-US" sz="1000" dirty="0" err="1" smtClean="0">
                          <a:solidFill>
                            <a:srgbClr val="000000"/>
                          </a:solidFill>
                          <a:effectLst/>
                          <a:latin typeface="Arial" panose="020B0604020202020204" pitchFamily="34" charset="0"/>
                          <a:ea typeface="Times New Roman"/>
                          <a:cs typeface="Arial" panose="020B0604020202020204" pitchFamily="34" charset="0"/>
                        </a:rPr>
                        <a:t>Mesetermyre</a:t>
                      </a:r>
                      <a:r>
                        <a:rPr lang="en-US" sz="1000" dirty="0" smtClean="0">
                          <a:solidFill>
                            <a:srgbClr val="000000"/>
                          </a:solidFill>
                          <a:effectLst/>
                          <a:latin typeface="Arial" panose="020B0604020202020204" pitchFamily="34" charset="0"/>
                          <a:ea typeface="Times New Roman"/>
                          <a:cs typeface="Arial" panose="020B0604020202020204" pitchFamily="34" charset="0"/>
                        </a:rPr>
                        <a:t>)</a:t>
                      </a:r>
                      <a:endParaRPr lang="en-US" sz="1000" dirty="0" smtClean="0">
                        <a:effectLst/>
                        <a:latin typeface="Arial" panose="020B0604020202020204" pitchFamily="34" charset="0"/>
                        <a:ea typeface="SimSun"/>
                        <a:cs typeface="Arial" panose="020B0604020202020204" pitchFamily="34" charset="0"/>
                      </a:endParaRPr>
                    </a:p>
                  </a:txBody>
                  <a:tcPr marL="61782" marR="61782" marT="0" marB="0" anchor="b">
                    <a:lnL>
                      <a:noFill/>
                    </a:lnL>
                    <a:lnR>
                      <a:noFill/>
                    </a:lnR>
                    <a:lnT>
                      <a:noFill/>
                    </a:lnT>
                    <a:lnB>
                      <a:noFill/>
                    </a:lnB>
                  </a:tcPr>
                </a:tc>
                <a:extLst>
                  <a:ext uri="{0D108BD9-81ED-4DB2-BD59-A6C34878D82A}">
                    <a16:rowId xmlns:a16="http://schemas.microsoft.com/office/drawing/2014/main" val="10004"/>
                  </a:ext>
                </a:extLst>
              </a:tr>
              <a:tr h="192218">
                <a:tc>
                  <a:txBody>
                    <a:bodyPr/>
                    <a:lstStyle/>
                    <a:p>
                      <a:pPr>
                        <a:lnSpc>
                          <a:spcPct val="115000"/>
                        </a:lnSpc>
                        <a:spcAft>
                          <a:spcPts val="0"/>
                        </a:spcAft>
                      </a:pPr>
                      <a:r>
                        <a:rPr lang="en-US" sz="1000" dirty="0" err="1" smtClean="0">
                          <a:effectLst/>
                          <a:latin typeface="Arial" panose="020B0604020202020204" pitchFamily="34" charset="0"/>
                          <a:ea typeface="SimSun"/>
                          <a:cs typeface="Arial" panose="020B0604020202020204" pitchFamily="34" charset="0"/>
                        </a:rPr>
                        <a:t>Vågå</a:t>
                      </a:r>
                      <a:r>
                        <a:rPr lang="en-US" sz="1000" dirty="0" smtClean="0">
                          <a:effectLst/>
                          <a:latin typeface="Arial" panose="020B0604020202020204" pitchFamily="34" charset="0"/>
                          <a:ea typeface="SimSun"/>
                          <a:cs typeface="Arial" panose="020B0604020202020204" pitchFamily="34" charset="0"/>
                        </a:rPr>
                        <a:t> (</a:t>
                      </a:r>
                      <a:r>
                        <a:rPr lang="en-US" sz="1000" dirty="0" err="1" smtClean="0">
                          <a:effectLst/>
                          <a:latin typeface="Arial" panose="020B0604020202020204" pitchFamily="34" charset="0"/>
                          <a:ea typeface="SimSun"/>
                          <a:cs typeface="Arial" panose="020B0604020202020204" pitchFamily="34" charset="0"/>
                        </a:rPr>
                        <a:t>Vågåmo</a:t>
                      </a:r>
                      <a:r>
                        <a:rPr lang="en-US" sz="1000" dirty="0" smtClean="0">
                          <a:effectLst/>
                          <a:latin typeface="Arial" panose="020B0604020202020204" pitchFamily="34" charset="0"/>
                          <a:ea typeface="SimSun"/>
                          <a:cs typeface="Arial" panose="020B0604020202020204" pitchFamily="34" charset="0"/>
                        </a:rPr>
                        <a:t>)</a:t>
                      </a:r>
                      <a:endParaRPr lang="en-US" sz="1000" dirty="0">
                        <a:effectLst/>
                        <a:latin typeface="Arial" panose="020B0604020202020204" pitchFamily="34" charset="0"/>
                        <a:ea typeface="SimSun"/>
                        <a:cs typeface="Arial" panose="020B0604020202020204" pitchFamily="34" charset="0"/>
                      </a:endParaRPr>
                    </a:p>
                  </a:txBody>
                  <a:tcPr marL="61782" marR="61782" marT="0" marB="0" anchor="b">
                    <a:lnL>
                      <a:noFill/>
                    </a:lnL>
                    <a:lnR>
                      <a:noFill/>
                    </a:lnR>
                    <a:lnT>
                      <a:noFill/>
                    </a:lnT>
                    <a:lnB>
                      <a:noFill/>
                    </a:lnB>
                  </a:tcPr>
                </a:tc>
                <a:extLst>
                  <a:ext uri="{0D108BD9-81ED-4DB2-BD59-A6C34878D82A}">
                    <a16:rowId xmlns:a16="http://schemas.microsoft.com/office/drawing/2014/main" val="10005"/>
                  </a:ext>
                </a:extLst>
              </a:tr>
              <a:tr h="192218">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000" dirty="0" err="1" smtClean="0">
                          <a:solidFill>
                            <a:srgbClr val="000000"/>
                          </a:solidFill>
                          <a:effectLst/>
                          <a:latin typeface="Arial" panose="020B0604020202020204" pitchFamily="34" charset="0"/>
                          <a:ea typeface="Times New Roman"/>
                          <a:cs typeface="Arial" panose="020B0604020202020204" pitchFamily="34" charset="0"/>
                        </a:rPr>
                        <a:t>Nordherad</a:t>
                      </a:r>
                      <a:r>
                        <a:rPr lang="en-US" sz="1000" dirty="0" smtClean="0">
                          <a:solidFill>
                            <a:srgbClr val="000000"/>
                          </a:solidFill>
                          <a:effectLst/>
                          <a:latin typeface="Arial" panose="020B0604020202020204" pitchFamily="34" charset="0"/>
                          <a:ea typeface="Times New Roman"/>
                          <a:cs typeface="Arial" panose="020B0604020202020204" pitchFamily="34" charset="0"/>
                        </a:rPr>
                        <a:t> (</a:t>
                      </a:r>
                      <a:r>
                        <a:rPr lang="en-US" sz="1000" dirty="0" err="1" smtClean="0">
                          <a:solidFill>
                            <a:srgbClr val="000000"/>
                          </a:solidFill>
                          <a:effectLst/>
                          <a:latin typeface="Arial" panose="020B0604020202020204" pitchFamily="34" charset="0"/>
                          <a:ea typeface="Times New Roman"/>
                          <a:cs typeface="Arial" panose="020B0604020202020204" pitchFamily="34" charset="0"/>
                        </a:rPr>
                        <a:t>Baksidevegen</a:t>
                      </a:r>
                      <a:r>
                        <a:rPr lang="en-US" sz="1000" dirty="0" smtClean="0">
                          <a:solidFill>
                            <a:srgbClr val="000000"/>
                          </a:solidFill>
                          <a:effectLst/>
                          <a:latin typeface="Arial" panose="020B0604020202020204" pitchFamily="34" charset="0"/>
                          <a:ea typeface="Times New Roman"/>
                          <a:cs typeface="Arial" panose="020B0604020202020204" pitchFamily="34" charset="0"/>
                        </a:rPr>
                        <a:t>)</a:t>
                      </a:r>
                      <a:endParaRPr lang="en-US" sz="1000" dirty="0" smtClean="0">
                        <a:effectLst/>
                        <a:latin typeface="Arial" panose="020B0604020202020204" pitchFamily="34" charset="0"/>
                        <a:ea typeface="SimSun"/>
                        <a:cs typeface="Arial" panose="020B0604020202020204" pitchFamily="34" charset="0"/>
                      </a:endParaRPr>
                    </a:p>
                  </a:txBody>
                  <a:tcPr marL="61782" marR="61782" marT="0" marB="0" anchor="b">
                    <a:lnL>
                      <a:noFill/>
                    </a:lnL>
                    <a:lnR>
                      <a:noFill/>
                    </a:lnR>
                    <a:lnT>
                      <a:noFill/>
                    </a:lnT>
                    <a:lnB>
                      <a:noFill/>
                    </a:lnB>
                  </a:tcPr>
                </a:tc>
                <a:extLst>
                  <a:ext uri="{0D108BD9-81ED-4DB2-BD59-A6C34878D82A}">
                    <a16:rowId xmlns:a16="http://schemas.microsoft.com/office/drawing/2014/main" val="10006"/>
                  </a:ext>
                </a:extLst>
              </a:tr>
              <a:tr h="192218">
                <a:tc>
                  <a:txBody>
                    <a:bodyPr/>
                    <a:lstStyle/>
                    <a:p>
                      <a:pPr>
                        <a:lnSpc>
                          <a:spcPct val="115000"/>
                        </a:lnSpc>
                        <a:spcAft>
                          <a:spcPts val="0"/>
                        </a:spcAft>
                      </a:pPr>
                      <a:r>
                        <a:rPr lang="en-US" sz="1000" dirty="0" smtClean="0">
                          <a:effectLst/>
                          <a:latin typeface="Arial" panose="020B0604020202020204" pitchFamily="34" charset="0"/>
                          <a:ea typeface="SimSun"/>
                          <a:cs typeface="Arial" panose="020B0604020202020204" pitchFamily="34" charset="0"/>
                        </a:rPr>
                        <a:t>Lom</a:t>
                      </a:r>
                      <a:endParaRPr lang="en-US" sz="1000" dirty="0">
                        <a:effectLst/>
                        <a:latin typeface="Arial" panose="020B0604020202020204" pitchFamily="34" charset="0"/>
                        <a:ea typeface="SimSun"/>
                        <a:cs typeface="Arial" panose="020B0604020202020204" pitchFamily="34" charset="0"/>
                      </a:endParaRPr>
                    </a:p>
                  </a:txBody>
                  <a:tcPr marL="61782" marR="61782" marT="0" marB="0" anchor="b">
                    <a:lnL>
                      <a:noFill/>
                    </a:lnL>
                    <a:lnR>
                      <a:noFill/>
                    </a:lnR>
                    <a:lnT>
                      <a:noFill/>
                    </a:lnT>
                    <a:lnB>
                      <a:noFill/>
                    </a:lnB>
                  </a:tcPr>
                </a:tc>
                <a:extLst>
                  <a:ext uri="{0D108BD9-81ED-4DB2-BD59-A6C34878D82A}">
                    <a16:rowId xmlns:a16="http://schemas.microsoft.com/office/drawing/2014/main" val="10007"/>
                  </a:ext>
                </a:extLst>
              </a:tr>
              <a:tr h="192218">
                <a:tc>
                  <a:txBody>
                    <a:bodyPr/>
                    <a:lstStyle/>
                    <a:p>
                      <a:pPr>
                        <a:lnSpc>
                          <a:spcPct val="115000"/>
                        </a:lnSpc>
                        <a:spcAft>
                          <a:spcPts val="0"/>
                        </a:spcAft>
                      </a:pPr>
                      <a:r>
                        <a:rPr lang="en-US" sz="1000" dirty="0" err="1" smtClean="0">
                          <a:effectLst/>
                          <a:latin typeface="Arial" panose="020B0604020202020204" pitchFamily="34" charset="0"/>
                          <a:ea typeface="SimSun"/>
                          <a:cs typeface="Arial" panose="020B0604020202020204" pitchFamily="34" charset="0"/>
                        </a:rPr>
                        <a:t>Galdesand</a:t>
                      </a:r>
                      <a:endParaRPr lang="en-US" sz="1000" dirty="0">
                        <a:effectLst/>
                        <a:latin typeface="Arial" panose="020B0604020202020204" pitchFamily="34" charset="0"/>
                        <a:ea typeface="SimSun"/>
                        <a:cs typeface="Arial" panose="020B0604020202020204" pitchFamily="34" charset="0"/>
                      </a:endParaRPr>
                    </a:p>
                  </a:txBody>
                  <a:tcPr marL="61782" marR="61782" marT="0" marB="0" anchor="b">
                    <a:lnL>
                      <a:noFill/>
                    </a:lnL>
                    <a:lnR>
                      <a:noFill/>
                    </a:lnR>
                    <a:lnT>
                      <a:noFill/>
                    </a:lnT>
                    <a:lnB>
                      <a:noFill/>
                    </a:lnB>
                  </a:tcPr>
                </a:tc>
                <a:extLst>
                  <a:ext uri="{0D108BD9-81ED-4DB2-BD59-A6C34878D82A}">
                    <a16:rowId xmlns:a16="http://schemas.microsoft.com/office/drawing/2014/main" val="10008"/>
                  </a:ext>
                </a:extLst>
              </a:tr>
              <a:tr h="192218">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000" dirty="0" smtClean="0">
                          <a:solidFill>
                            <a:srgbClr val="000000"/>
                          </a:solidFill>
                          <a:effectLst/>
                          <a:latin typeface="Arial" panose="020B0604020202020204" pitchFamily="34" charset="0"/>
                          <a:ea typeface="Times New Roman"/>
                          <a:cs typeface="Arial" panose="020B0604020202020204" pitchFamily="34" charset="0"/>
                        </a:rPr>
                        <a:t>Juvasshytta</a:t>
                      </a:r>
                      <a:endParaRPr lang="en-US" sz="1000" dirty="0" smtClean="0">
                        <a:effectLst/>
                        <a:latin typeface="Arial" panose="020B0604020202020204" pitchFamily="34" charset="0"/>
                        <a:ea typeface="SimSun"/>
                        <a:cs typeface="Arial" panose="020B0604020202020204" pitchFamily="34" charset="0"/>
                      </a:endParaRPr>
                    </a:p>
                  </a:txBody>
                  <a:tcPr marL="61782" marR="61782" marT="0" marB="0" anchor="b">
                    <a:lnL>
                      <a:noFill/>
                    </a:lnL>
                    <a:lnR>
                      <a:noFill/>
                    </a:lnR>
                    <a:lnT>
                      <a:noFill/>
                    </a:lnT>
                    <a:lnB>
                      <a:noFill/>
                    </a:lnB>
                  </a:tcPr>
                </a:tc>
                <a:extLst>
                  <a:ext uri="{0D108BD9-81ED-4DB2-BD59-A6C34878D82A}">
                    <a16:rowId xmlns:a16="http://schemas.microsoft.com/office/drawing/2014/main" val="10009"/>
                  </a:ext>
                </a:extLst>
              </a:tr>
              <a:tr h="192218">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000" dirty="0" err="1" smtClean="0">
                          <a:solidFill>
                            <a:srgbClr val="000000"/>
                          </a:solidFill>
                          <a:effectLst/>
                          <a:latin typeface="Arial" panose="020B0604020202020204" pitchFamily="34" charset="0"/>
                          <a:ea typeface="Times New Roman"/>
                          <a:cs typeface="Arial" panose="020B0604020202020204" pitchFamily="34" charset="0"/>
                        </a:rPr>
                        <a:t>middag</a:t>
                      </a:r>
                      <a:r>
                        <a:rPr lang="en-US" sz="1000" dirty="0" smtClean="0">
                          <a:solidFill>
                            <a:srgbClr val="000000"/>
                          </a:solidFill>
                          <a:effectLst/>
                          <a:latin typeface="Arial" panose="020B0604020202020204" pitchFamily="34" charset="0"/>
                          <a:ea typeface="Times New Roman"/>
                          <a:cs typeface="Arial" panose="020B0604020202020204" pitchFamily="34" charset="0"/>
                        </a:rPr>
                        <a:t> 20:00</a:t>
                      </a:r>
                      <a:endParaRPr lang="en-US" sz="1000" dirty="0" smtClean="0">
                        <a:effectLst/>
                        <a:latin typeface="Arial" panose="020B0604020202020204" pitchFamily="34" charset="0"/>
                        <a:ea typeface="SimSun"/>
                        <a:cs typeface="Arial" panose="020B0604020202020204" pitchFamily="34" charset="0"/>
                      </a:endParaRPr>
                    </a:p>
                  </a:txBody>
                  <a:tcPr marL="61782" marR="61782" marT="0" marB="0" anchor="b">
                    <a:lnL>
                      <a:noFill/>
                    </a:lnL>
                    <a:lnR>
                      <a:noFill/>
                    </a:lnR>
                    <a:lnT>
                      <a:noFill/>
                    </a:lnT>
                    <a:lnB>
                      <a:noFill/>
                    </a:lnB>
                  </a:tcPr>
                </a:tc>
                <a:extLst>
                  <a:ext uri="{0D108BD9-81ED-4DB2-BD59-A6C34878D82A}">
                    <a16:rowId xmlns:a16="http://schemas.microsoft.com/office/drawing/2014/main" val="10010"/>
                  </a:ext>
                </a:extLst>
              </a:tr>
            </a:tbl>
          </a:graphicData>
        </a:graphic>
      </p:graphicFrame>
      <p:sp>
        <p:nvSpPr>
          <p:cNvPr id="4" name="TextBox 3"/>
          <p:cNvSpPr txBox="1"/>
          <p:nvPr/>
        </p:nvSpPr>
        <p:spPr>
          <a:xfrm>
            <a:off x="7983521" y="2337332"/>
            <a:ext cx="1160479" cy="400110"/>
          </a:xfrm>
          <a:prstGeom prst="rect">
            <a:avLst/>
          </a:prstGeom>
          <a:noFill/>
        </p:spPr>
        <p:txBody>
          <a:bodyPr wrap="square" rtlCol="0">
            <a:spAutoFit/>
          </a:bodyPr>
          <a:lstStyle/>
          <a:p>
            <a:r>
              <a:rPr lang="nb-NO" sz="1000" dirty="0">
                <a:latin typeface="Arial Black" panose="020B0A04020102020204" pitchFamily="34" charset="0"/>
              </a:rPr>
              <a:t>Grimsmoen </a:t>
            </a:r>
            <a:endParaRPr lang="nb-NO" sz="1000" dirty="0" smtClean="0">
              <a:latin typeface="Arial Black" panose="020B0A04020102020204" pitchFamily="34" charset="0"/>
            </a:endParaRPr>
          </a:p>
          <a:p>
            <a:r>
              <a:rPr lang="nb-NO" sz="1000" dirty="0" smtClean="0">
                <a:latin typeface="Arial Black" panose="020B0A04020102020204" pitchFamily="34" charset="0"/>
              </a:rPr>
              <a:t>naturreservat</a:t>
            </a:r>
          </a:p>
        </p:txBody>
      </p:sp>
      <p:sp>
        <p:nvSpPr>
          <p:cNvPr id="5" name="TextBox 4"/>
          <p:cNvSpPr txBox="1"/>
          <p:nvPr/>
        </p:nvSpPr>
        <p:spPr>
          <a:xfrm>
            <a:off x="6228184" y="2737442"/>
            <a:ext cx="1191352" cy="400110"/>
          </a:xfrm>
          <a:prstGeom prst="rect">
            <a:avLst/>
          </a:prstGeom>
          <a:noFill/>
        </p:spPr>
        <p:txBody>
          <a:bodyPr wrap="none" rtlCol="0">
            <a:spAutoFit/>
          </a:bodyPr>
          <a:lstStyle/>
          <a:p>
            <a:pPr marL="0" lvl="1"/>
            <a:r>
              <a:rPr lang="nb-NO" sz="1000" dirty="0" err="1">
                <a:latin typeface="Arial Black" panose="020B0A04020102020204" pitchFamily="34" charset="0"/>
              </a:rPr>
              <a:t>Mesætermyre</a:t>
            </a:r>
            <a:r>
              <a:rPr lang="nb-NO" sz="1000" dirty="0">
                <a:latin typeface="Arial Black" panose="020B0A04020102020204" pitchFamily="34" charset="0"/>
              </a:rPr>
              <a:t> </a:t>
            </a:r>
            <a:endParaRPr lang="nb-NO" sz="1000" dirty="0" smtClean="0">
              <a:latin typeface="Arial Black" panose="020B0A04020102020204" pitchFamily="34" charset="0"/>
            </a:endParaRPr>
          </a:p>
          <a:p>
            <a:pPr marL="0" lvl="1"/>
            <a:r>
              <a:rPr lang="nb-NO" sz="1000" dirty="0" smtClean="0">
                <a:latin typeface="Arial Black" panose="020B0A04020102020204" pitchFamily="34" charset="0"/>
              </a:rPr>
              <a:t>naturreservat</a:t>
            </a:r>
            <a:endParaRPr lang="nb-NO" sz="1000" dirty="0">
              <a:latin typeface="Arial Black" panose="020B0A04020102020204" pitchFamily="34" charset="0"/>
            </a:endParaRPr>
          </a:p>
        </p:txBody>
      </p:sp>
    </p:spTree>
    <p:extLst>
      <p:ext uri="{BB962C8B-B14F-4D97-AF65-F5344CB8AC3E}">
        <p14:creationId xmlns:p14="http://schemas.microsoft.com/office/powerpoint/2010/main" val="150031258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622" y="0"/>
            <a:ext cx="8244756" cy="6858000"/>
          </a:xfrm>
          <a:prstGeom prst="rect">
            <a:avLst/>
          </a:prstGeom>
        </p:spPr>
      </p:pic>
      <p:pic>
        <p:nvPicPr>
          <p:cNvPr id="2" name="Bild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326" y="0"/>
            <a:ext cx="2075723" cy="1556792"/>
          </a:xfrm>
          <a:prstGeom prst="rect">
            <a:avLst/>
          </a:prstGeom>
        </p:spPr>
      </p:pic>
      <p:pic>
        <p:nvPicPr>
          <p:cNvPr id="4" name="Bild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16216" y="2348880"/>
            <a:ext cx="1860096" cy="1395072"/>
          </a:xfrm>
          <a:prstGeom prst="rect">
            <a:avLst/>
          </a:prstGeom>
        </p:spPr>
      </p:pic>
      <p:pic>
        <p:nvPicPr>
          <p:cNvPr id="5" name="Bild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39753" y="2739577"/>
            <a:ext cx="1975348" cy="1481511"/>
          </a:xfrm>
          <a:prstGeom prst="rect">
            <a:avLst/>
          </a:prstGeom>
        </p:spPr>
      </p:pic>
      <p:pic>
        <p:nvPicPr>
          <p:cNvPr id="6" name="Bild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16216" y="5220536"/>
            <a:ext cx="1875080" cy="1406310"/>
          </a:xfrm>
          <a:prstGeom prst="rect">
            <a:avLst/>
          </a:prstGeom>
        </p:spPr>
      </p:pic>
      <p:pic>
        <p:nvPicPr>
          <p:cNvPr id="8" name="Bild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16216" y="539590"/>
            <a:ext cx="1875080" cy="1406311"/>
          </a:xfrm>
          <a:prstGeom prst="rect">
            <a:avLst/>
          </a:prstGeom>
        </p:spPr>
      </p:pic>
      <p:sp>
        <p:nvSpPr>
          <p:cNvPr id="9" name="TekstSylinder 8"/>
          <p:cNvSpPr txBox="1"/>
          <p:nvPr/>
        </p:nvSpPr>
        <p:spPr>
          <a:xfrm>
            <a:off x="6120954" y="-1"/>
            <a:ext cx="1901483" cy="523220"/>
          </a:xfrm>
          <a:prstGeom prst="rect">
            <a:avLst/>
          </a:prstGeom>
          <a:noFill/>
        </p:spPr>
        <p:txBody>
          <a:bodyPr wrap="none" rtlCol="0">
            <a:spAutoFit/>
          </a:bodyPr>
          <a:lstStyle/>
          <a:p>
            <a:r>
              <a:rPr lang="nb-NO" sz="2800" i="1" dirty="0" smtClean="0">
                <a:solidFill>
                  <a:prstClr val="white"/>
                </a:solidFill>
              </a:rPr>
              <a:t>Grimsmoen</a:t>
            </a:r>
            <a:endParaRPr lang="nb-NO" sz="2800" i="1" dirty="0">
              <a:solidFill>
                <a:prstClr val="white"/>
              </a:solidFill>
            </a:endParaRPr>
          </a:p>
        </p:txBody>
      </p:sp>
    </p:spTree>
    <p:extLst>
      <p:ext uri="{BB962C8B-B14F-4D97-AF65-F5344CB8AC3E}">
        <p14:creationId xmlns:p14="http://schemas.microsoft.com/office/powerpoint/2010/main" val="366612321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68680</TotalTime>
  <Words>872</Words>
  <Application>Microsoft Office PowerPoint</Application>
  <PresentationFormat>Skjermfremvisning (4:3)</PresentationFormat>
  <Paragraphs>176</Paragraphs>
  <Slides>26</Slides>
  <Notes>0</Notes>
  <HiddenSlides>0</HiddenSlides>
  <MMClips>0</MMClips>
  <ScaleCrop>false</ScaleCrop>
  <HeadingPairs>
    <vt:vector size="6" baseType="variant">
      <vt:variant>
        <vt:lpstr>Brukte skrifter</vt:lpstr>
      </vt:variant>
      <vt:variant>
        <vt:i4>6</vt:i4>
      </vt:variant>
      <vt:variant>
        <vt:lpstr>Tema</vt:lpstr>
      </vt:variant>
      <vt:variant>
        <vt:i4>1</vt:i4>
      </vt:variant>
      <vt:variant>
        <vt:lpstr>Lysbildetitler</vt:lpstr>
      </vt:variant>
      <vt:variant>
        <vt:i4>26</vt:i4>
      </vt:variant>
    </vt:vector>
  </HeadingPairs>
  <TitlesOfParts>
    <vt:vector size="33" baseType="lpstr">
      <vt:lpstr>SimSun</vt:lpstr>
      <vt:lpstr>Arial</vt:lpstr>
      <vt:lpstr>Arial Black</vt:lpstr>
      <vt:lpstr>Calibri</vt:lpstr>
      <vt:lpstr>Times New Roman</vt:lpstr>
      <vt:lpstr>Wingdings</vt:lpstr>
      <vt:lpstr>Office Theme</vt:lpstr>
      <vt:lpstr>Bio 4120-ekskursjonen 2019</vt:lpstr>
      <vt:lpstr>Viktig: Oppmøte NHM mandag 22. juni for avreise 08.00 </vt:lpstr>
      <vt:lpstr>PowerPoint-presentasjon</vt:lpstr>
      <vt:lpstr>PowerPoint-presentasjon</vt:lpstr>
      <vt:lpstr>DAG 1. Mandag 22. juni: Oslo, NHM –  Grimsbu  346km i buss; 5t 15 min kjøretid</vt:lpstr>
      <vt:lpstr>PowerPoint-presentasjon</vt:lpstr>
      <vt:lpstr>PowerPoint-presentasjon</vt:lpstr>
      <vt:lpstr>DAG 2. Tirsdag 23. juni: Grimsbu – Juvasshytta  171 km i buss; 3t 24 min kjøretid</vt:lpstr>
      <vt:lpstr>PowerPoint-presentasjon</vt:lpstr>
      <vt:lpstr>PowerPoint-presentasjon</vt:lpstr>
      <vt:lpstr>PowerPoint-presentasjon</vt:lpstr>
      <vt:lpstr>PowerPoint-presentasjon</vt:lpstr>
      <vt:lpstr>PowerPoint-presentasjon</vt:lpstr>
      <vt:lpstr>DAG 3. Onsdag 24. juni: Juvasshytta – Turtagrø  100 km i buss; 2t 30 min kjøretid (med Leirdalen inn til Storbreen)</vt:lpstr>
      <vt:lpstr>PowerPoint-presentasjon</vt:lpstr>
      <vt:lpstr>PowerPoint-presentasjon</vt:lpstr>
      <vt:lpstr>PowerPoint-presentasjon</vt:lpstr>
      <vt:lpstr>PowerPoint-presentasjon</vt:lpstr>
      <vt:lpstr>DAG 4. Torsdag 25. juni: Turtagrø – Myrkdalen Hotel   158 km i buss; 3t 20 min buss&amp;ferge</vt:lpstr>
      <vt:lpstr>PowerPoint-presentasjon</vt:lpstr>
      <vt:lpstr>PowerPoint-presentasjon</vt:lpstr>
      <vt:lpstr>PowerPoint-presentasjon</vt:lpstr>
      <vt:lpstr>DAG 4. Fredag 26. juni: Myrkdalen Hotel – Lygra Gjestegård og Lyngheisenteret  270 km i buss; ca 4t 50 min buss</vt:lpstr>
      <vt:lpstr>PowerPoint-presentasjon</vt:lpstr>
      <vt:lpstr>PowerPoint-presentasjon</vt:lpstr>
      <vt:lpstr>DAG 6. Lørdag 30. juni: Lyngheisenteret – Oslo  (undervisningsdag + transportetappe med få undervisningsstopp) 485 km i buss; ca 7 timer kjøretid</vt:lpstr>
    </vt:vector>
  </TitlesOfParts>
  <Company>Universitetet i Oslo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Anders Kvalvåg Wollan</dc:creator>
  <cp:lastModifiedBy>Anders Kvalvåg Wollan</cp:lastModifiedBy>
  <cp:revision>125</cp:revision>
  <dcterms:created xsi:type="dcterms:W3CDTF">2016-04-27T13:38:35Z</dcterms:created>
  <dcterms:modified xsi:type="dcterms:W3CDTF">2020-04-27T06:38:41Z</dcterms:modified>
</cp:coreProperties>
</file>