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</p:sldMasterIdLst>
  <p:notesMasterIdLst>
    <p:notesMasterId r:id="rId8"/>
  </p:notesMasterIdLst>
  <p:sldIdLst>
    <p:sldId id="1262" r:id="rId2"/>
    <p:sldId id="1440" r:id="rId3"/>
    <p:sldId id="1442" r:id="rId4"/>
    <p:sldId id="1441" r:id="rId5"/>
    <p:sldId id="1443" r:id="rId6"/>
    <p:sldId id="1444" r:id="rId7"/>
  </p:sldIdLst>
  <p:sldSz cx="9144000" cy="6858000" type="screen4x3"/>
  <p:notesSz cx="6781800" cy="98806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CCCC"/>
    <a:srgbClr val="6666FF"/>
    <a:srgbClr val="A61A92"/>
    <a:srgbClr val="0033CC"/>
    <a:srgbClr val="CC3300"/>
    <a:srgbClr val="FFFFFF"/>
    <a:srgbClr val="3399FF"/>
    <a:srgbClr val="FFFF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73" autoAdjust="0"/>
    <p:restoredTop sz="96272" autoAdjust="0"/>
  </p:normalViewPr>
  <p:slideViewPr>
    <p:cSldViewPr>
      <p:cViewPr>
        <p:scale>
          <a:sx n="62" d="100"/>
          <a:sy n="62" d="100"/>
        </p:scale>
        <p:origin x="302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1363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0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692650"/>
            <a:ext cx="5426075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</a:p>
        </p:txBody>
      </p:sp>
      <p:sp>
        <p:nvSpPr>
          <p:cNvPr id="280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5300"/>
            <a:ext cx="29384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80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385300"/>
            <a:ext cx="29384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DCEEABA-C0D5-498D-B0D3-71CB2056E7C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98906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Si noe om ekskursjonen i 2020.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CEEABA-C0D5-498D-B0D3-71CB2056E7CD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903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Si noe om ekskursjonen i 2020.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CEEABA-C0D5-498D-B0D3-71CB2056E7CD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002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Si noe om ekskursjonen i 2020.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CEEABA-C0D5-498D-B0D3-71CB2056E7CD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1000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Si noe om ekskursjonen i 2020.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CEEABA-C0D5-498D-B0D3-71CB2056E7CD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7208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Si noe om ekskursjonen i 2020.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CEEABA-C0D5-498D-B0D3-71CB2056E7CD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6511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891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78187-61A0-43B8-B85D-FD4C3075DF5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8599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5093F-EE33-46E7-8777-19F39D3C4A0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193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EFBC4-81EF-4EBE-82C1-35FBCAF23E1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158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4E35C-0FED-4BD3-B3DC-FEE7D314C37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0627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nb-NO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B575E-9177-43F1-8E1D-1B1B0758601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016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84665-E1CA-4A64-ABC4-C5EF14AB866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9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864DF-2C3A-44CC-93A2-5118274E4C4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7884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73798-CBD5-4084-A12F-323262F566A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729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AC579-5B30-4FCC-999F-FDA50C4A974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05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0EBA6-2122-4E54-B5E3-EAAA731AC01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3969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EBA4E-5EC6-48A8-9A86-E97E80B62D5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4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4C6F0-EE53-4566-AAFF-8983FE41B91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5022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153F5-CC00-4EFE-B9CD-1C5A985E7FD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418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0673CCF0-D3C5-48EC-8331-A67DB1D7BC6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bios4120-feltdemo_t4ostm_del@.mov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71038"/>
            <a:ext cx="4006430" cy="3004864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3"/>
          <p:cNvSpPr txBox="1">
            <a:spLocks noRot="1" noChangeArrowheads="1"/>
          </p:cNvSpPr>
          <p:nvPr/>
        </p:nvSpPr>
        <p:spPr bwMode="auto">
          <a:xfrm>
            <a:off x="107504" y="3501008"/>
            <a:ext cx="489654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eaLnBrk="1" hangingPunct="1">
              <a:spcAft>
                <a:spcPts val="0"/>
              </a:spcAft>
              <a:defRPr/>
            </a:pPr>
            <a:r>
              <a:rPr lang="nb-NO" sz="3600" b="1" smtClean="0"/>
              <a:t>2020 </a:t>
            </a:r>
            <a:r>
              <a:rPr lang="nb-NO" sz="3600" b="1" dirty="0" smtClean="0"/>
              <a:t>V</a:t>
            </a:r>
            <a:endParaRPr lang="nb-NO" sz="3600" b="1" kern="0" dirty="0" smtClean="0"/>
          </a:p>
          <a:p>
            <a:pPr eaLnBrk="1" hangingPunct="1">
              <a:defRPr/>
            </a:pPr>
            <a:endParaRPr lang="nb-NO" sz="2800" kern="0" dirty="0" smtClean="0"/>
          </a:p>
          <a:p>
            <a:pPr eaLnBrk="1" hangingPunct="1">
              <a:defRPr/>
            </a:pPr>
            <a:r>
              <a:rPr lang="nb-NO" sz="2800" kern="0" dirty="0" smtClean="0"/>
              <a:t>Rune Halvorsen</a:t>
            </a:r>
          </a:p>
          <a:p>
            <a:pPr eaLnBrk="1" hangingPunct="1">
              <a:defRPr/>
            </a:pPr>
            <a:r>
              <a:rPr lang="nb-NO" sz="2800" kern="0" dirty="0" err="1" smtClean="0"/>
              <a:t>NHM</a:t>
            </a:r>
            <a:r>
              <a:rPr lang="nb-NO" sz="2800" kern="0" dirty="0" smtClean="0"/>
              <a:t>, UiO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0" t="9873" r="19346" b="5410"/>
          <a:stretch/>
        </p:blipFill>
        <p:spPr bwMode="auto">
          <a:xfrm>
            <a:off x="6917526" y="1628800"/>
            <a:ext cx="2078183" cy="2054431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2"/>
          <p:cNvSpPr txBox="1">
            <a:spLocks noRot="1" noChangeArrowheads="1"/>
          </p:cNvSpPr>
          <p:nvPr/>
        </p:nvSpPr>
        <p:spPr bwMode="auto">
          <a:xfrm>
            <a:off x="164633" y="469948"/>
            <a:ext cx="884584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nb-NO" kern="0" dirty="0" smtClean="0">
                <a:solidFill>
                  <a:srgbClr val="40BC60"/>
                </a:solidFill>
                <a:cs typeface="Arial" pitchFamily="34" charset="0"/>
              </a:rPr>
              <a:t>BIOS </a:t>
            </a:r>
            <a:r>
              <a:rPr lang="nb-NO" kern="0" dirty="0">
                <a:solidFill>
                  <a:srgbClr val="40BC60"/>
                </a:solidFill>
                <a:cs typeface="Arial" pitchFamily="34" charset="0"/>
              </a:rPr>
              <a:t>4120 – Norsk naturvariasjon … basert på Natur i Norge (</a:t>
            </a:r>
            <a:r>
              <a:rPr lang="nb-NO" kern="0" dirty="0" err="1">
                <a:solidFill>
                  <a:srgbClr val="40BC60"/>
                </a:solidFill>
                <a:cs typeface="Arial" pitchFamily="34" charset="0"/>
              </a:rPr>
              <a:t>NiN</a:t>
            </a:r>
            <a:r>
              <a:rPr lang="nb-NO" kern="0" dirty="0">
                <a:solidFill>
                  <a:srgbClr val="40BC60"/>
                </a:solidFill>
                <a:cs typeface="Arial" pitchFamily="34" charset="0"/>
              </a:rPr>
              <a:t>)</a:t>
            </a:r>
          </a:p>
          <a:p>
            <a:pPr eaLnBrk="1" hangingPunct="1">
              <a:spcBef>
                <a:spcPts val="600"/>
              </a:spcBef>
              <a:defRPr/>
            </a:pPr>
            <a:endParaRPr lang="nb-NO" sz="3600" b="1" i="1" kern="0" dirty="0" smtClean="0">
              <a:solidFill>
                <a:srgbClr val="40BC60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Rot="1" noChangeArrowheads="1"/>
          </p:cNvSpPr>
          <p:nvPr/>
        </p:nvSpPr>
        <p:spPr bwMode="auto">
          <a:xfrm>
            <a:off x="-36512" y="1628800"/>
            <a:ext cx="6627064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nb-NO" kern="0" dirty="0" smtClean="0">
                <a:solidFill>
                  <a:srgbClr val="40BC60"/>
                </a:solidFill>
                <a:cs typeface="Arial" pitchFamily="34" charset="0"/>
              </a:rPr>
              <a:t/>
            </a:r>
            <a:br>
              <a:rPr lang="nb-NO" kern="0" dirty="0" smtClean="0">
                <a:solidFill>
                  <a:srgbClr val="40BC60"/>
                </a:solidFill>
                <a:cs typeface="Arial" pitchFamily="34" charset="0"/>
              </a:rPr>
            </a:br>
            <a:r>
              <a:rPr lang="nb-NO" kern="0" dirty="0" smtClean="0">
                <a:solidFill>
                  <a:srgbClr val="40BC60"/>
                </a:solidFill>
                <a:cs typeface="Arial" pitchFamily="34" charset="0"/>
              </a:rPr>
              <a:t>Virtuell ekskursjon til </a:t>
            </a:r>
            <a:r>
              <a:rPr lang="nb-NO" kern="0" dirty="0" err="1" smtClean="0">
                <a:solidFill>
                  <a:srgbClr val="40BC60"/>
                </a:solidFill>
                <a:cs typeface="Arial" pitchFamily="34" charset="0"/>
              </a:rPr>
              <a:t>Østmatrka</a:t>
            </a:r>
            <a:r>
              <a:rPr lang="nb-NO" kern="0" dirty="0" smtClean="0">
                <a:solidFill>
                  <a:srgbClr val="40BC60"/>
                </a:solidFill>
                <a:cs typeface="Arial" pitchFamily="34" charset="0"/>
              </a:rPr>
              <a:t> utenfor Oslo </a:t>
            </a:r>
            <a:endParaRPr lang="nb-NO" sz="3600" b="1" i="1" kern="0" dirty="0" smtClean="0">
              <a:solidFill>
                <a:srgbClr val="40BC60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08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-214313"/>
            <a:ext cx="8072437" cy="1325563"/>
          </a:xfrm>
        </p:spPr>
        <p:txBody>
          <a:bodyPr/>
          <a:lstStyle/>
          <a:p>
            <a:pPr eaLnBrk="1" hangingPunct="1">
              <a:defRPr/>
            </a:pPr>
            <a:r>
              <a:rPr lang="nb-NO" sz="4000" dirty="0" smtClean="0"/>
              <a:t>Den virtuelle feltekskursjonen</a:t>
            </a:r>
            <a:endParaRPr lang="nb-NO" sz="4000" dirty="0" smtClean="0"/>
          </a:p>
        </p:txBody>
      </p:sp>
      <p:sp>
        <p:nvSpPr>
          <p:cNvPr id="8" name="Freeform 7"/>
          <p:cNvSpPr/>
          <p:nvPr/>
        </p:nvSpPr>
        <p:spPr bwMode="auto">
          <a:xfrm>
            <a:off x="7315200" y="5048250"/>
            <a:ext cx="1241425" cy="1017588"/>
          </a:xfrm>
          <a:custGeom>
            <a:avLst/>
            <a:gdLst>
              <a:gd name="connsiteX0" fmla="*/ 1229336 w 1241308"/>
              <a:gd name="connsiteY0" fmla="*/ 238125 h 1017341"/>
              <a:gd name="connsiteX1" fmla="*/ 1172186 w 1241308"/>
              <a:gd name="connsiteY1" fmla="*/ 171450 h 1017341"/>
              <a:gd name="connsiteX2" fmla="*/ 1124561 w 1241308"/>
              <a:gd name="connsiteY2" fmla="*/ 123825 h 1017341"/>
              <a:gd name="connsiteX3" fmla="*/ 943586 w 1241308"/>
              <a:gd name="connsiteY3" fmla="*/ 114300 h 1017341"/>
              <a:gd name="connsiteX4" fmla="*/ 848336 w 1241308"/>
              <a:gd name="connsiteY4" fmla="*/ 85725 h 1017341"/>
              <a:gd name="connsiteX5" fmla="*/ 819761 w 1241308"/>
              <a:gd name="connsiteY5" fmla="*/ 76200 h 1017341"/>
              <a:gd name="connsiteX6" fmla="*/ 791186 w 1241308"/>
              <a:gd name="connsiteY6" fmla="*/ 66675 h 1017341"/>
              <a:gd name="connsiteX7" fmla="*/ 743561 w 1241308"/>
              <a:gd name="connsiteY7" fmla="*/ 57150 h 1017341"/>
              <a:gd name="connsiteX8" fmla="*/ 714986 w 1241308"/>
              <a:gd name="connsiteY8" fmla="*/ 47625 h 1017341"/>
              <a:gd name="connsiteX9" fmla="*/ 686411 w 1241308"/>
              <a:gd name="connsiteY9" fmla="*/ 28575 h 1017341"/>
              <a:gd name="connsiteX10" fmla="*/ 572111 w 1241308"/>
              <a:gd name="connsiteY10" fmla="*/ 19050 h 1017341"/>
              <a:gd name="connsiteX11" fmla="*/ 486386 w 1241308"/>
              <a:gd name="connsiteY11" fmla="*/ 0 h 1017341"/>
              <a:gd name="connsiteX12" fmla="*/ 381611 w 1241308"/>
              <a:gd name="connsiteY12" fmla="*/ 19050 h 1017341"/>
              <a:gd name="connsiteX13" fmla="*/ 324461 w 1241308"/>
              <a:gd name="connsiteY13" fmla="*/ 57150 h 1017341"/>
              <a:gd name="connsiteX14" fmla="*/ 257786 w 1241308"/>
              <a:gd name="connsiteY14" fmla="*/ 133350 h 1017341"/>
              <a:gd name="connsiteX15" fmla="*/ 229211 w 1241308"/>
              <a:gd name="connsiteY15" fmla="*/ 190500 h 1017341"/>
              <a:gd name="connsiteX16" fmla="*/ 210161 w 1241308"/>
              <a:gd name="connsiteY16" fmla="*/ 266700 h 1017341"/>
              <a:gd name="connsiteX17" fmla="*/ 200636 w 1241308"/>
              <a:gd name="connsiteY17" fmla="*/ 628650 h 1017341"/>
              <a:gd name="connsiteX18" fmla="*/ 181586 w 1241308"/>
              <a:gd name="connsiteY18" fmla="*/ 657225 h 1017341"/>
              <a:gd name="connsiteX19" fmla="*/ 153011 w 1241308"/>
              <a:gd name="connsiteY19" fmla="*/ 676275 h 1017341"/>
              <a:gd name="connsiteX20" fmla="*/ 133961 w 1241308"/>
              <a:gd name="connsiteY20" fmla="*/ 704850 h 1017341"/>
              <a:gd name="connsiteX21" fmla="*/ 105386 w 1241308"/>
              <a:gd name="connsiteY21" fmla="*/ 714375 h 1017341"/>
              <a:gd name="connsiteX22" fmla="*/ 76811 w 1241308"/>
              <a:gd name="connsiteY22" fmla="*/ 733425 h 1017341"/>
              <a:gd name="connsiteX23" fmla="*/ 57761 w 1241308"/>
              <a:gd name="connsiteY23" fmla="*/ 762000 h 1017341"/>
              <a:gd name="connsiteX24" fmla="*/ 29186 w 1241308"/>
              <a:gd name="connsiteY24" fmla="*/ 781050 h 1017341"/>
              <a:gd name="connsiteX25" fmla="*/ 19661 w 1241308"/>
              <a:gd name="connsiteY25" fmla="*/ 809625 h 1017341"/>
              <a:gd name="connsiteX26" fmla="*/ 29186 w 1241308"/>
              <a:gd name="connsiteY26" fmla="*/ 942975 h 1017341"/>
              <a:gd name="connsiteX27" fmla="*/ 143486 w 1241308"/>
              <a:gd name="connsiteY27" fmla="*/ 952500 h 1017341"/>
              <a:gd name="connsiteX28" fmla="*/ 162536 w 1241308"/>
              <a:gd name="connsiteY28" fmla="*/ 981075 h 1017341"/>
              <a:gd name="connsiteX29" fmla="*/ 238736 w 1241308"/>
              <a:gd name="connsiteY29" fmla="*/ 990600 h 1017341"/>
              <a:gd name="connsiteX30" fmla="*/ 448286 w 1241308"/>
              <a:gd name="connsiteY30" fmla="*/ 990600 h 1017341"/>
              <a:gd name="connsiteX31" fmla="*/ 476861 w 1241308"/>
              <a:gd name="connsiteY31" fmla="*/ 971550 h 1017341"/>
              <a:gd name="connsiteX32" fmla="*/ 495911 w 1241308"/>
              <a:gd name="connsiteY32" fmla="*/ 942975 h 1017341"/>
              <a:gd name="connsiteX33" fmla="*/ 553061 w 1241308"/>
              <a:gd name="connsiteY33" fmla="*/ 904875 h 1017341"/>
              <a:gd name="connsiteX34" fmla="*/ 600686 w 1241308"/>
              <a:gd name="connsiteY34" fmla="*/ 857250 h 1017341"/>
              <a:gd name="connsiteX35" fmla="*/ 619736 w 1241308"/>
              <a:gd name="connsiteY35" fmla="*/ 828675 h 1017341"/>
              <a:gd name="connsiteX36" fmla="*/ 705461 w 1241308"/>
              <a:gd name="connsiteY36" fmla="*/ 800100 h 1017341"/>
              <a:gd name="connsiteX37" fmla="*/ 734036 w 1241308"/>
              <a:gd name="connsiteY37" fmla="*/ 790575 h 1017341"/>
              <a:gd name="connsiteX38" fmla="*/ 791186 w 1241308"/>
              <a:gd name="connsiteY38" fmla="*/ 762000 h 1017341"/>
              <a:gd name="connsiteX39" fmla="*/ 1038836 w 1241308"/>
              <a:gd name="connsiteY39" fmla="*/ 752475 h 1017341"/>
              <a:gd name="connsiteX40" fmla="*/ 1076936 w 1241308"/>
              <a:gd name="connsiteY40" fmla="*/ 695325 h 1017341"/>
              <a:gd name="connsiteX41" fmla="*/ 1095986 w 1241308"/>
              <a:gd name="connsiteY41" fmla="*/ 666750 h 1017341"/>
              <a:gd name="connsiteX42" fmla="*/ 1115036 w 1241308"/>
              <a:gd name="connsiteY42" fmla="*/ 609600 h 1017341"/>
              <a:gd name="connsiteX43" fmla="*/ 1124561 w 1241308"/>
              <a:gd name="connsiteY43" fmla="*/ 581025 h 1017341"/>
              <a:gd name="connsiteX44" fmla="*/ 1162661 w 1241308"/>
              <a:gd name="connsiteY44" fmla="*/ 523875 h 1017341"/>
              <a:gd name="connsiteX45" fmla="*/ 1200761 w 1241308"/>
              <a:gd name="connsiteY45" fmla="*/ 409575 h 1017341"/>
              <a:gd name="connsiteX46" fmla="*/ 1210286 w 1241308"/>
              <a:gd name="connsiteY46" fmla="*/ 381000 h 1017341"/>
              <a:gd name="connsiteX47" fmla="*/ 1229336 w 1241308"/>
              <a:gd name="connsiteY47" fmla="*/ 352425 h 1017341"/>
              <a:gd name="connsiteX48" fmla="*/ 1238861 w 1241308"/>
              <a:gd name="connsiteY48" fmla="*/ 257175 h 1017341"/>
              <a:gd name="connsiteX49" fmla="*/ 1229336 w 1241308"/>
              <a:gd name="connsiteY49" fmla="*/ 238125 h 101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41308" h="1017341">
                <a:moveTo>
                  <a:pt x="1229336" y="238125"/>
                </a:moveTo>
                <a:cubicBezTo>
                  <a:pt x="1218224" y="223838"/>
                  <a:pt x="1234010" y="233274"/>
                  <a:pt x="1172186" y="171450"/>
                </a:cubicBezTo>
                <a:cubicBezTo>
                  <a:pt x="1155475" y="154739"/>
                  <a:pt x="1153972" y="127836"/>
                  <a:pt x="1124561" y="123825"/>
                </a:cubicBezTo>
                <a:cubicBezTo>
                  <a:pt x="1064706" y="115663"/>
                  <a:pt x="1003911" y="117475"/>
                  <a:pt x="943586" y="114300"/>
                </a:cubicBezTo>
                <a:cubicBezTo>
                  <a:pt x="886005" y="99905"/>
                  <a:pt x="917905" y="108915"/>
                  <a:pt x="848336" y="85725"/>
                </a:cubicBezTo>
                <a:lnTo>
                  <a:pt x="819761" y="76200"/>
                </a:lnTo>
                <a:cubicBezTo>
                  <a:pt x="810236" y="73025"/>
                  <a:pt x="801031" y="68644"/>
                  <a:pt x="791186" y="66675"/>
                </a:cubicBezTo>
                <a:cubicBezTo>
                  <a:pt x="775311" y="63500"/>
                  <a:pt x="759267" y="61077"/>
                  <a:pt x="743561" y="57150"/>
                </a:cubicBezTo>
                <a:cubicBezTo>
                  <a:pt x="733821" y="54715"/>
                  <a:pt x="723966" y="52115"/>
                  <a:pt x="714986" y="47625"/>
                </a:cubicBezTo>
                <a:cubicBezTo>
                  <a:pt x="704747" y="42505"/>
                  <a:pt x="697636" y="30820"/>
                  <a:pt x="686411" y="28575"/>
                </a:cubicBezTo>
                <a:cubicBezTo>
                  <a:pt x="648921" y="21077"/>
                  <a:pt x="610109" y="23272"/>
                  <a:pt x="572111" y="19050"/>
                </a:cubicBezTo>
                <a:cubicBezTo>
                  <a:pt x="521821" y="13462"/>
                  <a:pt x="524568" y="12727"/>
                  <a:pt x="486386" y="0"/>
                </a:cubicBezTo>
                <a:cubicBezTo>
                  <a:pt x="469779" y="2076"/>
                  <a:pt x="407188" y="4841"/>
                  <a:pt x="381611" y="19050"/>
                </a:cubicBezTo>
                <a:cubicBezTo>
                  <a:pt x="361597" y="30169"/>
                  <a:pt x="324461" y="57150"/>
                  <a:pt x="324461" y="57150"/>
                </a:cubicBezTo>
                <a:cubicBezTo>
                  <a:pt x="280011" y="123825"/>
                  <a:pt x="305411" y="101600"/>
                  <a:pt x="257786" y="133350"/>
                </a:cubicBezTo>
                <a:cubicBezTo>
                  <a:pt x="233845" y="205174"/>
                  <a:pt x="266140" y="116642"/>
                  <a:pt x="229211" y="190500"/>
                </a:cubicBezTo>
                <a:cubicBezTo>
                  <a:pt x="219448" y="210026"/>
                  <a:pt x="213784" y="248586"/>
                  <a:pt x="210161" y="266700"/>
                </a:cubicBezTo>
                <a:cubicBezTo>
                  <a:pt x="206986" y="387350"/>
                  <a:pt x="209444" y="508280"/>
                  <a:pt x="200636" y="628650"/>
                </a:cubicBezTo>
                <a:cubicBezTo>
                  <a:pt x="199801" y="640067"/>
                  <a:pt x="189681" y="649130"/>
                  <a:pt x="181586" y="657225"/>
                </a:cubicBezTo>
                <a:cubicBezTo>
                  <a:pt x="173491" y="665320"/>
                  <a:pt x="162536" y="669925"/>
                  <a:pt x="153011" y="676275"/>
                </a:cubicBezTo>
                <a:cubicBezTo>
                  <a:pt x="146661" y="685800"/>
                  <a:pt x="142900" y="697699"/>
                  <a:pt x="133961" y="704850"/>
                </a:cubicBezTo>
                <a:cubicBezTo>
                  <a:pt x="126121" y="711122"/>
                  <a:pt x="114366" y="709885"/>
                  <a:pt x="105386" y="714375"/>
                </a:cubicBezTo>
                <a:cubicBezTo>
                  <a:pt x="95147" y="719495"/>
                  <a:pt x="86336" y="727075"/>
                  <a:pt x="76811" y="733425"/>
                </a:cubicBezTo>
                <a:cubicBezTo>
                  <a:pt x="70461" y="742950"/>
                  <a:pt x="65856" y="753905"/>
                  <a:pt x="57761" y="762000"/>
                </a:cubicBezTo>
                <a:cubicBezTo>
                  <a:pt x="49666" y="770095"/>
                  <a:pt x="36337" y="772111"/>
                  <a:pt x="29186" y="781050"/>
                </a:cubicBezTo>
                <a:cubicBezTo>
                  <a:pt x="22914" y="788890"/>
                  <a:pt x="22836" y="800100"/>
                  <a:pt x="19661" y="809625"/>
                </a:cubicBezTo>
                <a:cubicBezTo>
                  <a:pt x="22836" y="854075"/>
                  <a:pt x="0" y="909299"/>
                  <a:pt x="29186" y="942975"/>
                </a:cubicBezTo>
                <a:cubicBezTo>
                  <a:pt x="54225" y="971867"/>
                  <a:pt x="106725" y="941997"/>
                  <a:pt x="143486" y="952500"/>
                </a:cubicBezTo>
                <a:cubicBezTo>
                  <a:pt x="154493" y="955645"/>
                  <a:pt x="151907" y="976823"/>
                  <a:pt x="162536" y="981075"/>
                </a:cubicBezTo>
                <a:cubicBezTo>
                  <a:pt x="186303" y="990582"/>
                  <a:pt x="213336" y="987425"/>
                  <a:pt x="238736" y="990600"/>
                </a:cubicBezTo>
                <a:cubicBezTo>
                  <a:pt x="318960" y="1017341"/>
                  <a:pt x="291334" y="1012003"/>
                  <a:pt x="448286" y="990600"/>
                </a:cubicBezTo>
                <a:cubicBezTo>
                  <a:pt x="459629" y="989053"/>
                  <a:pt x="467336" y="977900"/>
                  <a:pt x="476861" y="971550"/>
                </a:cubicBezTo>
                <a:cubicBezTo>
                  <a:pt x="483211" y="962025"/>
                  <a:pt x="487296" y="950513"/>
                  <a:pt x="495911" y="942975"/>
                </a:cubicBezTo>
                <a:cubicBezTo>
                  <a:pt x="513141" y="927898"/>
                  <a:pt x="553061" y="904875"/>
                  <a:pt x="553061" y="904875"/>
                </a:cubicBezTo>
                <a:cubicBezTo>
                  <a:pt x="603861" y="828675"/>
                  <a:pt x="537186" y="920750"/>
                  <a:pt x="600686" y="857250"/>
                </a:cubicBezTo>
                <a:cubicBezTo>
                  <a:pt x="608781" y="849155"/>
                  <a:pt x="610028" y="834742"/>
                  <a:pt x="619736" y="828675"/>
                </a:cubicBezTo>
                <a:lnTo>
                  <a:pt x="705461" y="800100"/>
                </a:lnTo>
                <a:cubicBezTo>
                  <a:pt x="714986" y="796925"/>
                  <a:pt x="725682" y="796144"/>
                  <a:pt x="734036" y="790575"/>
                </a:cubicBezTo>
                <a:cubicBezTo>
                  <a:pt x="751077" y="779214"/>
                  <a:pt x="769193" y="763517"/>
                  <a:pt x="791186" y="762000"/>
                </a:cubicBezTo>
                <a:cubicBezTo>
                  <a:pt x="873601" y="756316"/>
                  <a:pt x="956286" y="755650"/>
                  <a:pt x="1038836" y="752475"/>
                </a:cubicBezTo>
                <a:lnTo>
                  <a:pt x="1076936" y="695325"/>
                </a:lnTo>
                <a:cubicBezTo>
                  <a:pt x="1083286" y="685800"/>
                  <a:pt x="1092366" y="677610"/>
                  <a:pt x="1095986" y="666750"/>
                </a:cubicBezTo>
                <a:lnTo>
                  <a:pt x="1115036" y="609600"/>
                </a:lnTo>
                <a:cubicBezTo>
                  <a:pt x="1118211" y="600075"/>
                  <a:pt x="1118992" y="589379"/>
                  <a:pt x="1124561" y="581025"/>
                </a:cubicBezTo>
                <a:cubicBezTo>
                  <a:pt x="1137261" y="561975"/>
                  <a:pt x="1155421" y="545595"/>
                  <a:pt x="1162661" y="523875"/>
                </a:cubicBezTo>
                <a:lnTo>
                  <a:pt x="1200761" y="409575"/>
                </a:lnTo>
                <a:cubicBezTo>
                  <a:pt x="1203936" y="400050"/>
                  <a:pt x="1204717" y="389354"/>
                  <a:pt x="1210286" y="381000"/>
                </a:cubicBezTo>
                <a:lnTo>
                  <a:pt x="1229336" y="352425"/>
                </a:lnTo>
                <a:cubicBezTo>
                  <a:pt x="1232511" y="320675"/>
                  <a:pt x="1241308" y="288989"/>
                  <a:pt x="1238861" y="257175"/>
                </a:cubicBezTo>
                <a:cubicBezTo>
                  <a:pt x="1237983" y="245761"/>
                  <a:pt x="1240449" y="252413"/>
                  <a:pt x="1229336" y="238125"/>
                </a:cubicBezTo>
                <a:close/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endParaRPr lang="nb-N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1204" name="Straight Connector 12"/>
          <p:cNvCxnSpPr>
            <a:cxnSpLocks noChangeShapeType="1"/>
          </p:cNvCxnSpPr>
          <p:nvPr/>
        </p:nvCxnSpPr>
        <p:spPr bwMode="auto">
          <a:xfrm>
            <a:off x="7286625" y="4572000"/>
            <a:ext cx="85725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51205" name="Straight Connector 14"/>
          <p:cNvCxnSpPr>
            <a:cxnSpLocks noChangeShapeType="1"/>
          </p:cNvCxnSpPr>
          <p:nvPr/>
        </p:nvCxnSpPr>
        <p:spPr bwMode="auto">
          <a:xfrm>
            <a:off x="5000625" y="4214813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1438" y="1714500"/>
            <a:ext cx="392906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endParaRPr lang="nb-NO" sz="200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" name="Content Placeholder 9"/>
          <p:cNvSpPr>
            <a:spLocks noGrp="1"/>
          </p:cNvSpPr>
          <p:nvPr>
            <p:ph idx="1"/>
          </p:nvPr>
        </p:nvSpPr>
        <p:spPr>
          <a:xfrm>
            <a:off x="392568" y="836712"/>
            <a:ext cx="8540750" cy="3282951"/>
          </a:xfrm>
        </p:spPr>
        <p:txBody>
          <a:bodyPr/>
          <a:lstStyle/>
          <a:p>
            <a:pPr>
              <a:defRPr/>
            </a:pPr>
            <a:r>
              <a:rPr lang="nb-NO" sz="2200" b="1" dirty="0" smtClean="0"/>
              <a:t>Bakgrunn</a:t>
            </a:r>
            <a:r>
              <a:rPr lang="nb-NO" sz="2200" dirty="0" smtClean="0"/>
              <a:t>: </a:t>
            </a:r>
            <a:r>
              <a:rPr lang="nb-NO" sz="2200" dirty="0" err="1" smtClean="0"/>
              <a:t>NiN</a:t>
            </a:r>
            <a:r>
              <a:rPr lang="nb-NO" sz="2200" dirty="0" smtClean="0"/>
              <a:t> er et teoritungt system, men det er, tross alt, hovedstrukturen i variasjon i den virkelige naturen systemet skal beskrives. Jeg tror knapt det er mulig å forstå </a:t>
            </a:r>
            <a:r>
              <a:rPr lang="nb-NO" sz="2200" dirty="0" err="1" smtClean="0"/>
              <a:t>NiN</a:t>
            </a:r>
            <a:r>
              <a:rPr lang="nb-NO" sz="2200" dirty="0" smtClean="0"/>
              <a:t>-systemet uten at den teoretiske oppbygningen av systemet blir demonstrert i praksis. </a:t>
            </a:r>
          </a:p>
          <a:p>
            <a:pPr>
              <a:defRPr/>
            </a:pPr>
            <a:r>
              <a:rPr lang="nb-NO" sz="2200" dirty="0" smtClean="0"/>
              <a:t>På alle tidligere ‘</a:t>
            </a:r>
            <a:r>
              <a:rPr lang="nb-NO" sz="2200" dirty="0" err="1" smtClean="0"/>
              <a:t>NiN</a:t>
            </a:r>
            <a:r>
              <a:rPr lang="nb-NO" sz="2200" dirty="0" smtClean="0"/>
              <a:t>-kurs’ (</a:t>
            </a:r>
            <a:r>
              <a:rPr lang="nb-NO" sz="2200" dirty="0" err="1" smtClean="0"/>
              <a:t>BIOS4120</a:t>
            </a:r>
            <a:r>
              <a:rPr lang="nb-NO" sz="2200" dirty="0" smtClean="0"/>
              <a:t> og forløpere) har vi tatt en pause fra forelesningene onsdag ettermiddag for å se på et virkelig økologisk rom, nemlig </a:t>
            </a:r>
            <a:r>
              <a:rPr lang="nb-NO" sz="2200" dirty="0" err="1" smtClean="0"/>
              <a:t>togradient</a:t>
            </a:r>
            <a:r>
              <a:rPr lang="nb-NO" sz="2200" dirty="0" smtClean="0"/>
              <a:t>-representasjonen av </a:t>
            </a:r>
            <a:r>
              <a:rPr lang="nb-NO" sz="2200" dirty="0" err="1" smtClean="0"/>
              <a:t>hovedvariasjonen</a:t>
            </a:r>
            <a:r>
              <a:rPr lang="nb-NO" sz="2200" dirty="0" smtClean="0"/>
              <a:t> i natursystem-hovedtypen </a:t>
            </a:r>
            <a:r>
              <a:rPr lang="nb-NO" sz="2200" dirty="0" smtClean="0">
                <a:solidFill>
                  <a:srgbClr val="FF0000"/>
                </a:solidFill>
              </a:rPr>
              <a:t>(fastmarks)skogsmark, </a:t>
            </a:r>
            <a:r>
              <a:rPr lang="nb-NO" sz="2200" dirty="0" err="1" smtClean="0">
                <a:solidFill>
                  <a:srgbClr val="FF0000"/>
                </a:solidFill>
              </a:rPr>
              <a:t>T4</a:t>
            </a:r>
            <a:r>
              <a:rPr lang="nb-NO" sz="2200" dirty="0" smtClean="0"/>
              <a:t>.</a:t>
            </a:r>
          </a:p>
          <a:p>
            <a:pPr>
              <a:defRPr/>
            </a:pPr>
            <a:r>
              <a:rPr lang="nb-NO" sz="2200" dirty="0" smtClean="0"/>
              <a:t>Erfaringene fra tidligere år tilsier at denne ekskursjonen er så viktig for forståelsen av </a:t>
            </a:r>
            <a:r>
              <a:rPr lang="nb-NO" sz="2200" dirty="0" err="1" smtClean="0"/>
              <a:t>NiN</a:t>
            </a:r>
            <a:r>
              <a:rPr lang="nb-NO" sz="2200" dirty="0" smtClean="0"/>
              <a:t> at vi måtte gjøre det vi kunne for at Corona-viruset ikke skulle stoppe den. Derfor gjennomførte Harald, Anders (Wollan) og jeg ekskursjonen for dere torsdag 16. april.</a:t>
            </a:r>
          </a:p>
          <a:p>
            <a:pPr>
              <a:defRPr/>
            </a:pPr>
            <a:r>
              <a:rPr lang="nb-NO" sz="2200" dirty="0" smtClean="0"/>
              <a:t>Resultatet er en serie av åtte videosnutter som dere finner på </a:t>
            </a:r>
            <a:r>
              <a:rPr lang="nb-NO" sz="2200" dirty="0" err="1" smtClean="0"/>
              <a:t>NHM</a:t>
            </a:r>
            <a:r>
              <a:rPr lang="nb-NO" sz="2200" dirty="0" smtClean="0"/>
              <a:t> sine kurs-sider (de siste slide).</a:t>
            </a:r>
            <a:endParaRPr lang="nb-NO" sz="2200" dirty="0" smtClean="0"/>
          </a:p>
        </p:txBody>
      </p:sp>
    </p:spTree>
    <p:extLst>
      <p:ext uri="{BB962C8B-B14F-4D97-AF65-F5344CB8AC3E}">
        <p14:creationId xmlns:p14="http://schemas.microsoft.com/office/powerpoint/2010/main" val="350011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-214313"/>
            <a:ext cx="8786812" cy="1325563"/>
          </a:xfrm>
        </p:spPr>
        <p:txBody>
          <a:bodyPr/>
          <a:lstStyle/>
          <a:p>
            <a:pPr eaLnBrk="1" hangingPunct="1">
              <a:defRPr/>
            </a:pPr>
            <a:r>
              <a:rPr lang="nb-NO" sz="4000" dirty="0" smtClean="0"/>
              <a:t>Om ekskursjonen</a:t>
            </a:r>
            <a:endParaRPr lang="nb-NO" sz="4000" dirty="0" smtClean="0"/>
          </a:p>
        </p:txBody>
      </p:sp>
      <p:sp>
        <p:nvSpPr>
          <p:cNvPr id="8" name="Freeform 7"/>
          <p:cNvSpPr/>
          <p:nvPr/>
        </p:nvSpPr>
        <p:spPr bwMode="auto">
          <a:xfrm>
            <a:off x="7315200" y="5048250"/>
            <a:ext cx="1241425" cy="1017588"/>
          </a:xfrm>
          <a:custGeom>
            <a:avLst/>
            <a:gdLst>
              <a:gd name="connsiteX0" fmla="*/ 1229336 w 1241308"/>
              <a:gd name="connsiteY0" fmla="*/ 238125 h 1017341"/>
              <a:gd name="connsiteX1" fmla="*/ 1172186 w 1241308"/>
              <a:gd name="connsiteY1" fmla="*/ 171450 h 1017341"/>
              <a:gd name="connsiteX2" fmla="*/ 1124561 w 1241308"/>
              <a:gd name="connsiteY2" fmla="*/ 123825 h 1017341"/>
              <a:gd name="connsiteX3" fmla="*/ 943586 w 1241308"/>
              <a:gd name="connsiteY3" fmla="*/ 114300 h 1017341"/>
              <a:gd name="connsiteX4" fmla="*/ 848336 w 1241308"/>
              <a:gd name="connsiteY4" fmla="*/ 85725 h 1017341"/>
              <a:gd name="connsiteX5" fmla="*/ 819761 w 1241308"/>
              <a:gd name="connsiteY5" fmla="*/ 76200 h 1017341"/>
              <a:gd name="connsiteX6" fmla="*/ 791186 w 1241308"/>
              <a:gd name="connsiteY6" fmla="*/ 66675 h 1017341"/>
              <a:gd name="connsiteX7" fmla="*/ 743561 w 1241308"/>
              <a:gd name="connsiteY7" fmla="*/ 57150 h 1017341"/>
              <a:gd name="connsiteX8" fmla="*/ 714986 w 1241308"/>
              <a:gd name="connsiteY8" fmla="*/ 47625 h 1017341"/>
              <a:gd name="connsiteX9" fmla="*/ 686411 w 1241308"/>
              <a:gd name="connsiteY9" fmla="*/ 28575 h 1017341"/>
              <a:gd name="connsiteX10" fmla="*/ 572111 w 1241308"/>
              <a:gd name="connsiteY10" fmla="*/ 19050 h 1017341"/>
              <a:gd name="connsiteX11" fmla="*/ 486386 w 1241308"/>
              <a:gd name="connsiteY11" fmla="*/ 0 h 1017341"/>
              <a:gd name="connsiteX12" fmla="*/ 381611 w 1241308"/>
              <a:gd name="connsiteY12" fmla="*/ 19050 h 1017341"/>
              <a:gd name="connsiteX13" fmla="*/ 324461 w 1241308"/>
              <a:gd name="connsiteY13" fmla="*/ 57150 h 1017341"/>
              <a:gd name="connsiteX14" fmla="*/ 257786 w 1241308"/>
              <a:gd name="connsiteY14" fmla="*/ 133350 h 1017341"/>
              <a:gd name="connsiteX15" fmla="*/ 229211 w 1241308"/>
              <a:gd name="connsiteY15" fmla="*/ 190500 h 1017341"/>
              <a:gd name="connsiteX16" fmla="*/ 210161 w 1241308"/>
              <a:gd name="connsiteY16" fmla="*/ 266700 h 1017341"/>
              <a:gd name="connsiteX17" fmla="*/ 200636 w 1241308"/>
              <a:gd name="connsiteY17" fmla="*/ 628650 h 1017341"/>
              <a:gd name="connsiteX18" fmla="*/ 181586 w 1241308"/>
              <a:gd name="connsiteY18" fmla="*/ 657225 h 1017341"/>
              <a:gd name="connsiteX19" fmla="*/ 153011 w 1241308"/>
              <a:gd name="connsiteY19" fmla="*/ 676275 h 1017341"/>
              <a:gd name="connsiteX20" fmla="*/ 133961 w 1241308"/>
              <a:gd name="connsiteY20" fmla="*/ 704850 h 1017341"/>
              <a:gd name="connsiteX21" fmla="*/ 105386 w 1241308"/>
              <a:gd name="connsiteY21" fmla="*/ 714375 h 1017341"/>
              <a:gd name="connsiteX22" fmla="*/ 76811 w 1241308"/>
              <a:gd name="connsiteY22" fmla="*/ 733425 h 1017341"/>
              <a:gd name="connsiteX23" fmla="*/ 57761 w 1241308"/>
              <a:gd name="connsiteY23" fmla="*/ 762000 h 1017341"/>
              <a:gd name="connsiteX24" fmla="*/ 29186 w 1241308"/>
              <a:gd name="connsiteY24" fmla="*/ 781050 h 1017341"/>
              <a:gd name="connsiteX25" fmla="*/ 19661 w 1241308"/>
              <a:gd name="connsiteY25" fmla="*/ 809625 h 1017341"/>
              <a:gd name="connsiteX26" fmla="*/ 29186 w 1241308"/>
              <a:gd name="connsiteY26" fmla="*/ 942975 h 1017341"/>
              <a:gd name="connsiteX27" fmla="*/ 143486 w 1241308"/>
              <a:gd name="connsiteY27" fmla="*/ 952500 h 1017341"/>
              <a:gd name="connsiteX28" fmla="*/ 162536 w 1241308"/>
              <a:gd name="connsiteY28" fmla="*/ 981075 h 1017341"/>
              <a:gd name="connsiteX29" fmla="*/ 238736 w 1241308"/>
              <a:gd name="connsiteY29" fmla="*/ 990600 h 1017341"/>
              <a:gd name="connsiteX30" fmla="*/ 448286 w 1241308"/>
              <a:gd name="connsiteY30" fmla="*/ 990600 h 1017341"/>
              <a:gd name="connsiteX31" fmla="*/ 476861 w 1241308"/>
              <a:gd name="connsiteY31" fmla="*/ 971550 h 1017341"/>
              <a:gd name="connsiteX32" fmla="*/ 495911 w 1241308"/>
              <a:gd name="connsiteY32" fmla="*/ 942975 h 1017341"/>
              <a:gd name="connsiteX33" fmla="*/ 553061 w 1241308"/>
              <a:gd name="connsiteY33" fmla="*/ 904875 h 1017341"/>
              <a:gd name="connsiteX34" fmla="*/ 600686 w 1241308"/>
              <a:gd name="connsiteY34" fmla="*/ 857250 h 1017341"/>
              <a:gd name="connsiteX35" fmla="*/ 619736 w 1241308"/>
              <a:gd name="connsiteY35" fmla="*/ 828675 h 1017341"/>
              <a:gd name="connsiteX36" fmla="*/ 705461 w 1241308"/>
              <a:gd name="connsiteY36" fmla="*/ 800100 h 1017341"/>
              <a:gd name="connsiteX37" fmla="*/ 734036 w 1241308"/>
              <a:gd name="connsiteY37" fmla="*/ 790575 h 1017341"/>
              <a:gd name="connsiteX38" fmla="*/ 791186 w 1241308"/>
              <a:gd name="connsiteY38" fmla="*/ 762000 h 1017341"/>
              <a:gd name="connsiteX39" fmla="*/ 1038836 w 1241308"/>
              <a:gd name="connsiteY39" fmla="*/ 752475 h 1017341"/>
              <a:gd name="connsiteX40" fmla="*/ 1076936 w 1241308"/>
              <a:gd name="connsiteY40" fmla="*/ 695325 h 1017341"/>
              <a:gd name="connsiteX41" fmla="*/ 1095986 w 1241308"/>
              <a:gd name="connsiteY41" fmla="*/ 666750 h 1017341"/>
              <a:gd name="connsiteX42" fmla="*/ 1115036 w 1241308"/>
              <a:gd name="connsiteY42" fmla="*/ 609600 h 1017341"/>
              <a:gd name="connsiteX43" fmla="*/ 1124561 w 1241308"/>
              <a:gd name="connsiteY43" fmla="*/ 581025 h 1017341"/>
              <a:gd name="connsiteX44" fmla="*/ 1162661 w 1241308"/>
              <a:gd name="connsiteY44" fmla="*/ 523875 h 1017341"/>
              <a:gd name="connsiteX45" fmla="*/ 1200761 w 1241308"/>
              <a:gd name="connsiteY45" fmla="*/ 409575 h 1017341"/>
              <a:gd name="connsiteX46" fmla="*/ 1210286 w 1241308"/>
              <a:gd name="connsiteY46" fmla="*/ 381000 h 1017341"/>
              <a:gd name="connsiteX47" fmla="*/ 1229336 w 1241308"/>
              <a:gd name="connsiteY47" fmla="*/ 352425 h 1017341"/>
              <a:gd name="connsiteX48" fmla="*/ 1238861 w 1241308"/>
              <a:gd name="connsiteY48" fmla="*/ 257175 h 1017341"/>
              <a:gd name="connsiteX49" fmla="*/ 1229336 w 1241308"/>
              <a:gd name="connsiteY49" fmla="*/ 238125 h 101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41308" h="1017341">
                <a:moveTo>
                  <a:pt x="1229336" y="238125"/>
                </a:moveTo>
                <a:cubicBezTo>
                  <a:pt x="1218224" y="223838"/>
                  <a:pt x="1234010" y="233274"/>
                  <a:pt x="1172186" y="171450"/>
                </a:cubicBezTo>
                <a:cubicBezTo>
                  <a:pt x="1155475" y="154739"/>
                  <a:pt x="1153972" y="127836"/>
                  <a:pt x="1124561" y="123825"/>
                </a:cubicBezTo>
                <a:cubicBezTo>
                  <a:pt x="1064706" y="115663"/>
                  <a:pt x="1003911" y="117475"/>
                  <a:pt x="943586" y="114300"/>
                </a:cubicBezTo>
                <a:cubicBezTo>
                  <a:pt x="886005" y="99905"/>
                  <a:pt x="917905" y="108915"/>
                  <a:pt x="848336" y="85725"/>
                </a:cubicBezTo>
                <a:lnTo>
                  <a:pt x="819761" y="76200"/>
                </a:lnTo>
                <a:cubicBezTo>
                  <a:pt x="810236" y="73025"/>
                  <a:pt x="801031" y="68644"/>
                  <a:pt x="791186" y="66675"/>
                </a:cubicBezTo>
                <a:cubicBezTo>
                  <a:pt x="775311" y="63500"/>
                  <a:pt x="759267" y="61077"/>
                  <a:pt x="743561" y="57150"/>
                </a:cubicBezTo>
                <a:cubicBezTo>
                  <a:pt x="733821" y="54715"/>
                  <a:pt x="723966" y="52115"/>
                  <a:pt x="714986" y="47625"/>
                </a:cubicBezTo>
                <a:cubicBezTo>
                  <a:pt x="704747" y="42505"/>
                  <a:pt x="697636" y="30820"/>
                  <a:pt x="686411" y="28575"/>
                </a:cubicBezTo>
                <a:cubicBezTo>
                  <a:pt x="648921" y="21077"/>
                  <a:pt x="610109" y="23272"/>
                  <a:pt x="572111" y="19050"/>
                </a:cubicBezTo>
                <a:cubicBezTo>
                  <a:pt x="521821" y="13462"/>
                  <a:pt x="524568" y="12727"/>
                  <a:pt x="486386" y="0"/>
                </a:cubicBezTo>
                <a:cubicBezTo>
                  <a:pt x="469779" y="2076"/>
                  <a:pt x="407188" y="4841"/>
                  <a:pt x="381611" y="19050"/>
                </a:cubicBezTo>
                <a:cubicBezTo>
                  <a:pt x="361597" y="30169"/>
                  <a:pt x="324461" y="57150"/>
                  <a:pt x="324461" y="57150"/>
                </a:cubicBezTo>
                <a:cubicBezTo>
                  <a:pt x="280011" y="123825"/>
                  <a:pt x="305411" y="101600"/>
                  <a:pt x="257786" y="133350"/>
                </a:cubicBezTo>
                <a:cubicBezTo>
                  <a:pt x="233845" y="205174"/>
                  <a:pt x="266140" y="116642"/>
                  <a:pt x="229211" y="190500"/>
                </a:cubicBezTo>
                <a:cubicBezTo>
                  <a:pt x="219448" y="210026"/>
                  <a:pt x="213784" y="248586"/>
                  <a:pt x="210161" y="266700"/>
                </a:cubicBezTo>
                <a:cubicBezTo>
                  <a:pt x="206986" y="387350"/>
                  <a:pt x="209444" y="508280"/>
                  <a:pt x="200636" y="628650"/>
                </a:cubicBezTo>
                <a:cubicBezTo>
                  <a:pt x="199801" y="640067"/>
                  <a:pt x="189681" y="649130"/>
                  <a:pt x="181586" y="657225"/>
                </a:cubicBezTo>
                <a:cubicBezTo>
                  <a:pt x="173491" y="665320"/>
                  <a:pt x="162536" y="669925"/>
                  <a:pt x="153011" y="676275"/>
                </a:cubicBezTo>
                <a:cubicBezTo>
                  <a:pt x="146661" y="685800"/>
                  <a:pt x="142900" y="697699"/>
                  <a:pt x="133961" y="704850"/>
                </a:cubicBezTo>
                <a:cubicBezTo>
                  <a:pt x="126121" y="711122"/>
                  <a:pt x="114366" y="709885"/>
                  <a:pt x="105386" y="714375"/>
                </a:cubicBezTo>
                <a:cubicBezTo>
                  <a:pt x="95147" y="719495"/>
                  <a:pt x="86336" y="727075"/>
                  <a:pt x="76811" y="733425"/>
                </a:cubicBezTo>
                <a:cubicBezTo>
                  <a:pt x="70461" y="742950"/>
                  <a:pt x="65856" y="753905"/>
                  <a:pt x="57761" y="762000"/>
                </a:cubicBezTo>
                <a:cubicBezTo>
                  <a:pt x="49666" y="770095"/>
                  <a:pt x="36337" y="772111"/>
                  <a:pt x="29186" y="781050"/>
                </a:cubicBezTo>
                <a:cubicBezTo>
                  <a:pt x="22914" y="788890"/>
                  <a:pt x="22836" y="800100"/>
                  <a:pt x="19661" y="809625"/>
                </a:cubicBezTo>
                <a:cubicBezTo>
                  <a:pt x="22836" y="854075"/>
                  <a:pt x="0" y="909299"/>
                  <a:pt x="29186" y="942975"/>
                </a:cubicBezTo>
                <a:cubicBezTo>
                  <a:pt x="54225" y="971867"/>
                  <a:pt x="106725" y="941997"/>
                  <a:pt x="143486" y="952500"/>
                </a:cubicBezTo>
                <a:cubicBezTo>
                  <a:pt x="154493" y="955645"/>
                  <a:pt x="151907" y="976823"/>
                  <a:pt x="162536" y="981075"/>
                </a:cubicBezTo>
                <a:cubicBezTo>
                  <a:pt x="186303" y="990582"/>
                  <a:pt x="213336" y="987425"/>
                  <a:pt x="238736" y="990600"/>
                </a:cubicBezTo>
                <a:cubicBezTo>
                  <a:pt x="318960" y="1017341"/>
                  <a:pt x="291334" y="1012003"/>
                  <a:pt x="448286" y="990600"/>
                </a:cubicBezTo>
                <a:cubicBezTo>
                  <a:pt x="459629" y="989053"/>
                  <a:pt x="467336" y="977900"/>
                  <a:pt x="476861" y="971550"/>
                </a:cubicBezTo>
                <a:cubicBezTo>
                  <a:pt x="483211" y="962025"/>
                  <a:pt x="487296" y="950513"/>
                  <a:pt x="495911" y="942975"/>
                </a:cubicBezTo>
                <a:cubicBezTo>
                  <a:pt x="513141" y="927898"/>
                  <a:pt x="553061" y="904875"/>
                  <a:pt x="553061" y="904875"/>
                </a:cubicBezTo>
                <a:cubicBezTo>
                  <a:pt x="603861" y="828675"/>
                  <a:pt x="537186" y="920750"/>
                  <a:pt x="600686" y="857250"/>
                </a:cubicBezTo>
                <a:cubicBezTo>
                  <a:pt x="608781" y="849155"/>
                  <a:pt x="610028" y="834742"/>
                  <a:pt x="619736" y="828675"/>
                </a:cubicBezTo>
                <a:lnTo>
                  <a:pt x="705461" y="800100"/>
                </a:lnTo>
                <a:cubicBezTo>
                  <a:pt x="714986" y="796925"/>
                  <a:pt x="725682" y="796144"/>
                  <a:pt x="734036" y="790575"/>
                </a:cubicBezTo>
                <a:cubicBezTo>
                  <a:pt x="751077" y="779214"/>
                  <a:pt x="769193" y="763517"/>
                  <a:pt x="791186" y="762000"/>
                </a:cubicBezTo>
                <a:cubicBezTo>
                  <a:pt x="873601" y="756316"/>
                  <a:pt x="956286" y="755650"/>
                  <a:pt x="1038836" y="752475"/>
                </a:cubicBezTo>
                <a:lnTo>
                  <a:pt x="1076936" y="695325"/>
                </a:lnTo>
                <a:cubicBezTo>
                  <a:pt x="1083286" y="685800"/>
                  <a:pt x="1092366" y="677610"/>
                  <a:pt x="1095986" y="666750"/>
                </a:cubicBezTo>
                <a:lnTo>
                  <a:pt x="1115036" y="609600"/>
                </a:lnTo>
                <a:cubicBezTo>
                  <a:pt x="1118211" y="600075"/>
                  <a:pt x="1118992" y="589379"/>
                  <a:pt x="1124561" y="581025"/>
                </a:cubicBezTo>
                <a:cubicBezTo>
                  <a:pt x="1137261" y="561975"/>
                  <a:pt x="1155421" y="545595"/>
                  <a:pt x="1162661" y="523875"/>
                </a:cubicBezTo>
                <a:lnTo>
                  <a:pt x="1200761" y="409575"/>
                </a:lnTo>
                <a:cubicBezTo>
                  <a:pt x="1203936" y="400050"/>
                  <a:pt x="1204717" y="389354"/>
                  <a:pt x="1210286" y="381000"/>
                </a:cubicBezTo>
                <a:lnTo>
                  <a:pt x="1229336" y="352425"/>
                </a:lnTo>
                <a:cubicBezTo>
                  <a:pt x="1232511" y="320675"/>
                  <a:pt x="1241308" y="288989"/>
                  <a:pt x="1238861" y="257175"/>
                </a:cubicBezTo>
                <a:cubicBezTo>
                  <a:pt x="1237983" y="245761"/>
                  <a:pt x="1240449" y="252413"/>
                  <a:pt x="1229336" y="238125"/>
                </a:cubicBezTo>
                <a:close/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endParaRPr lang="nb-N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1204" name="Straight Connector 12"/>
          <p:cNvCxnSpPr>
            <a:cxnSpLocks noChangeShapeType="1"/>
          </p:cNvCxnSpPr>
          <p:nvPr/>
        </p:nvCxnSpPr>
        <p:spPr bwMode="auto">
          <a:xfrm>
            <a:off x="7286625" y="4572000"/>
            <a:ext cx="85725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51205" name="Straight Connector 14"/>
          <p:cNvCxnSpPr>
            <a:cxnSpLocks noChangeShapeType="1"/>
          </p:cNvCxnSpPr>
          <p:nvPr/>
        </p:nvCxnSpPr>
        <p:spPr bwMode="auto">
          <a:xfrm>
            <a:off x="5000625" y="4214813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1438" y="1714500"/>
            <a:ext cx="392906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endParaRPr lang="nb-NO" sz="200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" name="Content Placeholder 9"/>
          <p:cNvSpPr>
            <a:spLocks noGrp="1"/>
          </p:cNvSpPr>
          <p:nvPr>
            <p:ph idx="1"/>
          </p:nvPr>
        </p:nvSpPr>
        <p:spPr>
          <a:xfrm>
            <a:off x="392568" y="1114775"/>
            <a:ext cx="8540750" cy="1018082"/>
          </a:xfrm>
        </p:spPr>
        <p:txBody>
          <a:bodyPr/>
          <a:lstStyle/>
          <a:p>
            <a:pPr>
              <a:defRPr/>
            </a:pPr>
            <a:r>
              <a:rPr lang="nb-NO" sz="2200" dirty="0" smtClean="0"/>
              <a:t>Vi valgte </a:t>
            </a:r>
            <a:r>
              <a:rPr lang="nb-NO" sz="2200" dirty="0" smtClean="0"/>
              <a:t>å demonstrere </a:t>
            </a:r>
            <a:r>
              <a:rPr lang="nb-NO" sz="2200" dirty="0" smtClean="0"/>
              <a:t>det økologiske rommet som er mest brukt som eksempel gjennom hele </a:t>
            </a:r>
            <a:r>
              <a:rPr lang="nb-NO" sz="2200" dirty="0" err="1" smtClean="0"/>
              <a:t>teoriuka</a:t>
            </a:r>
            <a:r>
              <a:rPr lang="nb-NO" sz="2200" dirty="0" smtClean="0"/>
              <a:t>: </a:t>
            </a:r>
            <a:r>
              <a:rPr lang="nb-NO" sz="2200" dirty="0" err="1" smtClean="0"/>
              <a:t>togradientrepresentasjonen</a:t>
            </a:r>
            <a:r>
              <a:rPr lang="nb-NO" sz="2200" dirty="0" smtClean="0"/>
              <a:t> av </a:t>
            </a:r>
            <a:r>
              <a:rPr lang="nb-NO" sz="2200" dirty="0" err="1" smtClean="0"/>
              <a:t>hovedkompleksgradientene</a:t>
            </a:r>
            <a:r>
              <a:rPr lang="nb-NO" sz="2200" dirty="0" smtClean="0"/>
              <a:t> i (fastmarks)skogsmark </a:t>
            </a:r>
            <a:r>
              <a:rPr lang="nb-NO" sz="2200" dirty="0" err="1" smtClean="0"/>
              <a:t>T4</a:t>
            </a:r>
            <a:r>
              <a:rPr lang="nb-NO" sz="2200" dirty="0" smtClean="0"/>
              <a:t>, med uttørkingsfare (</a:t>
            </a:r>
            <a:r>
              <a:rPr lang="nb-NO" sz="2200" dirty="0" err="1" smtClean="0"/>
              <a:t>UF</a:t>
            </a:r>
            <a:r>
              <a:rPr lang="nb-NO" sz="2200" dirty="0" smtClean="0"/>
              <a:t>) og </a:t>
            </a:r>
            <a:r>
              <a:rPr lang="nb-NO" sz="2200" dirty="0" err="1" smtClean="0"/>
              <a:t>kalkrinnhold</a:t>
            </a:r>
            <a:r>
              <a:rPr lang="nb-NO" sz="2200" dirty="0" smtClean="0"/>
              <a:t> (</a:t>
            </a:r>
            <a:r>
              <a:rPr lang="nb-NO" sz="2200" dirty="0" err="1" smtClean="0"/>
              <a:t>KA</a:t>
            </a:r>
            <a:r>
              <a:rPr lang="nb-NO" sz="2200" dirty="0" smtClean="0"/>
              <a:t>) som akser.</a:t>
            </a:r>
          </a:p>
          <a:p>
            <a:pPr>
              <a:defRPr/>
            </a:pPr>
            <a:r>
              <a:rPr lang="nb-NO" sz="2200" dirty="0" smtClean="0"/>
              <a:t>De åtte videosnuttene består av </a:t>
            </a:r>
            <a:r>
              <a:rPr lang="nb-NO" sz="2200" dirty="0" smtClean="0"/>
              <a:t>en kort innledning og en video fra hvert av de sju stoppene vi gjorde på </a:t>
            </a:r>
            <a:r>
              <a:rPr lang="nb-NO" sz="2200" dirty="0" smtClean="0"/>
              <a:t>vår tur gjennom skogen mellom </a:t>
            </a:r>
            <a:r>
              <a:rPr lang="nb-NO" sz="2200" dirty="0" err="1" smtClean="0"/>
              <a:t>Østmarksætra</a:t>
            </a:r>
            <a:r>
              <a:rPr lang="nb-NO" sz="2200" dirty="0" smtClean="0"/>
              <a:t> og </a:t>
            </a:r>
            <a:r>
              <a:rPr lang="nb-NO" sz="2200" dirty="0" err="1" smtClean="0"/>
              <a:t>Sarabråten</a:t>
            </a:r>
            <a:r>
              <a:rPr lang="nb-NO" sz="2200" dirty="0" smtClean="0"/>
              <a:t> (se kart). </a:t>
            </a:r>
          </a:p>
          <a:p>
            <a:pPr>
              <a:defRPr/>
            </a:pPr>
            <a:r>
              <a:rPr lang="nb-NO" sz="2200" dirty="0" smtClean="0"/>
              <a:t>På hver stasjon redegjorde vi for stedets plassering i det økologiske rommet samt demonstrerte </a:t>
            </a:r>
            <a:r>
              <a:rPr lang="nb-NO" sz="2200" dirty="0" smtClean="0"/>
              <a:t>karakteristiske, diagnostisk viktige </a:t>
            </a:r>
            <a:r>
              <a:rPr lang="nb-NO" sz="2200" dirty="0" smtClean="0"/>
              <a:t>arter. </a:t>
            </a:r>
          </a:p>
          <a:p>
            <a:pPr>
              <a:defRPr/>
            </a:pPr>
            <a:r>
              <a:rPr lang="nb-NO" sz="2200" dirty="0" smtClean="0"/>
              <a:t>Vi håper vi på denne måten får formidlet det vi ville formidlet til dere dersom vi hadde kunnet være sammen i felt.</a:t>
            </a:r>
          </a:p>
        </p:txBody>
      </p:sp>
    </p:spTree>
    <p:extLst>
      <p:ext uri="{BB962C8B-B14F-4D97-AF65-F5344CB8AC3E}">
        <p14:creationId xmlns:p14="http://schemas.microsoft.com/office/powerpoint/2010/main" val="309996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181" y="-70297"/>
            <a:ext cx="4214811" cy="1627089"/>
          </a:xfrm>
        </p:spPr>
        <p:txBody>
          <a:bodyPr/>
          <a:lstStyle/>
          <a:p>
            <a:pPr eaLnBrk="1" hangingPunct="1">
              <a:defRPr/>
            </a:pPr>
            <a:r>
              <a:rPr lang="nb-NO" sz="4000" dirty="0" smtClean="0"/>
              <a:t>Reisen i det fysiske rommet</a:t>
            </a:r>
            <a:endParaRPr lang="nb-NO" sz="4000" dirty="0" smtClean="0"/>
          </a:p>
        </p:txBody>
      </p:sp>
      <p:sp>
        <p:nvSpPr>
          <p:cNvPr id="8" name="Freeform 7"/>
          <p:cNvSpPr/>
          <p:nvPr/>
        </p:nvSpPr>
        <p:spPr bwMode="auto">
          <a:xfrm>
            <a:off x="8044245" y="5740222"/>
            <a:ext cx="1241425" cy="1017588"/>
          </a:xfrm>
          <a:custGeom>
            <a:avLst/>
            <a:gdLst>
              <a:gd name="connsiteX0" fmla="*/ 1229336 w 1241308"/>
              <a:gd name="connsiteY0" fmla="*/ 238125 h 1017341"/>
              <a:gd name="connsiteX1" fmla="*/ 1172186 w 1241308"/>
              <a:gd name="connsiteY1" fmla="*/ 171450 h 1017341"/>
              <a:gd name="connsiteX2" fmla="*/ 1124561 w 1241308"/>
              <a:gd name="connsiteY2" fmla="*/ 123825 h 1017341"/>
              <a:gd name="connsiteX3" fmla="*/ 943586 w 1241308"/>
              <a:gd name="connsiteY3" fmla="*/ 114300 h 1017341"/>
              <a:gd name="connsiteX4" fmla="*/ 848336 w 1241308"/>
              <a:gd name="connsiteY4" fmla="*/ 85725 h 1017341"/>
              <a:gd name="connsiteX5" fmla="*/ 819761 w 1241308"/>
              <a:gd name="connsiteY5" fmla="*/ 76200 h 1017341"/>
              <a:gd name="connsiteX6" fmla="*/ 791186 w 1241308"/>
              <a:gd name="connsiteY6" fmla="*/ 66675 h 1017341"/>
              <a:gd name="connsiteX7" fmla="*/ 743561 w 1241308"/>
              <a:gd name="connsiteY7" fmla="*/ 57150 h 1017341"/>
              <a:gd name="connsiteX8" fmla="*/ 714986 w 1241308"/>
              <a:gd name="connsiteY8" fmla="*/ 47625 h 1017341"/>
              <a:gd name="connsiteX9" fmla="*/ 686411 w 1241308"/>
              <a:gd name="connsiteY9" fmla="*/ 28575 h 1017341"/>
              <a:gd name="connsiteX10" fmla="*/ 572111 w 1241308"/>
              <a:gd name="connsiteY10" fmla="*/ 19050 h 1017341"/>
              <a:gd name="connsiteX11" fmla="*/ 486386 w 1241308"/>
              <a:gd name="connsiteY11" fmla="*/ 0 h 1017341"/>
              <a:gd name="connsiteX12" fmla="*/ 381611 w 1241308"/>
              <a:gd name="connsiteY12" fmla="*/ 19050 h 1017341"/>
              <a:gd name="connsiteX13" fmla="*/ 324461 w 1241308"/>
              <a:gd name="connsiteY13" fmla="*/ 57150 h 1017341"/>
              <a:gd name="connsiteX14" fmla="*/ 257786 w 1241308"/>
              <a:gd name="connsiteY14" fmla="*/ 133350 h 1017341"/>
              <a:gd name="connsiteX15" fmla="*/ 229211 w 1241308"/>
              <a:gd name="connsiteY15" fmla="*/ 190500 h 1017341"/>
              <a:gd name="connsiteX16" fmla="*/ 210161 w 1241308"/>
              <a:gd name="connsiteY16" fmla="*/ 266700 h 1017341"/>
              <a:gd name="connsiteX17" fmla="*/ 200636 w 1241308"/>
              <a:gd name="connsiteY17" fmla="*/ 628650 h 1017341"/>
              <a:gd name="connsiteX18" fmla="*/ 181586 w 1241308"/>
              <a:gd name="connsiteY18" fmla="*/ 657225 h 1017341"/>
              <a:gd name="connsiteX19" fmla="*/ 153011 w 1241308"/>
              <a:gd name="connsiteY19" fmla="*/ 676275 h 1017341"/>
              <a:gd name="connsiteX20" fmla="*/ 133961 w 1241308"/>
              <a:gd name="connsiteY20" fmla="*/ 704850 h 1017341"/>
              <a:gd name="connsiteX21" fmla="*/ 105386 w 1241308"/>
              <a:gd name="connsiteY21" fmla="*/ 714375 h 1017341"/>
              <a:gd name="connsiteX22" fmla="*/ 76811 w 1241308"/>
              <a:gd name="connsiteY22" fmla="*/ 733425 h 1017341"/>
              <a:gd name="connsiteX23" fmla="*/ 57761 w 1241308"/>
              <a:gd name="connsiteY23" fmla="*/ 762000 h 1017341"/>
              <a:gd name="connsiteX24" fmla="*/ 29186 w 1241308"/>
              <a:gd name="connsiteY24" fmla="*/ 781050 h 1017341"/>
              <a:gd name="connsiteX25" fmla="*/ 19661 w 1241308"/>
              <a:gd name="connsiteY25" fmla="*/ 809625 h 1017341"/>
              <a:gd name="connsiteX26" fmla="*/ 29186 w 1241308"/>
              <a:gd name="connsiteY26" fmla="*/ 942975 h 1017341"/>
              <a:gd name="connsiteX27" fmla="*/ 143486 w 1241308"/>
              <a:gd name="connsiteY27" fmla="*/ 952500 h 1017341"/>
              <a:gd name="connsiteX28" fmla="*/ 162536 w 1241308"/>
              <a:gd name="connsiteY28" fmla="*/ 981075 h 1017341"/>
              <a:gd name="connsiteX29" fmla="*/ 238736 w 1241308"/>
              <a:gd name="connsiteY29" fmla="*/ 990600 h 1017341"/>
              <a:gd name="connsiteX30" fmla="*/ 448286 w 1241308"/>
              <a:gd name="connsiteY30" fmla="*/ 990600 h 1017341"/>
              <a:gd name="connsiteX31" fmla="*/ 476861 w 1241308"/>
              <a:gd name="connsiteY31" fmla="*/ 971550 h 1017341"/>
              <a:gd name="connsiteX32" fmla="*/ 495911 w 1241308"/>
              <a:gd name="connsiteY32" fmla="*/ 942975 h 1017341"/>
              <a:gd name="connsiteX33" fmla="*/ 553061 w 1241308"/>
              <a:gd name="connsiteY33" fmla="*/ 904875 h 1017341"/>
              <a:gd name="connsiteX34" fmla="*/ 600686 w 1241308"/>
              <a:gd name="connsiteY34" fmla="*/ 857250 h 1017341"/>
              <a:gd name="connsiteX35" fmla="*/ 619736 w 1241308"/>
              <a:gd name="connsiteY35" fmla="*/ 828675 h 1017341"/>
              <a:gd name="connsiteX36" fmla="*/ 705461 w 1241308"/>
              <a:gd name="connsiteY36" fmla="*/ 800100 h 1017341"/>
              <a:gd name="connsiteX37" fmla="*/ 734036 w 1241308"/>
              <a:gd name="connsiteY37" fmla="*/ 790575 h 1017341"/>
              <a:gd name="connsiteX38" fmla="*/ 791186 w 1241308"/>
              <a:gd name="connsiteY38" fmla="*/ 762000 h 1017341"/>
              <a:gd name="connsiteX39" fmla="*/ 1038836 w 1241308"/>
              <a:gd name="connsiteY39" fmla="*/ 752475 h 1017341"/>
              <a:gd name="connsiteX40" fmla="*/ 1076936 w 1241308"/>
              <a:gd name="connsiteY40" fmla="*/ 695325 h 1017341"/>
              <a:gd name="connsiteX41" fmla="*/ 1095986 w 1241308"/>
              <a:gd name="connsiteY41" fmla="*/ 666750 h 1017341"/>
              <a:gd name="connsiteX42" fmla="*/ 1115036 w 1241308"/>
              <a:gd name="connsiteY42" fmla="*/ 609600 h 1017341"/>
              <a:gd name="connsiteX43" fmla="*/ 1124561 w 1241308"/>
              <a:gd name="connsiteY43" fmla="*/ 581025 h 1017341"/>
              <a:gd name="connsiteX44" fmla="*/ 1162661 w 1241308"/>
              <a:gd name="connsiteY44" fmla="*/ 523875 h 1017341"/>
              <a:gd name="connsiteX45" fmla="*/ 1200761 w 1241308"/>
              <a:gd name="connsiteY45" fmla="*/ 409575 h 1017341"/>
              <a:gd name="connsiteX46" fmla="*/ 1210286 w 1241308"/>
              <a:gd name="connsiteY46" fmla="*/ 381000 h 1017341"/>
              <a:gd name="connsiteX47" fmla="*/ 1229336 w 1241308"/>
              <a:gd name="connsiteY47" fmla="*/ 352425 h 1017341"/>
              <a:gd name="connsiteX48" fmla="*/ 1238861 w 1241308"/>
              <a:gd name="connsiteY48" fmla="*/ 257175 h 1017341"/>
              <a:gd name="connsiteX49" fmla="*/ 1229336 w 1241308"/>
              <a:gd name="connsiteY49" fmla="*/ 238125 h 101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41308" h="1017341">
                <a:moveTo>
                  <a:pt x="1229336" y="238125"/>
                </a:moveTo>
                <a:cubicBezTo>
                  <a:pt x="1218224" y="223838"/>
                  <a:pt x="1234010" y="233274"/>
                  <a:pt x="1172186" y="171450"/>
                </a:cubicBezTo>
                <a:cubicBezTo>
                  <a:pt x="1155475" y="154739"/>
                  <a:pt x="1153972" y="127836"/>
                  <a:pt x="1124561" y="123825"/>
                </a:cubicBezTo>
                <a:cubicBezTo>
                  <a:pt x="1064706" y="115663"/>
                  <a:pt x="1003911" y="117475"/>
                  <a:pt x="943586" y="114300"/>
                </a:cubicBezTo>
                <a:cubicBezTo>
                  <a:pt x="886005" y="99905"/>
                  <a:pt x="917905" y="108915"/>
                  <a:pt x="848336" y="85725"/>
                </a:cubicBezTo>
                <a:lnTo>
                  <a:pt x="819761" y="76200"/>
                </a:lnTo>
                <a:cubicBezTo>
                  <a:pt x="810236" y="73025"/>
                  <a:pt x="801031" y="68644"/>
                  <a:pt x="791186" y="66675"/>
                </a:cubicBezTo>
                <a:cubicBezTo>
                  <a:pt x="775311" y="63500"/>
                  <a:pt x="759267" y="61077"/>
                  <a:pt x="743561" y="57150"/>
                </a:cubicBezTo>
                <a:cubicBezTo>
                  <a:pt x="733821" y="54715"/>
                  <a:pt x="723966" y="52115"/>
                  <a:pt x="714986" y="47625"/>
                </a:cubicBezTo>
                <a:cubicBezTo>
                  <a:pt x="704747" y="42505"/>
                  <a:pt x="697636" y="30820"/>
                  <a:pt x="686411" y="28575"/>
                </a:cubicBezTo>
                <a:cubicBezTo>
                  <a:pt x="648921" y="21077"/>
                  <a:pt x="610109" y="23272"/>
                  <a:pt x="572111" y="19050"/>
                </a:cubicBezTo>
                <a:cubicBezTo>
                  <a:pt x="521821" y="13462"/>
                  <a:pt x="524568" y="12727"/>
                  <a:pt x="486386" y="0"/>
                </a:cubicBezTo>
                <a:cubicBezTo>
                  <a:pt x="469779" y="2076"/>
                  <a:pt x="407188" y="4841"/>
                  <a:pt x="381611" y="19050"/>
                </a:cubicBezTo>
                <a:cubicBezTo>
                  <a:pt x="361597" y="30169"/>
                  <a:pt x="324461" y="57150"/>
                  <a:pt x="324461" y="57150"/>
                </a:cubicBezTo>
                <a:cubicBezTo>
                  <a:pt x="280011" y="123825"/>
                  <a:pt x="305411" y="101600"/>
                  <a:pt x="257786" y="133350"/>
                </a:cubicBezTo>
                <a:cubicBezTo>
                  <a:pt x="233845" y="205174"/>
                  <a:pt x="266140" y="116642"/>
                  <a:pt x="229211" y="190500"/>
                </a:cubicBezTo>
                <a:cubicBezTo>
                  <a:pt x="219448" y="210026"/>
                  <a:pt x="213784" y="248586"/>
                  <a:pt x="210161" y="266700"/>
                </a:cubicBezTo>
                <a:cubicBezTo>
                  <a:pt x="206986" y="387350"/>
                  <a:pt x="209444" y="508280"/>
                  <a:pt x="200636" y="628650"/>
                </a:cubicBezTo>
                <a:cubicBezTo>
                  <a:pt x="199801" y="640067"/>
                  <a:pt x="189681" y="649130"/>
                  <a:pt x="181586" y="657225"/>
                </a:cubicBezTo>
                <a:cubicBezTo>
                  <a:pt x="173491" y="665320"/>
                  <a:pt x="162536" y="669925"/>
                  <a:pt x="153011" y="676275"/>
                </a:cubicBezTo>
                <a:cubicBezTo>
                  <a:pt x="146661" y="685800"/>
                  <a:pt x="142900" y="697699"/>
                  <a:pt x="133961" y="704850"/>
                </a:cubicBezTo>
                <a:cubicBezTo>
                  <a:pt x="126121" y="711122"/>
                  <a:pt x="114366" y="709885"/>
                  <a:pt x="105386" y="714375"/>
                </a:cubicBezTo>
                <a:cubicBezTo>
                  <a:pt x="95147" y="719495"/>
                  <a:pt x="86336" y="727075"/>
                  <a:pt x="76811" y="733425"/>
                </a:cubicBezTo>
                <a:cubicBezTo>
                  <a:pt x="70461" y="742950"/>
                  <a:pt x="65856" y="753905"/>
                  <a:pt x="57761" y="762000"/>
                </a:cubicBezTo>
                <a:cubicBezTo>
                  <a:pt x="49666" y="770095"/>
                  <a:pt x="36337" y="772111"/>
                  <a:pt x="29186" y="781050"/>
                </a:cubicBezTo>
                <a:cubicBezTo>
                  <a:pt x="22914" y="788890"/>
                  <a:pt x="22836" y="800100"/>
                  <a:pt x="19661" y="809625"/>
                </a:cubicBezTo>
                <a:cubicBezTo>
                  <a:pt x="22836" y="854075"/>
                  <a:pt x="0" y="909299"/>
                  <a:pt x="29186" y="942975"/>
                </a:cubicBezTo>
                <a:cubicBezTo>
                  <a:pt x="54225" y="971867"/>
                  <a:pt x="106725" y="941997"/>
                  <a:pt x="143486" y="952500"/>
                </a:cubicBezTo>
                <a:cubicBezTo>
                  <a:pt x="154493" y="955645"/>
                  <a:pt x="151907" y="976823"/>
                  <a:pt x="162536" y="981075"/>
                </a:cubicBezTo>
                <a:cubicBezTo>
                  <a:pt x="186303" y="990582"/>
                  <a:pt x="213336" y="987425"/>
                  <a:pt x="238736" y="990600"/>
                </a:cubicBezTo>
                <a:cubicBezTo>
                  <a:pt x="318960" y="1017341"/>
                  <a:pt x="291334" y="1012003"/>
                  <a:pt x="448286" y="990600"/>
                </a:cubicBezTo>
                <a:cubicBezTo>
                  <a:pt x="459629" y="989053"/>
                  <a:pt x="467336" y="977900"/>
                  <a:pt x="476861" y="971550"/>
                </a:cubicBezTo>
                <a:cubicBezTo>
                  <a:pt x="483211" y="962025"/>
                  <a:pt x="487296" y="950513"/>
                  <a:pt x="495911" y="942975"/>
                </a:cubicBezTo>
                <a:cubicBezTo>
                  <a:pt x="513141" y="927898"/>
                  <a:pt x="553061" y="904875"/>
                  <a:pt x="553061" y="904875"/>
                </a:cubicBezTo>
                <a:cubicBezTo>
                  <a:pt x="603861" y="828675"/>
                  <a:pt x="537186" y="920750"/>
                  <a:pt x="600686" y="857250"/>
                </a:cubicBezTo>
                <a:cubicBezTo>
                  <a:pt x="608781" y="849155"/>
                  <a:pt x="610028" y="834742"/>
                  <a:pt x="619736" y="828675"/>
                </a:cubicBezTo>
                <a:lnTo>
                  <a:pt x="705461" y="800100"/>
                </a:lnTo>
                <a:cubicBezTo>
                  <a:pt x="714986" y="796925"/>
                  <a:pt x="725682" y="796144"/>
                  <a:pt x="734036" y="790575"/>
                </a:cubicBezTo>
                <a:cubicBezTo>
                  <a:pt x="751077" y="779214"/>
                  <a:pt x="769193" y="763517"/>
                  <a:pt x="791186" y="762000"/>
                </a:cubicBezTo>
                <a:cubicBezTo>
                  <a:pt x="873601" y="756316"/>
                  <a:pt x="956286" y="755650"/>
                  <a:pt x="1038836" y="752475"/>
                </a:cubicBezTo>
                <a:lnTo>
                  <a:pt x="1076936" y="695325"/>
                </a:lnTo>
                <a:cubicBezTo>
                  <a:pt x="1083286" y="685800"/>
                  <a:pt x="1092366" y="677610"/>
                  <a:pt x="1095986" y="666750"/>
                </a:cubicBezTo>
                <a:lnTo>
                  <a:pt x="1115036" y="609600"/>
                </a:lnTo>
                <a:cubicBezTo>
                  <a:pt x="1118211" y="600075"/>
                  <a:pt x="1118992" y="589379"/>
                  <a:pt x="1124561" y="581025"/>
                </a:cubicBezTo>
                <a:cubicBezTo>
                  <a:pt x="1137261" y="561975"/>
                  <a:pt x="1155421" y="545595"/>
                  <a:pt x="1162661" y="523875"/>
                </a:cubicBezTo>
                <a:lnTo>
                  <a:pt x="1200761" y="409575"/>
                </a:lnTo>
                <a:cubicBezTo>
                  <a:pt x="1203936" y="400050"/>
                  <a:pt x="1204717" y="389354"/>
                  <a:pt x="1210286" y="381000"/>
                </a:cubicBezTo>
                <a:lnTo>
                  <a:pt x="1229336" y="352425"/>
                </a:lnTo>
                <a:cubicBezTo>
                  <a:pt x="1232511" y="320675"/>
                  <a:pt x="1241308" y="288989"/>
                  <a:pt x="1238861" y="257175"/>
                </a:cubicBezTo>
                <a:cubicBezTo>
                  <a:pt x="1237983" y="245761"/>
                  <a:pt x="1240449" y="252413"/>
                  <a:pt x="1229336" y="238125"/>
                </a:cubicBezTo>
                <a:close/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endParaRPr lang="nb-N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1204" name="Straight Connector 12"/>
          <p:cNvCxnSpPr>
            <a:cxnSpLocks noChangeShapeType="1"/>
          </p:cNvCxnSpPr>
          <p:nvPr/>
        </p:nvCxnSpPr>
        <p:spPr bwMode="auto">
          <a:xfrm>
            <a:off x="8015670" y="5263972"/>
            <a:ext cx="85725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51205" name="Straight Connector 14"/>
          <p:cNvCxnSpPr>
            <a:cxnSpLocks noChangeShapeType="1"/>
          </p:cNvCxnSpPr>
          <p:nvPr/>
        </p:nvCxnSpPr>
        <p:spPr bwMode="auto">
          <a:xfrm>
            <a:off x="5729670" y="4906785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1438" y="1714500"/>
            <a:ext cx="392906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endParaRPr lang="nb-NO" sz="200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5587" t="12850" r="7354" b="7543"/>
          <a:stretch/>
        </p:blipFill>
        <p:spPr>
          <a:xfrm>
            <a:off x="313704" y="1521024"/>
            <a:ext cx="3384218" cy="5076328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5" name="Oval 4"/>
          <p:cNvSpPr/>
          <p:nvPr/>
        </p:nvSpPr>
        <p:spPr bwMode="auto">
          <a:xfrm>
            <a:off x="1184066" y="3605668"/>
            <a:ext cx="198000" cy="180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771800" y="4572000"/>
            <a:ext cx="288032" cy="36916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2791076"/>
            <a:ext cx="2037806" cy="307777"/>
          </a:xfrm>
          <a:prstGeom prst="rect">
            <a:avLst/>
          </a:prstGeom>
          <a:solidFill>
            <a:srgbClr val="FF0000">
              <a:alpha val="21000"/>
            </a:srgb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smtClean="0"/>
              <a:t>Naturhistorisk museum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518340" y="5617923"/>
            <a:ext cx="1881746" cy="307777"/>
          </a:xfrm>
          <a:prstGeom prst="rect">
            <a:avLst/>
          </a:prstGeom>
          <a:solidFill>
            <a:srgbClr val="FF0000">
              <a:alpha val="21000"/>
            </a:srgb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smtClean="0"/>
              <a:t>Ekskursjonsområdet</a:t>
            </a:r>
            <a:endParaRPr lang="en-GB" dirty="0"/>
          </a:p>
        </p:txBody>
      </p:sp>
      <p:cxnSp>
        <p:nvCxnSpPr>
          <p:cNvPr id="12" name="Straight Arrow Connector 11"/>
          <p:cNvCxnSpPr>
            <a:stCxn id="7" idx="2"/>
            <a:endCxn id="5" idx="7"/>
          </p:cNvCxnSpPr>
          <p:nvPr/>
        </p:nvCxnSpPr>
        <p:spPr bwMode="auto">
          <a:xfrm flipH="1">
            <a:off x="1353070" y="3098853"/>
            <a:ext cx="277393" cy="53317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stCxn id="13" idx="0"/>
          </p:cNvCxnSpPr>
          <p:nvPr/>
        </p:nvCxnSpPr>
        <p:spPr bwMode="auto">
          <a:xfrm flipV="1">
            <a:off x="2459213" y="4941168"/>
            <a:ext cx="456603" cy="67675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72706" t="8260" r="6654" b="5049"/>
          <a:stretch/>
        </p:blipFill>
        <p:spPr>
          <a:xfrm>
            <a:off x="4282582" y="241655"/>
            <a:ext cx="4722976" cy="6376017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20" name="Text Box 15"/>
          <p:cNvSpPr txBox="1"/>
          <p:nvPr/>
        </p:nvSpPr>
        <p:spPr>
          <a:xfrm flipH="1">
            <a:off x="5850150" y="3483048"/>
            <a:ext cx="496570" cy="49657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26"/>
          <p:cNvSpPr txBox="1"/>
          <p:nvPr/>
        </p:nvSpPr>
        <p:spPr>
          <a:xfrm flipH="1">
            <a:off x="6093393" y="3892340"/>
            <a:ext cx="480060" cy="4953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26"/>
          <p:cNvSpPr txBox="1"/>
          <p:nvPr/>
        </p:nvSpPr>
        <p:spPr>
          <a:xfrm flipH="1">
            <a:off x="5946840" y="4076350"/>
            <a:ext cx="480060" cy="4953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5"/>
          <p:cNvSpPr txBox="1"/>
          <p:nvPr/>
        </p:nvSpPr>
        <p:spPr>
          <a:xfrm flipH="1">
            <a:off x="5306779" y="3946632"/>
            <a:ext cx="496570" cy="49657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5"/>
          <p:cNvSpPr txBox="1"/>
          <p:nvPr/>
        </p:nvSpPr>
        <p:spPr>
          <a:xfrm flipH="1">
            <a:off x="5314109" y="3234764"/>
            <a:ext cx="496570" cy="49657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5"/>
          <p:cNvSpPr txBox="1"/>
          <p:nvPr/>
        </p:nvSpPr>
        <p:spPr>
          <a:xfrm flipH="1">
            <a:off x="7972300" y="1096636"/>
            <a:ext cx="496570" cy="49657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5"/>
          <p:cNvSpPr txBox="1"/>
          <p:nvPr/>
        </p:nvSpPr>
        <p:spPr>
          <a:xfrm flipH="1">
            <a:off x="6200115" y="2818911"/>
            <a:ext cx="496570" cy="49657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37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181" y="-387424"/>
            <a:ext cx="8271444" cy="1627089"/>
          </a:xfrm>
        </p:spPr>
        <p:txBody>
          <a:bodyPr/>
          <a:lstStyle/>
          <a:p>
            <a:pPr eaLnBrk="1" hangingPunct="1">
              <a:defRPr/>
            </a:pPr>
            <a:r>
              <a:rPr lang="nb-NO" sz="4000" dirty="0" smtClean="0"/>
              <a:t>Reisen i det økologiske rommet</a:t>
            </a:r>
            <a:endParaRPr lang="nb-NO" sz="4000" dirty="0" smtClean="0"/>
          </a:p>
        </p:txBody>
      </p:sp>
      <p:sp>
        <p:nvSpPr>
          <p:cNvPr id="8" name="Freeform 7"/>
          <p:cNvSpPr/>
          <p:nvPr/>
        </p:nvSpPr>
        <p:spPr bwMode="auto">
          <a:xfrm>
            <a:off x="7315200" y="5048250"/>
            <a:ext cx="1241425" cy="1017588"/>
          </a:xfrm>
          <a:custGeom>
            <a:avLst/>
            <a:gdLst>
              <a:gd name="connsiteX0" fmla="*/ 1229336 w 1241308"/>
              <a:gd name="connsiteY0" fmla="*/ 238125 h 1017341"/>
              <a:gd name="connsiteX1" fmla="*/ 1172186 w 1241308"/>
              <a:gd name="connsiteY1" fmla="*/ 171450 h 1017341"/>
              <a:gd name="connsiteX2" fmla="*/ 1124561 w 1241308"/>
              <a:gd name="connsiteY2" fmla="*/ 123825 h 1017341"/>
              <a:gd name="connsiteX3" fmla="*/ 943586 w 1241308"/>
              <a:gd name="connsiteY3" fmla="*/ 114300 h 1017341"/>
              <a:gd name="connsiteX4" fmla="*/ 848336 w 1241308"/>
              <a:gd name="connsiteY4" fmla="*/ 85725 h 1017341"/>
              <a:gd name="connsiteX5" fmla="*/ 819761 w 1241308"/>
              <a:gd name="connsiteY5" fmla="*/ 76200 h 1017341"/>
              <a:gd name="connsiteX6" fmla="*/ 791186 w 1241308"/>
              <a:gd name="connsiteY6" fmla="*/ 66675 h 1017341"/>
              <a:gd name="connsiteX7" fmla="*/ 743561 w 1241308"/>
              <a:gd name="connsiteY7" fmla="*/ 57150 h 1017341"/>
              <a:gd name="connsiteX8" fmla="*/ 714986 w 1241308"/>
              <a:gd name="connsiteY8" fmla="*/ 47625 h 1017341"/>
              <a:gd name="connsiteX9" fmla="*/ 686411 w 1241308"/>
              <a:gd name="connsiteY9" fmla="*/ 28575 h 1017341"/>
              <a:gd name="connsiteX10" fmla="*/ 572111 w 1241308"/>
              <a:gd name="connsiteY10" fmla="*/ 19050 h 1017341"/>
              <a:gd name="connsiteX11" fmla="*/ 486386 w 1241308"/>
              <a:gd name="connsiteY11" fmla="*/ 0 h 1017341"/>
              <a:gd name="connsiteX12" fmla="*/ 381611 w 1241308"/>
              <a:gd name="connsiteY12" fmla="*/ 19050 h 1017341"/>
              <a:gd name="connsiteX13" fmla="*/ 324461 w 1241308"/>
              <a:gd name="connsiteY13" fmla="*/ 57150 h 1017341"/>
              <a:gd name="connsiteX14" fmla="*/ 257786 w 1241308"/>
              <a:gd name="connsiteY14" fmla="*/ 133350 h 1017341"/>
              <a:gd name="connsiteX15" fmla="*/ 229211 w 1241308"/>
              <a:gd name="connsiteY15" fmla="*/ 190500 h 1017341"/>
              <a:gd name="connsiteX16" fmla="*/ 210161 w 1241308"/>
              <a:gd name="connsiteY16" fmla="*/ 266700 h 1017341"/>
              <a:gd name="connsiteX17" fmla="*/ 200636 w 1241308"/>
              <a:gd name="connsiteY17" fmla="*/ 628650 h 1017341"/>
              <a:gd name="connsiteX18" fmla="*/ 181586 w 1241308"/>
              <a:gd name="connsiteY18" fmla="*/ 657225 h 1017341"/>
              <a:gd name="connsiteX19" fmla="*/ 153011 w 1241308"/>
              <a:gd name="connsiteY19" fmla="*/ 676275 h 1017341"/>
              <a:gd name="connsiteX20" fmla="*/ 133961 w 1241308"/>
              <a:gd name="connsiteY20" fmla="*/ 704850 h 1017341"/>
              <a:gd name="connsiteX21" fmla="*/ 105386 w 1241308"/>
              <a:gd name="connsiteY21" fmla="*/ 714375 h 1017341"/>
              <a:gd name="connsiteX22" fmla="*/ 76811 w 1241308"/>
              <a:gd name="connsiteY22" fmla="*/ 733425 h 1017341"/>
              <a:gd name="connsiteX23" fmla="*/ 57761 w 1241308"/>
              <a:gd name="connsiteY23" fmla="*/ 762000 h 1017341"/>
              <a:gd name="connsiteX24" fmla="*/ 29186 w 1241308"/>
              <a:gd name="connsiteY24" fmla="*/ 781050 h 1017341"/>
              <a:gd name="connsiteX25" fmla="*/ 19661 w 1241308"/>
              <a:gd name="connsiteY25" fmla="*/ 809625 h 1017341"/>
              <a:gd name="connsiteX26" fmla="*/ 29186 w 1241308"/>
              <a:gd name="connsiteY26" fmla="*/ 942975 h 1017341"/>
              <a:gd name="connsiteX27" fmla="*/ 143486 w 1241308"/>
              <a:gd name="connsiteY27" fmla="*/ 952500 h 1017341"/>
              <a:gd name="connsiteX28" fmla="*/ 162536 w 1241308"/>
              <a:gd name="connsiteY28" fmla="*/ 981075 h 1017341"/>
              <a:gd name="connsiteX29" fmla="*/ 238736 w 1241308"/>
              <a:gd name="connsiteY29" fmla="*/ 990600 h 1017341"/>
              <a:gd name="connsiteX30" fmla="*/ 448286 w 1241308"/>
              <a:gd name="connsiteY30" fmla="*/ 990600 h 1017341"/>
              <a:gd name="connsiteX31" fmla="*/ 476861 w 1241308"/>
              <a:gd name="connsiteY31" fmla="*/ 971550 h 1017341"/>
              <a:gd name="connsiteX32" fmla="*/ 495911 w 1241308"/>
              <a:gd name="connsiteY32" fmla="*/ 942975 h 1017341"/>
              <a:gd name="connsiteX33" fmla="*/ 553061 w 1241308"/>
              <a:gd name="connsiteY33" fmla="*/ 904875 h 1017341"/>
              <a:gd name="connsiteX34" fmla="*/ 600686 w 1241308"/>
              <a:gd name="connsiteY34" fmla="*/ 857250 h 1017341"/>
              <a:gd name="connsiteX35" fmla="*/ 619736 w 1241308"/>
              <a:gd name="connsiteY35" fmla="*/ 828675 h 1017341"/>
              <a:gd name="connsiteX36" fmla="*/ 705461 w 1241308"/>
              <a:gd name="connsiteY36" fmla="*/ 800100 h 1017341"/>
              <a:gd name="connsiteX37" fmla="*/ 734036 w 1241308"/>
              <a:gd name="connsiteY37" fmla="*/ 790575 h 1017341"/>
              <a:gd name="connsiteX38" fmla="*/ 791186 w 1241308"/>
              <a:gd name="connsiteY38" fmla="*/ 762000 h 1017341"/>
              <a:gd name="connsiteX39" fmla="*/ 1038836 w 1241308"/>
              <a:gd name="connsiteY39" fmla="*/ 752475 h 1017341"/>
              <a:gd name="connsiteX40" fmla="*/ 1076936 w 1241308"/>
              <a:gd name="connsiteY40" fmla="*/ 695325 h 1017341"/>
              <a:gd name="connsiteX41" fmla="*/ 1095986 w 1241308"/>
              <a:gd name="connsiteY41" fmla="*/ 666750 h 1017341"/>
              <a:gd name="connsiteX42" fmla="*/ 1115036 w 1241308"/>
              <a:gd name="connsiteY42" fmla="*/ 609600 h 1017341"/>
              <a:gd name="connsiteX43" fmla="*/ 1124561 w 1241308"/>
              <a:gd name="connsiteY43" fmla="*/ 581025 h 1017341"/>
              <a:gd name="connsiteX44" fmla="*/ 1162661 w 1241308"/>
              <a:gd name="connsiteY44" fmla="*/ 523875 h 1017341"/>
              <a:gd name="connsiteX45" fmla="*/ 1200761 w 1241308"/>
              <a:gd name="connsiteY45" fmla="*/ 409575 h 1017341"/>
              <a:gd name="connsiteX46" fmla="*/ 1210286 w 1241308"/>
              <a:gd name="connsiteY46" fmla="*/ 381000 h 1017341"/>
              <a:gd name="connsiteX47" fmla="*/ 1229336 w 1241308"/>
              <a:gd name="connsiteY47" fmla="*/ 352425 h 1017341"/>
              <a:gd name="connsiteX48" fmla="*/ 1238861 w 1241308"/>
              <a:gd name="connsiteY48" fmla="*/ 257175 h 1017341"/>
              <a:gd name="connsiteX49" fmla="*/ 1229336 w 1241308"/>
              <a:gd name="connsiteY49" fmla="*/ 238125 h 101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41308" h="1017341">
                <a:moveTo>
                  <a:pt x="1229336" y="238125"/>
                </a:moveTo>
                <a:cubicBezTo>
                  <a:pt x="1218224" y="223838"/>
                  <a:pt x="1234010" y="233274"/>
                  <a:pt x="1172186" y="171450"/>
                </a:cubicBezTo>
                <a:cubicBezTo>
                  <a:pt x="1155475" y="154739"/>
                  <a:pt x="1153972" y="127836"/>
                  <a:pt x="1124561" y="123825"/>
                </a:cubicBezTo>
                <a:cubicBezTo>
                  <a:pt x="1064706" y="115663"/>
                  <a:pt x="1003911" y="117475"/>
                  <a:pt x="943586" y="114300"/>
                </a:cubicBezTo>
                <a:cubicBezTo>
                  <a:pt x="886005" y="99905"/>
                  <a:pt x="917905" y="108915"/>
                  <a:pt x="848336" y="85725"/>
                </a:cubicBezTo>
                <a:lnTo>
                  <a:pt x="819761" y="76200"/>
                </a:lnTo>
                <a:cubicBezTo>
                  <a:pt x="810236" y="73025"/>
                  <a:pt x="801031" y="68644"/>
                  <a:pt x="791186" y="66675"/>
                </a:cubicBezTo>
                <a:cubicBezTo>
                  <a:pt x="775311" y="63500"/>
                  <a:pt x="759267" y="61077"/>
                  <a:pt x="743561" y="57150"/>
                </a:cubicBezTo>
                <a:cubicBezTo>
                  <a:pt x="733821" y="54715"/>
                  <a:pt x="723966" y="52115"/>
                  <a:pt x="714986" y="47625"/>
                </a:cubicBezTo>
                <a:cubicBezTo>
                  <a:pt x="704747" y="42505"/>
                  <a:pt x="697636" y="30820"/>
                  <a:pt x="686411" y="28575"/>
                </a:cubicBezTo>
                <a:cubicBezTo>
                  <a:pt x="648921" y="21077"/>
                  <a:pt x="610109" y="23272"/>
                  <a:pt x="572111" y="19050"/>
                </a:cubicBezTo>
                <a:cubicBezTo>
                  <a:pt x="521821" y="13462"/>
                  <a:pt x="524568" y="12727"/>
                  <a:pt x="486386" y="0"/>
                </a:cubicBezTo>
                <a:cubicBezTo>
                  <a:pt x="469779" y="2076"/>
                  <a:pt x="407188" y="4841"/>
                  <a:pt x="381611" y="19050"/>
                </a:cubicBezTo>
                <a:cubicBezTo>
                  <a:pt x="361597" y="30169"/>
                  <a:pt x="324461" y="57150"/>
                  <a:pt x="324461" y="57150"/>
                </a:cubicBezTo>
                <a:cubicBezTo>
                  <a:pt x="280011" y="123825"/>
                  <a:pt x="305411" y="101600"/>
                  <a:pt x="257786" y="133350"/>
                </a:cubicBezTo>
                <a:cubicBezTo>
                  <a:pt x="233845" y="205174"/>
                  <a:pt x="266140" y="116642"/>
                  <a:pt x="229211" y="190500"/>
                </a:cubicBezTo>
                <a:cubicBezTo>
                  <a:pt x="219448" y="210026"/>
                  <a:pt x="213784" y="248586"/>
                  <a:pt x="210161" y="266700"/>
                </a:cubicBezTo>
                <a:cubicBezTo>
                  <a:pt x="206986" y="387350"/>
                  <a:pt x="209444" y="508280"/>
                  <a:pt x="200636" y="628650"/>
                </a:cubicBezTo>
                <a:cubicBezTo>
                  <a:pt x="199801" y="640067"/>
                  <a:pt x="189681" y="649130"/>
                  <a:pt x="181586" y="657225"/>
                </a:cubicBezTo>
                <a:cubicBezTo>
                  <a:pt x="173491" y="665320"/>
                  <a:pt x="162536" y="669925"/>
                  <a:pt x="153011" y="676275"/>
                </a:cubicBezTo>
                <a:cubicBezTo>
                  <a:pt x="146661" y="685800"/>
                  <a:pt x="142900" y="697699"/>
                  <a:pt x="133961" y="704850"/>
                </a:cubicBezTo>
                <a:cubicBezTo>
                  <a:pt x="126121" y="711122"/>
                  <a:pt x="114366" y="709885"/>
                  <a:pt x="105386" y="714375"/>
                </a:cubicBezTo>
                <a:cubicBezTo>
                  <a:pt x="95147" y="719495"/>
                  <a:pt x="86336" y="727075"/>
                  <a:pt x="76811" y="733425"/>
                </a:cubicBezTo>
                <a:cubicBezTo>
                  <a:pt x="70461" y="742950"/>
                  <a:pt x="65856" y="753905"/>
                  <a:pt x="57761" y="762000"/>
                </a:cubicBezTo>
                <a:cubicBezTo>
                  <a:pt x="49666" y="770095"/>
                  <a:pt x="36337" y="772111"/>
                  <a:pt x="29186" y="781050"/>
                </a:cubicBezTo>
                <a:cubicBezTo>
                  <a:pt x="22914" y="788890"/>
                  <a:pt x="22836" y="800100"/>
                  <a:pt x="19661" y="809625"/>
                </a:cubicBezTo>
                <a:cubicBezTo>
                  <a:pt x="22836" y="854075"/>
                  <a:pt x="0" y="909299"/>
                  <a:pt x="29186" y="942975"/>
                </a:cubicBezTo>
                <a:cubicBezTo>
                  <a:pt x="54225" y="971867"/>
                  <a:pt x="106725" y="941997"/>
                  <a:pt x="143486" y="952500"/>
                </a:cubicBezTo>
                <a:cubicBezTo>
                  <a:pt x="154493" y="955645"/>
                  <a:pt x="151907" y="976823"/>
                  <a:pt x="162536" y="981075"/>
                </a:cubicBezTo>
                <a:cubicBezTo>
                  <a:pt x="186303" y="990582"/>
                  <a:pt x="213336" y="987425"/>
                  <a:pt x="238736" y="990600"/>
                </a:cubicBezTo>
                <a:cubicBezTo>
                  <a:pt x="318960" y="1017341"/>
                  <a:pt x="291334" y="1012003"/>
                  <a:pt x="448286" y="990600"/>
                </a:cubicBezTo>
                <a:cubicBezTo>
                  <a:pt x="459629" y="989053"/>
                  <a:pt x="467336" y="977900"/>
                  <a:pt x="476861" y="971550"/>
                </a:cubicBezTo>
                <a:cubicBezTo>
                  <a:pt x="483211" y="962025"/>
                  <a:pt x="487296" y="950513"/>
                  <a:pt x="495911" y="942975"/>
                </a:cubicBezTo>
                <a:cubicBezTo>
                  <a:pt x="513141" y="927898"/>
                  <a:pt x="553061" y="904875"/>
                  <a:pt x="553061" y="904875"/>
                </a:cubicBezTo>
                <a:cubicBezTo>
                  <a:pt x="603861" y="828675"/>
                  <a:pt x="537186" y="920750"/>
                  <a:pt x="600686" y="857250"/>
                </a:cubicBezTo>
                <a:cubicBezTo>
                  <a:pt x="608781" y="849155"/>
                  <a:pt x="610028" y="834742"/>
                  <a:pt x="619736" y="828675"/>
                </a:cubicBezTo>
                <a:lnTo>
                  <a:pt x="705461" y="800100"/>
                </a:lnTo>
                <a:cubicBezTo>
                  <a:pt x="714986" y="796925"/>
                  <a:pt x="725682" y="796144"/>
                  <a:pt x="734036" y="790575"/>
                </a:cubicBezTo>
                <a:cubicBezTo>
                  <a:pt x="751077" y="779214"/>
                  <a:pt x="769193" y="763517"/>
                  <a:pt x="791186" y="762000"/>
                </a:cubicBezTo>
                <a:cubicBezTo>
                  <a:pt x="873601" y="756316"/>
                  <a:pt x="956286" y="755650"/>
                  <a:pt x="1038836" y="752475"/>
                </a:cubicBezTo>
                <a:lnTo>
                  <a:pt x="1076936" y="695325"/>
                </a:lnTo>
                <a:cubicBezTo>
                  <a:pt x="1083286" y="685800"/>
                  <a:pt x="1092366" y="677610"/>
                  <a:pt x="1095986" y="666750"/>
                </a:cubicBezTo>
                <a:lnTo>
                  <a:pt x="1115036" y="609600"/>
                </a:lnTo>
                <a:cubicBezTo>
                  <a:pt x="1118211" y="600075"/>
                  <a:pt x="1118992" y="589379"/>
                  <a:pt x="1124561" y="581025"/>
                </a:cubicBezTo>
                <a:cubicBezTo>
                  <a:pt x="1137261" y="561975"/>
                  <a:pt x="1155421" y="545595"/>
                  <a:pt x="1162661" y="523875"/>
                </a:cubicBezTo>
                <a:lnTo>
                  <a:pt x="1200761" y="409575"/>
                </a:lnTo>
                <a:cubicBezTo>
                  <a:pt x="1203936" y="400050"/>
                  <a:pt x="1204717" y="389354"/>
                  <a:pt x="1210286" y="381000"/>
                </a:cubicBezTo>
                <a:lnTo>
                  <a:pt x="1229336" y="352425"/>
                </a:lnTo>
                <a:cubicBezTo>
                  <a:pt x="1232511" y="320675"/>
                  <a:pt x="1241308" y="288989"/>
                  <a:pt x="1238861" y="257175"/>
                </a:cubicBezTo>
                <a:cubicBezTo>
                  <a:pt x="1237983" y="245761"/>
                  <a:pt x="1240449" y="252413"/>
                  <a:pt x="1229336" y="238125"/>
                </a:cubicBezTo>
                <a:close/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endParaRPr lang="nb-N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1204" name="Straight Connector 12"/>
          <p:cNvCxnSpPr>
            <a:cxnSpLocks noChangeShapeType="1"/>
          </p:cNvCxnSpPr>
          <p:nvPr/>
        </p:nvCxnSpPr>
        <p:spPr bwMode="auto">
          <a:xfrm>
            <a:off x="7286625" y="4572000"/>
            <a:ext cx="85725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51205" name="Straight Connector 14"/>
          <p:cNvCxnSpPr>
            <a:cxnSpLocks noChangeShapeType="1"/>
          </p:cNvCxnSpPr>
          <p:nvPr/>
        </p:nvCxnSpPr>
        <p:spPr bwMode="auto">
          <a:xfrm>
            <a:off x="5000625" y="4214813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7754" t="25877" r="28148" b="32456"/>
          <a:stretch/>
        </p:blipFill>
        <p:spPr>
          <a:xfrm>
            <a:off x="1810594" y="948232"/>
            <a:ext cx="5904656" cy="5609427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7117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-214313"/>
            <a:ext cx="8786812" cy="1325563"/>
          </a:xfrm>
        </p:spPr>
        <p:txBody>
          <a:bodyPr/>
          <a:lstStyle/>
          <a:p>
            <a:pPr eaLnBrk="1" hangingPunct="1">
              <a:defRPr/>
            </a:pPr>
            <a:r>
              <a:rPr lang="nb-NO" dirty="0" smtClean="0"/>
              <a:t>Litt om videosnuttene</a:t>
            </a:r>
            <a:endParaRPr lang="nb-NO" dirty="0" smtClean="0"/>
          </a:p>
        </p:txBody>
      </p:sp>
      <p:sp>
        <p:nvSpPr>
          <p:cNvPr id="8" name="Freeform 7"/>
          <p:cNvSpPr/>
          <p:nvPr/>
        </p:nvSpPr>
        <p:spPr bwMode="auto">
          <a:xfrm>
            <a:off x="7315200" y="5048250"/>
            <a:ext cx="1241425" cy="1017588"/>
          </a:xfrm>
          <a:custGeom>
            <a:avLst/>
            <a:gdLst>
              <a:gd name="connsiteX0" fmla="*/ 1229336 w 1241308"/>
              <a:gd name="connsiteY0" fmla="*/ 238125 h 1017341"/>
              <a:gd name="connsiteX1" fmla="*/ 1172186 w 1241308"/>
              <a:gd name="connsiteY1" fmla="*/ 171450 h 1017341"/>
              <a:gd name="connsiteX2" fmla="*/ 1124561 w 1241308"/>
              <a:gd name="connsiteY2" fmla="*/ 123825 h 1017341"/>
              <a:gd name="connsiteX3" fmla="*/ 943586 w 1241308"/>
              <a:gd name="connsiteY3" fmla="*/ 114300 h 1017341"/>
              <a:gd name="connsiteX4" fmla="*/ 848336 w 1241308"/>
              <a:gd name="connsiteY4" fmla="*/ 85725 h 1017341"/>
              <a:gd name="connsiteX5" fmla="*/ 819761 w 1241308"/>
              <a:gd name="connsiteY5" fmla="*/ 76200 h 1017341"/>
              <a:gd name="connsiteX6" fmla="*/ 791186 w 1241308"/>
              <a:gd name="connsiteY6" fmla="*/ 66675 h 1017341"/>
              <a:gd name="connsiteX7" fmla="*/ 743561 w 1241308"/>
              <a:gd name="connsiteY7" fmla="*/ 57150 h 1017341"/>
              <a:gd name="connsiteX8" fmla="*/ 714986 w 1241308"/>
              <a:gd name="connsiteY8" fmla="*/ 47625 h 1017341"/>
              <a:gd name="connsiteX9" fmla="*/ 686411 w 1241308"/>
              <a:gd name="connsiteY9" fmla="*/ 28575 h 1017341"/>
              <a:gd name="connsiteX10" fmla="*/ 572111 w 1241308"/>
              <a:gd name="connsiteY10" fmla="*/ 19050 h 1017341"/>
              <a:gd name="connsiteX11" fmla="*/ 486386 w 1241308"/>
              <a:gd name="connsiteY11" fmla="*/ 0 h 1017341"/>
              <a:gd name="connsiteX12" fmla="*/ 381611 w 1241308"/>
              <a:gd name="connsiteY12" fmla="*/ 19050 h 1017341"/>
              <a:gd name="connsiteX13" fmla="*/ 324461 w 1241308"/>
              <a:gd name="connsiteY13" fmla="*/ 57150 h 1017341"/>
              <a:gd name="connsiteX14" fmla="*/ 257786 w 1241308"/>
              <a:gd name="connsiteY14" fmla="*/ 133350 h 1017341"/>
              <a:gd name="connsiteX15" fmla="*/ 229211 w 1241308"/>
              <a:gd name="connsiteY15" fmla="*/ 190500 h 1017341"/>
              <a:gd name="connsiteX16" fmla="*/ 210161 w 1241308"/>
              <a:gd name="connsiteY16" fmla="*/ 266700 h 1017341"/>
              <a:gd name="connsiteX17" fmla="*/ 200636 w 1241308"/>
              <a:gd name="connsiteY17" fmla="*/ 628650 h 1017341"/>
              <a:gd name="connsiteX18" fmla="*/ 181586 w 1241308"/>
              <a:gd name="connsiteY18" fmla="*/ 657225 h 1017341"/>
              <a:gd name="connsiteX19" fmla="*/ 153011 w 1241308"/>
              <a:gd name="connsiteY19" fmla="*/ 676275 h 1017341"/>
              <a:gd name="connsiteX20" fmla="*/ 133961 w 1241308"/>
              <a:gd name="connsiteY20" fmla="*/ 704850 h 1017341"/>
              <a:gd name="connsiteX21" fmla="*/ 105386 w 1241308"/>
              <a:gd name="connsiteY21" fmla="*/ 714375 h 1017341"/>
              <a:gd name="connsiteX22" fmla="*/ 76811 w 1241308"/>
              <a:gd name="connsiteY22" fmla="*/ 733425 h 1017341"/>
              <a:gd name="connsiteX23" fmla="*/ 57761 w 1241308"/>
              <a:gd name="connsiteY23" fmla="*/ 762000 h 1017341"/>
              <a:gd name="connsiteX24" fmla="*/ 29186 w 1241308"/>
              <a:gd name="connsiteY24" fmla="*/ 781050 h 1017341"/>
              <a:gd name="connsiteX25" fmla="*/ 19661 w 1241308"/>
              <a:gd name="connsiteY25" fmla="*/ 809625 h 1017341"/>
              <a:gd name="connsiteX26" fmla="*/ 29186 w 1241308"/>
              <a:gd name="connsiteY26" fmla="*/ 942975 h 1017341"/>
              <a:gd name="connsiteX27" fmla="*/ 143486 w 1241308"/>
              <a:gd name="connsiteY27" fmla="*/ 952500 h 1017341"/>
              <a:gd name="connsiteX28" fmla="*/ 162536 w 1241308"/>
              <a:gd name="connsiteY28" fmla="*/ 981075 h 1017341"/>
              <a:gd name="connsiteX29" fmla="*/ 238736 w 1241308"/>
              <a:gd name="connsiteY29" fmla="*/ 990600 h 1017341"/>
              <a:gd name="connsiteX30" fmla="*/ 448286 w 1241308"/>
              <a:gd name="connsiteY30" fmla="*/ 990600 h 1017341"/>
              <a:gd name="connsiteX31" fmla="*/ 476861 w 1241308"/>
              <a:gd name="connsiteY31" fmla="*/ 971550 h 1017341"/>
              <a:gd name="connsiteX32" fmla="*/ 495911 w 1241308"/>
              <a:gd name="connsiteY32" fmla="*/ 942975 h 1017341"/>
              <a:gd name="connsiteX33" fmla="*/ 553061 w 1241308"/>
              <a:gd name="connsiteY33" fmla="*/ 904875 h 1017341"/>
              <a:gd name="connsiteX34" fmla="*/ 600686 w 1241308"/>
              <a:gd name="connsiteY34" fmla="*/ 857250 h 1017341"/>
              <a:gd name="connsiteX35" fmla="*/ 619736 w 1241308"/>
              <a:gd name="connsiteY35" fmla="*/ 828675 h 1017341"/>
              <a:gd name="connsiteX36" fmla="*/ 705461 w 1241308"/>
              <a:gd name="connsiteY36" fmla="*/ 800100 h 1017341"/>
              <a:gd name="connsiteX37" fmla="*/ 734036 w 1241308"/>
              <a:gd name="connsiteY37" fmla="*/ 790575 h 1017341"/>
              <a:gd name="connsiteX38" fmla="*/ 791186 w 1241308"/>
              <a:gd name="connsiteY38" fmla="*/ 762000 h 1017341"/>
              <a:gd name="connsiteX39" fmla="*/ 1038836 w 1241308"/>
              <a:gd name="connsiteY39" fmla="*/ 752475 h 1017341"/>
              <a:gd name="connsiteX40" fmla="*/ 1076936 w 1241308"/>
              <a:gd name="connsiteY40" fmla="*/ 695325 h 1017341"/>
              <a:gd name="connsiteX41" fmla="*/ 1095986 w 1241308"/>
              <a:gd name="connsiteY41" fmla="*/ 666750 h 1017341"/>
              <a:gd name="connsiteX42" fmla="*/ 1115036 w 1241308"/>
              <a:gd name="connsiteY42" fmla="*/ 609600 h 1017341"/>
              <a:gd name="connsiteX43" fmla="*/ 1124561 w 1241308"/>
              <a:gd name="connsiteY43" fmla="*/ 581025 h 1017341"/>
              <a:gd name="connsiteX44" fmla="*/ 1162661 w 1241308"/>
              <a:gd name="connsiteY44" fmla="*/ 523875 h 1017341"/>
              <a:gd name="connsiteX45" fmla="*/ 1200761 w 1241308"/>
              <a:gd name="connsiteY45" fmla="*/ 409575 h 1017341"/>
              <a:gd name="connsiteX46" fmla="*/ 1210286 w 1241308"/>
              <a:gd name="connsiteY46" fmla="*/ 381000 h 1017341"/>
              <a:gd name="connsiteX47" fmla="*/ 1229336 w 1241308"/>
              <a:gd name="connsiteY47" fmla="*/ 352425 h 1017341"/>
              <a:gd name="connsiteX48" fmla="*/ 1238861 w 1241308"/>
              <a:gd name="connsiteY48" fmla="*/ 257175 h 1017341"/>
              <a:gd name="connsiteX49" fmla="*/ 1229336 w 1241308"/>
              <a:gd name="connsiteY49" fmla="*/ 238125 h 101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41308" h="1017341">
                <a:moveTo>
                  <a:pt x="1229336" y="238125"/>
                </a:moveTo>
                <a:cubicBezTo>
                  <a:pt x="1218224" y="223838"/>
                  <a:pt x="1234010" y="233274"/>
                  <a:pt x="1172186" y="171450"/>
                </a:cubicBezTo>
                <a:cubicBezTo>
                  <a:pt x="1155475" y="154739"/>
                  <a:pt x="1153972" y="127836"/>
                  <a:pt x="1124561" y="123825"/>
                </a:cubicBezTo>
                <a:cubicBezTo>
                  <a:pt x="1064706" y="115663"/>
                  <a:pt x="1003911" y="117475"/>
                  <a:pt x="943586" y="114300"/>
                </a:cubicBezTo>
                <a:cubicBezTo>
                  <a:pt x="886005" y="99905"/>
                  <a:pt x="917905" y="108915"/>
                  <a:pt x="848336" y="85725"/>
                </a:cubicBezTo>
                <a:lnTo>
                  <a:pt x="819761" y="76200"/>
                </a:lnTo>
                <a:cubicBezTo>
                  <a:pt x="810236" y="73025"/>
                  <a:pt x="801031" y="68644"/>
                  <a:pt x="791186" y="66675"/>
                </a:cubicBezTo>
                <a:cubicBezTo>
                  <a:pt x="775311" y="63500"/>
                  <a:pt x="759267" y="61077"/>
                  <a:pt x="743561" y="57150"/>
                </a:cubicBezTo>
                <a:cubicBezTo>
                  <a:pt x="733821" y="54715"/>
                  <a:pt x="723966" y="52115"/>
                  <a:pt x="714986" y="47625"/>
                </a:cubicBezTo>
                <a:cubicBezTo>
                  <a:pt x="704747" y="42505"/>
                  <a:pt x="697636" y="30820"/>
                  <a:pt x="686411" y="28575"/>
                </a:cubicBezTo>
                <a:cubicBezTo>
                  <a:pt x="648921" y="21077"/>
                  <a:pt x="610109" y="23272"/>
                  <a:pt x="572111" y="19050"/>
                </a:cubicBezTo>
                <a:cubicBezTo>
                  <a:pt x="521821" y="13462"/>
                  <a:pt x="524568" y="12727"/>
                  <a:pt x="486386" y="0"/>
                </a:cubicBezTo>
                <a:cubicBezTo>
                  <a:pt x="469779" y="2076"/>
                  <a:pt x="407188" y="4841"/>
                  <a:pt x="381611" y="19050"/>
                </a:cubicBezTo>
                <a:cubicBezTo>
                  <a:pt x="361597" y="30169"/>
                  <a:pt x="324461" y="57150"/>
                  <a:pt x="324461" y="57150"/>
                </a:cubicBezTo>
                <a:cubicBezTo>
                  <a:pt x="280011" y="123825"/>
                  <a:pt x="305411" y="101600"/>
                  <a:pt x="257786" y="133350"/>
                </a:cubicBezTo>
                <a:cubicBezTo>
                  <a:pt x="233845" y="205174"/>
                  <a:pt x="266140" y="116642"/>
                  <a:pt x="229211" y="190500"/>
                </a:cubicBezTo>
                <a:cubicBezTo>
                  <a:pt x="219448" y="210026"/>
                  <a:pt x="213784" y="248586"/>
                  <a:pt x="210161" y="266700"/>
                </a:cubicBezTo>
                <a:cubicBezTo>
                  <a:pt x="206986" y="387350"/>
                  <a:pt x="209444" y="508280"/>
                  <a:pt x="200636" y="628650"/>
                </a:cubicBezTo>
                <a:cubicBezTo>
                  <a:pt x="199801" y="640067"/>
                  <a:pt x="189681" y="649130"/>
                  <a:pt x="181586" y="657225"/>
                </a:cubicBezTo>
                <a:cubicBezTo>
                  <a:pt x="173491" y="665320"/>
                  <a:pt x="162536" y="669925"/>
                  <a:pt x="153011" y="676275"/>
                </a:cubicBezTo>
                <a:cubicBezTo>
                  <a:pt x="146661" y="685800"/>
                  <a:pt x="142900" y="697699"/>
                  <a:pt x="133961" y="704850"/>
                </a:cubicBezTo>
                <a:cubicBezTo>
                  <a:pt x="126121" y="711122"/>
                  <a:pt x="114366" y="709885"/>
                  <a:pt x="105386" y="714375"/>
                </a:cubicBezTo>
                <a:cubicBezTo>
                  <a:pt x="95147" y="719495"/>
                  <a:pt x="86336" y="727075"/>
                  <a:pt x="76811" y="733425"/>
                </a:cubicBezTo>
                <a:cubicBezTo>
                  <a:pt x="70461" y="742950"/>
                  <a:pt x="65856" y="753905"/>
                  <a:pt x="57761" y="762000"/>
                </a:cubicBezTo>
                <a:cubicBezTo>
                  <a:pt x="49666" y="770095"/>
                  <a:pt x="36337" y="772111"/>
                  <a:pt x="29186" y="781050"/>
                </a:cubicBezTo>
                <a:cubicBezTo>
                  <a:pt x="22914" y="788890"/>
                  <a:pt x="22836" y="800100"/>
                  <a:pt x="19661" y="809625"/>
                </a:cubicBezTo>
                <a:cubicBezTo>
                  <a:pt x="22836" y="854075"/>
                  <a:pt x="0" y="909299"/>
                  <a:pt x="29186" y="942975"/>
                </a:cubicBezTo>
                <a:cubicBezTo>
                  <a:pt x="54225" y="971867"/>
                  <a:pt x="106725" y="941997"/>
                  <a:pt x="143486" y="952500"/>
                </a:cubicBezTo>
                <a:cubicBezTo>
                  <a:pt x="154493" y="955645"/>
                  <a:pt x="151907" y="976823"/>
                  <a:pt x="162536" y="981075"/>
                </a:cubicBezTo>
                <a:cubicBezTo>
                  <a:pt x="186303" y="990582"/>
                  <a:pt x="213336" y="987425"/>
                  <a:pt x="238736" y="990600"/>
                </a:cubicBezTo>
                <a:cubicBezTo>
                  <a:pt x="318960" y="1017341"/>
                  <a:pt x="291334" y="1012003"/>
                  <a:pt x="448286" y="990600"/>
                </a:cubicBezTo>
                <a:cubicBezTo>
                  <a:pt x="459629" y="989053"/>
                  <a:pt x="467336" y="977900"/>
                  <a:pt x="476861" y="971550"/>
                </a:cubicBezTo>
                <a:cubicBezTo>
                  <a:pt x="483211" y="962025"/>
                  <a:pt x="487296" y="950513"/>
                  <a:pt x="495911" y="942975"/>
                </a:cubicBezTo>
                <a:cubicBezTo>
                  <a:pt x="513141" y="927898"/>
                  <a:pt x="553061" y="904875"/>
                  <a:pt x="553061" y="904875"/>
                </a:cubicBezTo>
                <a:cubicBezTo>
                  <a:pt x="603861" y="828675"/>
                  <a:pt x="537186" y="920750"/>
                  <a:pt x="600686" y="857250"/>
                </a:cubicBezTo>
                <a:cubicBezTo>
                  <a:pt x="608781" y="849155"/>
                  <a:pt x="610028" y="834742"/>
                  <a:pt x="619736" y="828675"/>
                </a:cubicBezTo>
                <a:lnTo>
                  <a:pt x="705461" y="800100"/>
                </a:lnTo>
                <a:cubicBezTo>
                  <a:pt x="714986" y="796925"/>
                  <a:pt x="725682" y="796144"/>
                  <a:pt x="734036" y="790575"/>
                </a:cubicBezTo>
                <a:cubicBezTo>
                  <a:pt x="751077" y="779214"/>
                  <a:pt x="769193" y="763517"/>
                  <a:pt x="791186" y="762000"/>
                </a:cubicBezTo>
                <a:cubicBezTo>
                  <a:pt x="873601" y="756316"/>
                  <a:pt x="956286" y="755650"/>
                  <a:pt x="1038836" y="752475"/>
                </a:cubicBezTo>
                <a:lnTo>
                  <a:pt x="1076936" y="695325"/>
                </a:lnTo>
                <a:cubicBezTo>
                  <a:pt x="1083286" y="685800"/>
                  <a:pt x="1092366" y="677610"/>
                  <a:pt x="1095986" y="666750"/>
                </a:cubicBezTo>
                <a:lnTo>
                  <a:pt x="1115036" y="609600"/>
                </a:lnTo>
                <a:cubicBezTo>
                  <a:pt x="1118211" y="600075"/>
                  <a:pt x="1118992" y="589379"/>
                  <a:pt x="1124561" y="581025"/>
                </a:cubicBezTo>
                <a:cubicBezTo>
                  <a:pt x="1137261" y="561975"/>
                  <a:pt x="1155421" y="545595"/>
                  <a:pt x="1162661" y="523875"/>
                </a:cubicBezTo>
                <a:lnTo>
                  <a:pt x="1200761" y="409575"/>
                </a:lnTo>
                <a:cubicBezTo>
                  <a:pt x="1203936" y="400050"/>
                  <a:pt x="1204717" y="389354"/>
                  <a:pt x="1210286" y="381000"/>
                </a:cubicBezTo>
                <a:lnTo>
                  <a:pt x="1229336" y="352425"/>
                </a:lnTo>
                <a:cubicBezTo>
                  <a:pt x="1232511" y="320675"/>
                  <a:pt x="1241308" y="288989"/>
                  <a:pt x="1238861" y="257175"/>
                </a:cubicBezTo>
                <a:cubicBezTo>
                  <a:pt x="1237983" y="245761"/>
                  <a:pt x="1240449" y="252413"/>
                  <a:pt x="1229336" y="238125"/>
                </a:cubicBezTo>
                <a:close/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endParaRPr lang="nb-N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1204" name="Straight Connector 12"/>
          <p:cNvCxnSpPr>
            <a:cxnSpLocks noChangeShapeType="1"/>
          </p:cNvCxnSpPr>
          <p:nvPr/>
        </p:nvCxnSpPr>
        <p:spPr bwMode="auto">
          <a:xfrm>
            <a:off x="7286625" y="4572000"/>
            <a:ext cx="85725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51205" name="Straight Connector 14"/>
          <p:cNvCxnSpPr>
            <a:cxnSpLocks noChangeShapeType="1"/>
          </p:cNvCxnSpPr>
          <p:nvPr/>
        </p:nvCxnSpPr>
        <p:spPr bwMode="auto">
          <a:xfrm>
            <a:off x="5000625" y="4214813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1438" y="1714500"/>
            <a:ext cx="392906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endParaRPr lang="nb-NO" sz="200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" name="Content Placeholder 9"/>
          <p:cNvSpPr>
            <a:spLocks noGrp="1"/>
          </p:cNvSpPr>
          <p:nvPr>
            <p:ph idx="1"/>
          </p:nvPr>
        </p:nvSpPr>
        <p:spPr>
          <a:xfrm>
            <a:off x="392568" y="1114775"/>
            <a:ext cx="8540750" cy="1018082"/>
          </a:xfrm>
        </p:spPr>
        <p:txBody>
          <a:bodyPr/>
          <a:lstStyle/>
          <a:p>
            <a:pPr>
              <a:defRPr/>
            </a:pPr>
            <a:r>
              <a:rPr lang="nb-NO" sz="2400" dirty="0" smtClean="0"/>
              <a:t>Videosnuttene</a:t>
            </a:r>
            <a:r>
              <a:rPr lang="nb-NO" sz="2400" dirty="0"/>
              <a:t> </a:t>
            </a:r>
            <a:r>
              <a:rPr lang="nb-NO" sz="2400" dirty="0" smtClean="0"/>
              <a:t>er lastet opp til samme området som de andre </a:t>
            </a:r>
            <a:r>
              <a:rPr lang="nb-NO" sz="2400" dirty="0" err="1" smtClean="0"/>
              <a:t>kursfilene</a:t>
            </a:r>
            <a:r>
              <a:rPr lang="nb-NO" sz="2400" dirty="0" smtClean="0"/>
              <a:t>:</a:t>
            </a:r>
          </a:p>
          <a:p>
            <a:pPr lvl="1">
              <a:defRPr/>
            </a:pPr>
            <a:r>
              <a:rPr lang="nb-NO" sz="2000" dirty="0" err="1" smtClean="0"/>
              <a:t>www-adm.nhm.uio.no</a:t>
            </a:r>
            <a:r>
              <a:rPr lang="nb-NO" sz="2000" dirty="0" smtClean="0"/>
              <a:t>/</a:t>
            </a:r>
            <a:r>
              <a:rPr lang="nb-NO" sz="2000" dirty="0" err="1" smtClean="0"/>
              <a:t>english</a:t>
            </a:r>
            <a:r>
              <a:rPr lang="nb-NO" sz="2000" dirty="0" smtClean="0"/>
              <a:t>/</a:t>
            </a:r>
            <a:r>
              <a:rPr lang="nb-NO" sz="2000" dirty="0" err="1" smtClean="0"/>
              <a:t>research</a:t>
            </a:r>
            <a:r>
              <a:rPr lang="nb-NO" sz="2000" dirty="0" smtClean="0"/>
              <a:t>/</a:t>
            </a:r>
            <a:r>
              <a:rPr lang="nb-NO" sz="2000" dirty="0" err="1" smtClean="0"/>
              <a:t>groups</a:t>
            </a:r>
            <a:r>
              <a:rPr lang="nb-NO" sz="2000" dirty="0" smtClean="0"/>
              <a:t>/</a:t>
            </a:r>
            <a:r>
              <a:rPr lang="nb-NO" sz="2000" dirty="0" err="1" smtClean="0"/>
              <a:t>geco</a:t>
            </a:r>
            <a:r>
              <a:rPr lang="nb-NO" sz="2000" dirty="0" smtClean="0"/>
              <a:t>/</a:t>
            </a:r>
            <a:r>
              <a:rPr lang="nb-NO" sz="2000" dirty="0" err="1" smtClean="0"/>
              <a:t>teaching</a:t>
            </a:r>
            <a:r>
              <a:rPr lang="nb-NO" sz="2000" dirty="0" smtClean="0"/>
              <a:t>/</a:t>
            </a:r>
            <a:r>
              <a:rPr lang="nb-NO" sz="2000" dirty="0" err="1" smtClean="0"/>
              <a:t>bios4120</a:t>
            </a:r>
            <a:r>
              <a:rPr lang="nb-NO" sz="2000" dirty="0" smtClean="0"/>
              <a:t>/</a:t>
            </a:r>
          </a:p>
          <a:p>
            <a:pPr>
              <a:defRPr/>
            </a:pPr>
            <a:endParaRPr lang="nb-NO" sz="2200" dirty="0"/>
          </a:p>
          <a:p>
            <a:pPr>
              <a:defRPr/>
            </a:pPr>
            <a:r>
              <a:rPr lang="nb-NO" sz="2400" dirty="0" smtClean="0"/>
              <a:t>... og er </a:t>
            </a:r>
            <a:r>
              <a:rPr lang="nb-NO" sz="2400" dirty="0" err="1" smtClean="0"/>
              <a:t>navnsatt</a:t>
            </a:r>
            <a:endParaRPr lang="nb-NO" sz="2400" dirty="0" smtClean="0"/>
          </a:p>
          <a:p>
            <a:pPr lvl="1">
              <a:defRPr/>
            </a:pPr>
            <a:r>
              <a:rPr lang="nb-NO" sz="2000" dirty="0" smtClean="0">
                <a:hlinkClick r:id="rId3"/>
              </a:rPr>
              <a:t>bios4120-feltdemo_t4ostm_del@.</a:t>
            </a:r>
            <a:r>
              <a:rPr lang="nb-NO" sz="2000" dirty="0" err="1" smtClean="0">
                <a:hlinkClick r:id="rId3"/>
              </a:rPr>
              <a:t>mov</a:t>
            </a:r>
            <a:endParaRPr lang="nb-NO" sz="2000" dirty="0"/>
          </a:p>
          <a:p>
            <a:pPr lvl="1">
              <a:defRPr/>
            </a:pPr>
            <a:r>
              <a:rPr lang="nb-NO" sz="2000" dirty="0" smtClean="0"/>
              <a:t>der @ er et tall mellom 0 (kort innledning) og 7 der 1, ..., 7 svarer til </a:t>
            </a:r>
            <a:r>
              <a:rPr lang="nb-NO" sz="2000" dirty="0" err="1" smtClean="0"/>
              <a:t>stasjonsnummerne</a:t>
            </a:r>
            <a:endParaRPr lang="nb-NO" sz="2000" dirty="0" smtClean="0"/>
          </a:p>
          <a:p>
            <a:pPr>
              <a:defRPr/>
            </a:pPr>
            <a:endParaRPr lang="nb-NO" sz="2200" dirty="0"/>
          </a:p>
          <a:p>
            <a:pPr>
              <a:defRPr/>
            </a:pPr>
            <a:r>
              <a:rPr lang="nb-NO" sz="2400" dirty="0" smtClean="0"/>
              <a:t>PS: Vi vil gjerne ha tilbakemeldinger på om den virtuelle ekskursjonen (og vår presentasjon av den) var nyttig! </a:t>
            </a:r>
          </a:p>
        </p:txBody>
      </p:sp>
    </p:spTree>
    <p:extLst>
      <p:ext uri="{BB962C8B-B14F-4D97-AF65-F5344CB8AC3E}">
        <p14:creationId xmlns:p14="http://schemas.microsoft.com/office/powerpoint/2010/main" val="19202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ouds">
  <a:themeElements>
    <a:clrScheme name="Clouds 8">
      <a:dk1>
        <a:srgbClr val="000000"/>
      </a:dk1>
      <a:lt1>
        <a:srgbClr val="B9B9B9"/>
      </a:lt1>
      <a:dk2>
        <a:srgbClr val="8A8472"/>
      </a:dk2>
      <a:lt2>
        <a:srgbClr val="4D4D4D"/>
      </a:lt2>
      <a:accent1>
        <a:srgbClr val="EDEEE2"/>
      </a:accent1>
      <a:accent2>
        <a:srgbClr val="7FAA7E"/>
      </a:accent2>
      <a:accent3>
        <a:srgbClr val="D9D9D9"/>
      </a:accent3>
      <a:accent4>
        <a:srgbClr val="000000"/>
      </a:accent4>
      <a:accent5>
        <a:srgbClr val="F4F5EE"/>
      </a:accent5>
      <a:accent6>
        <a:srgbClr val="729A72"/>
      </a:accent6>
      <a:hlink>
        <a:srgbClr val="008000"/>
      </a:hlink>
      <a:folHlink>
        <a:srgbClr val="989400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nb-NO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nb-NO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100085</TotalTime>
  <Words>429</Words>
  <Application>Microsoft Office PowerPoint</Application>
  <PresentationFormat>On-screen Show (4:3)</PresentationFormat>
  <Paragraphs>48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Times New Roman</vt:lpstr>
      <vt:lpstr>Wingdings</vt:lpstr>
      <vt:lpstr>Clouds</vt:lpstr>
      <vt:lpstr>PowerPoint Presentation</vt:lpstr>
      <vt:lpstr>Den virtuelle feltekskursjonen</vt:lpstr>
      <vt:lpstr>Om ekskursjonen</vt:lpstr>
      <vt:lpstr>Reisen i det fysiske rommet</vt:lpstr>
      <vt:lpstr>Reisen i det økologiske rommet</vt:lpstr>
      <vt:lpstr>Litt om videosnuttene</vt:lpstr>
    </vt:vector>
  </TitlesOfParts>
  <Company>UiO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 norsk naturtypeinndeling NNN</dc:title>
  <dc:creator>runeho</dc:creator>
  <cp:lastModifiedBy>Rune Halvorsen</cp:lastModifiedBy>
  <cp:revision>1074</cp:revision>
  <dcterms:created xsi:type="dcterms:W3CDTF">2005-12-06T08:36:36Z</dcterms:created>
  <dcterms:modified xsi:type="dcterms:W3CDTF">2020-04-17T16:15:36Z</dcterms:modified>
</cp:coreProperties>
</file>