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2" r:id="rId4"/>
    <p:sldId id="259" r:id="rId5"/>
    <p:sldId id="260" r:id="rId6"/>
    <p:sldId id="263" r:id="rId7"/>
    <p:sldId id="261" r:id="rId8"/>
    <p:sldId id="265" r:id="rId9"/>
    <p:sldId id="264" r:id="rId10"/>
    <p:sldId id="266" r:id="rId11"/>
    <p:sldId id="267" r:id="rId12"/>
    <p:sldId id="268" r:id="rId13"/>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aks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63441" autoAdjust="0"/>
  </p:normalViewPr>
  <p:slideViewPr>
    <p:cSldViewPr>
      <p:cViewPr>
        <p:scale>
          <a:sx n="75" d="100"/>
          <a:sy n="75" d="100"/>
        </p:scale>
        <p:origin x="-918" y="-7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338333-5B5D-40F1-A99B-5DFDFB359379}" type="datetimeFigureOut">
              <a:rPr lang="nb-NO" smtClean="0"/>
              <a:t>13.03.2016</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BFBFE-F7B1-4FCA-9F48-55D0DB1137D3}" type="slidenum">
              <a:rPr lang="nb-NO" smtClean="0"/>
              <a:t>‹#›</a:t>
            </a:fld>
            <a:endParaRPr lang="nb-NO"/>
          </a:p>
        </p:txBody>
      </p:sp>
    </p:spTree>
    <p:extLst>
      <p:ext uri="{BB962C8B-B14F-4D97-AF65-F5344CB8AC3E}">
        <p14:creationId xmlns:p14="http://schemas.microsoft.com/office/powerpoint/2010/main" val="374972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DKS-rommet</a:t>
            </a:r>
            <a:r>
              <a:rPr lang="nb-NO" sz="1200" kern="1200" baseline="0" dirty="0" smtClean="0">
                <a:solidFill>
                  <a:schemeClr val="tx1"/>
                </a:solidFill>
                <a:effectLst/>
                <a:latin typeface="+mn-lt"/>
                <a:ea typeface="+mn-ea"/>
                <a:cs typeface="+mn-cs"/>
              </a:rPr>
              <a:t> ikke ferdig, det tidligere opplegget var veldig ressurskrevende. Måtte ha en opplegg som to personer kunne gjennomføre. Valget falt på et todelt opplegg, hvor fortid og nåtid knyttes sammen. La elevene jobbe, vi voksne prater mindre</a:t>
            </a: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smtClean="0">
                <a:solidFill>
                  <a:schemeClr val="tx1"/>
                </a:solidFill>
                <a:effectLst/>
                <a:latin typeface="+mn-lt"/>
                <a:ea typeface="+mn-ea"/>
                <a:cs typeface="+mn-cs"/>
              </a:rPr>
              <a:t>Å gjøre fortidens Berger relevant for elevene ved å vise at de samme sosioøkonomiske forholdene eksisterer andre steder i dagens</a:t>
            </a:r>
            <a:r>
              <a:rPr lang="nb-NO" sz="1200" kern="1200" baseline="0" dirty="0" smtClean="0">
                <a:solidFill>
                  <a:schemeClr val="tx1"/>
                </a:solidFill>
                <a:effectLst/>
                <a:latin typeface="+mn-lt"/>
                <a:ea typeface="+mn-ea"/>
                <a:cs typeface="+mn-cs"/>
              </a:rPr>
              <a:t> samfunn.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smtClean="0">
                <a:solidFill>
                  <a:schemeClr val="tx1"/>
                </a:solidFill>
                <a:effectLst/>
                <a:latin typeface="+mn-lt"/>
                <a:ea typeface="+mn-ea"/>
                <a:cs typeface="+mn-cs"/>
              </a:rPr>
              <a:t>Elevene skal jobbe med etiske problemstillinger og vi ønsker å øke bevisstheten av Vestens «</a:t>
            </a:r>
            <a:r>
              <a:rPr lang="nb-NO" sz="1200" kern="1200" dirty="0" err="1" smtClean="0">
                <a:solidFill>
                  <a:schemeClr val="tx1"/>
                </a:solidFill>
                <a:effectLst/>
                <a:latin typeface="+mn-lt"/>
                <a:ea typeface="+mn-ea"/>
                <a:cs typeface="+mn-cs"/>
              </a:rPr>
              <a:t>bruk-og</a:t>
            </a:r>
            <a:r>
              <a:rPr lang="nb-NO" sz="1200" kern="1200" dirty="0" smtClean="0">
                <a:solidFill>
                  <a:schemeClr val="tx1"/>
                </a:solidFill>
                <a:effectLst/>
                <a:latin typeface="+mn-lt"/>
                <a:ea typeface="+mn-ea"/>
                <a:cs typeface="+mn-cs"/>
              </a:rPr>
              <a:t> kast»-mentalitet.  Hvem betaler for våre billige klær?</a:t>
            </a:r>
          </a:p>
          <a:p>
            <a:pPr marL="171450" indent="-171450">
              <a:buFont typeface="Arial" panose="020B0604020202020204" pitchFamily="34" charset="0"/>
              <a:buChar char="•"/>
            </a:pPr>
            <a:r>
              <a:rPr lang="nb-NO" sz="1200" kern="1200" dirty="0" smtClean="0">
                <a:solidFill>
                  <a:schemeClr val="tx1"/>
                </a:solidFill>
                <a:effectLst/>
                <a:latin typeface="+mn-lt"/>
                <a:ea typeface="+mn-ea"/>
                <a:cs typeface="+mn-cs"/>
              </a:rPr>
              <a:t>Ungdom har stor kjøpekraft og kan allerede som ungdommer være med og påvirke hvordan dagens tekstilarbeidere skal behandles</a:t>
            </a:r>
            <a:endParaRPr lang="nb-NO" dirty="0"/>
          </a:p>
        </p:txBody>
      </p:sp>
      <p:sp>
        <p:nvSpPr>
          <p:cNvPr id="4" name="Plassholder for lysbildenummer 3"/>
          <p:cNvSpPr>
            <a:spLocks noGrp="1"/>
          </p:cNvSpPr>
          <p:nvPr>
            <p:ph type="sldNum" sz="quarter" idx="10"/>
          </p:nvPr>
        </p:nvSpPr>
        <p:spPr/>
        <p:txBody>
          <a:bodyPr/>
          <a:lstStyle/>
          <a:p>
            <a:fld id="{393BFBFE-F7B1-4FCA-9F48-55D0DB1137D3}" type="slidenum">
              <a:rPr lang="nb-NO" smtClean="0"/>
              <a:t>6</a:t>
            </a:fld>
            <a:endParaRPr lang="nb-NO"/>
          </a:p>
        </p:txBody>
      </p:sp>
    </p:spTree>
    <p:extLst>
      <p:ext uri="{BB962C8B-B14F-4D97-AF65-F5344CB8AC3E}">
        <p14:creationId xmlns:p14="http://schemas.microsoft.com/office/powerpoint/2010/main" val="420773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8000" dirty="0" smtClean="0"/>
              <a:t>Tidsdisposisjonen tilpasses etter dynamikken og størrelsen på gruppa.  Påvirkes også av når opplegget kommer i gang, så tid</a:t>
            </a:r>
            <a:r>
              <a:rPr lang="nb-NO" sz="8000" baseline="0" dirty="0" smtClean="0"/>
              <a:t> kan hentes inn underveis.</a:t>
            </a:r>
            <a:endParaRPr lang="nb-NO" sz="8000" dirty="0" smtClean="0"/>
          </a:p>
          <a:p>
            <a:endParaRPr lang="nb-NO" sz="8000" dirty="0" smtClean="0"/>
          </a:p>
          <a:p>
            <a:r>
              <a:rPr lang="nb-NO" sz="8000" dirty="0" smtClean="0"/>
              <a:t>Introduksjonen tilpasses, avhengig</a:t>
            </a:r>
            <a:r>
              <a:rPr lang="nb-NO" sz="8000" baseline="0" dirty="0" smtClean="0"/>
              <a:t> om gruppen har vært gjennom «gamle dager» eller ikke. </a:t>
            </a:r>
          </a:p>
          <a:p>
            <a:endParaRPr lang="nb-NO" sz="8000" baseline="0" dirty="0" smtClean="0"/>
          </a:p>
          <a:p>
            <a:r>
              <a:rPr lang="nb-NO" sz="8000" baseline="0" dirty="0" smtClean="0"/>
              <a:t>Snakker om arbeidsrettigheter, arbeidstid, kjønn, lønn = sammenlikner historiske Berger med nåtidens fabrikker. Bruker bilder for å sammenlikne fabrikkarbeidere før og nå. Mange likheter, noen ulikheter. ( Bruker maske, annen nasjonalitet)</a:t>
            </a:r>
            <a:endParaRPr lang="nb-NO" sz="8000" dirty="0"/>
          </a:p>
        </p:txBody>
      </p:sp>
      <p:sp>
        <p:nvSpPr>
          <p:cNvPr id="4" name="Plassholder for lysbildenummer 3"/>
          <p:cNvSpPr>
            <a:spLocks noGrp="1"/>
          </p:cNvSpPr>
          <p:nvPr>
            <p:ph type="sldNum" sz="quarter" idx="10"/>
          </p:nvPr>
        </p:nvSpPr>
        <p:spPr/>
        <p:txBody>
          <a:bodyPr/>
          <a:lstStyle/>
          <a:p>
            <a:fld id="{393BFBFE-F7B1-4FCA-9F48-55D0DB1137D3}" type="slidenum">
              <a:rPr lang="nb-NO" smtClean="0"/>
              <a:t>7</a:t>
            </a:fld>
            <a:endParaRPr lang="nb-NO"/>
          </a:p>
        </p:txBody>
      </p:sp>
    </p:spTree>
    <p:extLst>
      <p:ext uri="{BB962C8B-B14F-4D97-AF65-F5344CB8AC3E}">
        <p14:creationId xmlns:p14="http://schemas.microsoft.com/office/powerpoint/2010/main" val="318435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Alle får 5 min til å finne ut hvor 3</a:t>
            </a:r>
            <a:r>
              <a:rPr lang="nb-NO" baseline="0" dirty="0" smtClean="0"/>
              <a:t> av deres klesplagg er produsert, statistikkøvelse med håndsopprekking</a:t>
            </a:r>
            <a:endParaRPr lang="nb-NO" dirty="0"/>
          </a:p>
        </p:txBody>
      </p:sp>
      <p:sp>
        <p:nvSpPr>
          <p:cNvPr id="4" name="Plassholder for lysbildenummer 3"/>
          <p:cNvSpPr>
            <a:spLocks noGrp="1"/>
          </p:cNvSpPr>
          <p:nvPr>
            <p:ph type="sldNum" sz="quarter" idx="10"/>
          </p:nvPr>
        </p:nvSpPr>
        <p:spPr/>
        <p:txBody>
          <a:bodyPr/>
          <a:lstStyle/>
          <a:p>
            <a:fld id="{393BFBFE-F7B1-4FCA-9F48-55D0DB1137D3}" type="slidenum">
              <a:rPr lang="nb-NO" smtClean="0"/>
              <a:t>8</a:t>
            </a:fld>
            <a:endParaRPr lang="nb-NO"/>
          </a:p>
        </p:txBody>
      </p:sp>
    </p:spTree>
    <p:extLst>
      <p:ext uri="{BB962C8B-B14F-4D97-AF65-F5344CB8AC3E}">
        <p14:creationId xmlns:p14="http://schemas.microsoft.com/office/powerpoint/2010/main" val="54503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-filmen brukes som utgangspunkt for rollespillet.</a:t>
            </a:r>
            <a:r>
              <a:rPr lang="nb-NO" baseline="0" dirty="0" smtClean="0"/>
              <a:t> Det brukes god tid på filmen, det tas pauser og ting forklares nærmere. Elever spør om de lurer på noe</a:t>
            </a:r>
            <a:endParaRPr lang="nb-NO" dirty="0"/>
          </a:p>
        </p:txBody>
      </p:sp>
      <p:sp>
        <p:nvSpPr>
          <p:cNvPr id="4" name="Plassholder for lysbildenummer 3"/>
          <p:cNvSpPr>
            <a:spLocks noGrp="1"/>
          </p:cNvSpPr>
          <p:nvPr>
            <p:ph type="sldNum" sz="quarter" idx="10"/>
          </p:nvPr>
        </p:nvSpPr>
        <p:spPr/>
        <p:txBody>
          <a:bodyPr/>
          <a:lstStyle/>
          <a:p>
            <a:fld id="{393BFBFE-F7B1-4FCA-9F48-55D0DB1137D3}" type="slidenum">
              <a:rPr lang="nb-NO" smtClean="0"/>
              <a:t>10</a:t>
            </a:fld>
            <a:endParaRPr lang="nb-NO"/>
          </a:p>
        </p:txBody>
      </p:sp>
    </p:spTree>
    <p:extLst>
      <p:ext uri="{BB962C8B-B14F-4D97-AF65-F5344CB8AC3E}">
        <p14:creationId xmlns:p14="http://schemas.microsoft.com/office/powerpoint/2010/main" val="70248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SENDE UT KORTSTOKKEN!</a:t>
            </a:r>
            <a:r>
              <a:rPr lang="nb-NO" sz="1200" dirty="0" smtClean="0"/>
              <a:t> De må ta valg, og valgene får konsekvenser. Elevene synes det er</a:t>
            </a:r>
            <a:r>
              <a:rPr lang="nb-NO" sz="1200" baseline="0" dirty="0" smtClean="0"/>
              <a:t> spennende å høre hva de andre gruppene valgte. Noen av valgene virket «umulige» eller «håpløse».</a:t>
            </a:r>
            <a:endParaRPr lang="nb-NO" dirty="0"/>
          </a:p>
        </p:txBody>
      </p:sp>
      <p:sp>
        <p:nvSpPr>
          <p:cNvPr id="4" name="Plassholder for lysbildenummer 3"/>
          <p:cNvSpPr>
            <a:spLocks noGrp="1"/>
          </p:cNvSpPr>
          <p:nvPr>
            <p:ph type="sldNum" sz="quarter" idx="10"/>
          </p:nvPr>
        </p:nvSpPr>
        <p:spPr/>
        <p:txBody>
          <a:bodyPr/>
          <a:lstStyle/>
          <a:p>
            <a:fld id="{393BFBFE-F7B1-4FCA-9F48-55D0DB1137D3}" type="slidenum">
              <a:rPr lang="nb-NO" smtClean="0"/>
              <a:t>11</a:t>
            </a:fld>
            <a:endParaRPr lang="nb-NO"/>
          </a:p>
        </p:txBody>
      </p:sp>
    </p:spTree>
    <p:extLst>
      <p:ext uri="{BB962C8B-B14F-4D97-AF65-F5344CB8AC3E}">
        <p14:creationId xmlns:p14="http://schemas.microsoft.com/office/powerpoint/2010/main" val="3146223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smtClean="0"/>
              <a:t>Betale mer for klærne?? Engasjere seg? Amnesty, Framtiden i våre hender, kjøpe fra Fairtrade-butikker.. Mange forslag fra elevene!) ( NEI er konklusjonen til elevene) (NEI, da mister de jobben!) </a:t>
            </a:r>
          </a:p>
          <a:p>
            <a:endParaRPr lang="nb-NO" sz="1200" dirty="0" smtClean="0"/>
          </a:p>
          <a:p>
            <a:r>
              <a:rPr lang="nb-NO" sz="1200" dirty="0" smtClean="0"/>
              <a:t>Vi skulle hatt litt mer tid til diskusjon og refleksjon, mange av elevene har fått noen aha-opplevelser etter å ha sett filmen og spilt rollespillet.</a:t>
            </a:r>
          </a:p>
          <a:p>
            <a:r>
              <a:rPr lang="nb-NO" sz="1200" dirty="0" smtClean="0"/>
              <a:t>Vi</a:t>
            </a:r>
            <a:r>
              <a:rPr lang="nb-NO" sz="1200" baseline="0" dirty="0" smtClean="0"/>
              <a:t> som museum har tatt et standpunkt, hvor vi ønsker å diskutere hva som kan gjøres. Ikke være moralister og ikke svartmale. Det skjer endringer, jmf </a:t>
            </a:r>
            <a:r>
              <a:rPr lang="nb-NO" sz="1200" baseline="0" smtClean="0"/>
              <a:t>Berger for 100 år siden</a:t>
            </a:r>
            <a:endParaRPr lang="nb-NO" sz="1200" dirty="0" smtClean="0"/>
          </a:p>
          <a:p>
            <a:endParaRPr lang="nb-NO" dirty="0"/>
          </a:p>
        </p:txBody>
      </p:sp>
      <p:sp>
        <p:nvSpPr>
          <p:cNvPr id="4" name="Plassholder for lysbildenummer 3"/>
          <p:cNvSpPr>
            <a:spLocks noGrp="1"/>
          </p:cNvSpPr>
          <p:nvPr>
            <p:ph type="sldNum" sz="quarter" idx="10"/>
          </p:nvPr>
        </p:nvSpPr>
        <p:spPr/>
        <p:txBody>
          <a:bodyPr/>
          <a:lstStyle/>
          <a:p>
            <a:fld id="{393BFBFE-F7B1-4FCA-9F48-55D0DB1137D3}" type="slidenum">
              <a:rPr lang="nb-NO" smtClean="0"/>
              <a:t>12</a:t>
            </a:fld>
            <a:endParaRPr lang="nb-NO"/>
          </a:p>
        </p:txBody>
      </p:sp>
    </p:spTree>
    <p:extLst>
      <p:ext uri="{BB962C8B-B14F-4D97-AF65-F5344CB8AC3E}">
        <p14:creationId xmlns:p14="http://schemas.microsoft.com/office/powerpoint/2010/main" val="2183678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bg1"/>
        </a:solidFill>
        <a:effectLst/>
      </p:bgPr>
    </p:bg>
    <p:spTree>
      <p:nvGrpSpPr>
        <p:cNvPr id="1" name=""/>
        <p:cNvGrpSpPr/>
        <p:nvPr/>
      </p:nvGrpSpPr>
      <p:grpSpPr>
        <a:xfrm>
          <a:off x="0" y="0"/>
          <a:ext cx="0" cy="0"/>
          <a:chOff x="0" y="0"/>
          <a:chExt cx="0" cy="0"/>
        </a:xfrm>
      </p:grpSpPr>
      <p:pic>
        <p:nvPicPr>
          <p:cNvPr id="12" name="Bilde 11" descr="ppt_bg_forside_v2.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tel 1"/>
          <p:cNvSpPr>
            <a:spLocks noGrp="1"/>
          </p:cNvSpPr>
          <p:nvPr>
            <p:ph type="ctrTitle"/>
          </p:nvPr>
        </p:nvSpPr>
        <p:spPr>
          <a:xfrm>
            <a:off x="683568" y="1052736"/>
            <a:ext cx="7772400" cy="1470025"/>
          </a:xfrm>
        </p:spPr>
        <p:txBody>
          <a:bodyPr/>
          <a:lstStyle>
            <a:lvl1pPr>
              <a:defRPr>
                <a:solidFill>
                  <a:schemeClr val="bg1"/>
                </a:solidFill>
              </a:defRPr>
            </a:lvl1pPr>
          </a:lstStyle>
          <a:p>
            <a:r>
              <a:rPr lang="nb-NO" smtClean="0"/>
              <a:t>Klikk for å redigere tittelstil</a:t>
            </a:r>
            <a:endParaRPr lang="nb-NO" dirty="0"/>
          </a:p>
        </p:txBody>
      </p:sp>
      <p:pic>
        <p:nvPicPr>
          <p:cNvPr id="9" name="Bilde 8" descr="logo_v1.png"/>
          <p:cNvPicPr>
            <a:picLocks noChangeAspect="1"/>
          </p:cNvPicPr>
          <p:nvPr userDrawn="1"/>
        </p:nvPicPr>
        <p:blipFill>
          <a:blip r:embed="rId3" cstate="print"/>
          <a:stretch>
            <a:fillRect/>
          </a:stretch>
        </p:blipFill>
        <p:spPr>
          <a:xfrm>
            <a:off x="7185600" y="6134400"/>
            <a:ext cx="1589491" cy="360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m lyst grafisk element">
    <p:bg>
      <p:bgPr>
        <a:solidFill>
          <a:schemeClr val="bg1"/>
        </a:solidFill>
        <a:effectLst/>
      </p:bgPr>
    </p:bg>
    <p:spTree>
      <p:nvGrpSpPr>
        <p:cNvPr id="1" name=""/>
        <p:cNvGrpSpPr/>
        <p:nvPr/>
      </p:nvGrpSpPr>
      <p:grpSpPr>
        <a:xfrm>
          <a:off x="0" y="0"/>
          <a:ext cx="0" cy="0"/>
          <a:chOff x="0" y="0"/>
          <a:chExt cx="0" cy="0"/>
        </a:xfrm>
      </p:grpSpPr>
      <p:pic>
        <p:nvPicPr>
          <p:cNvPr id="5" name="Bilde 4" descr="grafisk_element_lyst.png"/>
          <p:cNvPicPr>
            <a:picLocks noChangeAspect="1"/>
          </p:cNvPicPr>
          <p:nvPr userDrawn="1"/>
        </p:nvPicPr>
        <p:blipFill>
          <a:blip r:embed="rId2" cstate="print"/>
          <a:stretch>
            <a:fillRect/>
          </a:stretch>
        </p:blipFill>
        <p:spPr>
          <a:xfrm>
            <a:off x="377" y="981658"/>
            <a:ext cx="9143245" cy="4894684"/>
          </a:xfrm>
          <a:prstGeom prst="rect">
            <a:avLst/>
          </a:prstGeom>
        </p:spPr>
      </p:pic>
      <p:sp>
        <p:nvSpPr>
          <p:cNvPr id="2" name="Tittel 1"/>
          <p:cNvSpPr>
            <a:spLocks noGrp="1"/>
          </p:cNvSpPr>
          <p:nvPr>
            <p:ph type="ctrTitle"/>
          </p:nvPr>
        </p:nvSpPr>
        <p:spPr>
          <a:xfrm>
            <a:off x="683568" y="1052736"/>
            <a:ext cx="8113845" cy="1470025"/>
          </a:xfrm>
        </p:spPr>
        <p:txBody>
          <a:bodyPr/>
          <a:lstStyle>
            <a:lvl1pPr>
              <a:defRPr>
                <a:solidFill>
                  <a:schemeClr val="accent1"/>
                </a:solidFill>
              </a:defRPr>
            </a:lvl1pPr>
          </a:lstStyle>
          <a:p>
            <a:r>
              <a:rPr lang="nb-NO" smtClean="0"/>
              <a:t>Klikk for å redigere tittelstil</a:t>
            </a:r>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8"/>
          <p:cNvSpPr>
            <a:spLocks noGrp="1"/>
          </p:cNvSpPr>
          <p:nvPr>
            <p:ph type="dt" sz="half" idx="2"/>
          </p:nvPr>
        </p:nvSpPr>
        <p:spPr>
          <a:xfrm>
            <a:off x="457200" y="6339600"/>
            <a:ext cx="946448" cy="214055"/>
          </a:xfrm>
          <a:prstGeom prst="rect">
            <a:avLst/>
          </a:prstGeom>
        </p:spPr>
        <p:txBody>
          <a:bodyPr vert="horz" lIns="0" tIns="0" rIns="0" bIns="0" rtlCol="0" anchor="t" anchorCtr="0"/>
          <a:lstStyle>
            <a:lvl1pPr algn="l">
              <a:defRPr sz="1200">
                <a:solidFill>
                  <a:schemeClr val="tx1">
                    <a:tint val="75000"/>
                  </a:schemeClr>
                </a:solidFill>
              </a:defRPr>
            </a:lvl1pPr>
          </a:lstStyle>
          <a:p>
            <a:fld id="{2EA5DD0F-D571-4A6D-BD07-39EA139F9251}" type="datetimeFigureOut">
              <a:rPr lang="nb-NO" smtClean="0"/>
              <a:pPr/>
              <a:t>13.03.2016</a:t>
            </a:fld>
            <a:endParaRPr lang="nb-NO" dirty="0"/>
          </a:p>
        </p:txBody>
      </p:sp>
      <p:sp>
        <p:nvSpPr>
          <p:cNvPr id="8" name="Plassholder for bunntekst 9"/>
          <p:cNvSpPr>
            <a:spLocks noGrp="1"/>
          </p:cNvSpPr>
          <p:nvPr>
            <p:ph type="ftr" sz="quarter" idx="3"/>
          </p:nvPr>
        </p:nvSpPr>
        <p:spPr>
          <a:xfrm>
            <a:off x="2051720" y="6340548"/>
            <a:ext cx="4824536" cy="214055"/>
          </a:xfrm>
          <a:prstGeom prst="rect">
            <a:avLst/>
          </a:prstGeom>
        </p:spPr>
        <p:txBody>
          <a:bodyPr vert="horz" lIns="0" tIns="0" rIns="0" bIns="0" rtlCol="0" anchor="t" anchorCtr="0"/>
          <a:lstStyle>
            <a:lvl1pPr algn="l">
              <a:defRPr sz="1200">
                <a:solidFill>
                  <a:schemeClr val="tx1">
                    <a:tint val="75000"/>
                  </a:schemeClr>
                </a:solidFill>
              </a:defRPr>
            </a:lvl1pPr>
          </a:lstStyle>
          <a:p>
            <a:endParaRPr lang="nb-NO" dirty="0"/>
          </a:p>
        </p:txBody>
      </p:sp>
      <p:sp>
        <p:nvSpPr>
          <p:cNvPr id="9" name="Plassholder for lysbildenummer 10"/>
          <p:cNvSpPr>
            <a:spLocks noGrp="1"/>
          </p:cNvSpPr>
          <p:nvPr>
            <p:ph type="sldNum" sz="quarter" idx="4"/>
          </p:nvPr>
        </p:nvSpPr>
        <p:spPr>
          <a:xfrm>
            <a:off x="1531184" y="6339600"/>
            <a:ext cx="360040" cy="214055"/>
          </a:xfrm>
          <a:prstGeom prst="rect">
            <a:avLst/>
          </a:prstGeom>
        </p:spPr>
        <p:txBody>
          <a:bodyPr vert="horz" lIns="0" tIns="0" rIns="0" bIns="0" rtlCol="0" anchor="t" anchorCtr="0"/>
          <a:lstStyle>
            <a:lvl1pPr algn="l">
              <a:defRPr sz="1200">
                <a:solidFill>
                  <a:schemeClr val="tx1">
                    <a:tint val="75000"/>
                  </a:schemeClr>
                </a:solidFill>
              </a:defRPr>
            </a:lvl1pPr>
          </a:lstStyle>
          <a:p>
            <a:fld id="{8074B2F3-DEC6-442F-A0D8-51C6B58A3CD2}" type="slidenum">
              <a:rPr lang="nb-NO" smtClean="0"/>
              <a:pPr/>
              <a:t>‹#›</a:t>
            </a:fld>
            <a:endParaRPr lang="nb-N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m lys grafisk element">
    <p:spTree>
      <p:nvGrpSpPr>
        <p:cNvPr id="1" name=""/>
        <p:cNvGrpSpPr/>
        <p:nvPr/>
      </p:nvGrpSpPr>
      <p:grpSpPr>
        <a:xfrm>
          <a:off x="0" y="0"/>
          <a:ext cx="0" cy="0"/>
          <a:chOff x="0" y="0"/>
          <a:chExt cx="0" cy="0"/>
        </a:xfrm>
      </p:grpSpPr>
      <p:pic>
        <p:nvPicPr>
          <p:cNvPr id="11" name="Bilde 10" descr="grafisk_element_lyst.png"/>
          <p:cNvPicPr>
            <a:picLocks noChangeAspect="1"/>
          </p:cNvPicPr>
          <p:nvPr userDrawn="1"/>
        </p:nvPicPr>
        <p:blipFill>
          <a:blip r:embed="rId2" cstate="print"/>
          <a:stretch>
            <a:fillRect/>
          </a:stretch>
        </p:blipFill>
        <p:spPr>
          <a:xfrm>
            <a:off x="377" y="981658"/>
            <a:ext cx="9143245" cy="4894684"/>
          </a:xfrm>
          <a:prstGeom prst="rect">
            <a:avLst/>
          </a:prstGeom>
        </p:spPr>
      </p:pic>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8"/>
          <p:cNvSpPr>
            <a:spLocks noGrp="1"/>
          </p:cNvSpPr>
          <p:nvPr>
            <p:ph type="dt" sz="half" idx="2"/>
          </p:nvPr>
        </p:nvSpPr>
        <p:spPr>
          <a:xfrm>
            <a:off x="457200" y="6339600"/>
            <a:ext cx="946448" cy="214055"/>
          </a:xfrm>
          <a:prstGeom prst="rect">
            <a:avLst/>
          </a:prstGeom>
        </p:spPr>
        <p:txBody>
          <a:bodyPr vert="horz" lIns="0" tIns="0" rIns="0" bIns="0" rtlCol="0" anchor="t" anchorCtr="0"/>
          <a:lstStyle>
            <a:lvl1pPr algn="l">
              <a:defRPr sz="1200">
                <a:solidFill>
                  <a:schemeClr val="tx1">
                    <a:tint val="75000"/>
                  </a:schemeClr>
                </a:solidFill>
              </a:defRPr>
            </a:lvl1pPr>
          </a:lstStyle>
          <a:p>
            <a:fld id="{2EA5DD0F-D571-4A6D-BD07-39EA139F9251}" type="datetimeFigureOut">
              <a:rPr lang="nb-NO" smtClean="0"/>
              <a:pPr/>
              <a:t>13.03.2016</a:t>
            </a:fld>
            <a:endParaRPr lang="nb-NO" dirty="0"/>
          </a:p>
        </p:txBody>
      </p:sp>
      <p:sp>
        <p:nvSpPr>
          <p:cNvPr id="8" name="Plassholder for bunntekst 9"/>
          <p:cNvSpPr>
            <a:spLocks noGrp="1"/>
          </p:cNvSpPr>
          <p:nvPr>
            <p:ph type="ftr" sz="quarter" idx="3"/>
          </p:nvPr>
        </p:nvSpPr>
        <p:spPr>
          <a:xfrm>
            <a:off x="2051720" y="6340548"/>
            <a:ext cx="4824536" cy="214055"/>
          </a:xfrm>
          <a:prstGeom prst="rect">
            <a:avLst/>
          </a:prstGeom>
        </p:spPr>
        <p:txBody>
          <a:bodyPr vert="horz" lIns="0" tIns="0" rIns="0" bIns="0" rtlCol="0" anchor="t" anchorCtr="0"/>
          <a:lstStyle>
            <a:lvl1pPr algn="l">
              <a:defRPr sz="1200">
                <a:solidFill>
                  <a:schemeClr val="tx1">
                    <a:tint val="75000"/>
                  </a:schemeClr>
                </a:solidFill>
              </a:defRPr>
            </a:lvl1pPr>
          </a:lstStyle>
          <a:p>
            <a:endParaRPr lang="nb-NO" dirty="0"/>
          </a:p>
        </p:txBody>
      </p:sp>
      <p:sp>
        <p:nvSpPr>
          <p:cNvPr id="9" name="Plassholder for lysbildenummer 10"/>
          <p:cNvSpPr>
            <a:spLocks noGrp="1"/>
          </p:cNvSpPr>
          <p:nvPr>
            <p:ph type="sldNum" sz="quarter" idx="4"/>
          </p:nvPr>
        </p:nvSpPr>
        <p:spPr>
          <a:xfrm>
            <a:off x="1531184" y="6339600"/>
            <a:ext cx="360040" cy="214055"/>
          </a:xfrm>
          <a:prstGeom prst="rect">
            <a:avLst/>
          </a:prstGeom>
        </p:spPr>
        <p:txBody>
          <a:bodyPr vert="horz" lIns="0" tIns="0" rIns="0" bIns="0" rtlCol="0" anchor="t" anchorCtr="0"/>
          <a:lstStyle>
            <a:lvl1pPr algn="l">
              <a:defRPr sz="1200">
                <a:solidFill>
                  <a:schemeClr val="tx1">
                    <a:tint val="75000"/>
                  </a:schemeClr>
                </a:solidFill>
              </a:defRPr>
            </a:lvl1pPr>
          </a:lstStyle>
          <a:p>
            <a:fld id="{8074B2F3-DEC6-442F-A0D8-51C6B58A3CD2}" type="slidenum">
              <a:rPr lang="nb-NO" smtClean="0"/>
              <a:pPr/>
              <a:t>‹#›</a:t>
            </a:fld>
            <a:endParaRPr lang="nb-N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8" name="Plassholder for dato 8"/>
          <p:cNvSpPr>
            <a:spLocks noGrp="1"/>
          </p:cNvSpPr>
          <p:nvPr>
            <p:ph type="dt" sz="half" idx="10"/>
          </p:nvPr>
        </p:nvSpPr>
        <p:spPr>
          <a:xfrm>
            <a:off x="457200" y="6339600"/>
            <a:ext cx="946448" cy="214055"/>
          </a:xfrm>
          <a:prstGeom prst="rect">
            <a:avLst/>
          </a:prstGeom>
        </p:spPr>
        <p:txBody>
          <a:bodyPr vert="horz" lIns="0" tIns="0" rIns="0" bIns="0" rtlCol="0" anchor="t" anchorCtr="0"/>
          <a:lstStyle>
            <a:lvl1pPr algn="l">
              <a:defRPr sz="1200">
                <a:solidFill>
                  <a:schemeClr val="tx1">
                    <a:tint val="75000"/>
                  </a:schemeClr>
                </a:solidFill>
              </a:defRPr>
            </a:lvl1pPr>
          </a:lstStyle>
          <a:p>
            <a:fld id="{2EA5DD0F-D571-4A6D-BD07-39EA139F9251}" type="datetimeFigureOut">
              <a:rPr lang="nb-NO" smtClean="0"/>
              <a:pPr/>
              <a:t>13.03.2016</a:t>
            </a:fld>
            <a:endParaRPr lang="nb-NO" dirty="0"/>
          </a:p>
        </p:txBody>
      </p:sp>
      <p:sp>
        <p:nvSpPr>
          <p:cNvPr id="9" name="Plassholder for bunntekst 9"/>
          <p:cNvSpPr>
            <a:spLocks noGrp="1"/>
          </p:cNvSpPr>
          <p:nvPr>
            <p:ph type="ftr" sz="quarter" idx="3"/>
          </p:nvPr>
        </p:nvSpPr>
        <p:spPr>
          <a:xfrm>
            <a:off x="2051720" y="6340548"/>
            <a:ext cx="4824536" cy="214055"/>
          </a:xfrm>
          <a:prstGeom prst="rect">
            <a:avLst/>
          </a:prstGeom>
        </p:spPr>
        <p:txBody>
          <a:bodyPr vert="horz" lIns="0" tIns="0" rIns="0" bIns="0" rtlCol="0" anchor="t" anchorCtr="0"/>
          <a:lstStyle>
            <a:lvl1pPr algn="l">
              <a:defRPr sz="1200">
                <a:solidFill>
                  <a:schemeClr val="tx1">
                    <a:tint val="75000"/>
                  </a:schemeClr>
                </a:solidFill>
              </a:defRPr>
            </a:lvl1pPr>
          </a:lstStyle>
          <a:p>
            <a:endParaRPr lang="nb-NO" dirty="0"/>
          </a:p>
        </p:txBody>
      </p:sp>
      <p:sp>
        <p:nvSpPr>
          <p:cNvPr id="10" name="Plassholder for lysbildenummer 10"/>
          <p:cNvSpPr>
            <a:spLocks noGrp="1"/>
          </p:cNvSpPr>
          <p:nvPr>
            <p:ph type="sldNum" sz="quarter" idx="4"/>
          </p:nvPr>
        </p:nvSpPr>
        <p:spPr>
          <a:xfrm>
            <a:off x="1531184" y="6339600"/>
            <a:ext cx="360040" cy="214055"/>
          </a:xfrm>
          <a:prstGeom prst="rect">
            <a:avLst/>
          </a:prstGeom>
        </p:spPr>
        <p:txBody>
          <a:bodyPr vert="horz" lIns="0" tIns="0" rIns="0" bIns="0" rtlCol="0" anchor="t" anchorCtr="0"/>
          <a:lstStyle>
            <a:lvl1pPr algn="l">
              <a:defRPr sz="1200">
                <a:solidFill>
                  <a:schemeClr val="tx1">
                    <a:tint val="75000"/>
                  </a:schemeClr>
                </a:solidFill>
              </a:defRPr>
            </a:lvl1pPr>
          </a:lstStyle>
          <a:p>
            <a:fld id="{8074B2F3-DEC6-442F-A0D8-51C6B58A3CD2}" type="slidenum">
              <a:rPr lang="nb-NO" smtClean="0"/>
              <a:pPr/>
              <a:t>‹#›</a:t>
            </a:fld>
            <a:endParaRPr lang="nb-NO" dirty="0"/>
          </a:p>
        </p:txBody>
      </p:sp>
      <p:sp>
        <p:nvSpPr>
          <p:cNvPr id="11" name="Plassholder for innhold 2"/>
          <p:cNvSpPr>
            <a:spLocks noGrp="1"/>
          </p:cNvSpPr>
          <p:nvPr>
            <p:ph idx="1"/>
          </p:nvPr>
        </p:nvSpPr>
        <p:spPr>
          <a:xfrm>
            <a:off x="457200" y="1600201"/>
            <a:ext cx="4039200" cy="44210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bilde 12"/>
          <p:cNvSpPr>
            <a:spLocks noGrp="1"/>
          </p:cNvSpPr>
          <p:nvPr>
            <p:ph type="pic" sz="quarter" idx="11" hasCustomPrompt="1"/>
          </p:nvPr>
        </p:nvSpPr>
        <p:spPr>
          <a:xfrm>
            <a:off x="4726800" y="1602000"/>
            <a:ext cx="4039200" cy="4420800"/>
          </a:xfrm>
        </p:spPr>
        <p:txBody>
          <a:bodyPr tIns="1440000"/>
          <a:lstStyle>
            <a:lvl1pPr algn="ctr">
              <a:buNone/>
              <a:defRPr baseline="0"/>
            </a:lvl1pPr>
          </a:lstStyle>
          <a:p>
            <a:r>
              <a:rPr lang="nb-NO" dirty="0" smtClean="0"/>
              <a:t>Sett inn bilde</a:t>
            </a:r>
            <a:endParaRPr lang="nb-N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1"/>
            <a:ext cx="4038600" cy="44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726448" y="1600201"/>
            <a:ext cx="4038600" cy="44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dato 8"/>
          <p:cNvSpPr>
            <a:spLocks noGrp="1"/>
          </p:cNvSpPr>
          <p:nvPr>
            <p:ph type="dt" sz="half" idx="10"/>
          </p:nvPr>
        </p:nvSpPr>
        <p:spPr>
          <a:xfrm>
            <a:off x="457200" y="6339600"/>
            <a:ext cx="946448" cy="214055"/>
          </a:xfrm>
          <a:prstGeom prst="rect">
            <a:avLst/>
          </a:prstGeom>
        </p:spPr>
        <p:txBody>
          <a:bodyPr vert="horz" lIns="0" tIns="0" rIns="0" bIns="0" rtlCol="0" anchor="t" anchorCtr="0"/>
          <a:lstStyle>
            <a:lvl1pPr algn="l">
              <a:defRPr sz="1200">
                <a:solidFill>
                  <a:schemeClr val="tx1">
                    <a:tint val="75000"/>
                  </a:schemeClr>
                </a:solidFill>
              </a:defRPr>
            </a:lvl1pPr>
          </a:lstStyle>
          <a:p>
            <a:fld id="{2EA5DD0F-D571-4A6D-BD07-39EA139F9251}" type="datetimeFigureOut">
              <a:rPr lang="nb-NO" smtClean="0"/>
              <a:pPr/>
              <a:t>13.03.2016</a:t>
            </a:fld>
            <a:endParaRPr lang="nb-NO" dirty="0"/>
          </a:p>
        </p:txBody>
      </p:sp>
      <p:sp>
        <p:nvSpPr>
          <p:cNvPr id="9" name="Plassholder for bunntekst 9"/>
          <p:cNvSpPr>
            <a:spLocks noGrp="1"/>
          </p:cNvSpPr>
          <p:nvPr>
            <p:ph type="ftr" sz="quarter" idx="3"/>
          </p:nvPr>
        </p:nvSpPr>
        <p:spPr>
          <a:xfrm>
            <a:off x="2051720" y="6340548"/>
            <a:ext cx="4824536" cy="214055"/>
          </a:xfrm>
          <a:prstGeom prst="rect">
            <a:avLst/>
          </a:prstGeom>
        </p:spPr>
        <p:txBody>
          <a:bodyPr vert="horz" lIns="0" tIns="0" rIns="0" bIns="0" rtlCol="0" anchor="t" anchorCtr="0"/>
          <a:lstStyle>
            <a:lvl1pPr algn="l">
              <a:defRPr sz="1200">
                <a:solidFill>
                  <a:schemeClr val="tx1">
                    <a:tint val="75000"/>
                  </a:schemeClr>
                </a:solidFill>
              </a:defRPr>
            </a:lvl1pPr>
          </a:lstStyle>
          <a:p>
            <a:endParaRPr lang="nb-NO" dirty="0"/>
          </a:p>
        </p:txBody>
      </p:sp>
      <p:sp>
        <p:nvSpPr>
          <p:cNvPr id="10" name="Plassholder for lysbildenummer 10"/>
          <p:cNvSpPr>
            <a:spLocks noGrp="1"/>
          </p:cNvSpPr>
          <p:nvPr>
            <p:ph type="sldNum" sz="quarter" idx="4"/>
          </p:nvPr>
        </p:nvSpPr>
        <p:spPr>
          <a:xfrm>
            <a:off x="1531184" y="6339600"/>
            <a:ext cx="360040" cy="214055"/>
          </a:xfrm>
          <a:prstGeom prst="rect">
            <a:avLst/>
          </a:prstGeom>
        </p:spPr>
        <p:txBody>
          <a:bodyPr vert="horz" lIns="0" tIns="0" rIns="0" bIns="0" rtlCol="0" anchor="t" anchorCtr="0"/>
          <a:lstStyle>
            <a:lvl1pPr algn="l">
              <a:defRPr sz="1200">
                <a:solidFill>
                  <a:schemeClr val="tx1">
                    <a:tint val="75000"/>
                  </a:schemeClr>
                </a:solidFill>
              </a:defRPr>
            </a:lvl1pPr>
          </a:lstStyle>
          <a:p>
            <a:fld id="{8074B2F3-DEC6-442F-A0D8-51C6B58A3CD2}" type="slidenum">
              <a:rPr lang="nb-NO" smtClean="0"/>
              <a:pPr/>
              <a:t>‹#›</a:t>
            </a:fld>
            <a:endParaRPr lang="nb-N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6" name="Plassholder for dato 8"/>
          <p:cNvSpPr>
            <a:spLocks noGrp="1"/>
          </p:cNvSpPr>
          <p:nvPr>
            <p:ph type="dt" sz="half" idx="2"/>
          </p:nvPr>
        </p:nvSpPr>
        <p:spPr>
          <a:xfrm>
            <a:off x="457200" y="6339600"/>
            <a:ext cx="946448" cy="214055"/>
          </a:xfrm>
          <a:prstGeom prst="rect">
            <a:avLst/>
          </a:prstGeom>
        </p:spPr>
        <p:txBody>
          <a:bodyPr vert="horz" lIns="0" tIns="0" rIns="0" bIns="0" rtlCol="0" anchor="t" anchorCtr="0"/>
          <a:lstStyle>
            <a:lvl1pPr algn="l">
              <a:defRPr sz="1200">
                <a:solidFill>
                  <a:schemeClr val="tx1">
                    <a:tint val="75000"/>
                  </a:schemeClr>
                </a:solidFill>
              </a:defRPr>
            </a:lvl1pPr>
          </a:lstStyle>
          <a:p>
            <a:fld id="{2EA5DD0F-D571-4A6D-BD07-39EA139F9251}" type="datetimeFigureOut">
              <a:rPr lang="nb-NO" smtClean="0"/>
              <a:pPr/>
              <a:t>13.03.2016</a:t>
            </a:fld>
            <a:endParaRPr lang="nb-NO" dirty="0"/>
          </a:p>
        </p:txBody>
      </p:sp>
      <p:sp>
        <p:nvSpPr>
          <p:cNvPr id="7" name="Plassholder for bunntekst 9"/>
          <p:cNvSpPr>
            <a:spLocks noGrp="1"/>
          </p:cNvSpPr>
          <p:nvPr>
            <p:ph type="ftr" sz="quarter" idx="3"/>
          </p:nvPr>
        </p:nvSpPr>
        <p:spPr>
          <a:xfrm>
            <a:off x="2051720" y="6340548"/>
            <a:ext cx="4824536" cy="214055"/>
          </a:xfrm>
          <a:prstGeom prst="rect">
            <a:avLst/>
          </a:prstGeom>
        </p:spPr>
        <p:txBody>
          <a:bodyPr vert="horz" lIns="0" tIns="0" rIns="0" bIns="0" rtlCol="0" anchor="t" anchorCtr="0"/>
          <a:lstStyle>
            <a:lvl1pPr algn="l">
              <a:defRPr sz="1200">
                <a:solidFill>
                  <a:schemeClr val="tx1">
                    <a:tint val="75000"/>
                  </a:schemeClr>
                </a:solidFill>
              </a:defRPr>
            </a:lvl1pPr>
          </a:lstStyle>
          <a:p>
            <a:endParaRPr lang="nb-NO" dirty="0"/>
          </a:p>
        </p:txBody>
      </p:sp>
      <p:sp>
        <p:nvSpPr>
          <p:cNvPr id="8" name="Plassholder for lysbildenummer 10"/>
          <p:cNvSpPr>
            <a:spLocks noGrp="1"/>
          </p:cNvSpPr>
          <p:nvPr>
            <p:ph type="sldNum" sz="quarter" idx="4"/>
          </p:nvPr>
        </p:nvSpPr>
        <p:spPr>
          <a:xfrm>
            <a:off x="1531184" y="6339600"/>
            <a:ext cx="360040" cy="214055"/>
          </a:xfrm>
          <a:prstGeom prst="rect">
            <a:avLst/>
          </a:prstGeom>
        </p:spPr>
        <p:txBody>
          <a:bodyPr vert="horz" lIns="0" tIns="0" rIns="0" bIns="0" rtlCol="0" anchor="t" anchorCtr="0"/>
          <a:lstStyle>
            <a:lvl1pPr algn="l">
              <a:defRPr sz="1200">
                <a:solidFill>
                  <a:schemeClr val="tx1">
                    <a:tint val="75000"/>
                  </a:schemeClr>
                </a:solidFill>
              </a:defRPr>
            </a:lvl1pPr>
          </a:lstStyle>
          <a:p>
            <a:fld id="{8074B2F3-DEC6-442F-A0D8-51C6B58A3CD2}" type="slidenum">
              <a:rPr lang="nb-NO" smtClean="0"/>
              <a:pPr/>
              <a:t>‹#›</a:t>
            </a:fld>
            <a:endParaRPr lang="nb-N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8"/>
          <p:cNvSpPr>
            <a:spLocks noGrp="1"/>
          </p:cNvSpPr>
          <p:nvPr>
            <p:ph type="dt" sz="half" idx="2"/>
          </p:nvPr>
        </p:nvSpPr>
        <p:spPr>
          <a:xfrm>
            <a:off x="457200" y="6339600"/>
            <a:ext cx="946448" cy="214055"/>
          </a:xfrm>
          <a:prstGeom prst="rect">
            <a:avLst/>
          </a:prstGeom>
        </p:spPr>
        <p:txBody>
          <a:bodyPr vert="horz" lIns="0" tIns="0" rIns="0" bIns="0" rtlCol="0" anchor="t" anchorCtr="0"/>
          <a:lstStyle>
            <a:lvl1pPr algn="l">
              <a:defRPr sz="1200">
                <a:solidFill>
                  <a:schemeClr val="tx1">
                    <a:tint val="75000"/>
                  </a:schemeClr>
                </a:solidFill>
              </a:defRPr>
            </a:lvl1pPr>
          </a:lstStyle>
          <a:p>
            <a:fld id="{2EA5DD0F-D571-4A6D-BD07-39EA139F9251}" type="datetimeFigureOut">
              <a:rPr lang="nb-NO" smtClean="0"/>
              <a:pPr/>
              <a:t>13.03.2016</a:t>
            </a:fld>
            <a:endParaRPr lang="nb-NO" dirty="0"/>
          </a:p>
        </p:txBody>
      </p:sp>
      <p:sp>
        <p:nvSpPr>
          <p:cNvPr id="6" name="Plassholder for bunntekst 9"/>
          <p:cNvSpPr>
            <a:spLocks noGrp="1"/>
          </p:cNvSpPr>
          <p:nvPr>
            <p:ph type="ftr" sz="quarter" idx="3"/>
          </p:nvPr>
        </p:nvSpPr>
        <p:spPr>
          <a:xfrm>
            <a:off x="2051720" y="6340548"/>
            <a:ext cx="4824536" cy="214055"/>
          </a:xfrm>
          <a:prstGeom prst="rect">
            <a:avLst/>
          </a:prstGeom>
        </p:spPr>
        <p:txBody>
          <a:bodyPr vert="horz" lIns="0" tIns="0" rIns="0" bIns="0" rtlCol="0" anchor="t" anchorCtr="0"/>
          <a:lstStyle>
            <a:lvl1pPr algn="l">
              <a:defRPr sz="1200">
                <a:solidFill>
                  <a:schemeClr val="tx1">
                    <a:tint val="75000"/>
                  </a:schemeClr>
                </a:solidFill>
              </a:defRPr>
            </a:lvl1pPr>
          </a:lstStyle>
          <a:p>
            <a:endParaRPr lang="nb-NO" dirty="0"/>
          </a:p>
        </p:txBody>
      </p:sp>
      <p:sp>
        <p:nvSpPr>
          <p:cNvPr id="7" name="Plassholder for lysbildenummer 10"/>
          <p:cNvSpPr>
            <a:spLocks noGrp="1"/>
          </p:cNvSpPr>
          <p:nvPr>
            <p:ph type="sldNum" sz="quarter" idx="4"/>
          </p:nvPr>
        </p:nvSpPr>
        <p:spPr>
          <a:xfrm>
            <a:off x="1531184" y="6339600"/>
            <a:ext cx="360040" cy="214055"/>
          </a:xfrm>
          <a:prstGeom prst="rect">
            <a:avLst/>
          </a:prstGeom>
        </p:spPr>
        <p:txBody>
          <a:bodyPr vert="horz" lIns="0" tIns="0" rIns="0" bIns="0" rtlCol="0" anchor="t" anchorCtr="0"/>
          <a:lstStyle>
            <a:lvl1pPr algn="l">
              <a:defRPr sz="1200">
                <a:solidFill>
                  <a:schemeClr val="tx1">
                    <a:tint val="75000"/>
                  </a:schemeClr>
                </a:solidFill>
              </a:defRPr>
            </a:lvl1pPr>
          </a:lstStyle>
          <a:p>
            <a:fld id="{8074B2F3-DEC6-442F-A0D8-51C6B58A3CD2}" type="slidenum">
              <a:rPr lang="nb-NO" smtClean="0"/>
              <a:pPr/>
              <a:t>‹#›</a:t>
            </a:fld>
            <a:endParaRPr lang="nb-N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308800" cy="1143000"/>
          </a:xfrm>
          <a:prstGeom prst="rect">
            <a:avLst/>
          </a:prstGeom>
        </p:spPr>
        <p:txBody>
          <a:bodyPr vert="horz" lIns="90000" tIns="46800" rIns="90000" bIns="46800" rtlCol="0" anchor="ctr" anchorCtr="0">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1"/>
            <a:ext cx="8308800" cy="4421088"/>
          </a:xfrm>
          <a:prstGeom prst="rect">
            <a:avLst/>
          </a:prstGeom>
        </p:spPr>
        <p:txBody>
          <a:bodyPr vert="horz" lIns="90000" tIns="46800" rIns="90000" bIns="4680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7" name="Bilde 6" descr="logo_v2.png"/>
          <p:cNvPicPr>
            <a:picLocks noChangeAspect="1"/>
          </p:cNvPicPr>
          <p:nvPr/>
        </p:nvPicPr>
        <p:blipFill>
          <a:blip r:embed="rId10" cstate="print"/>
          <a:stretch>
            <a:fillRect/>
          </a:stretch>
        </p:blipFill>
        <p:spPr>
          <a:xfrm>
            <a:off x="7184678" y="6135808"/>
            <a:ext cx="1589491" cy="360000"/>
          </a:xfrm>
          <a:prstGeom prst="rect">
            <a:avLst/>
          </a:prstGeom>
        </p:spPr>
      </p:pic>
      <p:sp>
        <p:nvSpPr>
          <p:cNvPr id="9" name="Plassholder for dato 8"/>
          <p:cNvSpPr>
            <a:spLocks noGrp="1"/>
          </p:cNvSpPr>
          <p:nvPr>
            <p:ph type="dt" sz="half" idx="2"/>
          </p:nvPr>
        </p:nvSpPr>
        <p:spPr>
          <a:xfrm>
            <a:off x="457200" y="6339600"/>
            <a:ext cx="946448" cy="214055"/>
          </a:xfrm>
          <a:prstGeom prst="rect">
            <a:avLst/>
          </a:prstGeom>
        </p:spPr>
        <p:txBody>
          <a:bodyPr vert="horz" lIns="0" tIns="0" rIns="0" bIns="0" rtlCol="0" anchor="t" anchorCtr="0"/>
          <a:lstStyle>
            <a:lvl1pPr algn="l">
              <a:defRPr sz="1200">
                <a:solidFill>
                  <a:schemeClr val="tx1">
                    <a:tint val="75000"/>
                  </a:schemeClr>
                </a:solidFill>
              </a:defRPr>
            </a:lvl1pPr>
          </a:lstStyle>
          <a:p>
            <a:fld id="{2EA5DD0F-D571-4A6D-BD07-39EA139F9251}" type="datetimeFigureOut">
              <a:rPr lang="nb-NO" smtClean="0"/>
              <a:pPr/>
              <a:t>13.03.2016</a:t>
            </a:fld>
            <a:endParaRPr lang="nb-NO" dirty="0"/>
          </a:p>
        </p:txBody>
      </p:sp>
      <p:sp>
        <p:nvSpPr>
          <p:cNvPr id="10" name="Plassholder for bunntekst 9"/>
          <p:cNvSpPr>
            <a:spLocks noGrp="1"/>
          </p:cNvSpPr>
          <p:nvPr>
            <p:ph type="ftr" sz="quarter" idx="3"/>
          </p:nvPr>
        </p:nvSpPr>
        <p:spPr>
          <a:xfrm>
            <a:off x="2051720" y="6340548"/>
            <a:ext cx="4824536" cy="214055"/>
          </a:xfrm>
          <a:prstGeom prst="rect">
            <a:avLst/>
          </a:prstGeom>
        </p:spPr>
        <p:txBody>
          <a:bodyPr vert="horz" lIns="0" tIns="0" rIns="0" bIns="0" rtlCol="0" anchor="t" anchorCtr="0"/>
          <a:lstStyle>
            <a:lvl1pPr algn="l">
              <a:defRPr sz="1200">
                <a:solidFill>
                  <a:schemeClr val="tx1">
                    <a:tint val="75000"/>
                  </a:schemeClr>
                </a:solidFill>
              </a:defRPr>
            </a:lvl1pPr>
          </a:lstStyle>
          <a:p>
            <a:endParaRPr lang="nb-NO" dirty="0"/>
          </a:p>
        </p:txBody>
      </p:sp>
      <p:sp>
        <p:nvSpPr>
          <p:cNvPr id="11" name="Plassholder for lysbildenummer 10"/>
          <p:cNvSpPr>
            <a:spLocks noGrp="1"/>
          </p:cNvSpPr>
          <p:nvPr>
            <p:ph type="sldNum" sz="quarter" idx="4"/>
          </p:nvPr>
        </p:nvSpPr>
        <p:spPr>
          <a:xfrm>
            <a:off x="1531184" y="6339600"/>
            <a:ext cx="360040" cy="214055"/>
          </a:xfrm>
          <a:prstGeom prst="rect">
            <a:avLst/>
          </a:prstGeom>
        </p:spPr>
        <p:txBody>
          <a:bodyPr vert="horz" lIns="0" tIns="0" rIns="0" bIns="0" rtlCol="0" anchor="t" anchorCtr="0"/>
          <a:lstStyle>
            <a:lvl1pPr algn="l">
              <a:defRPr sz="1200">
                <a:solidFill>
                  <a:schemeClr val="tx1">
                    <a:tint val="75000"/>
                  </a:schemeClr>
                </a:solidFill>
              </a:defRPr>
            </a:lvl1pPr>
          </a:lstStyle>
          <a:p>
            <a:fld id="{8074B2F3-DEC6-442F-A0D8-51C6B58A3CD2}"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52" r:id="rId6"/>
    <p:sldLayoutId id="2147483654" r:id="rId7"/>
    <p:sldLayoutId id="2147483655" r:id="rId8"/>
  </p:sldLayoutIdLst>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p3cg83SByL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tiff"/><Relationship Id="rId10" Type="http://schemas.openxmlformats.org/officeDocument/2006/relationships/image" Target="../media/image18.jpeg"/><Relationship Id="rId4" Type="http://schemas.openxmlformats.org/officeDocument/2006/relationships/image" Target="../media/image12.jp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3568" y="1052736"/>
            <a:ext cx="8113845" cy="4536504"/>
          </a:xfrm>
        </p:spPr>
        <p:txBody>
          <a:bodyPr>
            <a:normAutofit/>
          </a:bodyPr>
          <a:lstStyle/>
          <a:p>
            <a:r>
              <a:rPr lang="nb-NO" dirty="0" smtClean="0"/>
              <a:t>Formidle og aktualisere industrihistorie for ungdom.</a:t>
            </a:r>
            <a:br>
              <a:rPr lang="nb-NO" dirty="0" smtClean="0"/>
            </a:br>
            <a:r>
              <a:rPr lang="nb-NO" dirty="0" smtClean="0"/>
              <a:t/>
            </a:r>
            <a:br>
              <a:rPr lang="nb-NO" dirty="0" smtClean="0"/>
            </a:br>
            <a:r>
              <a:rPr lang="nb-NO" dirty="0" smtClean="0"/>
              <a:t>Nord-Jarlsbergmuseene -</a:t>
            </a:r>
            <a:br>
              <a:rPr lang="nb-NO" dirty="0" smtClean="0"/>
            </a:br>
            <a:r>
              <a:rPr lang="nb-NO" dirty="0" smtClean="0"/>
              <a:t>en avdeling i Vestfoldmuseene</a:t>
            </a:r>
            <a:endParaRPr lang="nb-N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417600" y="0"/>
            <a:ext cx="8308800" cy="1143000"/>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r>
              <a:rPr lang="nb-NO" dirty="0" smtClean="0"/>
              <a:t>En lønn man kan leve av</a:t>
            </a:r>
            <a:endParaRPr lang="nb-NO" dirty="0"/>
          </a:p>
        </p:txBody>
      </p:sp>
      <p:sp>
        <p:nvSpPr>
          <p:cNvPr id="3" name="TekstSylinder 2"/>
          <p:cNvSpPr txBox="1"/>
          <p:nvPr/>
        </p:nvSpPr>
        <p:spPr>
          <a:xfrm>
            <a:off x="251520" y="1143000"/>
            <a:ext cx="9071714" cy="3046988"/>
          </a:xfrm>
          <a:prstGeom prst="rect">
            <a:avLst/>
          </a:prstGeom>
          <a:noFill/>
        </p:spPr>
        <p:txBody>
          <a:bodyPr wrap="none" rtlCol="0">
            <a:spAutoFit/>
          </a:bodyPr>
          <a:lstStyle/>
          <a:p>
            <a:r>
              <a:rPr lang="nb-NO" sz="3200" dirty="0" smtClean="0">
                <a:hlinkClick r:id="rId3"/>
              </a:rPr>
              <a:t>En lønn man kan leve av</a:t>
            </a:r>
            <a:endParaRPr lang="nb-NO" sz="3200" dirty="0" smtClean="0"/>
          </a:p>
          <a:p>
            <a:pPr marL="457200" indent="-457200">
              <a:buFontTx/>
              <a:buChar char="-"/>
            </a:pPr>
            <a:r>
              <a:rPr lang="nb-NO" sz="3200" dirty="0" smtClean="0"/>
              <a:t>filmen brukes som utgangspunkt for rollespillet</a:t>
            </a:r>
          </a:p>
          <a:p>
            <a:r>
              <a:rPr lang="nb-NO" sz="3200" dirty="0" smtClean="0"/>
              <a:t> </a:t>
            </a:r>
          </a:p>
          <a:p>
            <a:pPr marL="285750" indent="-285750">
              <a:buFontTx/>
              <a:buChar char="-"/>
            </a:pPr>
            <a:r>
              <a:rPr lang="nb-NO" sz="3200" dirty="0" smtClean="0"/>
              <a:t>Det tas opp temaer som lønn (hva koster ting?)</a:t>
            </a:r>
          </a:p>
          <a:p>
            <a:r>
              <a:rPr lang="nb-NO" sz="3200" dirty="0" smtClean="0"/>
              <a:t> arbeidsforhold, boforhold, kosthold, og</a:t>
            </a:r>
          </a:p>
          <a:p>
            <a:r>
              <a:rPr lang="nb-NO" sz="3200" dirty="0" smtClean="0"/>
              <a:t> muligheter for fremtiden</a:t>
            </a:r>
            <a:endParaRPr lang="nb-NO" sz="3200" dirty="0"/>
          </a:p>
        </p:txBody>
      </p:sp>
    </p:spTree>
    <p:extLst>
      <p:ext uri="{BB962C8B-B14F-4D97-AF65-F5344CB8AC3E}">
        <p14:creationId xmlns:p14="http://schemas.microsoft.com/office/powerpoint/2010/main" val="2765535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417600" y="0"/>
            <a:ext cx="8308800" cy="1143000"/>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r>
              <a:rPr lang="nb-NO" dirty="0" smtClean="0"/>
              <a:t>Lønningsdag!</a:t>
            </a:r>
            <a:endParaRPr lang="nb-NO" dirty="0"/>
          </a:p>
        </p:txBody>
      </p:sp>
      <p:sp>
        <p:nvSpPr>
          <p:cNvPr id="3" name="TekstSylinder 2"/>
          <p:cNvSpPr txBox="1"/>
          <p:nvPr/>
        </p:nvSpPr>
        <p:spPr>
          <a:xfrm>
            <a:off x="251520" y="1154583"/>
            <a:ext cx="8811836" cy="6001643"/>
          </a:xfrm>
          <a:prstGeom prst="rect">
            <a:avLst/>
          </a:prstGeom>
          <a:noFill/>
        </p:spPr>
        <p:txBody>
          <a:bodyPr wrap="none" rtlCol="0">
            <a:spAutoFit/>
          </a:bodyPr>
          <a:lstStyle/>
          <a:p>
            <a:r>
              <a:rPr lang="nb-NO" sz="3200" dirty="0" smtClean="0"/>
              <a:t>På bakgrunn </a:t>
            </a:r>
            <a:r>
              <a:rPr lang="nb-NO" sz="3200" dirty="0"/>
              <a:t>av </a:t>
            </a:r>
            <a:r>
              <a:rPr lang="nb-NO" sz="3200" dirty="0" smtClean="0"/>
              <a:t>filmen</a:t>
            </a:r>
            <a:r>
              <a:rPr lang="nb-NO" sz="3200" dirty="0"/>
              <a:t>, skal spille livet til </a:t>
            </a:r>
            <a:r>
              <a:rPr lang="nb-NO" sz="3200" dirty="0" smtClean="0"/>
              <a:t>en</a:t>
            </a:r>
          </a:p>
          <a:p>
            <a:r>
              <a:rPr lang="nb-NO" sz="3200" dirty="0" smtClean="0"/>
              <a:t> tekstilarbeider og må </a:t>
            </a:r>
            <a:r>
              <a:rPr lang="nb-NO" sz="3200" dirty="0"/>
              <a:t>ta mange tøffe </a:t>
            </a:r>
            <a:r>
              <a:rPr lang="nb-NO" sz="3200" dirty="0" smtClean="0"/>
              <a:t>valg. </a:t>
            </a:r>
          </a:p>
          <a:p>
            <a:endParaRPr lang="nb-NO" sz="3200" dirty="0" smtClean="0"/>
          </a:p>
          <a:p>
            <a:r>
              <a:rPr lang="nb-NO" sz="3200" dirty="0" smtClean="0"/>
              <a:t>Spillet </a:t>
            </a:r>
            <a:r>
              <a:rPr lang="nb-NO" sz="3200" dirty="0"/>
              <a:t>passer </a:t>
            </a:r>
            <a:r>
              <a:rPr lang="nb-NO" sz="3200" dirty="0" smtClean="0"/>
              <a:t>for ca. 6 </a:t>
            </a:r>
            <a:r>
              <a:rPr lang="nb-NO" sz="3200" dirty="0"/>
              <a:t>elever </a:t>
            </a:r>
            <a:r>
              <a:rPr lang="nb-NO" sz="3200" dirty="0" smtClean="0"/>
              <a:t>per gruppe.</a:t>
            </a:r>
          </a:p>
          <a:p>
            <a:endParaRPr lang="nb-NO" sz="3200" dirty="0" smtClean="0"/>
          </a:p>
          <a:p>
            <a:r>
              <a:rPr lang="nb-NO" sz="3200" dirty="0" smtClean="0"/>
              <a:t>Hver gruppe fører dagbok over valgene de tar</a:t>
            </a:r>
          </a:p>
          <a:p>
            <a:r>
              <a:rPr lang="nb-NO" sz="3200" dirty="0" smtClean="0"/>
              <a:t>Oppsummering hvor alle gruppene forteller om </a:t>
            </a:r>
          </a:p>
          <a:p>
            <a:r>
              <a:rPr lang="nb-NO" sz="3200" dirty="0" smtClean="0"/>
              <a:t>sin skjebne. Valg må begrunnes!</a:t>
            </a:r>
            <a:endParaRPr lang="nb-NO" sz="3200" dirty="0"/>
          </a:p>
          <a:p>
            <a:endParaRPr lang="nb-NO" sz="3200" dirty="0" smtClean="0"/>
          </a:p>
          <a:p>
            <a:endParaRPr lang="nb-NO" sz="3200" dirty="0"/>
          </a:p>
          <a:p>
            <a:endParaRPr lang="nb-NO" sz="3200" dirty="0"/>
          </a:p>
          <a:p>
            <a:endParaRPr lang="nb-NO" sz="3200" dirty="0"/>
          </a:p>
        </p:txBody>
      </p:sp>
    </p:spTree>
    <p:extLst>
      <p:ext uri="{BB962C8B-B14F-4D97-AF65-F5344CB8AC3E}">
        <p14:creationId xmlns:p14="http://schemas.microsoft.com/office/powerpoint/2010/main" val="1803711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0" y="1659285"/>
            <a:ext cx="28165285" cy="5262979"/>
          </a:xfrm>
          <a:prstGeom prst="rect">
            <a:avLst/>
          </a:prstGeom>
          <a:noFill/>
        </p:spPr>
        <p:txBody>
          <a:bodyPr wrap="square" rtlCol="0">
            <a:spAutoFit/>
          </a:bodyPr>
          <a:lstStyle/>
          <a:p>
            <a:r>
              <a:rPr lang="nb-NO" sz="2800" dirty="0" smtClean="0"/>
              <a:t>Hvor </a:t>
            </a:r>
            <a:r>
              <a:rPr lang="nb-NO" sz="2800" dirty="0"/>
              <a:t>mye </a:t>
            </a:r>
            <a:r>
              <a:rPr lang="nb-NO" sz="2800" dirty="0" smtClean="0"/>
              <a:t>er </a:t>
            </a:r>
            <a:r>
              <a:rPr lang="nb-NO" sz="2800" dirty="0"/>
              <a:t>genser eller bukse er verdt. 300 kr? 600 kr</a:t>
            </a:r>
            <a:r>
              <a:rPr lang="nb-NO" sz="2800" dirty="0" smtClean="0"/>
              <a:t>?</a:t>
            </a:r>
          </a:p>
          <a:p>
            <a:r>
              <a:rPr lang="nb-NO" sz="2800" dirty="0" smtClean="0"/>
              <a:t> </a:t>
            </a:r>
          </a:p>
          <a:p>
            <a:r>
              <a:rPr lang="nb-NO" sz="2800" dirty="0" smtClean="0"/>
              <a:t>Hva er </a:t>
            </a:r>
            <a:r>
              <a:rPr lang="nb-NO" sz="2800" dirty="0"/>
              <a:t>konsekvensen av at vi vil </a:t>
            </a:r>
            <a:r>
              <a:rPr lang="nb-NO" sz="2800" dirty="0" smtClean="0"/>
              <a:t>ha billige klær?</a:t>
            </a:r>
          </a:p>
          <a:p>
            <a:endParaRPr lang="nb-NO" sz="2800" dirty="0" smtClean="0"/>
          </a:p>
          <a:p>
            <a:r>
              <a:rPr lang="nb-NO" sz="2800" dirty="0" smtClean="0"/>
              <a:t>Skal </a:t>
            </a:r>
            <a:r>
              <a:rPr lang="nb-NO" sz="2800" dirty="0"/>
              <a:t>vi forbrukere slutte å kjøpe klær fra Asia</a:t>
            </a:r>
            <a:r>
              <a:rPr lang="nb-NO" sz="2800" dirty="0" smtClean="0"/>
              <a:t>?</a:t>
            </a:r>
          </a:p>
          <a:p>
            <a:endParaRPr lang="nb-NO" sz="2800" dirty="0" smtClean="0"/>
          </a:p>
          <a:p>
            <a:r>
              <a:rPr lang="nb-NO" sz="2800" dirty="0" smtClean="0"/>
              <a:t>Og </a:t>
            </a:r>
            <a:r>
              <a:rPr lang="nb-NO" sz="2800" dirty="0"/>
              <a:t>hva kan ungdommene selv gjøre? </a:t>
            </a:r>
            <a:endParaRPr lang="nb-NO" sz="2800" dirty="0" smtClean="0"/>
          </a:p>
          <a:p>
            <a:r>
              <a:rPr lang="nb-NO" sz="2800" dirty="0"/>
              <a:t> </a:t>
            </a:r>
          </a:p>
          <a:p>
            <a:r>
              <a:rPr lang="nb-NO" sz="2800" dirty="0"/>
              <a:t> </a:t>
            </a:r>
            <a:r>
              <a:rPr lang="nb-NO" sz="2800" dirty="0" smtClean="0"/>
              <a:t>. </a:t>
            </a:r>
          </a:p>
          <a:p>
            <a:endParaRPr lang="nb-NO" sz="2800" dirty="0" smtClean="0"/>
          </a:p>
          <a:p>
            <a:r>
              <a:rPr lang="nb-NO" sz="2800" dirty="0" smtClean="0"/>
              <a:t>.</a:t>
            </a:r>
            <a:endParaRPr lang="nb-NO" sz="2800" dirty="0"/>
          </a:p>
          <a:p>
            <a:endParaRPr lang="nb-NO" sz="2800" dirty="0"/>
          </a:p>
        </p:txBody>
      </p:sp>
      <p:sp>
        <p:nvSpPr>
          <p:cNvPr id="3" name="Tittel 1"/>
          <p:cNvSpPr txBox="1">
            <a:spLocks/>
          </p:cNvSpPr>
          <p:nvPr/>
        </p:nvSpPr>
        <p:spPr>
          <a:xfrm>
            <a:off x="417600" y="0"/>
            <a:ext cx="8308800" cy="1143000"/>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r>
              <a:rPr lang="nb-NO" dirty="0" smtClean="0"/>
              <a:t>Refleksjon og oppsummering</a:t>
            </a:r>
            <a:endParaRPr lang="nb-NO" dirty="0"/>
          </a:p>
        </p:txBody>
      </p:sp>
    </p:spTree>
    <p:extLst>
      <p:ext uri="{BB962C8B-B14F-4D97-AF65-F5344CB8AC3E}">
        <p14:creationId xmlns:p14="http://schemas.microsoft.com/office/powerpoint/2010/main" val="3438284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Nord-Jarlsbergmuseene er:</a:t>
            </a:r>
            <a:endParaRPr lang="nb-NO" dirty="0"/>
          </a:p>
        </p:txBody>
      </p:sp>
      <p:pic>
        <p:nvPicPr>
          <p:cNvPr id="7" name="Plassholder for innhold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442" y="4836368"/>
            <a:ext cx="3200356" cy="1800200"/>
          </a:xfrm>
        </p:spPr>
      </p:pic>
      <p:pic>
        <p:nvPicPr>
          <p:cNvPr id="8" name="Plassholder for bilde 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745" r="15745"/>
          <a:stretch>
            <a:fillRect/>
          </a:stretch>
        </p:blipFill>
        <p:spPr>
          <a:xfrm>
            <a:off x="3993203" y="1322040"/>
            <a:ext cx="2249784" cy="2462330"/>
          </a:xfrm>
        </p:spPr>
      </p:pic>
      <p:pic>
        <p:nvPicPr>
          <p:cNvPr id="9" name="Bild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5132" y="4221088"/>
            <a:ext cx="3396447" cy="2448272"/>
          </a:xfrm>
          <a:prstGeom prst="rect">
            <a:avLst/>
          </a:prstGeom>
        </p:spPr>
      </p:pic>
      <p:pic>
        <p:nvPicPr>
          <p:cNvPr id="10" name="Bild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1412776"/>
            <a:ext cx="3007246" cy="22808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300 år med industrihistorie</a:t>
            </a:r>
            <a:endParaRPr lang="nb-NO" dirty="0"/>
          </a:p>
        </p:txBody>
      </p:sp>
      <p:pic>
        <p:nvPicPr>
          <p:cNvPr id="5" name="Plassholder for inn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772816"/>
            <a:ext cx="2607576" cy="1977727"/>
          </a:xfrm>
        </p:spPr>
      </p:pic>
      <p:pic>
        <p:nvPicPr>
          <p:cNvPr id="6" name="Plassholder for bilde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745" r="15745"/>
          <a:stretch>
            <a:fillRect/>
          </a:stretch>
        </p:blipFill>
        <p:spPr>
          <a:xfrm>
            <a:off x="395536" y="4005064"/>
            <a:ext cx="2195633" cy="2403064"/>
          </a:xfrm>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4293096"/>
            <a:ext cx="3547886" cy="1995686"/>
          </a:xfrm>
          <a:prstGeom prst="rect">
            <a:avLst/>
          </a:prstGeom>
        </p:spPr>
      </p:pic>
      <p:sp>
        <p:nvSpPr>
          <p:cNvPr id="8" name="TekstSylinder 7"/>
          <p:cNvSpPr txBox="1"/>
          <p:nvPr/>
        </p:nvSpPr>
        <p:spPr>
          <a:xfrm>
            <a:off x="3635896" y="1949996"/>
            <a:ext cx="4680520" cy="1815882"/>
          </a:xfrm>
          <a:prstGeom prst="rect">
            <a:avLst/>
          </a:prstGeom>
          <a:noFill/>
        </p:spPr>
        <p:txBody>
          <a:bodyPr wrap="square" rtlCol="0">
            <a:spAutoFit/>
          </a:bodyPr>
          <a:lstStyle/>
          <a:p>
            <a:r>
              <a:rPr lang="nb-NO" sz="2800" dirty="0" smtClean="0"/>
              <a:t>7.trinn</a:t>
            </a:r>
          </a:p>
          <a:p>
            <a:r>
              <a:rPr lang="nb-NO" sz="2800" dirty="0" smtClean="0"/>
              <a:t>8.trinn</a:t>
            </a:r>
          </a:p>
          <a:p>
            <a:r>
              <a:rPr lang="nb-NO" sz="2800" dirty="0" smtClean="0"/>
              <a:t>9.trinn</a:t>
            </a:r>
          </a:p>
          <a:p>
            <a:endParaRPr lang="nb-NO" sz="2800" dirty="0"/>
          </a:p>
        </p:txBody>
      </p:sp>
    </p:spTree>
    <p:extLst>
      <p:ext uri="{BB962C8B-B14F-4D97-AF65-F5344CB8AC3E}">
        <p14:creationId xmlns:p14="http://schemas.microsoft.com/office/powerpoint/2010/main" val="315165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Nytt museum Berger </a:t>
            </a:r>
            <a:br>
              <a:rPr lang="nb-NO" dirty="0" smtClean="0"/>
            </a:br>
            <a:r>
              <a:rPr lang="nb-NO" dirty="0" smtClean="0"/>
              <a:t>= nytt DKS opplegg for 8.trinn</a:t>
            </a:r>
            <a:endParaRPr lang="nb-NO" dirty="0"/>
          </a:p>
        </p:txBody>
      </p:sp>
      <p:sp>
        <p:nvSpPr>
          <p:cNvPr id="3" name="Plassholder for innhold 2"/>
          <p:cNvSpPr>
            <a:spLocks noGrp="1"/>
          </p:cNvSpPr>
          <p:nvPr>
            <p:ph idx="1"/>
          </p:nvPr>
        </p:nvSpPr>
        <p:spPr/>
        <p:txBody>
          <a:bodyPr>
            <a:normAutofit/>
          </a:bodyPr>
          <a:lstStyle/>
          <a:p>
            <a:r>
              <a:rPr lang="nb-NO" dirty="0" smtClean="0"/>
              <a:t>Arbeidsvilkår for tekstilarbeidere – i dag og med paralleller til den industrielle revolusjon i Storbritannia</a:t>
            </a:r>
            <a:r>
              <a:rPr lang="nb-NO" dirty="0"/>
              <a:t> </a:t>
            </a:r>
            <a:r>
              <a:rPr lang="nb-NO" dirty="0" smtClean="0"/>
              <a:t>og på Berger </a:t>
            </a:r>
          </a:p>
          <a:p>
            <a:endParaRPr lang="nb-NO" dirty="0" smtClean="0"/>
          </a:p>
          <a:p>
            <a:r>
              <a:rPr lang="nb-NO" dirty="0" smtClean="0"/>
              <a:t>Minimale kostnader</a:t>
            </a:r>
          </a:p>
          <a:p>
            <a:r>
              <a:rPr lang="nb-NO" dirty="0" smtClean="0"/>
              <a:t>Aktivitet – ta i bruk flere sanser</a:t>
            </a:r>
          </a:p>
          <a:p>
            <a:r>
              <a:rPr lang="nb-NO" dirty="0" smtClean="0"/>
              <a:t>Tema i fokus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Kort om Berger</a:t>
            </a:r>
            <a:endParaRPr lang="nb-NO" dirty="0"/>
          </a:p>
        </p:txBody>
      </p:sp>
      <p:pic>
        <p:nvPicPr>
          <p:cNvPr id="5" name="Plassholder for inn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165219"/>
            <a:ext cx="1296447" cy="1951089"/>
          </a:xfrm>
        </p:spPr>
      </p:pic>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332" y="5217525"/>
            <a:ext cx="4572000" cy="1537882"/>
          </a:xfrm>
          <a:prstGeom prst="rect">
            <a:avLst/>
          </a:prstGeom>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4695" y="2773444"/>
            <a:ext cx="2748158" cy="2289291"/>
          </a:xfrm>
          <a:prstGeom prst="rect">
            <a:avLst/>
          </a:prstGeom>
        </p:spPr>
      </p:pic>
      <p:pic>
        <p:nvPicPr>
          <p:cNvPr id="8" name="Bil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8" y="1241135"/>
            <a:ext cx="2500480" cy="1455976"/>
          </a:xfrm>
          <a:prstGeom prst="rect">
            <a:avLst/>
          </a:prstGeom>
        </p:spPr>
      </p:pic>
      <p:pic>
        <p:nvPicPr>
          <p:cNvPr id="9" name="Bild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536" y="3274313"/>
            <a:ext cx="2141984" cy="1496165"/>
          </a:xfrm>
          <a:prstGeom prst="rect">
            <a:avLst/>
          </a:prstGeom>
        </p:spPr>
      </p:pic>
      <p:pic>
        <p:nvPicPr>
          <p:cNvPr id="10" name="Bild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V="1">
            <a:off x="2537520" y="3065703"/>
            <a:ext cx="2548452" cy="1704775"/>
          </a:xfrm>
          <a:prstGeom prst="rect">
            <a:avLst/>
          </a:prstGeom>
        </p:spPr>
      </p:pic>
      <p:pic>
        <p:nvPicPr>
          <p:cNvPr id="11" name="Bild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65934"/>
            <a:ext cx="2693684" cy="2693684"/>
          </a:xfrm>
          <a:prstGeom prst="rect">
            <a:avLst/>
          </a:prstGeom>
        </p:spPr>
      </p:pic>
      <p:pic>
        <p:nvPicPr>
          <p:cNvPr id="12" name="Bild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6924747" y="812923"/>
            <a:ext cx="2411760" cy="1356615"/>
          </a:xfrm>
          <a:prstGeom prst="rect">
            <a:avLst/>
          </a:prstGeom>
        </p:spPr>
      </p:pic>
      <p:pic>
        <p:nvPicPr>
          <p:cNvPr id="13" name="Bild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024" y="5020558"/>
            <a:ext cx="2481113" cy="17460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043781" y="701305"/>
            <a:ext cx="6840587" cy="4836888"/>
          </a:xfrm>
        </p:spPr>
      </p:pic>
      <p:sp>
        <p:nvSpPr>
          <p:cNvPr id="4" name="Tittel 1"/>
          <p:cNvSpPr txBox="1">
            <a:spLocks/>
          </p:cNvSpPr>
          <p:nvPr/>
        </p:nvSpPr>
        <p:spPr>
          <a:xfrm>
            <a:off x="417600" y="0"/>
            <a:ext cx="8308800" cy="1143000"/>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r>
              <a:rPr lang="nb-NO" dirty="0" smtClean="0"/>
              <a:t>Hva gjør vi nå???</a:t>
            </a:r>
            <a:endParaRPr lang="nb-NO" dirty="0"/>
          </a:p>
        </p:txBody>
      </p:sp>
    </p:spTree>
    <p:extLst>
      <p:ext uri="{BB962C8B-B14F-4D97-AF65-F5344CB8AC3E}">
        <p14:creationId xmlns:p14="http://schemas.microsoft.com/office/powerpoint/2010/main" val="3230946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7600" y="332656"/>
            <a:ext cx="8308800" cy="1143000"/>
          </a:xfrm>
        </p:spPr>
        <p:txBody>
          <a:bodyPr/>
          <a:lstStyle/>
          <a:p>
            <a:r>
              <a:rPr lang="nb-NO" dirty="0" smtClean="0"/>
              <a:t>Tidsdisposisjon</a:t>
            </a:r>
            <a:endParaRPr lang="nb-NO" dirty="0"/>
          </a:p>
        </p:txBody>
      </p:sp>
      <p:graphicFrame>
        <p:nvGraphicFramePr>
          <p:cNvPr id="6" name="Tabell 5"/>
          <p:cNvGraphicFramePr>
            <a:graphicFrameLocks noGrp="1"/>
          </p:cNvGraphicFramePr>
          <p:nvPr>
            <p:extLst>
              <p:ext uri="{D42A27DB-BD31-4B8C-83A1-F6EECF244321}">
                <p14:modId xmlns:p14="http://schemas.microsoft.com/office/powerpoint/2010/main" val="1682731179"/>
              </p:ext>
            </p:extLst>
          </p:nvPr>
        </p:nvGraphicFramePr>
        <p:xfrm>
          <a:off x="539552" y="1628800"/>
          <a:ext cx="7992888" cy="3744415"/>
        </p:xfrm>
        <a:graphic>
          <a:graphicData uri="http://schemas.openxmlformats.org/drawingml/2006/table">
            <a:tbl>
              <a:tblPr firstRow="1" bandRow="1">
                <a:tableStyleId>{F5AB1C69-6EDB-4FF4-983F-18BD219EF322}</a:tableStyleId>
              </a:tblPr>
              <a:tblGrid>
                <a:gridCol w="2232248"/>
                <a:gridCol w="5760640"/>
              </a:tblGrid>
              <a:tr h="748883">
                <a:tc>
                  <a:txBody>
                    <a:bodyPr/>
                    <a:lstStyle/>
                    <a:p>
                      <a:r>
                        <a:rPr lang="nb-NO" dirty="0" smtClean="0"/>
                        <a:t>Tidsforbruk</a:t>
                      </a:r>
                      <a:endParaRPr lang="nb-NO" dirty="0"/>
                    </a:p>
                  </a:txBody>
                  <a:tcPr/>
                </a:tc>
                <a:tc>
                  <a:txBody>
                    <a:bodyPr/>
                    <a:lstStyle/>
                    <a:p>
                      <a:r>
                        <a:rPr lang="nb-NO" dirty="0" smtClean="0"/>
                        <a:t> Aktivitet</a:t>
                      </a:r>
                      <a:endParaRPr lang="nb-NO" dirty="0"/>
                    </a:p>
                  </a:txBody>
                  <a:tcPr/>
                </a:tc>
              </a:tr>
              <a:tr h="748883">
                <a:tc>
                  <a:txBody>
                    <a:bodyPr/>
                    <a:lstStyle/>
                    <a:p>
                      <a:r>
                        <a:rPr lang="nb-NO" dirty="0" smtClean="0"/>
                        <a:t>15 min</a:t>
                      </a:r>
                      <a:endParaRPr lang="nb-NO" dirty="0"/>
                    </a:p>
                  </a:txBody>
                  <a:tcPr/>
                </a:tc>
                <a:tc>
                  <a:txBody>
                    <a:bodyPr/>
                    <a:lstStyle/>
                    <a:p>
                      <a:r>
                        <a:rPr lang="nb-NO" dirty="0" smtClean="0"/>
                        <a:t> Introduksjon</a:t>
                      </a:r>
                      <a:r>
                        <a:rPr lang="nb-NO" baseline="0" dirty="0" smtClean="0"/>
                        <a:t> til opplegget</a:t>
                      </a:r>
                      <a:endParaRPr lang="nb-NO" dirty="0"/>
                    </a:p>
                  </a:txBody>
                  <a:tcPr/>
                </a:tc>
              </a:tr>
              <a:tr h="748883">
                <a:tc>
                  <a:txBody>
                    <a:bodyPr/>
                    <a:lstStyle/>
                    <a:p>
                      <a:r>
                        <a:rPr lang="nb-NO" dirty="0" smtClean="0"/>
                        <a:t>10</a:t>
                      </a:r>
                      <a:r>
                        <a:rPr lang="nb-NO" baseline="0" dirty="0" smtClean="0"/>
                        <a:t> min</a:t>
                      </a:r>
                      <a:endParaRPr lang="nb-NO" dirty="0"/>
                    </a:p>
                  </a:txBody>
                  <a:tcPr/>
                </a:tc>
                <a:tc>
                  <a:txBody>
                    <a:bodyPr/>
                    <a:lstStyle/>
                    <a:p>
                      <a:r>
                        <a:rPr lang="nb-NO" dirty="0" smtClean="0"/>
                        <a:t>Hvor</a:t>
                      </a:r>
                      <a:r>
                        <a:rPr lang="nb-NO" baseline="0" dirty="0" smtClean="0"/>
                        <a:t> kommer klærne dine fra?</a:t>
                      </a:r>
                      <a:endParaRPr lang="nb-NO" dirty="0"/>
                    </a:p>
                  </a:txBody>
                  <a:tcPr/>
                </a:tc>
              </a:tr>
              <a:tr h="748883">
                <a:tc>
                  <a:txBody>
                    <a:bodyPr/>
                    <a:lstStyle/>
                    <a:p>
                      <a:r>
                        <a:rPr lang="nb-NO" dirty="0" smtClean="0"/>
                        <a:t>45 min</a:t>
                      </a:r>
                      <a:endParaRPr lang="nb-NO" dirty="0"/>
                    </a:p>
                  </a:txBody>
                  <a:tcPr/>
                </a:tc>
                <a:tc>
                  <a:txBody>
                    <a:bodyPr/>
                    <a:lstStyle/>
                    <a:p>
                      <a:r>
                        <a:rPr lang="nb-NO" dirty="0" smtClean="0"/>
                        <a:t>Film</a:t>
                      </a:r>
                      <a:r>
                        <a:rPr lang="nb-NO" baseline="0" dirty="0" smtClean="0"/>
                        <a:t> og rollespill «Lønningsdag»</a:t>
                      </a:r>
                      <a:endParaRPr lang="nb-NO" dirty="0"/>
                    </a:p>
                  </a:txBody>
                  <a:tcPr/>
                </a:tc>
              </a:tr>
              <a:tr h="748883">
                <a:tc>
                  <a:txBody>
                    <a:bodyPr/>
                    <a:lstStyle/>
                    <a:p>
                      <a:r>
                        <a:rPr lang="nb-NO" dirty="0" smtClean="0"/>
                        <a:t>20 min</a:t>
                      </a:r>
                      <a:endParaRPr lang="nb-NO" dirty="0"/>
                    </a:p>
                  </a:txBody>
                  <a:tcPr/>
                </a:tc>
                <a:tc>
                  <a:txBody>
                    <a:bodyPr/>
                    <a:lstStyle/>
                    <a:p>
                      <a:r>
                        <a:rPr lang="nb-NO" dirty="0" smtClean="0"/>
                        <a:t>Oppsummering og refleksjon</a:t>
                      </a:r>
                      <a:endParaRPr lang="nb-NO"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txBox="1">
            <a:spLocks/>
          </p:cNvSpPr>
          <p:nvPr/>
        </p:nvSpPr>
        <p:spPr>
          <a:xfrm>
            <a:off x="417600" y="0"/>
            <a:ext cx="8308800" cy="1143000"/>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r>
              <a:rPr lang="nb-NO" dirty="0" smtClean="0"/>
              <a:t>Hvor kommer klærne </a:t>
            </a:r>
            <a:r>
              <a:rPr lang="nb-NO" i="1" dirty="0" smtClean="0"/>
              <a:t>dine</a:t>
            </a:r>
            <a:r>
              <a:rPr lang="nb-NO" dirty="0" smtClean="0"/>
              <a:t> fra?</a:t>
            </a:r>
            <a:endParaRPr lang="nb-NO" dirty="0"/>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55" y="1057586"/>
            <a:ext cx="8979644" cy="4963748"/>
          </a:xfrm>
          <a:prstGeom prst="rect">
            <a:avLst/>
          </a:prstGeom>
        </p:spPr>
      </p:pic>
    </p:spTree>
    <p:extLst>
      <p:ext uri="{BB962C8B-B14F-4D97-AF65-F5344CB8AC3E}">
        <p14:creationId xmlns:p14="http://schemas.microsoft.com/office/powerpoint/2010/main" val="1674673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417600" y="0"/>
            <a:ext cx="8308800" cy="1143000"/>
          </a:xfrm>
          <a:prstGeom prst="rect">
            <a:avLst/>
          </a:prstGeom>
        </p:spPr>
        <p:txBody>
          <a:bodyPr/>
          <a:lstStyle>
            <a:lvl1pPr algn="l" defTabSz="914400" rtl="0" eaLnBrk="1" latinLnBrk="0" hangingPunct="1">
              <a:spcBef>
                <a:spcPct val="0"/>
              </a:spcBef>
              <a:buNone/>
              <a:defRPr sz="4400" kern="1200">
                <a:solidFill>
                  <a:schemeClr val="accent1"/>
                </a:solidFill>
                <a:latin typeface="+mj-lt"/>
                <a:ea typeface="+mj-ea"/>
                <a:cs typeface="+mj-cs"/>
              </a:defRPr>
            </a:lvl1pPr>
          </a:lstStyle>
          <a:p>
            <a:r>
              <a:rPr lang="nb-NO" dirty="0" smtClean="0"/>
              <a:t>Hvor kommer klærne dine fra?</a:t>
            </a:r>
            <a:endParaRPr lang="nb-NO" dirty="0"/>
          </a:p>
        </p:txBody>
      </p:sp>
      <p:sp>
        <p:nvSpPr>
          <p:cNvPr id="5" name="TekstSylinder 4"/>
          <p:cNvSpPr txBox="1"/>
          <p:nvPr/>
        </p:nvSpPr>
        <p:spPr>
          <a:xfrm>
            <a:off x="402792" y="908720"/>
            <a:ext cx="8633704" cy="5016758"/>
          </a:xfrm>
          <a:prstGeom prst="rect">
            <a:avLst/>
          </a:prstGeom>
          <a:noFill/>
        </p:spPr>
        <p:txBody>
          <a:bodyPr wrap="square" rtlCol="0">
            <a:spAutoFit/>
          </a:bodyPr>
          <a:lstStyle/>
          <a:p>
            <a:pPr marL="285750" indent="-285750">
              <a:buFontTx/>
              <a:buChar char="-"/>
            </a:pPr>
            <a:r>
              <a:rPr lang="nb-NO" sz="3200" dirty="0" smtClean="0"/>
              <a:t>En øvelse for å «komme i gang» på morgenen eller etter lunsj</a:t>
            </a:r>
          </a:p>
          <a:p>
            <a:pPr marL="285750" indent="-285750">
              <a:buFontTx/>
              <a:buChar char="-"/>
            </a:pPr>
            <a:endParaRPr lang="nb-NO" sz="3200" dirty="0" smtClean="0"/>
          </a:p>
          <a:p>
            <a:pPr marL="285750" indent="-285750">
              <a:buFontTx/>
              <a:buChar char="-"/>
            </a:pPr>
            <a:r>
              <a:rPr lang="nb-NO" sz="3200" dirty="0" smtClean="0"/>
              <a:t>Elevene blir mer bevisste på hvor klærne deres er produsert</a:t>
            </a:r>
          </a:p>
          <a:p>
            <a:endParaRPr lang="nb-NO" sz="3200" dirty="0" smtClean="0"/>
          </a:p>
          <a:p>
            <a:pPr marL="285750" indent="-285750">
              <a:buFontTx/>
              <a:buChar char="-"/>
            </a:pPr>
            <a:r>
              <a:rPr lang="nb-NO" sz="3200" dirty="0" smtClean="0"/>
              <a:t>Mange av elevene vet ikke/har ikke hørt om produksjonslandene. </a:t>
            </a:r>
            <a:endParaRPr lang="nb-NO" sz="3200" dirty="0"/>
          </a:p>
          <a:p>
            <a:r>
              <a:rPr lang="nb-NO" sz="3200" dirty="0"/>
              <a:t> </a:t>
            </a:r>
            <a:r>
              <a:rPr lang="nb-NO" sz="3200" dirty="0" smtClean="0"/>
              <a:t>    ( Bangladesh, Vietnam og Kambodsja er gjengangere)</a:t>
            </a:r>
            <a:endParaRPr lang="nb-NO" sz="3200" dirty="0"/>
          </a:p>
        </p:txBody>
      </p:sp>
    </p:spTree>
    <p:extLst>
      <p:ext uri="{BB962C8B-B14F-4D97-AF65-F5344CB8AC3E}">
        <p14:creationId xmlns:p14="http://schemas.microsoft.com/office/powerpoint/2010/main" val="1188893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Vestfoldmuseene">
      <a:dk1>
        <a:sysClr val="windowText" lastClr="000000"/>
      </a:dk1>
      <a:lt1>
        <a:sysClr val="window" lastClr="FFFFFF"/>
      </a:lt1>
      <a:dk2>
        <a:srgbClr val="0077A0"/>
      </a:dk2>
      <a:lt2>
        <a:srgbClr val="E8EEEF"/>
      </a:lt2>
      <a:accent1>
        <a:srgbClr val="005F8D"/>
      </a:accent1>
      <a:accent2>
        <a:srgbClr val="A49877"/>
      </a:accent2>
      <a:accent3>
        <a:srgbClr val="D4DD76"/>
      </a:accent3>
      <a:accent4>
        <a:srgbClr val="8DA7AB"/>
      </a:accent4>
      <a:accent5>
        <a:srgbClr val="006B97"/>
      </a:accent5>
      <a:accent6>
        <a:srgbClr val="AEA283"/>
      </a:accent6>
      <a:hlink>
        <a:srgbClr val="79A3C0"/>
      </a:hlink>
      <a:folHlink>
        <a:srgbClr val="D3CAB8"/>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424</TotalTime>
  <Words>671</Words>
  <Application>Microsoft Office PowerPoint</Application>
  <PresentationFormat>Skjermfremvisning (4:3)</PresentationFormat>
  <Paragraphs>87</Paragraphs>
  <Slides>12</Slides>
  <Notes>6</Notes>
  <HiddenSlides>0</HiddenSlides>
  <MMClips>0</MMClips>
  <ScaleCrop>false</ScaleCrop>
  <HeadingPairs>
    <vt:vector size="4" baseType="variant">
      <vt:variant>
        <vt:lpstr>Tema</vt:lpstr>
      </vt:variant>
      <vt:variant>
        <vt:i4>1</vt:i4>
      </vt:variant>
      <vt:variant>
        <vt:lpstr>Lysbildetitler</vt:lpstr>
      </vt:variant>
      <vt:variant>
        <vt:i4>12</vt:i4>
      </vt:variant>
    </vt:vector>
  </HeadingPairs>
  <TitlesOfParts>
    <vt:vector size="13" baseType="lpstr">
      <vt:lpstr>blank</vt:lpstr>
      <vt:lpstr>Formidle og aktualisere industrihistorie for ungdom.  Nord-Jarlsbergmuseene - en avdeling i Vestfoldmuseene</vt:lpstr>
      <vt:lpstr>Nord-Jarlsbergmuseene er:</vt:lpstr>
      <vt:lpstr>300 år med industrihistorie</vt:lpstr>
      <vt:lpstr>Nytt museum Berger  = nytt DKS opplegg for 8.trinn</vt:lpstr>
      <vt:lpstr>Kort om Berger</vt:lpstr>
      <vt:lpstr>PowerPoint-presentasjon</vt:lpstr>
      <vt:lpstr>Tidsdisposisjon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Formidle og aktualisere industrihistorie for ungdom.  Nord-Jarlsbergmuseene-en avdeling i Vestfoldmuseene</dc:title>
  <dc:creator>Merethe Sortland</dc:creator>
  <dc:description>Template by addpoint.no</dc:description>
  <cp:lastModifiedBy>Camilla Holm Velle</cp:lastModifiedBy>
  <cp:revision>20</cp:revision>
  <dcterms:created xsi:type="dcterms:W3CDTF">2016-02-29T07:24:26Z</dcterms:created>
  <dcterms:modified xsi:type="dcterms:W3CDTF">2016-03-13T20:59:18Z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